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37" r:id="rId2"/>
    <p:sldId id="330" r:id="rId3"/>
    <p:sldId id="286" r:id="rId4"/>
    <p:sldId id="464" r:id="rId5"/>
    <p:sldId id="494" r:id="rId6"/>
    <p:sldId id="354" r:id="rId7"/>
    <p:sldId id="502" r:id="rId8"/>
    <p:sldId id="496" r:id="rId9"/>
    <p:sldId id="340" r:id="rId10"/>
    <p:sldId id="299" r:id="rId11"/>
    <p:sldId id="497" r:id="rId12"/>
    <p:sldId id="503" r:id="rId13"/>
    <p:sldId id="507" r:id="rId14"/>
    <p:sldId id="512" r:id="rId15"/>
    <p:sldId id="511" r:id="rId16"/>
    <p:sldId id="509" r:id="rId17"/>
    <p:sldId id="508" r:id="rId18"/>
    <p:sldId id="504" r:id="rId19"/>
    <p:sldId id="491" r:id="rId20"/>
    <p:sldId id="453" r:id="rId21"/>
    <p:sldId id="472" r:id="rId22"/>
    <p:sldId id="455" r:id="rId23"/>
    <p:sldId id="456" r:id="rId24"/>
    <p:sldId id="514" r:id="rId25"/>
    <p:sldId id="510" r:id="rId26"/>
    <p:sldId id="342" r:id="rId27"/>
    <p:sldId id="347" r:id="rId28"/>
    <p:sldId id="411" r:id="rId29"/>
    <p:sldId id="427" r:id="rId30"/>
  </p:sldIdLst>
  <p:sldSz cx="12192000" cy="6858000"/>
  <p:notesSz cx="9875838" cy="67421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ksel ÇELENK" initials="GÇ" lastIdx="2" clrIdx="0">
    <p:extLst>
      <p:ext uri="{19B8F6BF-5375-455C-9EA6-DF929625EA0E}">
        <p15:presenceInfo xmlns:p15="http://schemas.microsoft.com/office/powerpoint/2012/main" userId="Goksel ÇELEN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333FF"/>
    <a:srgbClr val="000099"/>
    <a:srgbClr val="0000CC"/>
    <a:srgbClr val="F8E8E8"/>
    <a:srgbClr val="485793"/>
    <a:srgbClr val="962E2E"/>
    <a:srgbClr val="FDCBCC"/>
    <a:srgbClr val="EAEFF7"/>
    <a:srgbClr val="FE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6404" autoAdjust="0"/>
  </p:normalViewPr>
  <p:slideViewPr>
    <p:cSldViewPr snapToGrid="0">
      <p:cViewPr varScale="1">
        <p:scale>
          <a:sx n="112" d="100"/>
          <a:sy n="112" d="100"/>
        </p:scale>
        <p:origin x="84" y="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Kit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Sayfa1!$B$1:$E$1</c:f>
              <c:strCache>
                <c:ptCount val="4"/>
                <c:pt idx="0">
                  <c:v>Önceki Yıldan Devreden Proje</c:v>
                </c:pt>
                <c:pt idx="1">
                  <c:v>Yıl İçinde Eklenen Proje</c:v>
                </c:pt>
                <c:pt idx="2">
                  <c:v>Toplam Proje Sayısı</c:v>
                </c:pt>
                <c:pt idx="3">
                  <c:v>Yıl İçinde Tamamlanan Proje</c:v>
                </c:pt>
              </c:strCache>
            </c:strRef>
          </c:cat>
          <c:val>
            <c:numRef>
              <c:f>Sayfa1!$B$2:$E$2</c:f>
              <c:numCache>
                <c:formatCode>General</c:formatCode>
                <c:ptCount val="4"/>
                <c:pt idx="0">
                  <c:v>7</c:v>
                </c:pt>
                <c:pt idx="1">
                  <c:v>6</c:v>
                </c:pt>
                <c:pt idx="2">
                  <c:v>13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36-4437-8242-444F77969C73}"/>
            </c:ext>
          </c:extLst>
        </c:ser>
        <c:ser>
          <c:idx val="1"/>
          <c:order val="1"/>
          <c:tx>
            <c:strRef>
              <c:f>Sayfa1!$A$3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Sayfa1!$B$1:$E$1</c:f>
              <c:strCache>
                <c:ptCount val="4"/>
                <c:pt idx="0">
                  <c:v>Önceki Yıldan Devreden Proje</c:v>
                </c:pt>
                <c:pt idx="1">
                  <c:v>Yıl İçinde Eklenen Proje</c:v>
                </c:pt>
                <c:pt idx="2">
                  <c:v>Toplam Proje Sayısı</c:v>
                </c:pt>
                <c:pt idx="3">
                  <c:v>Yıl İçinde Tamamlanan Proje</c:v>
                </c:pt>
              </c:strCache>
            </c:strRef>
          </c:cat>
          <c:val>
            <c:numRef>
              <c:f>Sayfa1!$B$3:$E$3</c:f>
              <c:numCache>
                <c:formatCode>General</c:formatCode>
                <c:ptCount val="4"/>
                <c:pt idx="0">
                  <c:v>3</c:v>
                </c:pt>
                <c:pt idx="1">
                  <c:v>10</c:v>
                </c:pt>
                <c:pt idx="2">
                  <c:v>13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36-4437-8242-444F77969C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6623264"/>
        <c:axId val="346621184"/>
      </c:barChart>
      <c:catAx>
        <c:axId val="34662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46621184"/>
        <c:crosses val="autoZero"/>
        <c:auto val="1"/>
        <c:lblAlgn val="ctr"/>
        <c:lblOffset val="100"/>
        <c:noMultiLvlLbl val="0"/>
      </c:catAx>
      <c:valAx>
        <c:axId val="346621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466232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28956923722365E-2"/>
          <c:y val="6.6851889054859073E-2"/>
          <c:w val="0.97491993248788122"/>
          <c:h val="0.798479464983219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4"/>
                <c:pt idx="0">
                  <c:v>Önceki Yıldan Devreden Proje</c:v>
                </c:pt>
                <c:pt idx="1">
                  <c:v>Yıl İçinde Eklenen Proje </c:v>
                </c:pt>
                <c:pt idx="2">
                  <c:v>Toplam Proje Sayısı</c:v>
                </c:pt>
                <c:pt idx="3">
                  <c:v>Yıl İçinde Tamamlanan Proje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9</c:v>
                </c:pt>
                <c:pt idx="1">
                  <c:v>3</c:v>
                </c:pt>
                <c:pt idx="2">
                  <c:v>12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E9-4CE2-8A72-386DB7F3E88C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4"/>
                <c:pt idx="0">
                  <c:v>Önceki Yıldan Devreden Proje</c:v>
                </c:pt>
                <c:pt idx="1">
                  <c:v>Yıl İçinde Eklenen Proje </c:v>
                </c:pt>
                <c:pt idx="2">
                  <c:v>Toplam Proje Sayısı</c:v>
                </c:pt>
                <c:pt idx="3">
                  <c:v>Yıl İçinde Tamamlanan Proje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  <c:pt idx="0">
                  <c:v>3</c:v>
                </c:pt>
                <c:pt idx="1">
                  <c:v>11</c:v>
                </c:pt>
                <c:pt idx="2">
                  <c:v>14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E9-4CE2-8A72-386DB7F3E8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1758768"/>
        <c:axId val="101759600"/>
      </c:barChart>
      <c:catAx>
        <c:axId val="10175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1759600"/>
        <c:crosses val="autoZero"/>
        <c:auto val="1"/>
        <c:lblAlgn val="ctr"/>
        <c:lblOffset val="100"/>
        <c:noMultiLvlLbl val="0"/>
      </c:catAx>
      <c:valAx>
        <c:axId val="10175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17587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4"/>
                <c:pt idx="0">
                  <c:v>TAP-Temel Araştırma Projesi</c:v>
                </c:pt>
                <c:pt idx="1">
                  <c:v>TEZ-Lisansüstü tez Projesi</c:v>
                </c:pt>
                <c:pt idx="2">
                  <c:v>KDP- Kariyer Başlangıç Destek Projesi</c:v>
                </c:pt>
                <c:pt idx="3">
                  <c:v>LKP- Lisans/ Önlisans Öğrenci Katılımlı Araştırma Projesi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17-4356-BB79-FCB75D3581FB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4"/>
                <c:pt idx="0">
                  <c:v>TAP-Temel Araştırma Projesi</c:v>
                </c:pt>
                <c:pt idx="1">
                  <c:v>TEZ-Lisansüstü tez Projesi</c:v>
                </c:pt>
                <c:pt idx="2">
                  <c:v>KDP- Kariyer Başlangıç Destek Projesi</c:v>
                </c:pt>
                <c:pt idx="3">
                  <c:v>LKP- Lisans/ Önlisans Öğrenci Katılımlı Araştırma Projesi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  <c:pt idx="1">
                  <c:v>7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17-4356-BB79-FCB75D3581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1785504"/>
        <c:axId val="391775104"/>
      </c:barChart>
      <c:catAx>
        <c:axId val="39178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91775104"/>
        <c:crosses val="autoZero"/>
        <c:auto val="1"/>
        <c:lblAlgn val="ctr"/>
        <c:lblOffset val="100"/>
        <c:noMultiLvlLbl val="0"/>
      </c:catAx>
      <c:valAx>
        <c:axId val="39177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917855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Sayfa1!$A$2:$A$4</c:f>
              <c:strCache>
                <c:ptCount val="3"/>
                <c:pt idx="0">
                  <c:v>TÜBİTAK 1001</c:v>
                </c:pt>
                <c:pt idx="1">
                  <c:v>TÜBİTAK 1002</c:v>
                </c:pt>
                <c:pt idx="2">
                  <c:v>TÜBİTAK 2515 COST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7D-4EAE-B300-70086D615E6D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Sayfa1!$A$2:$A$4</c:f>
              <c:strCache>
                <c:ptCount val="3"/>
                <c:pt idx="0">
                  <c:v>TÜBİTAK 1001</c:v>
                </c:pt>
                <c:pt idx="1">
                  <c:v>TÜBİTAK 1002</c:v>
                </c:pt>
                <c:pt idx="2">
                  <c:v>TÜBİTAK 2515 COST</c:v>
                </c:pt>
              </c:strCache>
            </c:strRef>
          </c:cat>
          <c:val>
            <c:numRef>
              <c:f>Sayfa1!$C$2:$C$4</c:f>
              <c:numCache>
                <c:formatCode>General</c:formatCode>
                <c:ptCount val="3"/>
                <c:pt idx="0">
                  <c:v>6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7D-4EAE-B300-70086D615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2536128"/>
        <c:axId val="2042538624"/>
      </c:barChart>
      <c:catAx>
        <c:axId val="2042536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42538624"/>
        <c:crosses val="autoZero"/>
        <c:auto val="1"/>
        <c:lblAlgn val="ctr"/>
        <c:lblOffset val="100"/>
        <c:noMultiLvlLbl val="0"/>
      </c:catAx>
      <c:valAx>
        <c:axId val="204253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425361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594025" y="1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/>
          <a:lstStyle>
            <a:lvl1pPr algn="r">
              <a:defRPr sz="1300"/>
            </a:lvl1pPr>
          </a:lstStyle>
          <a:p>
            <a:fld id="{73E168EF-4E9B-41F4-B881-6944BD393365}" type="datetimeFigureOut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1" y="6403839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594025" y="6403839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 anchor="b"/>
          <a:lstStyle>
            <a:lvl1pPr algn="r">
              <a:defRPr sz="1300"/>
            </a:lvl1pPr>
          </a:lstStyle>
          <a:p>
            <a:fld id="{DC18D3CF-5597-44A7-8F4A-E1D64F873D8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0207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594025" y="1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/>
          <a:lstStyle>
            <a:lvl1pPr algn="r">
              <a:defRPr sz="1300"/>
            </a:lvl1pPr>
          </a:lstStyle>
          <a:p>
            <a:fld id="{45C60E83-197E-47D0-B69C-C515D1DB79D6}" type="datetimeFigureOut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6538" cy="2276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21" tIns="47460" rIns="94921" bIns="4746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87585" y="3244644"/>
            <a:ext cx="7900670" cy="2654707"/>
          </a:xfrm>
          <a:prstGeom prst="rect">
            <a:avLst/>
          </a:prstGeom>
        </p:spPr>
        <p:txBody>
          <a:bodyPr vert="horz" lIns="94921" tIns="47460" rIns="94921" bIns="4746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6403839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594025" y="6403839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 anchor="b"/>
          <a:lstStyle>
            <a:lvl1pPr algn="r">
              <a:defRPr sz="1300"/>
            </a:lvl1pPr>
          </a:lstStyle>
          <a:p>
            <a:fld id="{5C39F915-5EA6-47CA-B06E-B63F2FE4A49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18388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B8C4-AFFE-4E2A-946E-C02EFEEA4604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766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1564-908C-47C5-BFDC-983814D062E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484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73DF-CBB0-4992-A3B3-8E22E36DE5C9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475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38600" y="6433350"/>
            <a:ext cx="4114800" cy="365125"/>
          </a:xfrm>
        </p:spPr>
        <p:txBody>
          <a:bodyPr/>
          <a:lstStyle>
            <a:lvl1pPr>
              <a:defRPr sz="1400" b="1">
                <a:solidFill>
                  <a:srgbClr val="962E2E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95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D22B-66A8-46BB-B3C3-19A3EC8E29DB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077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68800-7D6B-4689-971F-8A0F907ABF6F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672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FED1-CB3C-4812-8E54-E89C0D4544DE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12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3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9559-7127-46B2-B508-C09D5AF1D53B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347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44FA-EF27-4A31-8EC0-0303387C13D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719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E819-0255-4657-A4D1-7466D7B706E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429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215C4-701C-45D7-A05C-41D62B810ADC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475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10"/>
          <p:cNvSpPr txBox="1">
            <a:spLocks/>
          </p:cNvSpPr>
          <p:nvPr/>
        </p:nvSpPr>
        <p:spPr>
          <a:xfrm>
            <a:off x="0" y="1596450"/>
            <a:ext cx="12192000" cy="4536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tr-T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Trabzon Üniversitesi </a:t>
            </a:r>
          </a:p>
          <a:p>
            <a:pPr>
              <a:lnSpc>
                <a:spcPct val="114000"/>
              </a:lnSpc>
            </a:pPr>
            <a:endParaRPr lang="tr-TR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tr-T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Bilimsel Araştırma Projeleri </a:t>
            </a:r>
          </a:p>
          <a:p>
            <a:pPr>
              <a:lnSpc>
                <a:spcPct val="114000"/>
              </a:lnSpc>
            </a:pPr>
            <a:r>
              <a:rPr lang="tr-T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Koordinasyon Birimi</a:t>
            </a:r>
            <a:endParaRPr lang="tr-T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6384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8D7B72-2AA8-2447-5858-71A5B898C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7" y="772887"/>
            <a:ext cx="10488543" cy="761384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Bilgi ve Teknoloji Kaynakları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201494"/>
              </p:ext>
            </p:extLst>
          </p:nvPr>
        </p:nvGraphicFramePr>
        <p:xfrm>
          <a:off x="566530" y="1902691"/>
          <a:ext cx="11372921" cy="430155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400610">
                  <a:extLst>
                    <a:ext uri="{9D8B030D-6E8A-4147-A177-3AD203B41FA5}">
                      <a16:colId xmlns:a16="http://schemas.microsoft.com/office/drawing/2014/main" val="2078438818"/>
                    </a:ext>
                  </a:extLst>
                </a:gridCol>
                <a:gridCol w="2192436">
                  <a:extLst>
                    <a:ext uri="{9D8B030D-6E8A-4147-A177-3AD203B41FA5}">
                      <a16:colId xmlns:a16="http://schemas.microsoft.com/office/drawing/2014/main" val="1100204914"/>
                    </a:ext>
                  </a:extLst>
                </a:gridCol>
                <a:gridCol w="3491276">
                  <a:extLst>
                    <a:ext uri="{9D8B030D-6E8A-4147-A177-3AD203B41FA5}">
                      <a16:colId xmlns:a16="http://schemas.microsoft.com/office/drawing/2014/main" val="4114048839"/>
                    </a:ext>
                  </a:extLst>
                </a:gridCol>
                <a:gridCol w="2288599">
                  <a:extLst>
                    <a:ext uri="{9D8B030D-6E8A-4147-A177-3AD203B41FA5}">
                      <a16:colId xmlns:a16="http://schemas.microsoft.com/office/drawing/2014/main" val="3467147724"/>
                    </a:ext>
                  </a:extLst>
                </a:gridCol>
              </a:tblGrid>
              <a:tr h="486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 smtClean="0">
                          <a:solidFill>
                            <a:srgbClr val="FF0000"/>
                          </a:solidFill>
                          <a:effectLst/>
                        </a:rPr>
                        <a:t>Cinsi*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 smtClean="0">
                          <a:solidFill>
                            <a:srgbClr val="FF0000"/>
                          </a:solidFill>
                          <a:effectLst/>
                        </a:rPr>
                        <a:t>Sayısı (Adet)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 smtClean="0">
                          <a:solidFill>
                            <a:srgbClr val="FF0000"/>
                          </a:solidFill>
                          <a:effectLst/>
                        </a:rPr>
                        <a:t>Cinsi*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 smtClean="0">
                          <a:solidFill>
                            <a:srgbClr val="FF0000"/>
                          </a:solidFill>
                          <a:effectLst/>
                        </a:rPr>
                        <a:t>Sayısı (Adet)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3836140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800" b="1" dirty="0">
                          <a:effectLst/>
                        </a:rPr>
                        <a:t>Masaüstü Bilgisayar</a:t>
                      </a:r>
                      <a:endParaRPr lang="tr-TR" sz="2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tr-TR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 anchor="ctr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Faks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92113149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Taşınabilir Bilgisayar 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2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Telefon</a:t>
                      </a:r>
                      <a:endParaRPr lang="tr-TR" sz="2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tr-TR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24797730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Projeksiyon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Kamera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54475806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Akıllı Tahta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Televizyon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5548246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Baskı </a:t>
                      </a:r>
                      <a:r>
                        <a:rPr lang="tr-TR" sz="1800" b="1" dirty="0" smtClean="0">
                          <a:effectLst/>
                        </a:rPr>
                        <a:t>Makinesi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 anchor="ctr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Fotoğraf Makinesi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79821837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800" b="1" dirty="0">
                          <a:effectLst/>
                        </a:rPr>
                        <a:t>Fotokopi </a:t>
                      </a:r>
                      <a:r>
                        <a:rPr lang="tr-TR" sz="2800" b="1" dirty="0" smtClean="0">
                          <a:effectLst/>
                        </a:rPr>
                        <a:t>Makinesi</a:t>
                      </a:r>
                      <a:endParaRPr lang="tr-TR" sz="2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 anchor="ctr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Kulaklık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83895155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1" dirty="0" smtClean="0">
                          <a:effectLst/>
                        </a:rPr>
                        <a:t>Yazıcı</a:t>
                      </a:r>
                      <a:endParaRPr lang="tr-TR" sz="2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 anchor="ctr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Hoparlör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49293383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Tarayıcı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55245" marR="55245" marT="9525" marB="0" anchor="ctr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Mikroskop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60991647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Optik Okuyucu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tr-TR" sz="18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 anchor="ctr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Barkod Yazıcı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51612311"/>
                  </a:ext>
                </a:extLst>
              </a:tr>
            </a:tbl>
          </a:graphicData>
        </a:graphic>
      </p:graphicFrame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8A17-3A24-4146-BBF5-1E747E175326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703385" y="5998286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*Bu cihazların dışında varsa lütfen tabloya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3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951345" y="2521383"/>
            <a:ext cx="10402455" cy="3177453"/>
          </a:xfrm>
        </p:spPr>
        <p:txBody>
          <a:bodyPr>
            <a:normAutofit/>
          </a:bodyPr>
          <a:lstStyle/>
          <a:p>
            <a:r>
              <a:rPr lang="tr-TR" sz="8000" b="1" dirty="0">
                <a:solidFill>
                  <a:srgbClr val="3333FF"/>
                </a:solidFill>
              </a:rPr>
              <a:t>Araştırma ve </a:t>
            </a:r>
            <a:r>
              <a:rPr lang="tr-TR" sz="8000" b="1" dirty="0" smtClean="0">
                <a:solidFill>
                  <a:srgbClr val="3333FF"/>
                </a:solidFill>
              </a:rPr>
              <a:t>Geliştirme</a:t>
            </a:r>
          </a:p>
          <a:p>
            <a:endParaRPr lang="tr-TR" sz="9600" b="1" dirty="0">
              <a:solidFill>
                <a:srgbClr val="FF0000"/>
              </a:solidFill>
            </a:endParaRPr>
          </a:p>
          <a:p>
            <a:endParaRPr lang="tr-TR" sz="9600" b="1" dirty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035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7CC8BC-E4C0-DE26-FC3A-55B5D1A1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55" y="631371"/>
            <a:ext cx="10381672" cy="76332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Araştırma ve Geliştirme </a:t>
            </a:r>
            <a:r>
              <a:rPr lang="tr-TR" sz="2800" b="1" dirty="0" smtClean="0">
                <a:solidFill>
                  <a:srgbClr val="FF0000"/>
                </a:solidFill>
              </a:rPr>
              <a:t>Faaliyetleri</a:t>
            </a:r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: </a:t>
            </a:r>
            <a:br>
              <a:rPr lang="tr-TR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tr-TR" sz="2800" b="1" dirty="0" smtClean="0">
                <a:solidFill>
                  <a:srgbClr val="3333FF"/>
                </a:solidFill>
                <a:latin typeface="+mn-lt"/>
                <a:cs typeface="Calibri" panose="020F0502020204030204" pitchFamily="34" charset="0"/>
              </a:rPr>
              <a:t>Yıllara Göre Bütçe Giderleri</a:t>
            </a:r>
            <a:endParaRPr lang="tr-TR" sz="2800" b="1" dirty="0">
              <a:solidFill>
                <a:srgbClr val="3333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2755-4502-4108-AEFF-F2B1AEC25DB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12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971381"/>
              </p:ext>
            </p:extLst>
          </p:nvPr>
        </p:nvGraphicFramePr>
        <p:xfrm>
          <a:off x="130174" y="1723794"/>
          <a:ext cx="11910851" cy="4565914"/>
        </p:xfrm>
        <a:graphic>
          <a:graphicData uri="http://schemas.openxmlformats.org/drawingml/2006/table">
            <a:tbl>
              <a:tblPr firstRow="1" firstCol="1" bandRow="1"/>
              <a:tblGrid>
                <a:gridCol w="2831104">
                  <a:extLst>
                    <a:ext uri="{9D8B030D-6E8A-4147-A177-3AD203B41FA5}">
                      <a16:colId xmlns:a16="http://schemas.microsoft.com/office/drawing/2014/main" val="1637922824"/>
                    </a:ext>
                  </a:extLst>
                </a:gridCol>
                <a:gridCol w="1516718">
                  <a:extLst>
                    <a:ext uri="{9D8B030D-6E8A-4147-A177-3AD203B41FA5}">
                      <a16:colId xmlns:a16="http://schemas.microsoft.com/office/drawing/2014/main" val="3533506229"/>
                    </a:ext>
                  </a:extLst>
                </a:gridCol>
                <a:gridCol w="1632247">
                  <a:extLst>
                    <a:ext uri="{9D8B030D-6E8A-4147-A177-3AD203B41FA5}">
                      <a16:colId xmlns:a16="http://schemas.microsoft.com/office/drawing/2014/main" val="544264796"/>
                    </a:ext>
                  </a:extLst>
                </a:gridCol>
                <a:gridCol w="1521151">
                  <a:extLst>
                    <a:ext uri="{9D8B030D-6E8A-4147-A177-3AD203B41FA5}">
                      <a16:colId xmlns:a16="http://schemas.microsoft.com/office/drawing/2014/main" val="2541611154"/>
                    </a:ext>
                  </a:extLst>
                </a:gridCol>
                <a:gridCol w="1538243">
                  <a:extLst>
                    <a:ext uri="{9D8B030D-6E8A-4147-A177-3AD203B41FA5}">
                      <a16:colId xmlns:a16="http://schemas.microsoft.com/office/drawing/2014/main" val="3577754402"/>
                    </a:ext>
                  </a:extLst>
                </a:gridCol>
                <a:gridCol w="1478423">
                  <a:extLst>
                    <a:ext uri="{9D8B030D-6E8A-4147-A177-3AD203B41FA5}">
                      <a16:colId xmlns:a16="http://schemas.microsoft.com/office/drawing/2014/main" val="2995375716"/>
                    </a:ext>
                  </a:extLst>
                </a:gridCol>
                <a:gridCol w="1392965">
                  <a:extLst>
                    <a:ext uri="{9D8B030D-6E8A-4147-A177-3AD203B41FA5}">
                      <a16:colId xmlns:a16="http://schemas.microsoft.com/office/drawing/2014/main" val="3468773218"/>
                    </a:ext>
                  </a:extLst>
                </a:gridCol>
              </a:tblGrid>
              <a:tr h="915387"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Bütçe Başlangıç Ödeneği (TL)</a:t>
                      </a:r>
                      <a:endParaRPr lang="tr-TR" sz="18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Gerçekleşme </a:t>
                      </a:r>
                      <a:r>
                        <a:rPr lang="tr-TR" sz="18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Toplamı (TL)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8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Gerçekleşme Oranı*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254587"/>
                  </a:ext>
                </a:extLst>
              </a:tr>
              <a:tr h="504950"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  <a:endParaRPr lang="tr-TR" sz="18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  <a:endParaRPr lang="tr-TR" sz="18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  <a:endParaRPr lang="tr-TR" sz="18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  <a:endParaRPr lang="tr-TR" sz="18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8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  <a:endParaRPr lang="tr-TR" sz="28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8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  <a:endParaRPr lang="tr-TR" sz="28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55964"/>
                  </a:ext>
                </a:extLst>
              </a:tr>
              <a:tr h="320798"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01 Personel Giderleri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408218"/>
                  </a:ext>
                </a:extLst>
              </a:tr>
              <a:tr h="962391"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02 - Sosyal Güvenlik Kurumlarına Devlet Primi Giderleri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146573"/>
                  </a:ext>
                </a:extLst>
              </a:tr>
              <a:tr h="899994"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03 - Mal Ve Hizmet Alım Giderleri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1.272.000,00  </a:t>
                      </a:r>
                      <a:endParaRPr lang="tr-TR" sz="1800" b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1.818.000,00  </a:t>
                      </a:r>
                      <a:endParaRPr lang="tr-TR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188.400,90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220.267,27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800" b="0" kern="1200" dirty="0">
                          <a:solidFill>
                            <a:schemeClr val="tx1"/>
                          </a:solidFill>
                          <a:effectLst/>
                          <a:latin typeface="Bernard MT Condensed" panose="020508060609050204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14,81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800" b="0" kern="1200" dirty="0">
                          <a:solidFill>
                            <a:schemeClr val="tx1"/>
                          </a:solidFill>
                          <a:effectLst/>
                          <a:latin typeface="Bernard MT Condensed" panose="020508060609050204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12,11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045308"/>
                  </a:ext>
                </a:extLst>
              </a:tr>
              <a:tr h="320798"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05 - Cari Transferler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513198"/>
                  </a:ext>
                </a:extLst>
              </a:tr>
              <a:tr h="320798"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06 - Sermaye Giderleri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569535"/>
                  </a:ext>
                </a:extLst>
              </a:tr>
              <a:tr h="320798"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Bütçe Giderleri Toplamı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1.272.000,00  </a:t>
                      </a:r>
                      <a:endParaRPr lang="tr-TR" sz="1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1.818.000,00  </a:t>
                      </a:r>
                      <a:endParaRPr lang="tr-TR" sz="1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188.400,90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220.267,27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14,81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12,11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931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46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7CC8BC-E4C0-DE26-FC3A-55B5D1A1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55" y="631371"/>
            <a:ext cx="10381672" cy="76332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Araştırma ve Geliştirme </a:t>
            </a:r>
            <a:r>
              <a:rPr lang="tr-TR" sz="2800" b="1" dirty="0" smtClean="0">
                <a:solidFill>
                  <a:srgbClr val="FF0000"/>
                </a:solidFill>
              </a:rPr>
              <a:t>Faaliyetleri</a:t>
            </a:r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: </a:t>
            </a:r>
            <a:br>
              <a:rPr lang="tr-TR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tr-TR" sz="2800" b="1" dirty="0">
                <a:solidFill>
                  <a:srgbClr val="3333FF"/>
                </a:solidFill>
                <a:latin typeface="+mn-lt"/>
                <a:cs typeface="Calibri" panose="020F0502020204030204" pitchFamily="34" charset="0"/>
              </a:rPr>
              <a:t>Desteklenen BAP Proje Bilgileri</a:t>
            </a:r>
            <a:endParaRPr lang="tr-TR" sz="2800" b="1" dirty="0">
              <a:solidFill>
                <a:srgbClr val="3333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2755-4502-4108-AEFF-F2B1AEC25DB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13</a:t>
            </a:fld>
            <a:endParaRPr lang="tr-TR"/>
          </a:p>
        </p:txBody>
      </p:sp>
      <p:graphicFrame>
        <p:nvGraphicFramePr>
          <p:cNvPr id="7" name="Grafi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949170"/>
              </p:ext>
            </p:extLst>
          </p:nvPr>
        </p:nvGraphicFramePr>
        <p:xfrm>
          <a:off x="838198" y="1860331"/>
          <a:ext cx="10515601" cy="4214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163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7CC8BC-E4C0-DE26-FC3A-55B5D1A1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55" y="631371"/>
            <a:ext cx="10381672" cy="76332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Araştırma ve Geliştirme Faaliyetleri: </a:t>
            </a:r>
            <a:br>
              <a:rPr lang="tr-TR" sz="2800" b="1" dirty="0">
                <a:solidFill>
                  <a:srgbClr val="FF0000"/>
                </a:solidFill>
              </a:rPr>
            </a:br>
            <a:r>
              <a:rPr lang="tr-TR" sz="2800" b="1" dirty="0">
                <a:solidFill>
                  <a:srgbClr val="3333FF"/>
                </a:solidFill>
                <a:cs typeface="Calibri" panose="020F0502020204030204" pitchFamily="34" charset="0"/>
              </a:rPr>
              <a:t>Kurum Dışı Proje Bilgileri</a:t>
            </a:r>
            <a:endParaRPr lang="tr-TR" sz="2800" b="1" dirty="0">
              <a:solidFill>
                <a:srgbClr val="3333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2755-4502-4108-AEFF-F2B1AEC25DB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14</a:t>
            </a:fld>
            <a:endParaRPr lang="tr-TR"/>
          </a:p>
        </p:txBody>
      </p:sp>
      <p:graphicFrame>
        <p:nvGraphicFramePr>
          <p:cNvPr id="8" name="Grafik 7"/>
          <p:cNvGraphicFramePr/>
          <p:nvPr>
            <p:extLst>
              <p:ext uri="{D42A27DB-BD31-4B8C-83A1-F6EECF244321}">
                <p14:modId xmlns:p14="http://schemas.microsoft.com/office/powerpoint/2010/main" val="616101824"/>
              </p:ext>
            </p:extLst>
          </p:nvPr>
        </p:nvGraphicFramePr>
        <p:xfrm>
          <a:off x="980661" y="1760996"/>
          <a:ext cx="10191836" cy="4377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32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7CC8BC-E4C0-DE26-FC3A-55B5D1A1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55" y="631371"/>
            <a:ext cx="10381672" cy="76332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Araştırma ve Geliştirme </a:t>
            </a:r>
            <a:r>
              <a:rPr lang="tr-TR" sz="2800" b="1" dirty="0" smtClean="0">
                <a:solidFill>
                  <a:srgbClr val="FF0000"/>
                </a:solidFill>
              </a:rPr>
              <a:t>Faaliyetleri</a:t>
            </a:r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: </a:t>
            </a:r>
            <a:br>
              <a:rPr lang="tr-TR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tr-TR" sz="2800" b="1" dirty="0">
                <a:solidFill>
                  <a:srgbClr val="3333FF"/>
                </a:solidFill>
                <a:latin typeface="+mn-lt"/>
                <a:cs typeface="Calibri" panose="020F0502020204030204" pitchFamily="34" charset="0"/>
              </a:rPr>
              <a:t>BAP Projelerinin Türlerine Göre Dağılımı</a:t>
            </a:r>
            <a:endParaRPr lang="tr-TR" sz="2800" b="1" dirty="0">
              <a:solidFill>
                <a:srgbClr val="3333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2755-4502-4108-AEFF-F2B1AEC25DB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15</a:t>
            </a:fld>
            <a:endParaRPr lang="tr-TR"/>
          </a:p>
        </p:txBody>
      </p:sp>
      <p:graphicFrame>
        <p:nvGraphicFramePr>
          <p:cNvPr id="10" name="Grafik 9"/>
          <p:cNvGraphicFramePr/>
          <p:nvPr>
            <p:extLst>
              <p:ext uri="{D42A27DB-BD31-4B8C-83A1-F6EECF244321}">
                <p14:modId xmlns:p14="http://schemas.microsoft.com/office/powerpoint/2010/main" val="1826173133"/>
              </p:ext>
            </p:extLst>
          </p:nvPr>
        </p:nvGraphicFramePr>
        <p:xfrm>
          <a:off x="683172" y="1681656"/>
          <a:ext cx="10670627" cy="4674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865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7CC8BC-E4C0-DE26-FC3A-55B5D1A1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55" y="631371"/>
            <a:ext cx="10381672" cy="76332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Araştırma ve Geliştirme </a:t>
            </a:r>
            <a:r>
              <a:rPr lang="tr-TR" sz="2800" b="1" dirty="0" smtClean="0">
                <a:solidFill>
                  <a:srgbClr val="FF0000"/>
                </a:solidFill>
              </a:rPr>
              <a:t>Faaliyetleri</a:t>
            </a:r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: </a:t>
            </a:r>
            <a:br>
              <a:rPr lang="tr-TR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tr-TR" sz="2800" b="1" dirty="0">
                <a:solidFill>
                  <a:srgbClr val="3333FF"/>
                </a:solidFill>
                <a:latin typeface="+mn-lt"/>
                <a:cs typeface="Calibri" panose="020F0502020204030204" pitchFamily="34" charset="0"/>
              </a:rPr>
              <a:t>Kabul Edilen Kurum Dışı Projelerin Türlere Göre Dağılımı</a:t>
            </a:r>
            <a:endParaRPr lang="tr-TR" sz="2800" b="1" dirty="0">
              <a:solidFill>
                <a:srgbClr val="3333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2755-4502-4108-AEFF-F2B1AEC25DB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16</a:t>
            </a:fld>
            <a:endParaRPr lang="tr-TR"/>
          </a:p>
        </p:txBody>
      </p:sp>
      <p:graphicFrame>
        <p:nvGraphicFramePr>
          <p:cNvPr id="9" name="Grafik 8"/>
          <p:cNvGraphicFramePr/>
          <p:nvPr>
            <p:extLst>
              <p:ext uri="{D42A27DB-BD31-4B8C-83A1-F6EECF244321}">
                <p14:modId xmlns:p14="http://schemas.microsoft.com/office/powerpoint/2010/main" val="827049290"/>
              </p:ext>
            </p:extLst>
          </p:nvPr>
        </p:nvGraphicFramePr>
        <p:xfrm>
          <a:off x="1510748" y="1802296"/>
          <a:ext cx="8989086" cy="4554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036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7CC8BC-E4C0-DE26-FC3A-55B5D1A1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22" y="708284"/>
            <a:ext cx="10381672" cy="763320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Araştırma ve Geliştirme </a:t>
            </a:r>
            <a:r>
              <a:rPr lang="tr-TR" sz="2400" b="1" dirty="0" smtClean="0">
                <a:solidFill>
                  <a:srgbClr val="FF0000"/>
                </a:solidFill>
              </a:rPr>
              <a:t>Faaliyetleri</a:t>
            </a:r>
            <a:r>
              <a:rPr lang="tr-TR" sz="2400" b="1" dirty="0" smtClean="0">
                <a:solidFill>
                  <a:srgbClr val="FF0000"/>
                </a:solidFill>
                <a:latin typeface="+mn-lt"/>
              </a:rPr>
              <a:t>: </a:t>
            </a:r>
            <a:br>
              <a:rPr lang="tr-TR" sz="2400" b="1" dirty="0" smtClean="0">
                <a:solidFill>
                  <a:srgbClr val="FF0000"/>
                </a:solidFill>
                <a:latin typeface="+mn-lt"/>
              </a:rPr>
            </a:br>
            <a:r>
              <a:rPr lang="tr-TR" sz="24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2024 </a:t>
            </a:r>
            <a:r>
              <a:rPr lang="tr-TR" sz="2400" b="1" dirty="0">
                <a:solidFill>
                  <a:srgbClr val="3333FF"/>
                </a:solidFill>
                <a:cs typeface="Calibri" panose="020F0502020204030204" pitchFamily="34" charset="0"/>
              </a:rPr>
              <a:t>Yılında Kabul Edilen ve Önceki Yıllardan Devreden BAP Projelerinin Birimlere Göre Dağılımı</a:t>
            </a:r>
            <a:endParaRPr lang="tr-TR" sz="2400" b="1" dirty="0">
              <a:solidFill>
                <a:srgbClr val="3333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2755-4502-4108-AEFF-F2B1AEC25DB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17</a:t>
            </a:fld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695380"/>
              </p:ext>
            </p:extLst>
          </p:nvPr>
        </p:nvGraphicFramePr>
        <p:xfrm>
          <a:off x="232723" y="1800348"/>
          <a:ext cx="11686008" cy="44151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54900">
                  <a:extLst>
                    <a:ext uri="{9D8B030D-6E8A-4147-A177-3AD203B41FA5}">
                      <a16:colId xmlns:a16="http://schemas.microsoft.com/office/drawing/2014/main" val="262210377"/>
                    </a:ext>
                  </a:extLst>
                </a:gridCol>
                <a:gridCol w="2059990">
                  <a:extLst>
                    <a:ext uri="{9D8B030D-6E8A-4147-A177-3AD203B41FA5}">
                      <a16:colId xmlns:a16="http://schemas.microsoft.com/office/drawing/2014/main" val="765017125"/>
                    </a:ext>
                  </a:extLst>
                </a:gridCol>
                <a:gridCol w="2059990">
                  <a:extLst>
                    <a:ext uri="{9D8B030D-6E8A-4147-A177-3AD203B41FA5}">
                      <a16:colId xmlns:a16="http://schemas.microsoft.com/office/drawing/2014/main" val="1901989733"/>
                    </a:ext>
                  </a:extLst>
                </a:gridCol>
                <a:gridCol w="2005564">
                  <a:extLst>
                    <a:ext uri="{9D8B030D-6E8A-4147-A177-3AD203B41FA5}">
                      <a16:colId xmlns:a16="http://schemas.microsoft.com/office/drawing/2014/main" val="623737946"/>
                    </a:ext>
                  </a:extLst>
                </a:gridCol>
                <a:gridCol w="2005564">
                  <a:extLst>
                    <a:ext uri="{9D8B030D-6E8A-4147-A177-3AD203B41FA5}">
                      <a16:colId xmlns:a16="http://schemas.microsoft.com/office/drawing/2014/main" val="2575450667"/>
                    </a:ext>
                  </a:extLst>
                </a:gridCol>
              </a:tblGrid>
              <a:tr h="82289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52070"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BİRİMİ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2024 YILI İÇİNDE AÇILAN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ÖNCEKİ YILLARDAN 2024 YILINA DEVREDENLERLE BERABER 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274633"/>
                  </a:ext>
                </a:extLst>
              </a:tr>
              <a:tr h="61869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PROJE SAYISI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TOPLAM BÜTÇE (TL)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PROJE SAYISI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TOPLAM BÜTÇE (TL)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541187"/>
                  </a:ext>
                </a:extLst>
              </a:tr>
              <a:tr h="375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Spor Bilimleri Fakültesi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</a:rPr>
                        <a:t>₺14.400,00</a:t>
                      </a:r>
                      <a:endParaRPr lang="tr-T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</a:rPr>
                        <a:t>₺4</a:t>
                      </a: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8.800,00</a:t>
                      </a:r>
                      <a:endParaRPr lang="tr-TR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787597"/>
                  </a:ext>
                </a:extLst>
              </a:tr>
              <a:tr h="419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Fatih Eğitim Fakültesi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₺59.444,63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₺118.766,26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269695"/>
                  </a:ext>
                </a:extLst>
              </a:tr>
              <a:tr h="385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İletişim Fakültesi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endParaRPr lang="tr-T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</a:rPr>
                        <a:t>₺38.813,00</a:t>
                      </a:r>
                      <a:endParaRPr lang="tr-TR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</a:rPr>
                        <a:t>₺5.189,00</a:t>
                      </a:r>
                      <a:endParaRPr lang="tr-T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673011"/>
                  </a:ext>
                </a:extLst>
              </a:tr>
              <a:tr h="385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Güzel Sanatlar ve Tasarım Fakültesi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endParaRPr lang="tr-TR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</a:rPr>
                        <a:t>₺10.000</a:t>
                      </a:r>
                      <a:endParaRPr lang="tr-TR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endParaRPr lang="tr-T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</a:rPr>
                        <a:t>-</a:t>
                      </a:r>
                      <a:endParaRPr lang="tr-T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26521"/>
                  </a:ext>
                </a:extLst>
              </a:tr>
              <a:tr h="337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Şalpazarı Meslek Yüksekokulu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</a:rPr>
                        <a:t>₺59.970,50</a:t>
                      </a:r>
                      <a:endParaRPr lang="tr-T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endParaRPr lang="tr-T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</a:rPr>
                        <a:t>-</a:t>
                      </a:r>
                      <a:endParaRPr lang="tr-T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152955"/>
                  </a:ext>
                </a:extLst>
              </a:tr>
              <a:tr h="395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İnsan ve Toplum Bilimleri Fakültesi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endParaRPr lang="tr-TR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</a:rPr>
                        <a:t>-</a:t>
                      </a:r>
                      <a:endParaRPr lang="tr-TR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</a:rPr>
                        <a:t>₺10.000,00</a:t>
                      </a:r>
                      <a:endParaRPr lang="tr-T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2179790"/>
                  </a:ext>
                </a:extLst>
              </a:tr>
              <a:tr h="309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Tonya Meslek Yüksekokulu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endParaRPr lang="tr-TR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</a:rPr>
                        <a:t>-</a:t>
                      </a:r>
                      <a:endParaRPr lang="tr-TR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endParaRPr lang="tr-TR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</a:rPr>
                        <a:t>₺59.294,10</a:t>
                      </a:r>
                      <a:endParaRPr lang="tr-TR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12235"/>
                  </a:ext>
                </a:extLst>
              </a:tr>
              <a:tr h="309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TOPLAM</a:t>
                      </a:r>
                      <a:endParaRPr lang="tr-T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</a:t>
                      </a:r>
                      <a:endParaRPr lang="tr-TR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</a:rPr>
                        <a:t>₺</a:t>
                      </a:r>
                      <a:r>
                        <a:rPr lang="en-GB" sz="18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182.628,13</a:t>
                      </a:r>
                      <a:endParaRPr lang="tr-TR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</a:t>
                      </a:r>
                      <a:endParaRPr lang="tr-T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</a:rPr>
                        <a:t>₺</a:t>
                      </a:r>
                      <a:r>
                        <a:rPr lang="en-GB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242.049,36</a:t>
                      </a:r>
                      <a:endParaRPr lang="tr-T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2261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29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7CC8BC-E4C0-DE26-FC3A-55B5D1A1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55" y="631371"/>
            <a:ext cx="10381672" cy="915418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Araştırma ve Geliştirme </a:t>
            </a:r>
            <a:r>
              <a:rPr lang="tr-TR" sz="2400" b="1" dirty="0" smtClean="0">
                <a:solidFill>
                  <a:srgbClr val="FF0000"/>
                </a:solidFill>
              </a:rPr>
              <a:t>Faaliyetleri</a:t>
            </a:r>
            <a:r>
              <a:rPr lang="tr-TR" sz="2400" b="1" dirty="0" smtClean="0">
                <a:solidFill>
                  <a:srgbClr val="FF0000"/>
                </a:solidFill>
                <a:latin typeface="+mn-lt"/>
              </a:rPr>
              <a:t>: </a:t>
            </a:r>
            <a:br>
              <a:rPr lang="tr-TR" sz="2400" b="1" dirty="0" smtClean="0">
                <a:solidFill>
                  <a:srgbClr val="FF0000"/>
                </a:solidFill>
                <a:latin typeface="+mn-lt"/>
              </a:rPr>
            </a:br>
            <a:r>
              <a:rPr lang="tr-TR" sz="2400" b="1" dirty="0">
                <a:solidFill>
                  <a:srgbClr val="3333FF"/>
                </a:solidFill>
                <a:latin typeface="+mn-lt"/>
                <a:cs typeface="Calibri" panose="020F0502020204030204" pitchFamily="34" charset="0"/>
              </a:rPr>
              <a:t>2025 Yılında Kabul Edilen ve Önceki Yıllardan Devreden BAP Projelerinin Birimlere Göre Dağılımı</a:t>
            </a:r>
            <a:endParaRPr lang="tr-TR" sz="2400" b="1" dirty="0">
              <a:solidFill>
                <a:srgbClr val="3333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2755-4502-4108-AEFF-F2B1AEC25DB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18</a:t>
            </a:fld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526611"/>
              </p:ext>
            </p:extLst>
          </p:nvPr>
        </p:nvGraphicFramePr>
        <p:xfrm>
          <a:off x="460983" y="1699466"/>
          <a:ext cx="11489278" cy="45997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95056">
                  <a:extLst>
                    <a:ext uri="{9D8B030D-6E8A-4147-A177-3AD203B41FA5}">
                      <a16:colId xmlns:a16="http://schemas.microsoft.com/office/drawing/2014/main" val="262210377"/>
                    </a:ext>
                  </a:extLst>
                </a:gridCol>
                <a:gridCol w="1730058">
                  <a:extLst>
                    <a:ext uri="{9D8B030D-6E8A-4147-A177-3AD203B41FA5}">
                      <a16:colId xmlns:a16="http://schemas.microsoft.com/office/drawing/2014/main" val="765017125"/>
                    </a:ext>
                  </a:extLst>
                </a:gridCol>
                <a:gridCol w="2102069">
                  <a:extLst>
                    <a:ext uri="{9D8B030D-6E8A-4147-A177-3AD203B41FA5}">
                      <a16:colId xmlns:a16="http://schemas.microsoft.com/office/drawing/2014/main" val="1901989733"/>
                    </a:ext>
                  </a:extLst>
                </a:gridCol>
                <a:gridCol w="1702675">
                  <a:extLst>
                    <a:ext uri="{9D8B030D-6E8A-4147-A177-3AD203B41FA5}">
                      <a16:colId xmlns:a16="http://schemas.microsoft.com/office/drawing/2014/main" val="623737946"/>
                    </a:ext>
                  </a:extLst>
                </a:gridCol>
                <a:gridCol w="2459420">
                  <a:extLst>
                    <a:ext uri="{9D8B030D-6E8A-4147-A177-3AD203B41FA5}">
                      <a16:colId xmlns:a16="http://schemas.microsoft.com/office/drawing/2014/main" val="2575450667"/>
                    </a:ext>
                  </a:extLst>
                </a:gridCol>
              </a:tblGrid>
              <a:tr h="79148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  <a:p>
                      <a:pPr marL="52070"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BİRİMİ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2025 YILI İÇİNDE AÇILAN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FF0000"/>
                          </a:solidFill>
                          <a:effectLst/>
                        </a:rPr>
                        <a:t>ÖNCEKİ YILLARDAN 2025 YILINA DEVREDENLERLE BERABER 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274633"/>
                  </a:ext>
                </a:extLst>
              </a:tr>
              <a:tr h="52551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PROJE SAYISI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TOPLAM BÜTÇE (TL)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PROJE SAYISI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TOPLAM BÜTÇE (TL)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541187"/>
                  </a:ext>
                </a:extLst>
              </a:tr>
              <a:tr h="8346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1" dirty="0">
                          <a:effectLst/>
                        </a:rPr>
                        <a:t>Fatih Eğitim Fakültesi</a:t>
                      </a:r>
                      <a:endParaRPr lang="tr-TR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dirty="0" smtClean="0">
                          <a:effectLst/>
                        </a:rPr>
                        <a:t>7</a:t>
                      </a:r>
                      <a:endParaRPr lang="tr-T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spcAft>
                          <a:spcPts val="0"/>
                        </a:spcAft>
                      </a:pPr>
                      <a:r>
                        <a:rPr lang="tr-TR" sz="2800" dirty="0" smtClean="0">
                          <a:effectLst/>
                        </a:rPr>
                        <a:t>₺237.649,51</a:t>
                      </a:r>
                      <a:endParaRPr lang="tr-T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2</a:t>
                      </a:r>
                      <a:endParaRPr lang="tr-T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₺159.444,63</a:t>
                      </a:r>
                      <a:endParaRPr lang="tr-T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787597"/>
                  </a:ext>
                </a:extLst>
              </a:tr>
              <a:tr h="376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Şalpazarı Meslek Yüksekokulu</a:t>
                      </a:r>
                      <a:endParaRPr lang="tr-T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₺21.589,00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-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269695"/>
                  </a:ext>
                </a:extLst>
              </a:tr>
              <a:tr h="6086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</a:rPr>
                        <a:t>İnsan ve Toplum Bilimleri Fakültesi</a:t>
                      </a:r>
                      <a:endParaRPr lang="tr-TR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</a:t>
                      </a:r>
                      <a:endParaRPr lang="tr-T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8E8"/>
                    </a:solidFill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₺74.375,00</a:t>
                      </a:r>
                      <a:endParaRPr lang="tr-T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8E8"/>
                    </a:solidFill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-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8E8"/>
                    </a:solidFill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-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179790"/>
                  </a:ext>
                </a:extLst>
              </a:tr>
              <a:tr h="60868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Güzel Sanatlar ve Tasarım Fakültesi</a:t>
                      </a:r>
                      <a:endParaRPr lang="tr-T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tr-T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112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₺</a:t>
                      </a:r>
                      <a:r>
                        <a:rPr lang="tr-TR" sz="1800" dirty="0" smtClean="0">
                          <a:effectLst/>
                        </a:rPr>
                        <a:t>59.800,01</a:t>
                      </a:r>
                      <a:endParaRPr lang="tr-T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112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tr-T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112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tr-T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18654"/>
                  </a:ext>
                </a:extLst>
              </a:tr>
              <a:tr h="304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İletişim Fakültesi</a:t>
                      </a:r>
                      <a:endParaRPr lang="tr-T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-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-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₺</a:t>
                      </a:r>
                      <a:r>
                        <a:rPr lang="en-GB" sz="1800" dirty="0">
                          <a:effectLst/>
                        </a:rPr>
                        <a:t>15.945,00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12235"/>
                  </a:ext>
                </a:extLst>
              </a:tr>
              <a:tr h="304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TOPLAM</a:t>
                      </a:r>
                      <a:endParaRPr lang="tr-T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smtClean="0">
                          <a:effectLst/>
                        </a:rPr>
                        <a:t>10</a:t>
                      </a:r>
                      <a:endParaRPr lang="tr-T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₺</a:t>
                      </a:r>
                      <a:r>
                        <a:rPr lang="tr-TR" sz="1800" b="1" dirty="0" smtClean="0">
                          <a:effectLst/>
                        </a:rPr>
                        <a:t>393.413,52</a:t>
                      </a:r>
                      <a:endParaRPr lang="tr-T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₺175.389,63</a:t>
                      </a:r>
                      <a:endParaRPr lang="tr-TR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2261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58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>
          <a:xfrm>
            <a:off x="378691" y="2170545"/>
            <a:ext cx="11628582" cy="3131128"/>
          </a:xfrm>
        </p:spPr>
        <p:txBody>
          <a:bodyPr>
            <a:normAutofit fontScale="55000" lnSpcReduction="20000"/>
          </a:bodyPr>
          <a:lstStyle/>
          <a:p>
            <a:r>
              <a:rPr lang="tr-TR" sz="9600" b="1" dirty="0" smtClean="0">
                <a:solidFill>
                  <a:srgbClr val="3333FF"/>
                </a:solidFill>
              </a:rPr>
              <a:t>KALİTE VE AKREDİTASYON ÇALIŞMALARI</a:t>
            </a:r>
          </a:p>
          <a:p>
            <a:endParaRPr lang="tr-TR" sz="4000" b="1" dirty="0">
              <a:solidFill>
                <a:srgbClr val="3333FF"/>
              </a:solidFill>
            </a:endParaRPr>
          </a:p>
          <a:p>
            <a:r>
              <a:rPr lang="tr-TR" sz="6500" b="1" dirty="0" smtClean="0">
                <a:solidFill>
                  <a:srgbClr val="C00000"/>
                </a:solidFill>
              </a:rPr>
              <a:t>YÖKAK Birim İç Değerlendirme Raporu</a:t>
            </a:r>
          </a:p>
          <a:p>
            <a:r>
              <a:rPr lang="tr-TR" sz="6500" b="1" dirty="0" smtClean="0">
                <a:solidFill>
                  <a:srgbClr val="C00000"/>
                </a:solidFill>
              </a:rPr>
              <a:t>Program Akreditasyonu</a:t>
            </a:r>
          </a:p>
          <a:p>
            <a:r>
              <a:rPr lang="tr-TR" sz="6500" b="1" dirty="0" smtClean="0">
                <a:solidFill>
                  <a:srgbClr val="C00000"/>
                </a:solidFill>
              </a:rPr>
              <a:t>Öz Değerlendirme </a:t>
            </a:r>
          </a:p>
          <a:p>
            <a:r>
              <a:rPr lang="tr-TR" sz="6500" b="1" dirty="0" smtClean="0">
                <a:solidFill>
                  <a:srgbClr val="C00000"/>
                </a:solidFill>
              </a:rPr>
              <a:t>2026 Yılı İyileştirme Planı</a:t>
            </a:r>
            <a:endParaRPr lang="tr-TR" sz="6500" b="1" dirty="0">
              <a:solidFill>
                <a:srgbClr val="C0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065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39D512-1640-10B9-0F7A-413D7936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124" y="793597"/>
            <a:ext cx="9104811" cy="509452"/>
          </a:xfrm>
        </p:spPr>
        <p:txBody>
          <a:bodyPr>
            <a:noAutofit/>
          </a:bodyPr>
          <a:lstStyle/>
          <a:p>
            <a:pPr algn="ctr"/>
            <a:r>
              <a:rPr lang="tr-TR" sz="5400" b="1" dirty="0" smtClean="0">
                <a:latin typeface="+mn-lt"/>
              </a:rPr>
              <a:t>SUNUM PLANI</a:t>
            </a:r>
            <a:endParaRPr lang="tr-TR" sz="5400" b="1" dirty="0"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FEEEBC-9D10-9D61-A2F2-142355F8E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083" y="1691483"/>
            <a:ext cx="7451834" cy="4664867"/>
          </a:xfrm>
        </p:spPr>
        <p:txBody>
          <a:bodyPr>
            <a:noAutofit/>
          </a:bodyPr>
          <a:lstStyle/>
          <a:p>
            <a:pPr marL="3600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tr-TR" b="1" dirty="0" smtClean="0"/>
              <a:t>Giriş</a:t>
            </a:r>
          </a:p>
          <a:p>
            <a:pPr marL="3600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tr-TR" b="1" dirty="0" smtClean="0"/>
              <a:t>Yönetim</a:t>
            </a:r>
          </a:p>
          <a:p>
            <a:pPr marL="3600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tr-TR" b="1" dirty="0" smtClean="0"/>
              <a:t>Personel</a:t>
            </a:r>
          </a:p>
          <a:p>
            <a:pPr marL="3600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tr-TR" b="1" dirty="0" smtClean="0"/>
              <a:t>Fiziksel Altyapı ve Tesisler</a:t>
            </a:r>
          </a:p>
          <a:p>
            <a:pPr marL="3600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tr-TR" b="1" dirty="0" smtClean="0"/>
              <a:t>Araştırma ve Geliştirme</a:t>
            </a:r>
          </a:p>
          <a:p>
            <a:pPr marL="3600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tr-TR" b="1" dirty="0" smtClean="0"/>
              <a:t>Kalite ve Akreditasyon Çalışmaları</a:t>
            </a:r>
          </a:p>
          <a:p>
            <a:pPr marL="3600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tr-TR" b="1" dirty="0" smtClean="0"/>
              <a:t>Sorular ve Öneriler/Kapanış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3D64-E275-4CC8-83F7-48840783B60B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26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329774" y="777856"/>
            <a:ext cx="10345781" cy="705395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2024 Birim 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LİDERLİK, YÖNETİŞİM VE KALİTE</a:t>
            </a:r>
            <a:endParaRPr lang="tr-TR" sz="2800" b="1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20</a:t>
            </a:fld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368795"/>
              </p:ext>
            </p:extLst>
          </p:nvPr>
        </p:nvGraphicFramePr>
        <p:xfrm>
          <a:off x="208723" y="1811006"/>
          <a:ext cx="11646947" cy="441954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43465">
                  <a:extLst>
                    <a:ext uri="{9D8B030D-6E8A-4147-A177-3AD203B41FA5}">
                      <a16:colId xmlns:a16="http://schemas.microsoft.com/office/drawing/2014/main" val="246640834"/>
                    </a:ext>
                  </a:extLst>
                </a:gridCol>
                <a:gridCol w="5935364">
                  <a:extLst>
                    <a:ext uri="{9D8B030D-6E8A-4147-A177-3AD203B41FA5}">
                      <a16:colId xmlns:a16="http://schemas.microsoft.com/office/drawing/2014/main" val="1877722691"/>
                    </a:ext>
                  </a:extLst>
                </a:gridCol>
                <a:gridCol w="1379241">
                  <a:extLst>
                    <a:ext uri="{9D8B030D-6E8A-4147-A177-3AD203B41FA5}">
                      <a16:colId xmlns:a16="http://schemas.microsoft.com/office/drawing/2014/main" val="424251854"/>
                    </a:ext>
                  </a:extLst>
                </a:gridCol>
                <a:gridCol w="1188877">
                  <a:extLst>
                    <a:ext uri="{9D8B030D-6E8A-4147-A177-3AD203B41FA5}">
                      <a16:colId xmlns:a16="http://schemas.microsoft.com/office/drawing/2014/main" val="1945863112"/>
                    </a:ext>
                  </a:extLst>
                </a:gridCol>
              </a:tblGrid>
              <a:tr h="38781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4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4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Olgunluk Düzeyi </a:t>
                      </a:r>
                      <a:endParaRPr lang="tr-TR" sz="24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435060"/>
                  </a:ext>
                </a:extLst>
              </a:tr>
              <a:tr h="38781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24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24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41854559"/>
                  </a:ext>
                </a:extLst>
              </a:tr>
              <a:tr h="387813">
                <a:tc row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A.1. Liderlik ve Kalite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+mn-lt"/>
                        </a:rPr>
                        <a:t>A.1.1. Yönetim modeli ve idari yapı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  <a:latin typeface="+mn-lt"/>
                        </a:rPr>
                        <a:t>  3</a:t>
                      </a:r>
                      <a:r>
                        <a:rPr lang="tr-TR" sz="2400" dirty="0">
                          <a:effectLst/>
                          <a:latin typeface="+mn-lt"/>
                        </a:rPr>
                        <a:t> </a:t>
                      </a:r>
                      <a:endParaRPr lang="tr-T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36937291"/>
                  </a:ext>
                </a:extLst>
              </a:tr>
              <a:tr h="38781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+mn-lt"/>
                        </a:rPr>
                        <a:t>A.1.2. Liderlik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400" dirty="0" smtClean="0">
                          <a:effectLst/>
                          <a:latin typeface="+mn-lt"/>
                        </a:rPr>
                        <a:t>1</a:t>
                      </a:r>
                      <a:endParaRPr lang="tr-T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7763737"/>
                  </a:ext>
                </a:extLst>
              </a:tr>
              <a:tr h="38781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+mn-lt"/>
                        </a:rPr>
                        <a:t>A.1.3. Kurumsal dönüşüm kapasitesi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400" dirty="0" smtClean="0">
                          <a:effectLst/>
                          <a:latin typeface="+mn-lt"/>
                        </a:rPr>
                        <a:t>1</a:t>
                      </a:r>
                      <a:endParaRPr lang="tr-T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90035010"/>
                  </a:ext>
                </a:extLst>
              </a:tr>
              <a:tr h="38781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+mn-lt"/>
                        </a:rPr>
                        <a:t>A.1.4. İç kalite güvencesi mekanizmaları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400" dirty="0" smtClean="0">
                          <a:effectLst/>
                          <a:latin typeface="+mn-lt"/>
                        </a:rPr>
                        <a:t>3</a:t>
                      </a:r>
                      <a:endParaRPr lang="tr-T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44945693"/>
                  </a:ext>
                </a:extLst>
              </a:tr>
              <a:tr h="79360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+mn-lt"/>
                        </a:rPr>
                        <a:t>A.1.5. Kamuoyunu bilgilendirme ve hesap verebilirlik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400" dirty="0" smtClean="0">
                          <a:effectLst/>
                          <a:latin typeface="+mn-lt"/>
                        </a:rPr>
                        <a:t>3</a:t>
                      </a:r>
                      <a:endParaRPr lang="tr-T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36132192"/>
                  </a:ext>
                </a:extLst>
              </a:tr>
              <a:tr h="387813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A.2. Misyon ve Stratejik Amaçlar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+mn-lt"/>
                        </a:rPr>
                        <a:t>A.2.1. Misyon, vizyon ve politikalar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400" dirty="0" smtClean="0">
                          <a:effectLst/>
                          <a:latin typeface="+mn-lt"/>
                        </a:rPr>
                        <a:t>3</a:t>
                      </a:r>
                      <a:endParaRPr lang="tr-T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60402517"/>
                  </a:ext>
                </a:extLst>
              </a:tr>
              <a:tr h="38781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+mn-lt"/>
                        </a:rPr>
                        <a:t>A.2.2. Stratejik amaç ve hedefler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400" dirty="0" smtClean="0">
                          <a:effectLst/>
                          <a:latin typeface="+mn-lt"/>
                        </a:rPr>
                        <a:t>3</a:t>
                      </a:r>
                      <a:endParaRPr lang="tr-T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04760620"/>
                  </a:ext>
                </a:extLst>
              </a:tr>
              <a:tr h="49513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+mn-lt"/>
                        </a:rPr>
                        <a:t>A.2.3. Performans yönetimi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400" dirty="0" smtClean="0">
                          <a:effectLst/>
                          <a:latin typeface="+mn-lt"/>
                        </a:rPr>
                        <a:t>3</a:t>
                      </a:r>
                      <a:endParaRPr lang="tr-T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92506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85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329774" y="777856"/>
            <a:ext cx="10345781" cy="705395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LİDERLİK, YÖNETİŞİM VE KALİTE</a:t>
            </a:r>
            <a:endParaRPr lang="tr-TR" sz="2800" b="1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21</a:t>
            </a:fld>
            <a:endParaRPr lang="tr-TR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248701"/>
              </p:ext>
            </p:extLst>
          </p:nvPr>
        </p:nvGraphicFramePr>
        <p:xfrm>
          <a:off x="718931" y="1728127"/>
          <a:ext cx="10634869" cy="45656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82669">
                  <a:extLst>
                    <a:ext uri="{9D8B030D-6E8A-4147-A177-3AD203B41FA5}">
                      <a16:colId xmlns:a16="http://schemas.microsoft.com/office/drawing/2014/main" val="246640834"/>
                    </a:ext>
                  </a:extLst>
                </a:gridCol>
                <a:gridCol w="5607243">
                  <a:extLst>
                    <a:ext uri="{9D8B030D-6E8A-4147-A177-3AD203B41FA5}">
                      <a16:colId xmlns:a16="http://schemas.microsoft.com/office/drawing/2014/main" val="1877722691"/>
                    </a:ext>
                  </a:extLst>
                </a:gridCol>
                <a:gridCol w="1173950">
                  <a:extLst>
                    <a:ext uri="{9D8B030D-6E8A-4147-A177-3AD203B41FA5}">
                      <a16:colId xmlns:a16="http://schemas.microsoft.com/office/drawing/2014/main" val="424251854"/>
                    </a:ext>
                  </a:extLst>
                </a:gridCol>
                <a:gridCol w="1171007">
                  <a:extLst>
                    <a:ext uri="{9D8B030D-6E8A-4147-A177-3AD203B41FA5}">
                      <a16:colId xmlns:a16="http://schemas.microsoft.com/office/drawing/2014/main" val="1945863112"/>
                    </a:ext>
                  </a:extLst>
                </a:gridCol>
              </a:tblGrid>
              <a:tr h="3164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8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8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Olgunluk Düzeyi </a:t>
                      </a:r>
                      <a:endParaRPr lang="tr-TR" sz="28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435060"/>
                  </a:ext>
                </a:extLst>
              </a:tr>
              <a:tr h="31641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28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28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41854559"/>
                  </a:ext>
                </a:extLst>
              </a:tr>
              <a:tr h="331115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A.3. Yönetim Sistemleri</a:t>
                      </a:r>
                      <a:endParaRPr lang="tr-TR" sz="2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+mn-lt"/>
                        </a:rPr>
                        <a:t>A.3.1. Bilgi yönetim sistemi</a:t>
                      </a:r>
                      <a:endParaRPr lang="tr-TR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800" dirty="0" smtClean="0">
                          <a:effectLst/>
                          <a:latin typeface="+mn-lt"/>
                        </a:rPr>
                        <a:t>3</a:t>
                      </a:r>
                      <a:endParaRPr lang="tr-T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87788883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+mn-lt"/>
                        </a:rPr>
                        <a:t>A.3.2. İnsan kaynakları yönetimi</a:t>
                      </a:r>
                      <a:endParaRPr lang="tr-TR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800" dirty="0" smtClean="0">
                          <a:effectLst/>
                          <a:latin typeface="+mn-lt"/>
                        </a:rPr>
                        <a:t>1</a:t>
                      </a:r>
                      <a:endParaRPr lang="tr-T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73039800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+mn-lt"/>
                        </a:rPr>
                        <a:t>A.3.3. Finansal yönetim</a:t>
                      </a:r>
                      <a:endParaRPr lang="tr-TR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800" dirty="0" smtClean="0">
                          <a:effectLst/>
                          <a:latin typeface="+mn-lt"/>
                        </a:rPr>
                        <a:t>3</a:t>
                      </a:r>
                      <a:endParaRPr lang="tr-T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06439766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+mn-lt"/>
                        </a:rPr>
                        <a:t>A.3.4. Süreç yönetimi</a:t>
                      </a:r>
                      <a:endParaRPr lang="tr-TR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800" dirty="0" smtClean="0">
                          <a:effectLst/>
                          <a:latin typeface="+mn-lt"/>
                        </a:rPr>
                        <a:t>3</a:t>
                      </a:r>
                      <a:endParaRPr lang="tr-T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133214"/>
                  </a:ext>
                </a:extLst>
              </a:tr>
              <a:tr h="331115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A.4. Paydaş Katılımı</a:t>
                      </a:r>
                      <a:endParaRPr lang="tr-TR" sz="2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+mn-lt"/>
                        </a:rPr>
                        <a:t>A.4.1. İç ve dış paydaş katılımı</a:t>
                      </a:r>
                      <a:endParaRPr lang="tr-TR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800" dirty="0" smtClean="0">
                          <a:effectLst/>
                          <a:latin typeface="+mn-lt"/>
                        </a:rPr>
                        <a:t>3</a:t>
                      </a:r>
                      <a:endParaRPr lang="tr-T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84577651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+mn-lt"/>
                        </a:rPr>
                        <a:t>A.4.2. Öğrenci geri bildirimleri</a:t>
                      </a:r>
                      <a:endParaRPr lang="tr-TR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800" dirty="0" smtClean="0">
                          <a:effectLst/>
                          <a:latin typeface="+mn-lt"/>
                        </a:rPr>
                        <a:t>1</a:t>
                      </a:r>
                      <a:endParaRPr lang="tr-T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09472989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+mn-lt"/>
                        </a:rPr>
                        <a:t>A.4.3. Mezun ilişkileri yönetimi</a:t>
                      </a:r>
                      <a:endParaRPr lang="tr-TR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800" dirty="0" smtClean="0">
                          <a:effectLst/>
                          <a:latin typeface="+mn-lt"/>
                        </a:rPr>
                        <a:t>1</a:t>
                      </a:r>
                      <a:endParaRPr lang="tr-T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61784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84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8722" y="727167"/>
            <a:ext cx="10688165" cy="731521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</a:t>
            </a:r>
            <a:r>
              <a:rPr lang="tr-TR" sz="2800" b="1" dirty="0">
                <a:solidFill>
                  <a:srgbClr val="FF0000"/>
                </a:solidFill>
              </a:rPr>
              <a:t>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ARAŞTIRMA VE GELİŞTİRME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22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403327"/>
              </p:ext>
            </p:extLst>
          </p:nvPr>
        </p:nvGraphicFramePr>
        <p:xfrm>
          <a:off x="0" y="1524996"/>
          <a:ext cx="12118427" cy="49071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24889">
                  <a:extLst>
                    <a:ext uri="{9D8B030D-6E8A-4147-A177-3AD203B41FA5}">
                      <a16:colId xmlns:a16="http://schemas.microsoft.com/office/drawing/2014/main" val="645855470"/>
                    </a:ext>
                  </a:extLst>
                </a:gridCol>
                <a:gridCol w="6678254">
                  <a:extLst>
                    <a:ext uri="{9D8B030D-6E8A-4147-A177-3AD203B41FA5}">
                      <a16:colId xmlns:a16="http://schemas.microsoft.com/office/drawing/2014/main" val="1792247549"/>
                    </a:ext>
                  </a:extLst>
                </a:gridCol>
                <a:gridCol w="957642">
                  <a:extLst>
                    <a:ext uri="{9D8B030D-6E8A-4147-A177-3AD203B41FA5}">
                      <a16:colId xmlns:a16="http://schemas.microsoft.com/office/drawing/2014/main" val="3941718591"/>
                    </a:ext>
                  </a:extLst>
                </a:gridCol>
                <a:gridCol w="957642">
                  <a:extLst>
                    <a:ext uri="{9D8B030D-6E8A-4147-A177-3AD203B41FA5}">
                      <a16:colId xmlns:a16="http://schemas.microsoft.com/office/drawing/2014/main" val="2393758815"/>
                    </a:ext>
                  </a:extLst>
                </a:gridCol>
              </a:tblGrid>
              <a:tr h="624796">
                <a:tc row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FF0000"/>
                          </a:solidFill>
                          <a:effectLst/>
                        </a:rPr>
                        <a:t>ANA ÖLÇÜT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FF0000"/>
                          </a:solidFill>
                          <a:effectLst/>
                        </a:rPr>
                        <a:t>ALT ÖLÇÜT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FF0000"/>
                          </a:solidFill>
                          <a:effectLst/>
                        </a:rPr>
                        <a:t>OLGUNLUK DÜZEYİ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761587"/>
                  </a:ext>
                </a:extLst>
              </a:tr>
              <a:tr h="31239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10336978"/>
                  </a:ext>
                </a:extLst>
              </a:tr>
              <a:tr h="340721">
                <a:tc rowSpan="3"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0000CC"/>
                          </a:solidFill>
                          <a:effectLst/>
                        </a:rPr>
                        <a:t>C.1. Araştırma Süreçlerinin Yönetimi ve Araştırma Kaynakları</a:t>
                      </a:r>
                      <a:endParaRPr lang="tr-TR" sz="2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C.1.1. Araştırma süreçlerinin yönetimi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 </a:t>
                      </a:r>
                      <a:r>
                        <a:rPr lang="tr-TR" sz="2400" dirty="0" smtClean="0">
                          <a:effectLst/>
                        </a:rPr>
                        <a:t>3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93948948"/>
                  </a:ext>
                </a:extLst>
              </a:tr>
              <a:tr h="34072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C.1.2. İç ve dış kaynaklar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 </a:t>
                      </a:r>
                      <a:r>
                        <a:rPr lang="tr-TR" sz="2400" dirty="0" smtClean="0">
                          <a:effectLst/>
                        </a:rPr>
                        <a:t>3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8024448"/>
                  </a:ext>
                </a:extLst>
              </a:tr>
              <a:tr h="62479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C.1.3. </a:t>
                      </a:r>
                      <a:r>
                        <a:rPr lang="tr-TR" sz="2000" dirty="0">
                          <a:effectLst/>
                        </a:rPr>
                        <a:t>Doktora programları ve doktora sonrası imkanlar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 </a:t>
                      </a:r>
                      <a:r>
                        <a:rPr lang="tr-TR" sz="2400" dirty="0" smtClean="0">
                          <a:effectLst/>
                        </a:rPr>
                        <a:t>2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66837723"/>
                  </a:ext>
                </a:extLst>
              </a:tr>
              <a:tr h="340721">
                <a:tc rowSpan="2"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0000CC"/>
                          </a:solidFill>
                          <a:effectLst/>
                        </a:rPr>
                        <a:t>C.2. Araştırma Yetkinliği, İş birlikleri ve Destekler</a:t>
                      </a:r>
                      <a:endParaRPr lang="tr-TR" sz="2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C.2.1. Araştırma yetkinlikleri ve gelişimi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 </a:t>
                      </a:r>
                      <a:r>
                        <a:rPr lang="tr-TR" sz="2400" dirty="0" smtClean="0">
                          <a:effectLst/>
                        </a:rPr>
                        <a:t>3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35560358"/>
                  </a:ext>
                </a:extLst>
              </a:tr>
              <a:tr h="62479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C.2.2. Ulusal ve uluslararası ortak programlar ve ortak araştırma birimleri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 </a:t>
                      </a:r>
                      <a:r>
                        <a:rPr lang="tr-TR" sz="2400" dirty="0" smtClean="0">
                          <a:effectLst/>
                        </a:rPr>
                        <a:t>1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36882168"/>
                  </a:ext>
                </a:extLst>
              </a:tr>
              <a:tr h="624796">
                <a:tc rowSpan="2"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0000CC"/>
                          </a:solidFill>
                          <a:effectLst/>
                        </a:rPr>
                        <a:t>C.3. Araştırma Performansı</a:t>
                      </a:r>
                      <a:endParaRPr lang="tr-TR" sz="2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C.3.1. Araştırma performansının izlenmesi ve değerlendirilmesi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 </a:t>
                      </a:r>
                      <a:r>
                        <a:rPr lang="tr-TR" sz="2400" dirty="0" smtClean="0">
                          <a:effectLst/>
                        </a:rPr>
                        <a:t>3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50733833"/>
                  </a:ext>
                </a:extLst>
              </a:tr>
              <a:tr h="62479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C.3.2. </a:t>
                      </a:r>
                      <a:r>
                        <a:rPr lang="tr-TR" sz="1700" dirty="0">
                          <a:effectLst/>
                        </a:rPr>
                        <a:t>Öğretim elemanı/araştırmacı performansının değerlendirilmesi</a:t>
                      </a:r>
                      <a:endParaRPr lang="tr-TR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 </a:t>
                      </a:r>
                      <a:r>
                        <a:rPr lang="tr-TR" sz="2400" dirty="0" smtClean="0">
                          <a:effectLst/>
                        </a:rPr>
                        <a:t>3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02972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07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3712" y="698739"/>
            <a:ext cx="10267407" cy="888274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</a:t>
            </a:r>
            <a:r>
              <a:rPr lang="tr-TR" sz="2800" b="1" dirty="0">
                <a:solidFill>
                  <a:srgbClr val="FF0000"/>
                </a:solidFill>
              </a:rPr>
              <a:t>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TOPLUMSAL KATKI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23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271502"/>
              </p:ext>
            </p:extLst>
          </p:nvPr>
        </p:nvGraphicFramePr>
        <p:xfrm>
          <a:off x="358101" y="1727902"/>
          <a:ext cx="11600387" cy="436137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40023">
                  <a:extLst>
                    <a:ext uri="{9D8B030D-6E8A-4147-A177-3AD203B41FA5}">
                      <a16:colId xmlns:a16="http://schemas.microsoft.com/office/drawing/2014/main" val="4076627954"/>
                    </a:ext>
                  </a:extLst>
                </a:gridCol>
                <a:gridCol w="4719145">
                  <a:extLst>
                    <a:ext uri="{9D8B030D-6E8A-4147-A177-3AD203B41FA5}">
                      <a16:colId xmlns:a16="http://schemas.microsoft.com/office/drawing/2014/main" val="890953265"/>
                    </a:ext>
                  </a:extLst>
                </a:gridCol>
                <a:gridCol w="1288888">
                  <a:extLst>
                    <a:ext uri="{9D8B030D-6E8A-4147-A177-3AD203B41FA5}">
                      <a16:colId xmlns:a16="http://schemas.microsoft.com/office/drawing/2014/main" val="4218147087"/>
                    </a:ext>
                  </a:extLst>
                </a:gridCol>
                <a:gridCol w="1252331">
                  <a:extLst>
                    <a:ext uri="{9D8B030D-6E8A-4147-A177-3AD203B41FA5}">
                      <a16:colId xmlns:a16="http://schemas.microsoft.com/office/drawing/2014/main" val="3426732535"/>
                    </a:ext>
                  </a:extLst>
                </a:gridCol>
              </a:tblGrid>
              <a:tr h="29712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OLGUNLUK DÜZEYİ</a:t>
                      </a:r>
                      <a:endParaRPr lang="tr-TR" sz="2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72110269"/>
                  </a:ext>
                </a:extLst>
              </a:tr>
              <a:tr h="29712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2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2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81329109"/>
                  </a:ext>
                </a:extLst>
              </a:tr>
              <a:tr h="793413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D.1. Toplumsal Katkı Süreçlerinin Yönetimi ve Toplumsal Katkı Kaynakları</a:t>
                      </a:r>
                      <a:endParaRPr lang="tr-TR" sz="2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+mn-lt"/>
                        </a:rPr>
                        <a:t>D.1.1. Toplumsal katkı süreçlerinin yönetimi</a:t>
                      </a:r>
                      <a:endParaRPr lang="tr-T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tr-TR" sz="2800" dirty="0">
                          <a:effectLst/>
                          <a:latin typeface="+mn-lt"/>
                        </a:rPr>
                        <a:t> </a:t>
                      </a:r>
                      <a:endParaRPr lang="tr-T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95416012"/>
                  </a:ext>
                </a:extLst>
              </a:tr>
              <a:tr h="70885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+mn-lt"/>
                        </a:rPr>
                        <a:t>D.1.2. Kaynaklar</a:t>
                      </a:r>
                      <a:endParaRPr lang="tr-T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 smtClean="0">
                          <a:effectLst/>
                          <a:latin typeface="+mn-lt"/>
                        </a:rPr>
                        <a:t>3</a:t>
                      </a:r>
                      <a:endParaRPr lang="tr-T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17382470"/>
                  </a:ext>
                </a:extLst>
              </a:tr>
              <a:tr h="13583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D.2. Toplumsal Katkı Performansı</a:t>
                      </a:r>
                      <a:endParaRPr lang="tr-TR" sz="2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+mn-lt"/>
                        </a:rPr>
                        <a:t>D.2.1.Toplumsal katkı performansının izlenmesi ve değerlendirilmesi</a:t>
                      </a:r>
                      <a:endParaRPr lang="tr-T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 smtClean="0">
                          <a:effectLst/>
                          <a:latin typeface="+mn-lt"/>
                        </a:rPr>
                        <a:t>3</a:t>
                      </a:r>
                      <a:r>
                        <a:rPr lang="tr-TR" sz="2800" dirty="0">
                          <a:effectLst/>
                          <a:latin typeface="+mn-lt"/>
                        </a:rPr>
                        <a:t> </a:t>
                      </a:r>
                      <a:endParaRPr lang="tr-T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81867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9559-7127-46B2-B508-C09D5AF1D53B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24</a:t>
            </a:fld>
            <a:endParaRPr lang="tr-TR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494733" y="586070"/>
            <a:ext cx="10267407" cy="8882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KALİTE SÜREÇLERİ</a:t>
            </a:r>
          </a:p>
          <a:p>
            <a:pPr algn="ctr"/>
            <a:r>
              <a:rPr lang="tr-TR" sz="3600" b="1" dirty="0" smtClean="0">
                <a:solidFill>
                  <a:srgbClr val="0000CC"/>
                </a:solidFill>
              </a:rPr>
              <a:t>2025 YILI İYİLEŞTİRME ÇALIŞMALARI</a:t>
            </a:r>
            <a:endParaRPr lang="tr-TR" sz="36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05" y="1871531"/>
            <a:ext cx="3523915" cy="2144992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066872" y="1930702"/>
            <a:ext cx="49322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 smtClean="0"/>
              <a:t>2025 yılı kapsamında BAP İç Paydaş Anketi yapılmış ve daha kaliteli hizmet verebilmek adına araştırma ihtiyaçlarına yönelik daha doğru çözümler getirmek için  iç paydaşlarımızın görüş ve önerileri alınmıştır.</a:t>
            </a:r>
          </a:p>
          <a:p>
            <a:pPr algn="just"/>
            <a:endParaRPr lang="tr-TR" sz="2000" dirty="0" smtClean="0"/>
          </a:p>
          <a:p>
            <a:pPr algn="just"/>
            <a:r>
              <a:rPr lang="tr-TR" sz="2000" u="sng" dirty="0" smtClean="0">
                <a:solidFill>
                  <a:srgbClr val="0000CC"/>
                </a:solidFill>
              </a:rPr>
              <a:t>Dönütlere göre proje türleri, harcama kalemleri ve proje bütçelerinde güncellemeler yapılmıştır.</a:t>
            </a:r>
          </a:p>
          <a:p>
            <a:pPr algn="just"/>
            <a:r>
              <a:rPr lang="tr-TR" sz="2000" dirty="0" smtClean="0"/>
              <a:t> </a:t>
            </a:r>
          </a:p>
          <a:p>
            <a:pPr algn="just"/>
            <a:r>
              <a:rPr lang="tr-TR" sz="2000" dirty="0" smtClean="0"/>
              <a:t>Güncellemeleri içeren bir tanıtım broşürü hazırlanarak e-posta yoluyla tüm paydaşlara gönderilmiş aynı zamanda yüz yüze toplantılarla da tanıtım yapılmıştır. </a:t>
            </a:r>
            <a:endParaRPr lang="tr-TR" sz="20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05" y="4282058"/>
            <a:ext cx="3523915" cy="194268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9101" y="1930702"/>
            <a:ext cx="2956466" cy="418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0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9559-7127-46B2-B508-C09D5AF1D53B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25</a:t>
            </a:fld>
            <a:endParaRPr lang="tr-TR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473712" y="557048"/>
            <a:ext cx="10267407" cy="10945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KALİTE SÜREÇLERİ</a:t>
            </a:r>
          </a:p>
          <a:p>
            <a:pPr algn="ctr"/>
            <a:r>
              <a:rPr lang="tr-TR" sz="3600" b="1" dirty="0" smtClean="0">
                <a:solidFill>
                  <a:srgbClr val="0000CC"/>
                </a:solidFill>
              </a:rPr>
              <a:t>BAP TANITIM ve BİLGİLENDİRME TOPLANTISI</a:t>
            </a:r>
            <a:endParaRPr lang="tr-TR" sz="36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8" t="32313" r="9593" b="9064"/>
          <a:stretch/>
        </p:blipFill>
        <p:spPr>
          <a:xfrm>
            <a:off x="189714" y="1860698"/>
            <a:ext cx="3391686" cy="194144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27" r="5994"/>
          <a:stretch/>
        </p:blipFill>
        <p:spPr>
          <a:xfrm>
            <a:off x="3821757" y="1860698"/>
            <a:ext cx="3833684" cy="191386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6" t="11623" r="7159" b="26792"/>
          <a:stretch/>
        </p:blipFill>
        <p:spPr>
          <a:xfrm>
            <a:off x="7895798" y="1876646"/>
            <a:ext cx="3498112" cy="1881963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7" t="9978" r="26457" b="16404"/>
          <a:stretch/>
        </p:blipFill>
        <p:spPr>
          <a:xfrm>
            <a:off x="473712" y="3902288"/>
            <a:ext cx="2861830" cy="2244965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" t="42343" r="27421"/>
          <a:stretch/>
        </p:blipFill>
        <p:spPr>
          <a:xfrm>
            <a:off x="3945257" y="3887225"/>
            <a:ext cx="3586683" cy="2244965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8" t="11628" r="8992" b="15659"/>
          <a:stretch/>
        </p:blipFill>
        <p:spPr>
          <a:xfrm>
            <a:off x="7895798" y="3897618"/>
            <a:ext cx="3300105" cy="224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6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1" y="822035"/>
            <a:ext cx="10230075" cy="670745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 Değerlendirme: </a:t>
            </a:r>
            <a:r>
              <a:rPr lang="tr-TR" sz="36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Birimin Güçlü Yönleri</a:t>
            </a:r>
            <a:endParaRPr lang="tr-TR" sz="3600" b="1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İçerik Yer Tutucusu 10">
            <a:extLst>
              <a:ext uri="{FF2B5EF4-FFF2-40B4-BE49-F238E27FC236}">
                <a16:creationId xmlns:a16="http://schemas.microsoft.com/office/drawing/2014/main" id="{BAE19279-3B89-46C7-053F-76416D14D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1" y="1818291"/>
            <a:ext cx="11380304" cy="4538060"/>
          </a:xfrm>
        </p:spPr>
        <p:txBody>
          <a:bodyPr>
            <a:noAutofit/>
          </a:bodyPr>
          <a:lstStyle/>
          <a:p>
            <a:r>
              <a:rPr lang="en-US" sz="3200" dirty="0" smtClean="0"/>
              <a:t>Ulaşılabilirlik </a:t>
            </a:r>
            <a:r>
              <a:rPr lang="en-US" sz="3200" dirty="0"/>
              <a:t>ve </a:t>
            </a:r>
            <a:r>
              <a:rPr lang="en-US" sz="3200" b="1" dirty="0">
                <a:solidFill>
                  <a:srgbClr val="0000CC"/>
                </a:solidFill>
              </a:rPr>
              <a:t>iletişimin </a:t>
            </a:r>
            <a:r>
              <a:rPr lang="en-US" sz="3200" b="1" dirty="0" smtClean="0">
                <a:solidFill>
                  <a:srgbClr val="0000CC"/>
                </a:solidFill>
              </a:rPr>
              <a:t>hızlı</a:t>
            </a:r>
            <a:r>
              <a:rPr lang="tr-TR" sz="3200" b="1" dirty="0" smtClean="0">
                <a:solidFill>
                  <a:srgbClr val="0000CC"/>
                </a:solidFill>
              </a:rPr>
              <a:t>/</a:t>
            </a:r>
            <a:r>
              <a:rPr lang="en-US" sz="3200" b="1" dirty="0" smtClean="0">
                <a:solidFill>
                  <a:srgbClr val="0000CC"/>
                </a:solidFill>
              </a:rPr>
              <a:t>bilgilendirici </a:t>
            </a:r>
            <a:r>
              <a:rPr lang="en-US" sz="3200" dirty="0" smtClean="0"/>
              <a:t>olması</a:t>
            </a:r>
            <a:endParaRPr lang="tr-TR" sz="3200" dirty="0" smtClean="0"/>
          </a:p>
          <a:p>
            <a:r>
              <a:rPr lang="tr-TR" sz="3200" dirty="0" smtClean="0"/>
              <a:t>BAP </a:t>
            </a:r>
            <a:r>
              <a:rPr lang="tr-TR" sz="3200" dirty="0"/>
              <a:t>mevzuatının </a:t>
            </a:r>
            <a:r>
              <a:rPr lang="tr-TR" sz="3200" dirty="0" smtClean="0"/>
              <a:t>açık</a:t>
            </a:r>
            <a:r>
              <a:rPr lang="tr-TR" sz="3200" dirty="0"/>
              <a:t>, anlaşılır olması ve yeterli bilgiyi </a:t>
            </a:r>
            <a:r>
              <a:rPr lang="tr-TR" sz="3200" dirty="0" smtClean="0"/>
              <a:t>sunması</a:t>
            </a:r>
            <a:endParaRPr lang="tr-TR" sz="3200" dirty="0"/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Üniversitede </a:t>
            </a: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 çalış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malar</a:t>
            </a: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ın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yatkın akademisyenlerin varlığı</a:t>
            </a:r>
            <a:endParaRPr lang="tr-T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3200" dirty="0" smtClean="0"/>
              <a:t>Proje </a:t>
            </a:r>
            <a:r>
              <a:rPr lang="tr-TR" sz="3200" dirty="0"/>
              <a:t>başvuru/seçim/değerlendirme </a:t>
            </a:r>
            <a:r>
              <a:rPr lang="tr-TR" sz="3200" dirty="0" smtClean="0"/>
              <a:t>sürecinin objektif </a:t>
            </a:r>
            <a:r>
              <a:rPr lang="tr-TR" sz="3200" dirty="0"/>
              <a:t>ve bilimsel ölçütlere </a:t>
            </a:r>
            <a:r>
              <a:rPr lang="tr-TR" sz="3200" dirty="0" smtClean="0"/>
              <a:t>uygun olması</a:t>
            </a:r>
          </a:p>
          <a:p>
            <a:r>
              <a:rPr lang="en-US" sz="3200" dirty="0" smtClean="0"/>
              <a:t>Üniversitemizi</a:t>
            </a:r>
            <a:r>
              <a:rPr lang="tr-TR" sz="3200" dirty="0"/>
              <a:t>n</a:t>
            </a:r>
            <a:r>
              <a:rPr lang="en-US" sz="3200" dirty="0" smtClean="0"/>
              <a:t> </a:t>
            </a:r>
            <a:r>
              <a:rPr lang="en-US" sz="3200" dirty="0"/>
              <a:t>akademik </a:t>
            </a:r>
            <a:r>
              <a:rPr lang="en-US" sz="3200" dirty="0" smtClean="0"/>
              <a:t>tanınırlığının artırılması</a:t>
            </a:r>
            <a:endParaRPr lang="tr-TR" sz="3200" dirty="0" smtClean="0"/>
          </a:p>
          <a:p>
            <a:r>
              <a:rPr lang="tr-TR" sz="3200" dirty="0"/>
              <a:t>BAP Komisyonunun projelere ilişkin objektif ve </a:t>
            </a:r>
            <a:r>
              <a:rPr lang="tr-TR" sz="3200" dirty="0" smtClean="0"/>
              <a:t>tutarlılığı</a:t>
            </a:r>
          </a:p>
          <a:p>
            <a:r>
              <a:rPr lang="tr-TR" sz="3200" i="1" dirty="0" smtClean="0">
                <a:solidFill>
                  <a:srgbClr val="000099"/>
                </a:solidFill>
              </a:rPr>
              <a:t>BAP </a:t>
            </a:r>
            <a:r>
              <a:rPr lang="tr-TR" sz="3200" i="1" dirty="0">
                <a:solidFill>
                  <a:srgbClr val="000099"/>
                </a:solidFill>
              </a:rPr>
              <a:t>bütçesinin sürekli artması ve desteklerinin </a:t>
            </a:r>
            <a:r>
              <a:rPr lang="tr-TR" sz="3200" i="1" dirty="0" smtClean="0">
                <a:solidFill>
                  <a:srgbClr val="000099"/>
                </a:solidFill>
              </a:rPr>
              <a:t>çeşitliliği</a:t>
            </a:r>
            <a:endParaRPr lang="tr-TR" sz="3200" i="1" dirty="0">
              <a:solidFill>
                <a:srgbClr val="000099"/>
              </a:solidFill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A862-E39F-4620-A0F0-63790156FBD3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702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36" y="769476"/>
            <a:ext cx="10049164" cy="706052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cs typeface="Calibri" panose="020F0502020204030204" pitchFamily="34" charset="0"/>
              </a:rPr>
              <a:t>Öz Değerlendirme: </a:t>
            </a:r>
            <a:r>
              <a:rPr lang="tr-TR" sz="36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Birimin Geliştirmeye Açık Yönleri</a:t>
            </a:r>
            <a:endParaRPr lang="tr-TR" sz="3600" b="1" dirty="0">
              <a:solidFill>
                <a:srgbClr val="3333FF"/>
              </a:solidFill>
              <a:cs typeface="Calibri" panose="020F0502020204030204" pitchFamily="34" charset="0"/>
            </a:endParaRPr>
          </a:p>
        </p:txBody>
      </p:sp>
      <p:sp>
        <p:nvSpPr>
          <p:cNvPr id="5" name="İçerik Yer Tutucusu 10">
            <a:extLst>
              <a:ext uri="{FF2B5EF4-FFF2-40B4-BE49-F238E27FC236}">
                <a16:creationId xmlns:a16="http://schemas.microsoft.com/office/drawing/2014/main" id="{BAE19279-3B89-46C7-053F-76416D14D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23" y="1881579"/>
            <a:ext cx="11474897" cy="4348647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tr-TR" sz="3000" b="1" dirty="0" smtClean="0">
                <a:solidFill>
                  <a:srgbClr val="000099"/>
                </a:solidFill>
              </a:rPr>
              <a:t>Yeterince proje sunulmaması</a:t>
            </a:r>
          </a:p>
          <a:p>
            <a:pPr>
              <a:spcBef>
                <a:spcPts val="1800"/>
              </a:spcBef>
            </a:pPr>
            <a:r>
              <a:rPr lang="tr-TR" sz="3000" dirty="0" smtClean="0"/>
              <a:t>Fiziki imkanların yetersizliği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tr-TR" sz="3000" dirty="0" smtClean="0">
                <a:solidFill>
                  <a:srgbClr val="000099"/>
                </a:solidFill>
              </a:rPr>
              <a:t>	</a:t>
            </a:r>
            <a:r>
              <a:rPr lang="tr-TR" sz="3000" i="1" dirty="0" smtClean="0">
                <a:solidFill>
                  <a:srgbClr val="000099"/>
                </a:solidFill>
              </a:rPr>
              <a:t>Evrakların muhafazası için arşiv bulunmaması (&gt;dijital kayıt)</a:t>
            </a:r>
          </a:p>
          <a:p>
            <a:pPr>
              <a:spcBef>
                <a:spcPts val="1800"/>
              </a:spcBef>
            </a:pPr>
            <a:r>
              <a:rPr lang="tr-TR" sz="3000" dirty="0" smtClean="0"/>
              <a:t>Proje değerlendirmelerinde hakemlerin geri bildirimlerinin uzaması</a:t>
            </a:r>
          </a:p>
          <a:p>
            <a:pPr>
              <a:spcBef>
                <a:spcPts val="1800"/>
              </a:spcBef>
            </a:pPr>
            <a:r>
              <a:rPr lang="tr-TR" sz="3000" dirty="0" smtClean="0">
                <a:solidFill>
                  <a:srgbClr val="3333FF"/>
                </a:solidFill>
              </a:rPr>
              <a:t>Proje çıktılarının düzenli takip edilebileceği bir sistemin bulunmaması</a:t>
            </a:r>
          </a:p>
          <a:p>
            <a:pPr>
              <a:spcBef>
                <a:spcPts val="1800"/>
              </a:spcBef>
            </a:pPr>
            <a:r>
              <a:rPr lang="tr-TR" sz="3000" dirty="0" smtClean="0"/>
              <a:t>Proje yürütücülerinin satın alma yönetmeliği hakkında yeterli bilgiye sahip olmaması nedeniyle uygulamada bazı güçlükler ile karşılaşılması</a:t>
            </a:r>
          </a:p>
          <a:p>
            <a:pPr>
              <a:spcBef>
                <a:spcPts val="1800"/>
              </a:spcBef>
            </a:pPr>
            <a:endParaRPr lang="tr-TR" sz="3000" dirty="0" smtClean="0"/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</a:pPr>
            <a:endParaRPr lang="tr-TR" sz="3000" dirty="0">
              <a:solidFill>
                <a:srgbClr val="485793"/>
              </a:solidFill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D577-0848-44C6-9025-A8B26EA8EC55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289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713124"/>
            <a:ext cx="10283079" cy="770707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Birim 2026 </a:t>
            </a:r>
            <a:r>
              <a:rPr lang="tr-TR" sz="3600" b="1" dirty="0">
                <a:solidFill>
                  <a:srgbClr val="FF0000"/>
                </a:solidFill>
                <a:cs typeface="Calibri" panose="020F0502020204030204" pitchFamily="34" charset="0"/>
              </a:rPr>
              <a:t>Yılı </a:t>
            </a:r>
            <a:r>
              <a:rPr lang="tr-TR" sz="3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İyileştirme Planı</a:t>
            </a:r>
            <a:br>
              <a:rPr lang="tr-TR" sz="3600" b="1" dirty="0" smtClean="0">
                <a:solidFill>
                  <a:srgbClr val="FF0000"/>
                </a:solidFill>
                <a:cs typeface="Calibri" panose="020F0502020204030204" pitchFamily="34" charset="0"/>
              </a:rPr>
            </a:br>
            <a:r>
              <a:rPr lang="tr-TR" sz="2400" b="1" i="1" dirty="0" smtClean="0">
                <a:solidFill>
                  <a:srgbClr val="3333FF"/>
                </a:solidFill>
                <a:cs typeface="Calibri" panose="020F0502020204030204" pitchFamily="34" charset="0"/>
              </a:rPr>
              <a:t>(Birimin Geliştirmeye Açık Yönlerine dayalı olarak) </a:t>
            </a:r>
            <a:endParaRPr lang="tr-TR" sz="2400" b="1" i="1" dirty="0">
              <a:solidFill>
                <a:srgbClr val="3333FF"/>
              </a:solidFill>
              <a:cs typeface="Calibri" panose="020F0502020204030204" pitchFamily="34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0B4D-F556-4DE3-89D7-5A5627156614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28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849766"/>
              </p:ext>
            </p:extLst>
          </p:nvPr>
        </p:nvGraphicFramePr>
        <p:xfrm>
          <a:off x="277091" y="1716493"/>
          <a:ext cx="11403874" cy="4448399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6048103">
                  <a:extLst>
                    <a:ext uri="{9D8B030D-6E8A-4147-A177-3AD203B41FA5}">
                      <a16:colId xmlns:a16="http://schemas.microsoft.com/office/drawing/2014/main" val="3455104190"/>
                    </a:ext>
                  </a:extLst>
                </a:gridCol>
                <a:gridCol w="5355771">
                  <a:extLst>
                    <a:ext uri="{9D8B030D-6E8A-4147-A177-3AD203B41FA5}">
                      <a16:colId xmlns:a16="http://schemas.microsoft.com/office/drawing/2014/main" val="708491503"/>
                    </a:ext>
                  </a:extLst>
                </a:gridCol>
              </a:tblGrid>
              <a:tr h="443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200" dirty="0" smtClean="0">
                          <a:effectLst/>
                        </a:rPr>
                        <a:t>Planlanan Faaliyet,</a:t>
                      </a:r>
                      <a:r>
                        <a:rPr lang="tr-TR" sz="3200" baseline="0" dirty="0" smtClean="0">
                          <a:effectLst/>
                        </a:rPr>
                        <a:t> İş veya Süreçler</a:t>
                      </a:r>
                      <a:endParaRPr lang="tr-TR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200" dirty="0">
                          <a:effectLst/>
                        </a:rPr>
                        <a:t>Açıklama</a:t>
                      </a:r>
                      <a:endParaRPr lang="tr-TR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8734379"/>
                  </a:ext>
                </a:extLst>
              </a:tr>
              <a:tr h="16074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b="0" dirty="0" smtClean="0">
                          <a:effectLst/>
                        </a:rPr>
                        <a:t>Otomasyon sisteminin proje çıktılarını takip edecek şekilde geliştirilmesi</a:t>
                      </a:r>
                      <a:endParaRPr lang="tr-TR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Desteklenen proje çalışmalarından çıkan araştırma sonuçlarının takibinin</a:t>
                      </a:r>
                      <a:r>
                        <a:rPr lang="tr-TR" sz="2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2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sağlanması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1570582"/>
                  </a:ext>
                </a:extLst>
              </a:tr>
              <a:tr h="1607437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Satın alma süreçlerinin detaylı</a:t>
                      </a:r>
                      <a:r>
                        <a:rPr lang="tr-TR" sz="2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2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iş akış şemalarının oluşturulması</a:t>
                      </a:r>
                      <a:endParaRPr lang="tr-TR" sz="2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 yürütücüleri</a:t>
                      </a:r>
                      <a:r>
                        <a:rPr lang="tr-TR" sz="2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için satın alma süreçlerinin daha anlaşılır hale getirilecek</a:t>
                      </a:r>
                      <a:endParaRPr lang="tr-TR" sz="2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7813134"/>
                  </a:ext>
                </a:extLst>
              </a:tr>
              <a:tr h="71168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u="sng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Saha</a:t>
                      </a:r>
                      <a:r>
                        <a:rPr lang="tr-TR" sz="2800" u="sng" baseline="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dönütleri…</a:t>
                      </a:r>
                      <a:endParaRPr lang="tr-TR" sz="2800" u="sng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3624369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1" y="6286946"/>
            <a:ext cx="441500" cy="44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9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66"/>
          <a:stretch/>
        </p:blipFill>
        <p:spPr>
          <a:xfrm>
            <a:off x="0" y="-25399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0" y="6464300"/>
            <a:ext cx="12192000" cy="393700"/>
          </a:xfrm>
          <a:prstGeom prst="rect">
            <a:avLst/>
          </a:prstGeom>
          <a:solidFill>
            <a:srgbClr val="962E2E"/>
          </a:solidFill>
          <a:ln>
            <a:solidFill>
              <a:srgbClr val="96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10"/>
          <p:cNvSpPr txBox="1">
            <a:spLocks/>
          </p:cNvSpPr>
          <p:nvPr/>
        </p:nvSpPr>
        <p:spPr>
          <a:xfrm>
            <a:off x="318052" y="2524539"/>
            <a:ext cx="11529391" cy="3666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tr-T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Sorular ve Önerileriniz. </a:t>
            </a:r>
          </a:p>
          <a:p>
            <a:pPr>
              <a:lnSpc>
                <a:spcPct val="114000"/>
              </a:lnSpc>
            </a:pPr>
            <a:r>
              <a:rPr lang="tr-TR" sz="5400" b="1" dirty="0" smtClean="0">
                <a:solidFill>
                  <a:srgbClr val="0066FF"/>
                </a:solidFill>
              </a:rPr>
              <a:t>Katılımınız ve katkılarınız için teşekkür ederiz. 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02377"/>
            <a:ext cx="12280900" cy="575094"/>
          </a:xfrm>
          <a:prstGeom prst="rect">
            <a:avLst/>
          </a:prstGeom>
        </p:spPr>
      </p:pic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2D83-95B8-46AE-85C4-5EFF99811C6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688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4A0342-B3A5-7EA1-D1BA-B00206D3C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750" y="771672"/>
            <a:ext cx="9792375" cy="692727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latin typeface="+mn-lt"/>
              </a:rPr>
              <a:t>YÖNETİM: </a:t>
            </a:r>
            <a:r>
              <a:rPr lang="tr-TR" sz="4000" b="1" dirty="0" smtClean="0">
                <a:solidFill>
                  <a:srgbClr val="3333FF"/>
                </a:solidFill>
              </a:rPr>
              <a:t> Koordinatörlük</a:t>
            </a:r>
            <a:endParaRPr lang="tr-TR" sz="4000" b="1" dirty="0">
              <a:solidFill>
                <a:srgbClr val="3333FF"/>
              </a:solidFill>
              <a:latin typeface="+mn-lt"/>
            </a:endParaRPr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6BA3D8F0-5AD3-8F74-A07F-E1B14505F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402674"/>
              </p:ext>
            </p:extLst>
          </p:nvPr>
        </p:nvGraphicFramePr>
        <p:xfrm>
          <a:off x="345057" y="2681208"/>
          <a:ext cx="11507505" cy="9934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169145">
                  <a:extLst>
                    <a:ext uri="{9D8B030D-6E8A-4147-A177-3AD203B41FA5}">
                      <a16:colId xmlns:a16="http://schemas.microsoft.com/office/drawing/2014/main" val="3558825440"/>
                    </a:ext>
                  </a:extLst>
                </a:gridCol>
                <a:gridCol w="6338360">
                  <a:extLst>
                    <a:ext uri="{9D8B030D-6E8A-4147-A177-3AD203B41FA5}">
                      <a16:colId xmlns:a16="http://schemas.microsoft.com/office/drawing/2014/main" val="481897459"/>
                    </a:ext>
                  </a:extLst>
                </a:gridCol>
              </a:tblGrid>
              <a:tr h="496736">
                <a:tc>
                  <a:txBody>
                    <a:bodyPr/>
                    <a:lstStyle/>
                    <a:p>
                      <a:pPr marL="3600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3333FF"/>
                          </a:solidFill>
                          <a:effectLst/>
                        </a:rPr>
                        <a:t>Birim Yöneticisi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solidFill>
                            <a:srgbClr val="3333FF"/>
                          </a:solidFill>
                          <a:effectLst/>
                        </a:rPr>
                        <a:t>Ünvanı Adı Soyadı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1158544"/>
                  </a:ext>
                </a:extLst>
              </a:tr>
              <a:tr h="496736"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</a:rPr>
                        <a:t> Koordinatör</a:t>
                      </a:r>
                      <a:endParaRPr lang="tr-TR" sz="20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solidFill>
                            <a:srgbClr val="962E2E"/>
                          </a:solidFill>
                          <a:effectLst/>
                          <a:latin typeface="+mn-lt"/>
                        </a:rPr>
                        <a:t>Prof. Dr. Nevzat YİĞİT</a:t>
                      </a:r>
                      <a:endParaRPr lang="tr-TR" sz="2000" b="1" dirty="0">
                        <a:solidFill>
                          <a:srgbClr val="962E2E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95922710"/>
                  </a:ext>
                </a:extLst>
              </a:tr>
            </a:tbl>
          </a:graphicData>
        </a:graphic>
      </p:graphicFrame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D5C2-DC3A-45D9-A443-C8578C816423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663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21024E-FF4A-CCE4-5453-E107FF3AE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717768"/>
            <a:ext cx="10212647" cy="730938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YÖNETİM: </a:t>
            </a:r>
            <a:r>
              <a:rPr lang="tr-TR" sz="3200" b="1" dirty="0" smtClean="0">
                <a:solidFill>
                  <a:srgbClr val="3333FF"/>
                </a:solidFill>
                <a:latin typeface="+mn-lt"/>
              </a:rPr>
              <a:t>BAP Komisyonu</a:t>
            </a:r>
            <a:endParaRPr lang="tr-TR" sz="32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5871-5E83-4270-BE5D-5E99A6218E3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272054"/>
              </p:ext>
            </p:extLst>
          </p:nvPr>
        </p:nvGraphicFramePr>
        <p:xfrm>
          <a:off x="1034041" y="1828799"/>
          <a:ext cx="9818685" cy="432417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460760">
                  <a:extLst>
                    <a:ext uri="{9D8B030D-6E8A-4147-A177-3AD203B41FA5}">
                      <a16:colId xmlns:a16="http://schemas.microsoft.com/office/drawing/2014/main" val="1380241728"/>
                    </a:ext>
                  </a:extLst>
                </a:gridCol>
                <a:gridCol w="4144571">
                  <a:extLst>
                    <a:ext uri="{9D8B030D-6E8A-4147-A177-3AD203B41FA5}">
                      <a16:colId xmlns:a16="http://schemas.microsoft.com/office/drawing/2014/main" val="3658092677"/>
                    </a:ext>
                  </a:extLst>
                </a:gridCol>
                <a:gridCol w="2213354">
                  <a:extLst>
                    <a:ext uri="{9D8B030D-6E8A-4147-A177-3AD203B41FA5}">
                      <a16:colId xmlns:a16="http://schemas.microsoft.com/office/drawing/2014/main" val="1165777575"/>
                    </a:ext>
                  </a:extLst>
                </a:gridCol>
              </a:tblGrid>
              <a:tr h="7914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FF0000"/>
                          </a:solidFill>
                          <a:effectLst/>
                        </a:rPr>
                        <a:t>Birimi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FF0000"/>
                          </a:solidFill>
                          <a:effectLst/>
                        </a:rPr>
                        <a:t>Ünvanı Adı Soyadı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olidFill>
                            <a:srgbClr val="FF0000"/>
                          </a:solidFill>
                          <a:effectLst/>
                        </a:rPr>
                        <a:t>Komisyon Görevi</a:t>
                      </a:r>
                      <a:endParaRPr lang="tr-TR" sz="1800" b="1" i="1" dirty="0" smtClean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9920248"/>
                  </a:ext>
                </a:extLst>
              </a:tr>
              <a:tr h="386288"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effectLst/>
                        </a:rPr>
                        <a:t>Rektör Yardımcısı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effectLst/>
                        </a:rPr>
                        <a:t> Prof. Dr. Hasan KARAL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>
                          <a:effectLst/>
                        </a:rPr>
                        <a:t>Başkan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959710692"/>
                  </a:ext>
                </a:extLst>
              </a:tr>
              <a:tr h="386288"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effectLst/>
                        </a:rPr>
                        <a:t>Fatih Eğitim Fakültesi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effectLst/>
                        </a:rPr>
                        <a:t> Prof. Dr. Nevzat YİĞİT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>
                          <a:effectLst/>
                        </a:rPr>
                        <a:t>Koordinatör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978730926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algn="l" fontAlgn="t"/>
                      <a:r>
                        <a:rPr lang="tr-TR" dirty="0" smtClean="0">
                          <a:effectLst/>
                        </a:rPr>
                        <a:t>Fatih </a:t>
                      </a:r>
                      <a:r>
                        <a:rPr lang="tr-TR" dirty="0">
                          <a:effectLst/>
                        </a:rPr>
                        <a:t>Eğitim Fakültesi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effectLst/>
                        </a:rPr>
                        <a:t>Prof. Dr. Derya ÇELİK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>
                          <a:effectLst/>
                        </a:rPr>
                        <a:t>Üye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153062460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algn="l" fontAlgn="t"/>
                      <a:r>
                        <a:rPr lang="tr-TR" dirty="0" smtClean="0">
                          <a:effectLst/>
                        </a:rPr>
                        <a:t>İletişim </a:t>
                      </a:r>
                      <a:r>
                        <a:rPr lang="tr-TR" dirty="0">
                          <a:effectLst/>
                        </a:rPr>
                        <a:t>Fakültesi 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dirty="0">
                          <a:effectLst/>
                        </a:rPr>
                        <a:t>Prof. Dr. Çiğdem ŞAHİN BAŞFIRINCI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>
                          <a:effectLst/>
                        </a:rPr>
                        <a:t>Üye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590925431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algn="l" fontAlgn="t"/>
                      <a:r>
                        <a:rPr lang="tr-TR" dirty="0" smtClean="0">
                          <a:effectLst/>
                        </a:rPr>
                        <a:t>Fatih </a:t>
                      </a:r>
                      <a:r>
                        <a:rPr lang="tr-TR" dirty="0">
                          <a:effectLst/>
                        </a:rPr>
                        <a:t>Eğitim Fakültesi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effectLst/>
                        </a:rPr>
                        <a:t>Prof. Dr. Ertuğrul SESLİ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>
                          <a:effectLst/>
                        </a:rPr>
                        <a:t>Üye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724408756"/>
                  </a:ext>
                </a:extLst>
              </a:tr>
              <a:tr h="386288">
                <a:tc>
                  <a:txBody>
                    <a:bodyPr/>
                    <a:lstStyle/>
                    <a:p>
                      <a:pPr algn="l" fontAlgn="t"/>
                      <a:r>
                        <a:rPr lang="tr-TR" dirty="0" smtClean="0">
                          <a:effectLst/>
                        </a:rPr>
                        <a:t>Fatih </a:t>
                      </a:r>
                      <a:r>
                        <a:rPr lang="tr-TR" dirty="0">
                          <a:effectLst/>
                        </a:rPr>
                        <a:t>Eğitim Fakültesi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effectLst/>
                        </a:rPr>
                        <a:t>Prof. Dr. Hikmet YAZICI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>
                          <a:effectLst/>
                        </a:rPr>
                        <a:t>Üye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085745120"/>
                  </a:ext>
                </a:extLst>
              </a:tr>
              <a:tr h="386288">
                <a:tc>
                  <a:txBody>
                    <a:bodyPr/>
                    <a:lstStyle/>
                    <a:p>
                      <a:pPr algn="l" fontAlgn="t"/>
                      <a:r>
                        <a:rPr lang="tr-TR" dirty="0" smtClean="0">
                          <a:effectLst/>
                        </a:rPr>
                        <a:t>Fatih </a:t>
                      </a:r>
                      <a:r>
                        <a:rPr lang="tr-TR" dirty="0">
                          <a:effectLst/>
                        </a:rPr>
                        <a:t>Eğitim Fakültesi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effectLst/>
                        </a:rPr>
                        <a:t>Prof. Dr. Nedim ALEV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>
                          <a:effectLst/>
                        </a:rPr>
                        <a:t>Üye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902772066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algn="l" fontAlgn="t"/>
                      <a:r>
                        <a:rPr lang="tr-TR" dirty="0">
                          <a:effectLst/>
                        </a:rPr>
                        <a:t>Spor Bilimleri Fakültesi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dirty="0" smtClean="0">
                          <a:effectLst/>
                        </a:rPr>
                        <a:t>Prof</a:t>
                      </a:r>
                      <a:r>
                        <a:rPr lang="tr-TR" dirty="0">
                          <a:effectLst/>
                        </a:rPr>
                        <a:t>. Dr. İdiris YILMAZ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>
                          <a:effectLst/>
                        </a:rPr>
                        <a:t>Üye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39196153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algn="l" fontAlgn="t"/>
                      <a:r>
                        <a:rPr lang="tr-TR" dirty="0">
                          <a:effectLst/>
                        </a:rPr>
                        <a:t>Uygulamalı Bilimler Yüksekokulu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effectLst/>
                        </a:rPr>
                        <a:t>Doç. Dr. Mehmet KOKOÇ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>
                          <a:effectLst/>
                        </a:rPr>
                        <a:t>Üye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211451712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877" y="6356350"/>
            <a:ext cx="36012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4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24000" y="2521384"/>
            <a:ext cx="9144000" cy="3133182"/>
          </a:xfrm>
        </p:spPr>
        <p:txBody>
          <a:bodyPr>
            <a:noAutofit/>
          </a:bodyPr>
          <a:lstStyle/>
          <a:p>
            <a:r>
              <a:rPr lang="tr-TR" sz="5400" b="1" dirty="0" smtClean="0">
                <a:solidFill>
                  <a:srgbClr val="FF0000"/>
                </a:solidFill>
              </a:rPr>
              <a:t>PERSONEL</a:t>
            </a:r>
          </a:p>
          <a:p>
            <a:endParaRPr lang="tr-TR" sz="4800" b="1" dirty="0" smtClean="0">
              <a:solidFill>
                <a:srgbClr val="FF0000"/>
              </a:solidFill>
            </a:endParaRPr>
          </a:p>
          <a:p>
            <a:r>
              <a:rPr lang="tr-TR" sz="4800" b="1" dirty="0" smtClean="0">
                <a:solidFill>
                  <a:srgbClr val="3333FF"/>
                </a:solidFill>
              </a:rPr>
              <a:t>Akademik Personel ve İdari Personel</a:t>
            </a:r>
            <a:endParaRPr lang="tr-TR" sz="4800" dirty="0">
              <a:solidFill>
                <a:srgbClr val="3333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65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454B846-B88E-5B06-F513-76D60F324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B19D96-0BAB-B26B-E74F-90A70475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7" y="762001"/>
            <a:ext cx="10315368" cy="691424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+mn-lt"/>
              </a:rPr>
              <a:t>Akademik Personel Sayısı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DA8C-93E6-4C6D-BD38-60FE6FF68D1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6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34327"/>
              </p:ext>
            </p:extLst>
          </p:nvPr>
        </p:nvGraphicFramePr>
        <p:xfrm>
          <a:off x="517231" y="2170544"/>
          <a:ext cx="11590685" cy="335678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63474">
                  <a:extLst>
                    <a:ext uri="{9D8B030D-6E8A-4147-A177-3AD203B41FA5}">
                      <a16:colId xmlns:a16="http://schemas.microsoft.com/office/drawing/2014/main" val="2374852142"/>
                    </a:ext>
                  </a:extLst>
                </a:gridCol>
                <a:gridCol w="564730">
                  <a:extLst>
                    <a:ext uri="{9D8B030D-6E8A-4147-A177-3AD203B41FA5}">
                      <a16:colId xmlns:a16="http://schemas.microsoft.com/office/drawing/2014/main" val="3943329580"/>
                    </a:ext>
                  </a:extLst>
                </a:gridCol>
                <a:gridCol w="503221">
                  <a:extLst>
                    <a:ext uri="{9D8B030D-6E8A-4147-A177-3AD203B41FA5}">
                      <a16:colId xmlns:a16="http://schemas.microsoft.com/office/drawing/2014/main" val="4042487974"/>
                    </a:ext>
                  </a:extLst>
                </a:gridCol>
                <a:gridCol w="894614">
                  <a:extLst>
                    <a:ext uri="{9D8B030D-6E8A-4147-A177-3AD203B41FA5}">
                      <a16:colId xmlns:a16="http://schemas.microsoft.com/office/drawing/2014/main" val="2314597785"/>
                    </a:ext>
                  </a:extLst>
                </a:gridCol>
                <a:gridCol w="670961">
                  <a:extLst>
                    <a:ext uri="{9D8B030D-6E8A-4147-A177-3AD203B41FA5}">
                      <a16:colId xmlns:a16="http://schemas.microsoft.com/office/drawing/2014/main" val="3001289435"/>
                    </a:ext>
                  </a:extLst>
                </a:gridCol>
                <a:gridCol w="1241277">
                  <a:extLst>
                    <a:ext uri="{9D8B030D-6E8A-4147-A177-3AD203B41FA5}">
                      <a16:colId xmlns:a16="http://schemas.microsoft.com/office/drawing/2014/main" val="832792308"/>
                    </a:ext>
                  </a:extLst>
                </a:gridCol>
                <a:gridCol w="1833959">
                  <a:extLst>
                    <a:ext uri="{9D8B030D-6E8A-4147-A177-3AD203B41FA5}">
                      <a16:colId xmlns:a16="http://schemas.microsoft.com/office/drawing/2014/main" val="89331317"/>
                    </a:ext>
                  </a:extLst>
                </a:gridCol>
                <a:gridCol w="1013402">
                  <a:extLst>
                    <a:ext uri="{9D8B030D-6E8A-4147-A177-3AD203B41FA5}">
                      <a16:colId xmlns:a16="http://schemas.microsoft.com/office/drawing/2014/main" val="360630672"/>
                    </a:ext>
                  </a:extLst>
                </a:gridCol>
                <a:gridCol w="1250731">
                  <a:extLst>
                    <a:ext uri="{9D8B030D-6E8A-4147-A177-3AD203B41FA5}">
                      <a16:colId xmlns:a16="http://schemas.microsoft.com/office/drawing/2014/main" val="4056823348"/>
                    </a:ext>
                  </a:extLst>
                </a:gridCol>
                <a:gridCol w="2354316">
                  <a:extLst>
                    <a:ext uri="{9D8B030D-6E8A-4147-A177-3AD203B41FA5}">
                      <a16:colId xmlns:a16="http://schemas.microsoft.com/office/drawing/2014/main" val="1437704887"/>
                    </a:ext>
                  </a:extLst>
                </a:gridCol>
              </a:tblGrid>
              <a:tr h="47878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YIL</a:t>
                      </a:r>
                      <a:endParaRPr lang="tr-TR" sz="2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AKADEMİK PERSONEL SAYISI</a:t>
                      </a:r>
                      <a:endParaRPr lang="tr-TR" sz="2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TOP.</a:t>
                      </a:r>
                      <a:endParaRPr lang="tr-TR" sz="2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KADRO DURUMU</a:t>
                      </a:r>
                      <a:endParaRPr lang="tr-TR" sz="2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0166921"/>
                  </a:ext>
                </a:extLst>
              </a:tr>
              <a:tr h="3658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Prof. Dr.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Doç. Dr.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Dr. </a:t>
                      </a:r>
                      <a:r>
                        <a:rPr lang="tr-TR" sz="1800" b="1" dirty="0" err="1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. Üyesi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Arş. Gör.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. Gör</a:t>
                      </a:r>
                      <a:r>
                        <a:rPr lang="tr-TR" sz="18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(Ders Veren)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 err="1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28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. Gör.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(Ders Vermeyen)</a:t>
                      </a:r>
                      <a:endParaRPr lang="tr-TR" sz="2800" b="1" dirty="0" smtClean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405073"/>
                  </a:ext>
                </a:extLst>
              </a:tr>
              <a:tr h="5030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solidFill>
                            <a:srgbClr val="3333FF"/>
                          </a:solidFill>
                        </a:rPr>
                        <a:t>Kadrolu</a:t>
                      </a:r>
                      <a:endParaRPr lang="tr-TR" sz="2800" b="1" dirty="0">
                        <a:solidFill>
                          <a:srgbClr val="3333FF"/>
                        </a:solidFill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Görevlendirme</a:t>
                      </a:r>
                      <a:endParaRPr lang="tr-TR" sz="2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14534560"/>
                  </a:ext>
                </a:extLst>
              </a:tr>
              <a:tr h="765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2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2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2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2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2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2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36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tr-TR" sz="3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tr-TR" sz="2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2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tr-TR" sz="2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7389024"/>
                  </a:ext>
                </a:extLst>
              </a:tr>
              <a:tr h="733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tr-TR" sz="2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800" dirty="0" smtClean="0">
                          <a:effectLst/>
                          <a:latin typeface="+mn-lt"/>
                        </a:rPr>
                        <a:t>-</a:t>
                      </a:r>
                      <a:endParaRPr lang="tr-T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800" dirty="0" smtClean="0">
                          <a:effectLst/>
                          <a:latin typeface="+mn-lt"/>
                        </a:rPr>
                        <a:t>-</a:t>
                      </a:r>
                      <a:endParaRPr lang="tr-T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800" dirty="0" smtClean="0">
                          <a:effectLst/>
                          <a:latin typeface="+mn-lt"/>
                        </a:rPr>
                        <a:t>-</a:t>
                      </a:r>
                      <a:endParaRPr lang="tr-T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800" dirty="0" smtClean="0">
                          <a:effectLst/>
                          <a:latin typeface="+mn-lt"/>
                        </a:rPr>
                        <a:t>-</a:t>
                      </a:r>
                      <a:endParaRPr lang="tr-T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800" dirty="0" smtClean="0">
                          <a:effectLst/>
                          <a:latin typeface="+mn-lt"/>
                        </a:rPr>
                        <a:t>-</a:t>
                      </a:r>
                      <a:endParaRPr lang="tr-T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800" dirty="0" smtClean="0">
                          <a:effectLst/>
                          <a:latin typeface="+mn-lt"/>
                        </a:rPr>
                        <a:t>2</a:t>
                      </a:r>
                      <a:endParaRPr lang="tr-T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1189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74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4B846-B88E-5B06-F513-76D60F324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B19D96-0BAB-B26B-E74F-90A70475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7" y="762001"/>
            <a:ext cx="10315368" cy="691424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</a:rPr>
              <a:t>İdari Personel Sayısı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DA8C-93E6-4C6D-BD38-60FE6FF68D1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7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727619"/>
              </p:ext>
            </p:extLst>
          </p:nvPr>
        </p:nvGraphicFramePr>
        <p:xfrm>
          <a:off x="517230" y="1999717"/>
          <a:ext cx="11337312" cy="411079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989402">
                  <a:extLst>
                    <a:ext uri="{9D8B030D-6E8A-4147-A177-3AD203B41FA5}">
                      <a16:colId xmlns:a16="http://schemas.microsoft.com/office/drawing/2014/main" val="2374852142"/>
                    </a:ext>
                  </a:extLst>
                </a:gridCol>
                <a:gridCol w="1498011">
                  <a:extLst>
                    <a:ext uri="{9D8B030D-6E8A-4147-A177-3AD203B41FA5}">
                      <a16:colId xmlns:a16="http://schemas.microsoft.com/office/drawing/2014/main" val="3943329580"/>
                    </a:ext>
                  </a:extLst>
                </a:gridCol>
                <a:gridCol w="1891650">
                  <a:extLst>
                    <a:ext uri="{9D8B030D-6E8A-4147-A177-3AD203B41FA5}">
                      <a16:colId xmlns:a16="http://schemas.microsoft.com/office/drawing/2014/main" val="4042487974"/>
                    </a:ext>
                  </a:extLst>
                </a:gridCol>
                <a:gridCol w="1333996">
                  <a:extLst>
                    <a:ext uri="{9D8B030D-6E8A-4147-A177-3AD203B41FA5}">
                      <a16:colId xmlns:a16="http://schemas.microsoft.com/office/drawing/2014/main" val="2314597785"/>
                    </a:ext>
                  </a:extLst>
                </a:gridCol>
                <a:gridCol w="1596421">
                  <a:extLst>
                    <a:ext uri="{9D8B030D-6E8A-4147-A177-3AD203B41FA5}">
                      <a16:colId xmlns:a16="http://schemas.microsoft.com/office/drawing/2014/main" val="3001289435"/>
                    </a:ext>
                  </a:extLst>
                </a:gridCol>
                <a:gridCol w="1027834">
                  <a:extLst>
                    <a:ext uri="{9D8B030D-6E8A-4147-A177-3AD203B41FA5}">
                      <a16:colId xmlns:a16="http://schemas.microsoft.com/office/drawing/2014/main" val="360630672"/>
                    </a:ext>
                  </a:extLst>
                </a:gridCol>
                <a:gridCol w="1213717">
                  <a:extLst>
                    <a:ext uri="{9D8B030D-6E8A-4147-A177-3AD203B41FA5}">
                      <a16:colId xmlns:a16="http://schemas.microsoft.com/office/drawing/2014/main" val="4056823348"/>
                    </a:ext>
                  </a:extLst>
                </a:gridCol>
                <a:gridCol w="1786281">
                  <a:extLst>
                    <a:ext uri="{9D8B030D-6E8A-4147-A177-3AD203B41FA5}">
                      <a16:colId xmlns:a16="http://schemas.microsoft.com/office/drawing/2014/main" val="1437704887"/>
                    </a:ext>
                  </a:extLst>
                </a:gridCol>
              </a:tblGrid>
              <a:tr h="53744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YIL-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İDARİ </a:t>
                      </a: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PERSONEL SAYISI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KADRO DURUMU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0166921"/>
                  </a:ext>
                </a:extLst>
              </a:tr>
              <a:tr h="3733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 smtClean="0">
                          <a:solidFill>
                            <a:srgbClr val="3333FF"/>
                          </a:solidFill>
                          <a:effectLst/>
                        </a:rPr>
                        <a:t>Memur (Kadrolu tüm sınıflar)</a:t>
                      </a:r>
                      <a:endParaRPr lang="tr-TR" sz="28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3333FF"/>
                          </a:solidFill>
                          <a:effectLst/>
                        </a:rPr>
                        <a:t>Sözleşmeli İdari Personel (4/b)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</a:rPr>
                        <a:t>Sürekli İşçi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3333FF"/>
                          </a:solidFill>
                          <a:effectLst/>
                        </a:rPr>
                        <a:t>696 KHK Göre Sürekli İşçi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405073"/>
                  </a:ext>
                </a:extLst>
              </a:tr>
              <a:tr h="185360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3333FF"/>
                          </a:solidFill>
                        </a:rPr>
                        <a:t>Kadrolu</a:t>
                      </a:r>
                      <a:endParaRPr lang="tr-TR" b="1" dirty="0">
                        <a:solidFill>
                          <a:srgbClr val="3333FF"/>
                        </a:solidFill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Görevlendirme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14534560"/>
                  </a:ext>
                </a:extLst>
              </a:tr>
              <a:tr h="859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2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2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7389024"/>
                  </a:ext>
                </a:extLst>
              </a:tr>
              <a:tr h="8231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800" dirty="0" smtClean="0">
                          <a:effectLst/>
                          <a:latin typeface="+mn-lt"/>
                        </a:rPr>
                        <a:t>1</a:t>
                      </a:r>
                      <a:endParaRPr lang="tr-T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-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-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-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800" dirty="0" smtClean="0">
                          <a:effectLst/>
                          <a:latin typeface="+mn-lt"/>
                        </a:rPr>
                        <a:t>1</a:t>
                      </a:r>
                      <a:endParaRPr lang="tr-T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1189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6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24000" y="2521384"/>
            <a:ext cx="9254836" cy="2457016"/>
          </a:xfrm>
        </p:spPr>
        <p:txBody>
          <a:bodyPr>
            <a:normAutofit fontScale="92500" lnSpcReduction="10000"/>
          </a:bodyPr>
          <a:lstStyle/>
          <a:p>
            <a:r>
              <a:rPr lang="tr-TR" sz="9600" b="1" dirty="0">
                <a:solidFill>
                  <a:srgbClr val="FF0000"/>
                </a:solidFill>
              </a:rPr>
              <a:t>Fiziksel </a:t>
            </a:r>
            <a:r>
              <a:rPr lang="tr-TR" sz="9600" b="1" dirty="0" smtClean="0">
                <a:solidFill>
                  <a:srgbClr val="FF0000"/>
                </a:solidFill>
              </a:rPr>
              <a:t>Altyapı ve Tesisler</a:t>
            </a:r>
            <a:endParaRPr lang="tr-TR" sz="9600" b="1" dirty="0">
              <a:solidFill>
                <a:srgbClr val="FF0000"/>
              </a:solidFill>
            </a:endParaRPr>
          </a:p>
          <a:p>
            <a:endParaRPr lang="tr-TR" sz="9600" b="1" dirty="0" smtClean="0">
              <a:solidFill>
                <a:srgbClr val="FF0000"/>
              </a:solidFill>
            </a:endParaRPr>
          </a:p>
          <a:p>
            <a:endParaRPr lang="tr-TR" sz="6000" b="1" dirty="0" smtClean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178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E6FAE2-7A40-0C31-8CF7-468FA0709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80" y="853920"/>
            <a:ext cx="10278377" cy="616225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Fiziksel Yapı: </a:t>
            </a:r>
            <a:r>
              <a:rPr lang="tr-TR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Hizmet Alanları</a:t>
            </a:r>
            <a:endParaRPr lang="tr-TR" sz="36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F372-F79F-47DF-8DAA-DBE12665072C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7" name="Akış Çizelgesi: Toplam Birleşimi 6"/>
          <p:cNvSpPr/>
          <p:nvPr/>
        </p:nvSpPr>
        <p:spPr>
          <a:xfrm>
            <a:off x="11801284" y="6586463"/>
            <a:ext cx="234962" cy="270024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05760"/>
              </p:ext>
            </p:extLst>
          </p:nvPr>
        </p:nvGraphicFramePr>
        <p:xfrm>
          <a:off x="515006" y="1859314"/>
          <a:ext cx="11130455" cy="42471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4086206">
                  <a:extLst>
                    <a:ext uri="{9D8B030D-6E8A-4147-A177-3AD203B41FA5}">
                      <a16:colId xmlns:a16="http://schemas.microsoft.com/office/drawing/2014/main" val="1353967572"/>
                    </a:ext>
                  </a:extLst>
                </a:gridCol>
                <a:gridCol w="1945484">
                  <a:extLst>
                    <a:ext uri="{9D8B030D-6E8A-4147-A177-3AD203B41FA5}">
                      <a16:colId xmlns:a16="http://schemas.microsoft.com/office/drawing/2014/main" val="421333261"/>
                    </a:ext>
                  </a:extLst>
                </a:gridCol>
                <a:gridCol w="2496441">
                  <a:extLst>
                    <a:ext uri="{9D8B030D-6E8A-4147-A177-3AD203B41FA5}">
                      <a16:colId xmlns:a16="http://schemas.microsoft.com/office/drawing/2014/main" val="2327677249"/>
                    </a:ext>
                  </a:extLst>
                </a:gridCol>
                <a:gridCol w="2602324">
                  <a:extLst>
                    <a:ext uri="{9D8B030D-6E8A-4147-A177-3AD203B41FA5}">
                      <a16:colId xmlns:a16="http://schemas.microsoft.com/office/drawing/2014/main" val="3875284135"/>
                    </a:ext>
                  </a:extLst>
                </a:gridCol>
              </a:tblGrid>
              <a:tr h="1128181"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kern="1200" dirty="0">
                          <a:effectLst/>
                        </a:rPr>
                        <a:t> </a:t>
                      </a:r>
                      <a:endParaRPr lang="tr-TR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 smtClean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  <a:endParaRPr lang="tr-TR" sz="2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>
                          <a:solidFill>
                            <a:srgbClr val="FF0000"/>
                          </a:solidFill>
                          <a:effectLst/>
                        </a:rPr>
                        <a:t>Alanı(m</a:t>
                      </a:r>
                      <a:r>
                        <a:rPr lang="en-GB" sz="2800" kern="1200" baseline="300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en-GB" sz="2800" kern="120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tr-TR" sz="2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>
                          <a:solidFill>
                            <a:srgbClr val="FF0000"/>
                          </a:solidFill>
                          <a:effectLst/>
                        </a:rPr>
                        <a:t>Kullanan </a:t>
                      </a:r>
                      <a:r>
                        <a:rPr lang="en-GB" sz="2800" kern="1200" dirty="0" smtClean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  <a:endParaRPr lang="tr-TR" sz="2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918952"/>
                  </a:ext>
                </a:extLst>
              </a:tr>
              <a:tr h="1128181"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effectLst/>
                        </a:rPr>
                        <a:t>Koordinatör Çalışma Odası      </a:t>
                      </a:r>
                      <a:endParaRPr lang="tr-TR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>
                          <a:effectLst/>
                        </a:rPr>
                        <a:t>1</a:t>
                      </a:r>
                      <a:endParaRPr lang="tr-TR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>
                          <a:effectLst/>
                        </a:rPr>
                        <a:t>20,3 m</a:t>
                      </a:r>
                      <a:r>
                        <a:rPr lang="en-GB" sz="2800" kern="1200" baseline="30000" dirty="0">
                          <a:effectLst/>
                        </a:rPr>
                        <a:t>2</a:t>
                      </a:r>
                      <a:endParaRPr lang="tr-TR" sz="2800" b="1" kern="12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kern="1200" dirty="0">
                          <a:effectLst/>
                        </a:rPr>
                        <a:t>1</a:t>
                      </a:r>
                      <a:endParaRPr lang="tr-TR" sz="2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1734131"/>
                  </a:ext>
                </a:extLst>
              </a:tr>
              <a:tr h="1439541"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effectLst/>
                        </a:rPr>
                        <a:t>Akademik ve İdari Personel Çalışma Odası</a:t>
                      </a:r>
                      <a:endParaRPr lang="tr-TR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>
                          <a:effectLst/>
                        </a:rPr>
                        <a:t>1</a:t>
                      </a:r>
                      <a:endParaRPr lang="tr-TR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>
                          <a:effectLst/>
                        </a:rPr>
                        <a:t>27,4 m</a:t>
                      </a:r>
                      <a:r>
                        <a:rPr lang="en-GB" sz="2800" kern="1200" baseline="30000" dirty="0">
                          <a:effectLst/>
                        </a:rPr>
                        <a:t>2</a:t>
                      </a:r>
                      <a:endParaRPr lang="tr-TR" sz="2800" b="1" kern="12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kern="1200" dirty="0">
                          <a:effectLst/>
                        </a:rPr>
                        <a:t>3</a:t>
                      </a:r>
                      <a:endParaRPr lang="tr-TR" sz="2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886643"/>
                  </a:ext>
                </a:extLst>
              </a:tr>
              <a:tr h="551293"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>
                          <a:effectLst/>
                        </a:rPr>
                        <a:t>Toplam</a:t>
                      </a:r>
                      <a:endParaRPr lang="tr-TR" sz="2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>
                          <a:effectLst/>
                        </a:rPr>
                        <a:t>2</a:t>
                      </a:r>
                      <a:endParaRPr lang="tr-TR" sz="2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>
                          <a:effectLst/>
                        </a:rPr>
                        <a:t>47,7 m</a:t>
                      </a:r>
                      <a:r>
                        <a:rPr lang="en-GB" sz="2800" kern="1200" baseline="30000" dirty="0">
                          <a:effectLst/>
                        </a:rPr>
                        <a:t>2</a:t>
                      </a:r>
                      <a:endParaRPr lang="tr-TR" sz="2800" b="1" kern="12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>
                          <a:effectLst/>
                        </a:rPr>
                        <a:t>4</a:t>
                      </a:r>
                      <a:endParaRPr lang="tr-TR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6547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81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9141</TotalTime>
  <Words>1254</Words>
  <Application>Microsoft Office PowerPoint</Application>
  <PresentationFormat>Geniş ekran</PresentationFormat>
  <Paragraphs>524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6" baseType="lpstr">
      <vt:lpstr>Arial</vt:lpstr>
      <vt:lpstr>Arial Unicode MS</vt:lpstr>
      <vt:lpstr>Bernard MT Condensed</vt:lpstr>
      <vt:lpstr>Calibri</vt:lpstr>
      <vt:lpstr>Californian FB</vt:lpstr>
      <vt:lpstr>Times New Roman</vt:lpstr>
      <vt:lpstr>Office Teması</vt:lpstr>
      <vt:lpstr>PowerPoint Sunusu</vt:lpstr>
      <vt:lpstr>SUNUM PLANI</vt:lpstr>
      <vt:lpstr>YÖNETİM:  Koordinatörlük</vt:lpstr>
      <vt:lpstr>YÖNETİM: BAP Komisyonu</vt:lpstr>
      <vt:lpstr>PowerPoint Sunusu</vt:lpstr>
      <vt:lpstr>Akademik Personel Sayısı</vt:lpstr>
      <vt:lpstr>İdari Personel Sayısı</vt:lpstr>
      <vt:lpstr>PowerPoint Sunusu</vt:lpstr>
      <vt:lpstr>Fiziksel Yapı: Hizmet Alanları</vt:lpstr>
      <vt:lpstr>Bilgi ve Teknoloji Kaynakları</vt:lpstr>
      <vt:lpstr>PowerPoint Sunusu</vt:lpstr>
      <vt:lpstr>Araştırma ve Geliştirme Faaliyetleri:  Yıllara Göre Bütçe Giderleri</vt:lpstr>
      <vt:lpstr>Araştırma ve Geliştirme Faaliyetleri:  Desteklenen BAP Proje Bilgileri</vt:lpstr>
      <vt:lpstr>Araştırma ve Geliştirme Faaliyetleri:  Kurum Dışı Proje Bilgileri</vt:lpstr>
      <vt:lpstr>Araştırma ve Geliştirme Faaliyetleri:  BAP Projelerinin Türlerine Göre Dağılımı</vt:lpstr>
      <vt:lpstr>Araştırma ve Geliştirme Faaliyetleri:  Kabul Edilen Kurum Dışı Projelerin Türlere Göre Dağılımı</vt:lpstr>
      <vt:lpstr>Araştırma ve Geliştirme Faaliyetleri:  2024 Yılında Kabul Edilen ve Önceki Yıllardan Devreden BAP Projelerinin Birimlere Göre Dağılımı</vt:lpstr>
      <vt:lpstr>Araştırma ve Geliştirme Faaliyetleri:  2025 Yılında Kabul Edilen ve Önceki Yıllardan Devreden BAP Projelerinin Birimlere Göre Dağılımı</vt:lpstr>
      <vt:lpstr>PowerPoint Sunusu</vt:lpstr>
      <vt:lpstr>2024 Birim İç Değerlendirme Raporu (BİDR) Kalite Güvence Sistem Ölçütleri Olgunluk Düzeyleri: LİDERLİK, YÖNETİŞİM VE KALİTE</vt:lpstr>
      <vt:lpstr>Birim İç Değerlendirme Raporu (BİDR) Kalite Güvence Sistem Ölçütleri Olgunluk Düzeyleri: LİDERLİK, YÖNETİŞİM VE KALİTE</vt:lpstr>
      <vt:lpstr>Birim İç Değerlendirme Raporu (BİDR) Kalite Güvence Sistem Ölçütleri Olgunluk Düzeyleri: ARAŞTIRMA VE GELİŞTİRME</vt:lpstr>
      <vt:lpstr>Birim İç Değerlendirme Raporu (BİDR) Kalite Güvence Sistem Ölçütleri Olgunluk Düzeyleri: TOPLUMSAL KATKI</vt:lpstr>
      <vt:lpstr>PowerPoint Sunusu</vt:lpstr>
      <vt:lpstr>PowerPoint Sunusu</vt:lpstr>
      <vt:lpstr>Öz Değerlendirme: Birimin Güçlü Yönleri</vt:lpstr>
      <vt:lpstr>Öz Değerlendirme: Birimin Geliştirmeye Açık Yönleri</vt:lpstr>
      <vt:lpstr>Birim 2026 Yılı İyileştirme Planı (Birimin Geliştirmeye Açık Yönlerine dayalı olarak)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KiK</dc:creator>
  <cp:lastModifiedBy>Lenovo</cp:lastModifiedBy>
  <cp:revision>665</cp:revision>
  <cp:lastPrinted>2023-06-23T13:03:34Z</cp:lastPrinted>
  <dcterms:created xsi:type="dcterms:W3CDTF">2021-05-17T12:15:06Z</dcterms:created>
  <dcterms:modified xsi:type="dcterms:W3CDTF">2026-01-15T08:39:28Z</dcterms:modified>
</cp:coreProperties>
</file>