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handoutMasterIdLst>
    <p:handoutMasterId r:id="rId64"/>
  </p:handoutMasterIdLst>
  <p:sldIdLst>
    <p:sldId id="259" r:id="rId2"/>
    <p:sldId id="261" r:id="rId3"/>
    <p:sldId id="313" r:id="rId4"/>
    <p:sldId id="263" r:id="rId5"/>
    <p:sldId id="287" r:id="rId6"/>
    <p:sldId id="308" r:id="rId7"/>
    <p:sldId id="291" r:id="rId8"/>
    <p:sldId id="288" r:id="rId9"/>
    <p:sldId id="309" r:id="rId10"/>
    <p:sldId id="289" r:id="rId11"/>
    <p:sldId id="303" r:id="rId12"/>
    <p:sldId id="286" r:id="rId13"/>
    <p:sldId id="302" r:id="rId14"/>
    <p:sldId id="264" r:id="rId15"/>
    <p:sldId id="293" r:id="rId16"/>
    <p:sldId id="294" r:id="rId17"/>
    <p:sldId id="295" r:id="rId18"/>
    <p:sldId id="267" r:id="rId19"/>
    <p:sldId id="296" r:id="rId20"/>
    <p:sldId id="274" r:id="rId21"/>
    <p:sldId id="310" r:id="rId22"/>
    <p:sldId id="311" r:id="rId23"/>
    <p:sldId id="312" r:id="rId24"/>
    <p:sldId id="273" r:id="rId25"/>
    <p:sldId id="298" r:id="rId26"/>
    <p:sldId id="314" r:id="rId27"/>
    <p:sldId id="315" r:id="rId28"/>
    <p:sldId id="299" r:id="rId29"/>
    <p:sldId id="270" r:id="rId30"/>
    <p:sldId id="269" r:id="rId31"/>
    <p:sldId id="300" r:id="rId32"/>
    <p:sldId id="284" r:id="rId33"/>
    <p:sldId id="283" r:id="rId34"/>
    <p:sldId id="282" r:id="rId35"/>
    <p:sldId id="304" r:id="rId36"/>
    <p:sldId id="305" r:id="rId37"/>
    <p:sldId id="280" r:id="rId38"/>
    <p:sldId id="276" r:id="rId39"/>
    <p:sldId id="278" r:id="rId40"/>
    <p:sldId id="306" r:id="rId41"/>
    <p:sldId id="307" r:id="rId42"/>
    <p:sldId id="277" r:id="rId43"/>
    <p:sldId id="301" r:id="rId44"/>
    <p:sldId id="317" r:id="rId45"/>
    <p:sldId id="318" r:id="rId46"/>
    <p:sldId id="319" r:id="rId47"/>
    <p:sldId id="320" r:id="rId48"/>
    <p:sldId id="321" r:id="rId49"/>
    <p:sldId id="322" r:id="rId50"/>
    <p:sldId id="323" r:id="rId51"/>
    <p:sldId id="324" r:id="rId52"/>
    <p:sldId id="325" r:id="rId53"/>
    <p:sldId id="326" r:id="rId54"/>
    <p:sldId id="327" r:id="rId55"/>
    <p:sldId id="328" r:id="rId56"/>
    <p:sldId id="329" r:id="rId57"/>
    <p:sldId id="330" r:id="rId58"/>
    <p:sldId id="331" r:id="rId59"/>
    <p:sldId id="332" r:id="rId60"/>
    <p:sldId id="333" r:id="rId61"/>
    <p:sldId id="334" r:id="rId6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2F30"/>
    <a:srgbClr val="F8F7F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059" autoAdjust="0"/>
  </p:normalViewPr>
  <p:slideViewPr>
    <p:cSldViewPr snapToGrid="0">
      <p:cViewPr varScale="1">
        <p:scale>
          <a:sx n="95" d="100"/>
          <a:sy n="95" d="100"/>
        </p:scale>
        <p:origin x="1158"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BÜYÜK VERİ VE YAPAY ZEKA KOORDİNATÖRLÜĞÜ</a:t>
            </a: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74F8D9-5EB4-4B3D-96D5-A16D9C923417}" type="datetimeFigureOut">
              <a:rPr lang="tr-TR" smtClean="0"/>
              <a:t>26.03.2024</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TRABZON ÜNİVERSİTESİ</a:t>
            </a: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A39B36-176C-4086-91F5-8F5E04155E12}" type="slidenum">
              <a:rPr lang="tr-TR" smtClean="0"/>
              <a:t>‹#›</a:t>
            </a:fld>
            <a:endParaRPr lang="tr-TR"/>
          </a:p>
        </p:txBody>
      </p:sp>
    </p:spTree>
    <p:extLst>
      <p:ext uri="{BB962C8B-B14F-4D97-AF65-F5344CB8AC3E}">
        <p14:creationId xmlns:p14="http://schemas.microsoft.com/office/powerpoint/2010/main" val="22799147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BÜYÜK VERİ VE YAPAY ZEKA KOORDİNATÖRLÜĞÜ</a:t>
            </a: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96DC16-214A-4364-9A18-8BAC98B355AA}" type="datetimeFigureOut">
              <a:rPr lang="tr-TR" smtClean="0"/>
              <a:t>26.03.2024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TRABZON ÜNİVERSİTESİ</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975F0D-20A8-4B8E-9973-CDBC186F50CD}" type="slidenum">
              <a:rPr lang="tr-TR" smtClean="0"/>
              <a:t>‹#›</a:t>
            </a:fld>
            <a:endParaRPr lang="tr-TR"/>
          </a:p>
        </p:txBody>
      </p:sp>
    </p:spTree>
    <p:extLst>
      <p:ext uri="{BB962C8B-B14F-4D97-AF65-F5344CB8AC3E}">
        <p14:creationId xmlns:p14="http://schemas.microsoft.com/office/powerpoint/2010/main" val="325923504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574708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441793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4199273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4262667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23735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3117355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Veri,</a:t>
            </a:r>
            <a:r>
              <a:rPr lang="tr-TR" baseline="0" dirty="0"/>
              <a:t> başka bir bilgiden veya veriden de üretilir. Yukarıdaki örneğin verilerinden bahsederken bu da vurgulanabilir</a:t>
            </a:r>
            <a:endParaRPr lang="tr-TR" dirty="0"/>
          </a:p>
        </p:txBody>
      </p:sp>
    </p:spTree>
    <p:extLst>
      <p:ext uri="{BB962C8B-B14F-4D97-AF65-F5344CB8AC3E}">
        <p14:creationId xmlns:p14="http://schemas.microsoft.com/office/powerpoint/2010/main" val="2614454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Analog veriler sürekli bir aralık içindeki değerleri temsil ederken, dijital veriler belirli bir aralıkta sınırlı sayıda değeri temsil eder. </a:t>
            </a:r>
          </a:p>
          <a:p>
            <a:r>
              <a:rPr lang="tr-TR" sz="1200" b="0" i="0" kern="1200" dirty="0">
                <a:solidFill>
                  <a:schemeClr val="tx1"/>
                </a:solidFill>
                <a:effectLst/>
                <a:latin typeface="+mn-lt"/>
                <a:ea typeface="+mn-ea"/>
                <a:cs typeface="+mn-cs"/>
              </a:rPr>
              <a:t>Aşağıdakiler örnek olarak</a:t>
            </a:r>
            <a:r>
              <a:rPr lang="tr-TR" sz="1200" b="0" i="0" kern="1200" baseline="0" dirty="0">
                <a:solidFill>
                  <a:schemeClr val="tx1"/>
                </a:solidFill>
                <a:effectLst/>
                <a:latin typeface="+mn-lt"/>
                <a:ea typeface="+mn-ea"/>
                <a:cs typeface="+mn-cs"/>
              </a:rPr>
              <a:t> verilebilir.</a:t>
            </a:r>
          </a:p>
          <a:p>
            <a:endParaRPr lang="tr-TR" sz="1200" b="0" i="0" kern="1200" baseline="0" dirty="0">
              <a:solidFill>
                <a:schemeClr val="tx1"/>
              </a:solidFill>
              <a:effectLst/>
              <a:latin typeface="+mn-lt"/>
              <a:ea typeface="+mn-ea"/>
              <a:cs typeface="+mn-cs"/>
            </a:endParaRPr>
          </a:p>
          <a:p>
            <a:r>
              <a:rPr lang="tr-TR" sz="1200" b="1" i="0" kern="1200" dirty="0">
                <a:solidFill>
                  <a:schemeClr val="tx1"/>
                </a:solidFill>
                <a:effectLst/>
                <a:latin typeface="+mn-lt"/>
                <a:ea typeface="+mn-ea"/>
                <a:cs typeface="+mn-cs"/>
              </a:rPr>
              <a:t>Analog Veri Kullanımı:</a:t>
            </a:r>
            <a:endParaRPr lang="tr-TR" sz="1200" b="0" i="0" kern="1200" dirty="0">
              <a:solidFill>
                <a:schemeClr val="tx1"/>
              </a:solidFill>
              <a:effectLst/>
              <a:latin typeface="+mn-lt"/>
              <a:ea typeface="+mn-ea"/>
              <a:cs typeface="+mn-cs"/>
            </a:endParaRPr>
          </a:p>
          <a:p>
            <a:r>
              <a:rPr lang="tr-TR" sz="1200" b="1" i="0" kern="1200" dirty="0">
                <a:solidFill>
                  <a:schemeClr val="tx1"/>
                </a:solidFill>
                <a:effectLst/>
                <a:latin typeface="+mn-lt"/>
                <a:ea typeface="+mn-ea"/>
                <a:cs typeface="+mn-cs"/>
              </a:rPr>
              <a:t>Hava Durumu Gözlemleri:</a:t>
            </a:r>
            <a:r>
              <a:rPr lang="tr-TR" sz="1200" b="0" i="0" kern="1200" dirty="0">
                <a:solidFill>
                  <a:schemeClr val="tx1"/>
                </a:solidFill>
                <a:effectLst/>
                <a:latin typeface="+mn-lt"/>
                <a:ea typeface="+mn-ea"/>
                <a:cs typeface="+mn-cs"/>
              </a:rPr>
              <a:t> Turizm ve seyahat endüstrisinde, hava durumu bilgileri önemlidir. Hava durumu istasyonları, rüzgar hızı, ışık şiddeti, sıcaklık gibi analog verileri ölçer ve kaydeder. Bu veriler, seyahat planlaması ve turistik etkinlikler için önemli bilgiler sağlar.</a:t>
            </a:r>
          </a:p>
          <a:p>
            <a:r>
              <a:rPr lang="tr-TR" sz="1200" b="1" i="0" kern="1200" dirty="0">
                <a:solidFill>
                  <a:schemeClr val="tx1"/>
                </a:solidFill>
                <a:effectLst/>
                <a:latin typeface="+mn-lt"/>
                <a:ea typeface="+mn-ea"/>
                <a:cs typeface="+mn-cs"/>
              </a:rPr>
              <a:t>Doğal Güzelliklerin Tanıtımı:</a:t>
            </a:r>
            <a:r>
              <a:rPr lang="tr-TR" sz="1200" b="0" i="0" kern="1200" dirty="0">
                <a:solidFill>
                  <a:schemeClr val="tx1"/>
                </a:solidFill>
                <a:effectLst/>
                <a:latin typeface="+mn-lt"/>
                <a:ea typeface="+mn-ea"/>
                <a:cs typeface="+mn-cs"/>
              </a:rPr>
              <a:t> Turistik destinasyonların tanıtımında, analog verilerin kullanımı yaygındır. Örneğin, bir yerin güzellikleri, doğal ortamının rüzgarın hızı, güneşin şiddeti ve hava sıcaklığı gibi analog özellikleriyle tanımlanabilir.</a:t>
            </a:r>
          </a:p>
          <a:p>
            <a:endParaRPr lang="tr-TR" sz="1200" b="0" i="0" kern="1200" baseline="0" dirty="0">
              <a:solidFill>
                <a:schemeClr val="tx1"/>
              </a:solidFill>
              <a:effectLst/>
              <a:latin typeface="+mn-lt"/>
              <a:ea typeface="+mn-ea"/>
              <a:cs typeface="+mn-cs"/>
            </a:endParaRPr>
          </a:p>
          <a:p>
            <a:r>
              <a:rPr lang="tr-TR" sz="1200" b="1" i="0" kern="1200" dirty="0">
                <a:solidFill>
                  <a:schemeClr val="tx1"/>
                </a:solidFill>
                <a:effectLst/>
                <a:latin typeface="+mn-lt"/>
                <a:ea typeface="+mn-ea"/>
                <a:cs typeface="+mn-cs"/>
              </a:rPr>
              <a:t>Dijital Veri Kullanımı:</a:t>
            </a:r>
            <a:endParaRPr lang="tr-TR" sz="1200" b="0" i="0" kern="1200" baseline="0" dirty="0">
              <a:solidFill>
                <a:schemeClr val="tx1"/>
              </a:solidFill>
              <a:effectLst/>
              <a:latin typeface="+mn-lt"/>
              <a:ea typeface="+mn-ea"/>
              <a:cs typeface="+mn-cs"/>
            </a:endParaRPr>
          </a:p>
          <a:p>
            <a:r>
              <a:rPr lang="tr-TR" sz="1200" b="1" i="0" kern="1200" dirty="0">
                <a:solidFill>
                  <a:schemeClr val="tx1"/>
                </a:solidFill>
                <a:effectLst/>
                <a:latin typeface="+mn-lt"/>
                <a:ea typeface="+mn-ea"/>
                <a:cs typeface="+mn-cs"/>
              </a:rPr>
              <a:t>Online Rezervasyon ve İşlem:</a:t>
            </a:r>
            <a:r>
              <a:rPr lang="tr-TR" sz="1200" b="0" i="0" kern="1200" dirty="0">
                <a:solidFill>
                  <a:schemeClr val="tx1"/>
                </a:solidFill>
                <a:effectLst/>
                <a:latin typeface="+mn-lt"/>
                <a:ea typeface="+mn-ea"/>
                <a:cs typeface="+mn-cs"/>
              </a:rPr>
              <a:t> Seyahat acenteleri ve oteller, müşterilere online rezervasyon hizmetleri sunarlar. Bu hizmetlerde, müşteriler dijital ortamda rezervasyon yaparlar ve bu bilgiler otelin veya seyahat acentesinin dijital sistemlerine kaydedilir.</a:t>
            </a:r>
          </a:p>
          <a:p>
            <a:r>
              <a:rPr lang="tr-TR" sz="1200" b="1" i="0" kern="1200" dirty="0">
                <a:solidFill>
                  <a:schemeClr val="tx1"/>
                </a:solidFill>
                <a:effectLst/>
                <a:latin typeface="+mn-lt"/>
                <a:ea typeface="+mn-ea"/>
                <a:cs typeface="+mn-cs"/>
              </a:rPr>
              <a:t>Konum Tabanlı Rehberlik ve Uygulamalar:</a:t>
            </a:r>
            <a:r>
              <a:rPr lang="tr-TR" sz="1200" b="0" i="0" kern="1200" dirty="0">
                <a:solidFill>
                  <a:schemeClr val="tx1"/>
                </a:solidFill>
                <a:effectLst/>
                <a:latin typeface="+mn-lt"/>
                <a:ea typeface="+mn-ea"/>
                <a:cs typeface="+mn-cs"/>
              </a:rPr>
              <a:t> Akıllı telefonlar ve diğer dijital cihazlar, turistlere konum tabanlı rehberlik sağlayabilir. Bu uygulamalar, turistin bulunduğu konuma göre çevredeki restoranlar, oteller, turistik yerler gibi bilgileri dijital olarak sunarlar.</a:t>
            </a:r>
            <a:endParaRPr lang="tr-TR" dirty="0"/>
          </a:p>
        </p:txBody>
      </p:sp>
    </p:spTree>
    <p:extLst>
      <p:ext uri="{BB962C8B-B14F-4D97-AF65-F5344CB8AC3E}">
        <p14:creationId xmlns:p14="http://schemas.microsoft.com/office/powerpoint/2010/main" val="2319067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439744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1" kern="1200" dirty="0">
                <a:solidFill>
                  <a:schemeClr val="tx1"/>
                </a:solidFill>
                <a:effectLst/>
                <a:latin typeface="+mn-lt"/>
                <a:ea typeface="+mn-ea"/>
                <a:cs typeface="+mn-cs"/>
              </a:rPr>
              <a:t>Şekil 1 için Müşteri davranışlarını anlamak:</a:t>
            </a:r>
            <a:r>
              <a:rPr lang="tr-TR" sz="1200" kern="1200" dirty="0">
                <a:solidFill>
                  <a:schemeClr val="tx1"/>
                </a:solidFill>
                <a:effectLst/>
                <a:latin typeface="+mn-lt"/>
                <a:ea typeface="+mn-ea"/>
                <a:cs typeface="+mn-cs"/>
              </a:rPr>
              <a:t> Veriler, turistlerin nereden geldiklerini, ne tür konaklama ve aktiviteler tercih ettiklerini ve ne kadar para harcadıklarını anlamak için kullanılabilir. Bu bilgiler, pazarlama ve satış kampanyalarını daha etkili hale getirmek için kullanılabilir.</a:t>
            </a:r>
          </a:p>
          <a:p>
            <a:r>
              <a:rPr lang="tr-TR" sz="1200" b="1" kern="1200" dirty="0">
                <a:solidFill>
                  <a:schemeClr val="tx1"/>
                </a:solidFill>
                <a:effectLst/>
                <a:latin typeface="+mn-lt"/>
                <a:ea typeface="+mn-ea"/>
                <a:cs typeface="+mn-cs"/>
              </a:rPr>
              <a:t>Şekil 2 için Talep tahmini:</a:t>
            </a:r>
            <a:r>
              <a:rPr lang="tr-TR" sz="1200" kern="1200" dirty="0">
                <a:solidFill>
                  <a:schemeClr val="tx1"/>
                </a:solidFill>
                <a:effectLst/>
                <a:latin typeface="+mn-lt"/>
                <a:ea typeface="+mn-ea"/>
                <a:cs typeface="+mn-cs"/>
              </a:rPr>
              <a:t> Veriler, gelecekteki seyahat talebini tahmin etmek için kullanılabilir. Bu bilgiler, havayollarının ve otellerin kapasitelerini planlamasına ve fiyatlarını optimize etmesine yardımcı olabilir.</a:t>
            </a:r>
          </a:p>
          <a:p>
            <a:r>
              <a:rPr lang="tr-TR" sz="1200" b="1" kern="1200" dirty="0">
                <a:solidFill>
                  <a:schemeClr val="tx1"/>
                </a:solidFill>
                <a:effectLst/>
                <a:latin typeface="+mn-lt"/>
                <a:ea typeface="+mn-ea"/>
                <a:cs typeface="+mn-cs"/>
              </a:rPr>
              <a:t>Şekil 3 için </a:t>
            </a:r>
            <a:r>
              <a:rPr lang="tr-TR" sz="1200" kern="1200" dirty="0">
                <a:solidFill>
                  <a:schemeClr val="tx1"/>
                </a:solidFill>
                <a:effectLst/>
                <a:latin typeface="+mn-lt"/>
                <a:ea typeface="+mn-ea"/>
                <a:cs typeface="+mn-cs"/>
              </a:rPr>
              <a:t>Oteller, hangi odaların en popüler olduğunu ve ne zaman rezervasyon yaptırıldığını görmek için rezervasyon verilerini kullanır.</a:t>
            </a:r>
          </a:p>
          <a:p>
            <a:r>
              <a:rPr lang="tr-TR" sz="1200" b="1" kern="1200" dirty="0">
                <a:solidFill>
                  <a:schemeClr val="tx1"/>
                </a:solidFill>
                <a:effectLst/>
                <a:latin typeface="+mn-lt"/>
                <a:ea typeface="+mn-ea"/>
                <a:cs typeface="+mn-cs"/>
              </a:rPr>
              <a:t>Şekil 4 için </a:t>
            </a:r>
            <a:r>
              <a:rPr lang="tr-TR" sz="1200" kern="1200" dirty="0">
                <a:solidFill>
                  <a:schemeClr val="tx1"/>
                </a:solidFill>
                <a:effectLst/>
                <a:latin typeface="+mn-lt"/>
                <a:ea typeface="+mn-ea"/>
                <a:cs typeface="+mn-cs"/>
              </a:rPr>
              <a:t>Havayolları, bilet fiyatlarını optimize etmek için geçmiş uçuş verilerini kullanır.</a:t>
            </a:r>
          </a:p>
          <a:p>
            <a:r>
              <a:rPr lang="tr-TR" sz="1200" b="1" kern="1200" dirty="0">
                <a:solidFill>
                  <a:schemeClr val="tx1"/>
                </a:solidFill>
                <a:effectLst/>
                <a:latin typeface="+mn-lt"/>
                <a:ea typeface="+mn-ea"/>
                <a:cs typeface="+mn-cs"/>
              </a:rPr>
              <a:t>Şekil 5 için </a:t>
            </a:r>
            <a:r>
              <a:rPr lang="tr-TR" sz="1200" kern="1200" dirty="0">
                <a:solidFill>
                  <a:schemeClr val="tx1"/>
                </a:solidFill>
                <a:effectLst/>
                <a:latin typeface="+mn-lt"/>
                <a:ea typeface="+mn-ea"/>
                <a:cs typeface="+mn-cs"/>
              </a:rPr>
              <a:t>Seyahat acenteleri, turistlere kişiselleştirilmiş seyahat paketleri sunmak için geçmiş seyahat verilerini kullanır.</a:t>
            </a:r>
          </a:p>
          <a:p>
            <a:endParaRPr lang="tr-TR" dirty="0"/>
          </a:p>
        </p:txBody>
      </p:sp>
    </p:spTree>
    <p:extLst>
      <p:ext uri="{BB962C8B-B14F-4D97-AF65-F5344CB8AC3E}">
        <p14:creationId xmlns:p14="http://schemas.microsoft.com/office/powerpoint/2010/main" val="3339969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961646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026764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3130196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43E591AD-BAA0-473F-920E-641FB9DE420D}" type="datetime1">
              <a:rPr lang="tr-TR" smtClean="0"/>
              <a:t>26.03.2024</a:t>
            </a:fld>
            <a:endParaRPr lang="tr-TR"/>
          </a:p>
        </p:txBody>
      </p:sp>
      <p:sp>
        <p:nvSpPr>
          <p:cNvPr id="5" name="Altbilgi Yer Tutucusu 4"/>
          <p:cNvSpPr>
            <a:spLocks noGrp="1"/>
          </p:cNvSpPr>
          <p:nvPr>
            <p:ph type="ftr" sz="quarter" idx="11"/>
          </p:nvPr>
        </p:nvSpPr>
        <p:spPr/>
        <p:txBody>
          <a:bodyPr/>
          <a:lstStyle/>
          <a:p>
            <a:r>
              <a:rPr lang="tr-TR"/>
              <a:t>TRABZON ÜNİVERSİTESİ</a:t>
            </a:r>
          </a:p>
        </p:txBody>
      </p:sp>
      <p:sp>
        <p:nvSpPr>
          <p:cNvPr id="6" name="Slayt Numarası Yer Tutucusu 5"/>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2850833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1333DEB-C7D7-4C78-8538-34C24C68E6B9}" type="datetime1">
              <a:rPr lang="tr-TR" smtClean="0"/>
              <a:t>26.03.2024</a:t>
            </a:fld>
            <a:endParaRPr lang="tr-TR"/>
          </a:p>
        </p:txBody>
      </p:sp>
      <p:sp>
        <p:nvSpPr>
          <p:cNvPr id="5" name="Altbilgi Yer Tutucusu 4"/>
          <p:cNvSpPr>
            <a:spLocks noGrp="1"/>
          </p:cNvSpPr>
          <p:nvPr>
            <p:ph type="ftr" sz="quarter" idx="11"/>
          </p:nvPr>
        </p:nvSpPr>
        <p:spPr/>
        <p:txBody>
          <a:bodyPr/>
          <a:lstStyle/>
          <a:p>
            <a:r>
              <a:rPr lang="tr-TR"/>
              <a:t>TRABZON ÜNİVERSİTESİ</a:t>
            </a:r>
          </a:p>
        </p:txBody>
      </p:sp>
      <p:sp>
        <p:nvSpPr>
          <p:cNvPr id="6" name="Slayt Numarası Yer Tutucusu 5"/>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1895516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BA8E4F8-24D4-4C08-A7DB-B663A771356D}" type="datetime1">
              <a:rPr lang="tr-TR" smtClean="0"/>
              <a:t>26.03.2024</a:t>
            </a:fld>
            <a:endParaRPr lang="tr-TR"/>
          </a:p>
        </p:txBody>
      </p:sp>
      <p:sp>
        <p:nvSpPr>
          <p:cNvPr id="5" name="Altbilgi Yer Tutucusu 4"/>
          <p:cNvSpPr>
            <a:spLocks noGrp="1"/>
          </p:cNvSpPr>
          <p:nvPr>
            <p:ph type="ftr" sz="quarter" idx="11"/>
          </p:nvPr>
        </p:nvSpPr>
        <p:spPr/>
        <p:txBody>
          <a:bodyPr/>
          <a:lstStyle/>
          <a:p>
            <a:r>
              <a:rPr lang="tr-TR"/>
              <a:t>TRABZON ÜNİVERSİTESİ</a:t>
            </a:r>
          </a:p>
        </p:txBody>
      </p:sp>
      <p:sp>
        <p:nvSpPr>
          <p:cNvPr id="6" name="Slayt Numarası Yer Tutucusu 5"/>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3772836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A7D0DFB-4EED-4BD0-8568-149E6D11F99D}" type="datetime1">
              <a:rPr lang="tr-TR" smtClean="0"/>
              <a:t>26.03.2024</a:t>
            </a:fld>
            <a:endParaRPr lang="tr-TR"/>
          </a:p>
        </p:txBody>
      </p:sp>
      <p:sp>
        <p:nvSpPr>
          <p:cNvPr id="5" name="Altbilgi Yer Tutucusu 4"/>
          <p:cNvSpPr>
            <a:spLocks noGrp="1"/>
          </p:cNvSpPr>
          <p:nvPr>
            <p:ph type="ftr" sz="quarter" idx="11"/>
          </p:nvPr>
        </p:nvSpPr>
        <p:spPr/>
        <p:txBody>
          <a:bodyPr/>
          <a:lstStyle/>
          <a:p>
            <a:r>
              <a:rPr lang="tr-TR"/>
              <a:t>TRABZON ÜNİVERSİTESİ</a:t>
            </a:r>
          </a:p>
        </p:txBody>
      </p:sp>
      <p:sp>
        <p:nvSpPr>
          <p:cNvPr id="6" name="Slayt Numarası Yer Tutucusu 5"/>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2273320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274029B1-C88F-48A8-B044-A537FEA1F525}" type="datetime1">
              <a:rPr lang="tr-TR" smtClean="0"/>
              <a:t>26.03.2024</a:t>
            </a:fld>
            <a:endParaRPr lang="tr-TR"/>
          </a:p>
        </p:txBody>
      </p:sp>
      <p:sp>
        <p:nvSpPr>
          <p:cNvPr id="5" name="Altbilgi Yer Tutucusu 4"/>
          <p:cNvSpPr>
            <a:spLocks noGrp="1"/>
          </p:cNvSpPr>
          <p:nvPr>
            <p:ph type="ftr" sz="quarter" idx="11"/>
          </p:nvPr>
        </p:nvSpPr>
        <p:spPr/>
        <p:txBody>
          <a:bodyPr/>
          <a:lstStyle/>
          <a:p>
            <a:r>
              <a:rPr lang="tr-TR"/>
              <a:t>TRABZON ÜNİVERSİTESİ</a:t>
            </a:r>
          </a:p>
        </p:txBody>
      </p:sp>
      <p:sp>
        <p:nvSpPr>
          <p:cNvPr id="6" name="Slayt Numarası Yer Tutucusu 5"/>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1914484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30984F5A-3311-49D5-B38F-9DC46CD3230A}" type="datetime1">
              <a:rPr lang="tr-TR" smtClean="0"/>
              <a:t>26.03.2024</a:t>
            </a:fld>
            <a:endParaRPr lang="tr-TR"/>
          </a:p>
        </p:txBody>
      </p:sp>
      <p:sp>
        <p:nvSpPr>
          <p:cNvPr id="6" name="Altbilgi Yer Tutucusu 5"/>
          <p:cNvSpPr>
            <a:spLocks noGrp="1"/>
          </p:cNvSpPr>
          <p:nvPr>
            <p:ph type="ftr" sz="quarter" idx="11"/>
          </p:nvPr>
        </p:nvSpPr>
        <p:spPr/>
        <p:txBody>
          <a:bodyPr/>
          <a:lstStyle/>
          <a:p>
            <a:r>
              <a:rPr lang="tr-TR"/>
              <a:t>TRABZON ÜNİVERSİTESİ</a:t>
            </a:r>
          </a:p>
        </p:txBody>
      </p:sp>
      <p:sp>
        <p:nvSpPr>
          <p:cNvPr id="7" name="Slayt Numarası Yer Tutucusu 6"/>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3057593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3E9B8CC5-B676-49A8-ABD7-FC64CC60C61E}" type="datetime1">
              <a:rPr lang="tr-TR" smtClean="0"/>
              <a:t>26.03.2024</a:t>
            </a:fld>
            <a:endParaRPr lang="tr-TR"/>
          </a:p>
        </p:txBody>
      </p:sp>
      <p:sp>
        <p:nvSpPr>
          <p:cNvPr id="8" name="Altbilgi Yer Tutucusu 7"/>
          <p:cNvSpPr>
            <a:spLocks noGrp="1"/>
          </p:cNvSpPr>
          <p:nvPr>
            <p:ph type="ftr" sz="quarter" idx="11"/>
          </p:nvPr>
        </p:nvSpPr>
        <p:spPr/>
        <p:txBody>
          <a:bodyPr/>
          <a:lstStyle/>
          <a:p>
            <a:r>
              <a:rPr lang="tr-TR"/>
              <a:t>TRABZON ÜNİVERSİTESİ</a:t>
            </a:r>
          </a:p>
        </p:txBody>
      </p:sp>
      <p:sp>
        <p:nvSpPr>
          <p:cNvPr id="9" name="Slayt Numarası Yer Tutucusu 8"/>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2603282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FFEE73C-F024-4D11-B858-CB5F6FB58F8D}" type="datetime1">
              <a:rPr lang="tr-TR" smtClean="0"/>
              <a:t>26.03.2024</a:t>
            </a:fld>
            <a:endParaRPr lang="tr-TR"/>
          </a:p>
        </p:txBody>
      </p:sp>
      <p:sp>
        <p:nvSpPr>
          <p:cNvPr id="4" name="Altbilgi Yer Tutucusu 3"/>
          <p:cNvSpPr>
            <a:spLocks noGrp="1"/>
          </p:cNvSpPr>
          <p:nvPr>
            <p:ph type="ftr" sz="quarter" idx="11"/>
          </p:nvPr>
        </p:nvSpPr>
        <p:spPr/>
        <p:txBody>
          <a:bodyPr/>
          <a:lstStyle/>
          <a:p>
            <a:r>
              <a:rPr lang="tr-TR"/>
              <a:t>TRABZON ÜNİVERSİTESİ</a:t>
            </a:r>
          </a:p>
        </p:txBody>
      </p:sp>
      <p:sp>
        <p:nvSpPr>
          <p:cNvPr id="5" name="Slayt Numarası Yer Tutucusu 4"/>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3951788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3C61C5A-2D32-4905-BE32-10E05E67AC43}" type="datetime1">
              <a:rPr lang="tr-TR" smtClean="0"/>
              <a:t>26.03.2024</a:t>
            </a:fld>
            <a:endParaRPr lang="tr-TR"/>
          </a:p>
        </p:txBody>
      </p:sp>
      <p:sp>
        <p:nvSpPr>
          <p:cNvPr id="3" name="Altbilgi Yer Tutucusu 2"/>
          <p:cNvSpPr>
            <a:spLocks noGrp="1"/>
          </p:cNvSpPr>
          <p:nvPr>
            <p:ph type="ftr" sz="quarter" idx="11"/>
          </p:nvPr>
        </p:nvSpPr>
        <p:spPr/>
        <p:txBody>
          <a:bodyPr/>
          <a:lstStyle/>
          <a:p>
            <a:r>
              <a:rPr lang="tr-TR"/>
              <a:t>TRABZON ÜNİVERSİTESİ</a:t>
            </a:r>
          </a:p>
        </p:txBody>
      </p:sp>
      <p:sp>
        <p:nvSpPr>
          <p:cNvPr id="4" name="Slayt Numarası Yer Tutucusu 3"/>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3687294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2C4BD657-6185-4E86-955C-3CDB3BB4612D}" type="datetime1">
              <a:rPr lang="tr-TR" smtClean="0"/>
              <a:t>26.03.2024</a:t>
            </a:fld>
            <a:endParaRPr lang="tr-TR"/>
          </a:p>
        </p:txBody>
      </p:sp>
      <p:sp>
        <p:nvSpPr>
          <p:cNvPr id="6" name="Altbilgi Yer Tutucusu 5"/>
          <p:cNvSpPr>
            <a:spLocks noGrp="1"/>
          </p:cNvSpPr>
          <p:nvPr>
            <p:ph type="ftr" sz="quarter" idx="11"/>
          </p:nvPr>
        </p:nvSpPr>
        <p:spPr/>
        <p:txBody>
          <a:bodyPr/>
          <a:lstStyle/>
          <a:p>
            <a:r>
              <a:rPr lang="tr-TR"/>
              <a:t>TRABZON ÜNİVERSİTESİ</a:t>
            </a:r>
          </a:p>
        </p:txBody>
      </p:sp>
      <p:sp>
        <p:nvSpPr>
          <p:cNvPr id="7" name="Slayt Numarası Yer Tutucusu 6"/>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3734226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08588F4A-1E97-4AC6-8557-4F9749D8CC18}" type="datetime1">
              <a:rPr lang="tr-TR" smtClean="0"/>
              <a:t>26.03.2024</a:t>
            </a:fld>
            <a:endParaRPr lang="tr-TR"/>
          </a:p>
        </p:txBody>
      </p:sp>
      <p:sp>
        <p:nvSpPr>
          <p:cNvPr id="6" name="Altbilgi Yer Tutucusu 5"/>
          <p:cNvSpPr>
            <a:spLocks noGrp="1"/>
          </p:cNvSpPr>
          <p:nvPr>
            <p:ph type="ftr" sz="quarter" idx="11"/>
          </p:nvPr>
        </p:nvSpPr>
        <p:spPr/>
        <p:txBody>
          <a:bodyPr/>
          <a:lstStyle/>
          <a:p>
            <a:r>
              <a:rPr lang="tr-TR"/>
              <a:t>TRABZON ÜNİVERSİTESİ</a:t>
            </a:r>
          </a:p>
        </p:txBody>
      </p:sp>
      <p:sp>
        <p:nvSpPr>
          <p:cNvPr id="7" name="Slayt Numarası Yer Tutucusu 6"/>
          <p:cNvSpPr>
            <a:spLocks noGrp="1"/>
          </p:cNvSpPr>
          <p:nvPr>
            <p:ph type="sldNum" sz="quarter" idx="12"/>
          </p:nvPr>
        </p:nvSpPr>
        <p:spPr/>
        <p:txBody>
          <a:bodyPr/>
          <a:lstStyle/>
          <a:p>
            <a:fld id="{5F493ED6-DC38-4699-A9EA-8AF7A1E465A2}" type="slidenum">
              <a:rPr lang="tr-TR" smtClean="0"/>
              <a:t>‹#›</a:t>
            </a:fld>
            <a:endParaRPr lang="tr-TR"/>
          </a:p>
        </p:txBody>
      </p:sp>
    </p:spTree>
    <p:extLst>
      <p:ext uri="{BB962C8B-B14F-4D97-AF65-F5344CB8AC3E}">
        <p14:creationId xmlns:p14="http://schemas.microsoft.com/office/powerpoint/2010/main" val="2751233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4205F1-0E96-455C-A538-197F8D1FF736}" type="datetime1">
              <a:rPr lang="tr-TR" smtClean="0"/>
              <a:t>26.03.2024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TRABZON ÜNİVERSİTESİ</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493ED6-DC38-4699-A9EA-8AF7A1E465A2}" type="slidenum">
              <a:rPr lang="tr-TR" smtClean="0"/>
              <a:t>‹#›</a:t>
            </a:fld>
            <a:endParaRPr lang="tr-TR"/>
          </a:p>
        </p:txBody>
      </p:sp>
    </p:spTree>
    <p:extLst>
      <p:ext uri="{BB962C8B-B14F-4D97-AF65-F5344CB8AC3E}">
        <p14:creationId xmlns:p14="http://schemas.microsoft.com/office/powerpoint/2010/main" val="1300853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7.jfif"/><Relationship Id="rId5" Type="http://schemas.openxmlformats.org/officeDocument/2006/relationships/image" Target="../media/image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6.jp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8.jp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0.jpeg"/><Relationship Id="rId5" Type="http://schemas.openxmlformats.org/officeDocument/2006/relationships/image" Target="../media/image29.jp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34.jp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35.jp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36.jp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39.jp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0.jp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1.jpe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7.jpe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tmp"/><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9.jpe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60.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7F2"/>
        </a:solidFill>
        <a:effectLst/>
      </p:bgPr>
    </p:bg>
    <p:spTree>
      <p:nvGrpSpPr>
        <p:cNvPr id="1" name=""/>
        <p:cNvGrpSpPr/>
        <p:nvPr/>
      </p:nvGrpSpPr>
      <p:grpSpPr>
        <a:xfrm>
          <a:off x="0" y="0"/>
          <a:ext cx="0" cy="0"/>
          <a:chOff x="0" y="0"/>
          <a:chExt cx="0" cy="0"/>
        </a:xfrm>
      </p:grpSpPr>
      <p:pic>
        <p:nvPicPr>
          <p:cNvPr id="12" name="Resim 11"/>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300"/>
                    </a14:imgEffect>
                    <a14:imgEffect>
                      <a14:saturation sat="66000"/>
                    </a14:imgEffect>
                    <a14:imgEffect>
                      <a14:brightnessContrast contrast="-40000"/>
                    </a14:imgEffect>
                  </a14:imgLayer>
                </a14:imgProps>
              </a:ext>
              <a:ext uri="{28A0092B-C50C-407E-A947-70E740481C1C}">
                <a14:useLocalDpi xmlns:a14="http://schemas.microsoft.com/office/drawing/2010/main" val="0"/>
              </a:ext>
            </a:extLst>
          </a:blip>
          <a:srcRect r="5558"/>
          <a:stretch/>
        </p:blipFill>
        <p:spPr>
          <a:xfrm>
            <a:off x="319597" y="648070"/>
            <a:ext cx="11872404" cy="5734975"/>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2" name="İkizkenar Üçgen 1"/>
          <p:cNvSpPr/>
          <p:nvPr/>
        </p:nvSpPr>
        <p:spPr>
          <a:xfrm>
            <a:off x="0" y="0"/>
            <a:ext cx="3302493" cy="6858000"/>
          </a:xfrm>
          <a:prstGeom prst="triangle">
            <a:avLst>
              <a:gd name="adj" fmla="val 0"/>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0738" y="3079898"/>
            <a:ext cx="1074186" cy="1089105"/>
          </a:xfrm>
          <a:prstGeom prst="rect">
            <a:avLst/>
          </a:prstGeom>
        </p:spPr>
      </p:pic>
      <p:sp>
        <p:nvSpPr>
          <p:cNvPr id="5" name="Dikdörtgen 4"/>
          <p:cNvSpPr/>
          <p:nvPr/>
        </p:nvSpPr>
        <p:spPr>
          <a:xfrm>
            <a:off x="26631" y="4840521"/>
            <a:ext cx="2813142" cy="1200329"/>
          </a:xfrm>
          <a:prstGeom prst="rect">
            <a:avLst/>
          </a:prstGeom>
          <a:noFill/>
        </p:spPr>
        <p:txBody>
          <a:bodyPr wrap="none" lIns="91440" tIns="45720" rIns="91440" bIns="45720">
            <a:spAutoFit/>
          </a:bodyPr>
          <a:lstStyle/>
          <a:p>
            <a:r>
              <a:rPr lang="tr-TR" sz="2400" b="1" dirty="0">
                <a:ln w="6600">
                  <a:solidFill>
                    <a:schemeClr val="accent2"/>
                  </a:solidFill>
                  <a:prstDash val="solid"/>
                </a:ln>
                <a:solidFill>
                  <a:srgbClr val="FFFFFF"/>
                </a:solidFill>
                <a:effectLst>
                  <a:outerShdw blurRad="38100" dist="38100" dir="2700000" algn="tl">
                    <a:srgbClr val="000000">
                      <a:alpha val="43137"/>
                    </a:srgbClr>
                  </a:outerShdw>
                </a:effectLst>
              </a:rPr>
              <a:t>BÜYÜK VERİ</a:t>
            </a:r>
          </a:p>
          <a:p>
            <a:r>
              <a:rPr lang="tr-TR" sz="2400" b="1" cap="none" spc="0" dirty="0">
                <a:ln w="6600">
                  <a:solidFill>
                    <a:schemeClr val="accent2"/>
                  </a:solidFill>
                  <a:prstDash val="solid"/>
                </a:ln>
                <a:solidFill>
                  <a:srgbClr val="FFFFFF"/>
                </a:solidFill>
                <a:effectLst>
                  <a:outerShdw blurRad="38100" dist="38100" dir="2700000" algn="tl">
                    <a:srgbClr val="000000">
                      <a:alpha val="43137"/>
                    </a:srgbClr>
                  </a:outerShdw>
                </a:effectLst>
              </a:rPr>
              <a:t>VE YAPAY ZEKA</a:t>
            </a:r>
          </a:p>
          <a:p>
            <a:r>
              <a:rPr lang="tr-TR" sz="2400" b="1" dirty="0">
                <a:ln w="6600">
                  <a:solidFill>
                    <a:schemeClr val="accent2"/>
                  </a:solidFill>
                  <a:prstDash val="solid"/>
                </a:ln>
                <a:solidFill>
                  <a:srgbClr val="FFFFFF"/>
                </a:solidFill>
                <a:effectLst>
                  <a:outerShdw blurRad="38100" dist="38100" dir="2700000" algn="tl">
                    <a:srgbClr val="000000">
                      <a:alpha val="43137"/>
                    </a:srgbClr>
                  </a:outerShdw>
                </a:effectLst>
              </a:rPr>
              <a:t>KOORDİNATÖRLÜĞÜ</a:t>
            </a:r>
            <a:endParaRPr lang="tr-TR" sz="2400" b="1" cap="none" spc="0" dirty="0">
              <a:ln w="6600">
                <a:solidFill>
                  <a:schemeClr val="accent2"/>
                </a:solidFill>
                <a:prstDash val="solid"/>
              </a:ln>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23969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06" y="884330"/>
            <a:ext cx="6242875" cy="3962400"/>
          </a:xfrm>
          <a:prstGeom prst="rect">
            <a:avLst/>
          </a:prstGeom>
        </p:spPr>
      </p:pic>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5BDBB3F-E03A-A655-5B29-839E8B583362}"/>
              </a:ext>
            </a:extLst>
          </p:cNvPr>
          <p:cNvSpPr txBox="1">
            <a:spLocks/>
          </p:cNvSpPr>
          <p:nvPr/>
        </p:nvSpPr>
        <p:spPr>
          <a:xfrm>
            <a:off x="7765482" y="1162088"/>
            <a:ext cx="3992804" cy="358170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dirty="0">
                <a:solidFill>
                  <a:schemeClr val="tx1"/>
                </a:solidFill>
              </a:rPr>
              <a:t>Günümüzde şirketler yapmış olduğu çalışmalarda toplamış olduğu </a:t>
            </a:r>
            <a:r>
              <a:rPr lang="tr-TR" dirty="0">
                <a:solidFill>
                  <a:srgbClr val="FF0000"/>
                </a:solidFill>
              </a:rPr>
              <a:t>verileri analiz ederek </a:t>
            </a:r>
            <a:r>
              <a:rPr lang="tr-TR" dirty="0">
                <a:solidFill>
                  <a:schemeClr val="tx1"/>
                </a:solidFill>
              </a:rPr>
              <a:t>daha doğru kararlar alabiliyor. Toplanan bu veriler ile ticari faaliyetlerini ölçüyor ve verileri kaydediyorlar. Bu tür veriler çok fazla bilgilendirici olmasalar bile raporlamalar için önemlidirler. </a:t>
            </a:r>
            <a:endParaRPr lang="tr-TR" dirty="0"/>
          </a:p>
        </p:txBody>
      </p:sp>
      <p:sp>
        <p:nvSpPr>
          <p:cNvPr id="12" name="İçerik Yer Tutucusu 2">
            <a:extLst>
              <a:ext uri="{FF2B5EF4-FFF2-40B4-BE49-F238E27FC236}">
                <a16:creationId xmlns:a16="http://schemas.microsoft.com/office/drawing/2014/main" id="{E5BDBB3F-E03A-A655-5B29-839E8B583362}"/>
              </a:ext>
            </a:extLst>
          </p:cNvPr>
          <p:cNvSpPr txBox="1">
            <a:spLocks/>
          </p:cNvSpPr>
          <p:nvPr/>
        </p:nvSpPr>
        <p:spPr>
          <a:xfrm>
            <a:off x="966651" y="5011687"/>
            <a:ext cx="10791635" cy="11458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dirty="0">
                <a:solidFill>
                  <a:schemeClr val="tx1"/>
                </a:solidFill>
              </a:rPr>
              <a:t>Örneğin bir mağaza topladığı veriler ile yeni müşteriler bulabilir, mevcut müşterilerini koruyabilir, pazarlama stratejileri geliştirebilir ve sosyal medya içeriklerini topladığı verilere göre optimize edebilir. Daha bunun gibi birçok alanda verileri kullanabilir.</a:t>
            </a:r>
          </a:p>
          <a:p>
            <a:endParaRPr lang="tr-TR" dirty="0"/>
          </a:p>
        </p:txBody>
      </p:sp>
    </p:spTree>
    <p:extLst>
      <p:ext uri="{BB962C8B-B14F-4D97-AF65-F5344CB8AC3E}">
        <p14:creationId xmlns:p14="http://schemas.microsoft.com/office/powerpoint/2010/main" val="1421604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yok.gov.tr/HaberBelgeleri/Haber/2022/42-yuksekogretimde-buyuk-veri-projesi-basliyor/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5578" y="963816"/>
            <a:ext cx="8970839" cy="5424316"/>
          </a:xfrm>
          <a:prstGeom prst="rect">
            <a:avLst/>
          </a:prstGeom>
          <a:noFill/>
          <a:effectLst>
            <a:glow rad="2286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Tree>
    <p:extLst>
      <p:ext uri="{BB962C8B-B14F-4D97-AF65-F5344CB8AC3E}">
        <p14:creationId xmlns:p14="http://schemas.microsoft.com/office/powerpoint/2010/main" val="786574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out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928" y="1121660"/>
            <a:ext cx="3404689" cy="2269792"/>
          </a:xfrm>
          <a:prstGeom prst="rect">
            <a:avLst/>
          </a:prstGeom>
        </p:spPr>
      </p:pic>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5BDBB3F-E03A-A655-5B29-839E8B583362}"/>
              </a:ext>
            </a:extLst>
          </p:cNvPr>
          <p:cNvSpPr txBox="1">
            <a:spLocks/>
          </p:cNvSpPr>
          <p:nvPr/>
        </p:nvSpPr>
        <p:spPr>
          <a:xfrm>
            <a:off x="885923" y="1415548"/>
            <a:ext cx="5952622" cy="441131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600" b="1" dirty="0">
                <a:solidFill>
                  <a:schemeClr val="tx1"/>
                </a:solidFill>
              </a:rPr>
              <a:t>Büyük Veri </a:t>
            </a:r>
          </a:p>
          <a:p>
            <a:pPr algn="just"/>
            <a:r>
              <a:rPr lang="tr-TR" dirty="0">
                <a:solidFill>
                  <a:schemeClr val="tx1"/>
                </a:solidFill>
              </a:rPr>
              <a:t>Büyük veri, değişik kaynaklardan toparlanan tüm analog ve dijital veriler kümesine denir. </a:t>
            </a:r>
          </a:p>
          <a:p>
            <a:pPr algn="just"/>
            <a:r>
              <a:rPr lang="tr-TR" dirty="0">
                <a:solidFill>
                  <a:schemeClr val="tx1"/>
                </a:solidFill>
              </a:rPr>
              <a:t>Bir başka ifadeyle </a:t>
            </a:r>
            <a:r>
              <a:rPr lang="tr-TR" dirty="0">
                <a:solidFill>
                  <a:schemeClr val="tx1"/>
                </a:solidFill>
                <a:ea typeface="Calibri" panose="020F0502020204030204" pitchFamily="34" charset="0"/>
                <a:cs typeface="Times New Roman" panose="02020603050405020304" pitchFamily="18" charset="0"/>
              </a:rPr>
              <a:t>geleneksel veri işleme araçları ile işlemesi zor olan, büyük hacimli ve çeşitli veri kümelerini ifade eder.</a:t>
            </a:r>
            <a:endParaRPr lang="tr-TR" dirty="0">
              <a:solidFill>
                <a:schemeClr val="tx1"/>
              </a:solidFill>
            </a:endParaRPr>
          </a:p>
          <a:p>
            <a:pPr algn="just"/>
            <a:r>
              <a:rPr lang="tr-TR" dirty="0">
                <a:solidFill>
                  <a:schemeClr val="tx1"/>
                </a:solidFill>
              </a:rPr>
              <a:t>Bu veriler, sosyal medya aktiviteleri, internet trafiği, </a:t>
            </a:r>
            <a:r>
              <a:rPr lang="tr-TR" dirty="0" err="1">
                <a:solidFill>
                  <a:schemeClr val="tx1"/>
                </a:solidFill>
              </a:rPr>
              <a:t>sensör</a:t>
            </a:r>
            <a:r>
              <a:rPr lang="tr-TR" dirty="0">
                <a:solidFill>
                  <a:schemeClr val="tx1"/>
                </a:solidFill>
              </a:rPr>
              <a:t> verileri, mobil uygulamalar ve daha birçok kaynaktan gelir. </a:t>
            </a:r>
            <a:endParaRPr lang="tr-TR" sz="1800" b="1" dirty="0">
              <a:solidFill>
                <a:schemeClr val="tx1"/>
              </a:solidFill>
              <a:ea typeface="Calibri" panose="020F0502020204030204" pitchFamily="34" charset="0"/>
              <a:cs typeface="Times New Roman" panose="02020603050405020304" pitchFamily="18" charset="0"/>
            </a:endParaRPr>
          </a:p>
          <a:p>
            <a:pPr lvl="1"/>
            <a:endParaRPr lang="tr-TR" sz="1800" dirty="0">
              <a:latin typeface="+mj-lt"/>
              <a:ea typeface="Calibri" panose="020F0502020204030204" pitchFamily="34" charset="0"/>
              <a:cs typeface="Times New Roman" panose="02020603050405020304" pitchFamily="18" charset="0"/>
            </a:endParaRPr>
          </a:p>
          <a:p>
            <a:endParaRPr lang="tr-TR" dirty="0"/>
          </a:p>
        </p:txBody>
      </p:sp>
      <p:pic>
        <p:nvPicPr>
          <p:cNvPr id="3" name="Resim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9481" y="4029185"/>
            <a:ext cx="3960787" cy="2125857"/>
          </a:xfrm>
          <a:prstGeom prst="rect">
            <a:avLst/>
          </a:prstGeom>
        </p:spPr>
      </p:pic>
    </p:spTree>
    <p:extLst>
      <p:ext uri="{BB962C8B-B14F-4D97-AF65-F5344CB8AC3E}">
        <p14:creationId xmlns:p14="http://schemas.microsoft.com/office/powerpoint/2010/main" val="169973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7205" y="920352"/>
            <a:ext cx="9455123" cy="5185068"/>
          </a:xfrm>
          <a:prstGeom prst="rect">
            <a:avLst/>
          </a:prstGeom>
        </p:spPr>
      </p:pic>
    </p:spTree>
    <p:extLst>
      <p:ext uri="{BB962C8B-B14F-4D97-AF65-F5344CB8AC3E}">
        <p14:creationId xmlns:p14="http://schemas.microsoft.com/office/powerpoint/2010/main" val="446161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DC7081D-5CC9-3567-A3C3-5FDFBBD1A4C6}"/>
              </a:ext>
            </a:extLst>
          </p:cNvPr>
          <p:cNvSpPr txBox="1">
            <a:spLocks/>
          </p:cNvSpPr>
          <p:nvPr/>
        </p:nvSpPr>
        <p:spPr>
          <a:xfrm>
            <a:off x="838200" y="1294601"/>
            <a:ext cx="10515600" cy="48823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200" b="1" dirty="0">
                <a:solidFill>
                  <a:schemeClr val="tx1"/>
                </a:solidFill>
              </a:rPr>
              <a:t>Neden Büyük Veri </a:t>
            </a:r>
            <a:endParaRPr lang="tr-TR" sz="3200" dirty="0">
              <a:solidFill>
                <a:srgbClr val="1F1F1F"/>
              </a:solidFill>
              <a:latin typeface="Google Sans"/>
            </a:endParaRPr>
          </a:p>
          <a:p>
            <a:pPr algn="just"/>
            <a:r>
              <a:rPr lang="tr-TR" dirty="0">
                <a:solidFill>
                  <a:srgbClr val="1F1F1F"/>
                </a:solidFill>
                <a:latin typeface="Google Sans"/>
              </a:rPr>
              <a:t>Büyük veri analizi, işletmelere, kamu kuruluşlarına ve diğer kuruluşlara daha iyi karar verme imkanı sağlar. </a:t>
            </a:r>
          </a:p>
          <a:p>
            <a:pPr algn="just"/>
            <a:r>
              <a:rPr lang="tr-TR" dirty="0">
                <a:solidFill>
                  <a:srgbClr val="1F1F1F"/>
                </a:solidFill>
                <a:latin typeface="Google Sans"/>
              </a:rPr>
              <a:t>Geçmiş verilerden ve mevcut eğilimlerden yola çıkarak geleceğe yönelik daha doğru tahminler yapılabilir ve buna göre daha sağlam stratejiler belirlenebilir.</a:t>
            </a:r>
          </a:p>
          <a:p>
            <a:pPr algn="just"/>
            <a:r>
              <a:rPr lang="tr-TR" dirty="0">
                <a:solidFill>
                  <a:srgbClr val="1F1F1F"/>
                </a:solidFill>
                <a:latin typeface="Google Sans"/>
              </a:rPr>
              <a:t>İş süreçlerini optimize ederek verimliliği artırabilir. Örneğin, üretim tesislerinde büyük veri analizi ile arızalar önceden tahmin edilerek üretim duruşları önlenebilir.</a:t>
            </a:r>
          </a:p>
          <a:p>
            <a:pPr algn="just"/>
            <a:r>
              <a:rPr lang="tr-TR" dirty="0">
                <a:solidFill>
                  <a:srgbClr val="1F1F1F"/>
                </a:solidFill>
                <a:latin typeface="Google Sans"/>
              </a:rPr>
              <a:t>Bireylere kişiselleştirilmiş bir deneyim sunmaya yardımcı olur. Örneğin, perakende sektöründe büyük veri analizi ile müşterilere, geçmiş alışverişlerine göre ürün önerileri sunulabilir.</a:t>
            </a:r>
            <a:endParaRPr lang="tr-TR" dirty="0"/>
          </a:p>
        </p:txBody>
      </p:sp>
    </p:spTree>
    <p:extLst>
      <p:ext uri="{BB962C8B-B14F-4D97-AF65-F5344CB8AC3E}">
        <p14:creationId xmlns:p14="http://schemas.microsoft.com/office/powerpoint/2010/main" val="3911854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DC7081D-5CC9-3567-A3C3-5FDFBBD1A4C6}"/>
              </a:ext>
            </a:extLst>
          </p:cNvPr>
          <p:cNvSpPr txBox="1">
            <a:spLocks/>
          </p:cNvSpPr>
          <p:nvPr/>
        </p:nvSpPr>
        <p:spPr>
          <a:xfrm>
            <a:off x="885923" y="1530864"/>
            <a:ext cx="5523411" cy="439776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600" b="1" dirty="0">
                <a:solidFill>
                  <a:schemeClr val="tx1"/>
                </a:solidFill>
              </a:rPr>
              <a:t>Veri Toplama ve Veri İşleme</a:t>
            </a:r>
            <a:endParaRPr lang="tr-TR" sz="3600" dirty="0">
              <a:solidFill>
                <a:schemeClr val="tx1"/>
              </a:solidFill>
            </a:endParaRPr>
          </a:p>
          <a:p>
            <a:r>
              <a:rPr lang="tr-TR" dirty="0">
                <a:solidFill>
                  <a:schemeClr val="tx1"/>
                </a:solidFill>
              </a:rPr>
              <a:t>Veri toplama akla gelebilecek her türlü verinin, her çeşit kaynaktan (web siteleri, mobil uygulamalar, sensörler, </a:t>
            </a:r>
            <a:r>
              <a:rPr lang="tr-TR" dirty="0" err="1">
                <a:solidFill>
                  <a:schemeClr val="tx1"/>
                </a:solidFill>
              </a:rPr>
              <a:t>IoT</a:t>
            </a:r>
            <a:r>
              <a:rPr lang="tr-TR" dirty="0">
                <a:solidFill>
                  <a:schemeClr val="tx1"/>
                </a:solidFill>
              </a:rPr>
              <a:t> cihazları ve diğer veri üreticileri) elde edilmesi sürecidir. </a:t>
            </a:r>
          </a:p>
          <a:p>
            <a:r>
              <a:rPr lang="tr-TR" dirty="0">
                <a:solidFill>
                  <a:schemeClr val="tx1"/>
                </a:solidFill>
              </a:rPr>
              <a:t>Veri işleme ise verinin temizlenmesi, dönüştürülmesi ve analiz edilmesini içerir. Bu süreç, büyük veri analitiği için önemlidir çünkü verinin kalitesi ve doğruluğu sonuçların güvenilirliğini etkiler.</a:t>
            </a:r>
          </a:p>
        </p:txBody>
      </p:sp>
      <p:pic>
        <p:nvPicPr>
          <p:cNvPr id="2" name="Resi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27372" y="1061752"/>
            <a:ext cx="5024325" cy="5016115"/>
          </a:xfrm>
          <a:prstGeom prst="rect">
            <a:avLst/>
          </a:prstGeom>
        </p:spPr>
      </p:pic>
    </p:spTree>
    <p:extLst>
      <p:ext uri="{BB962C8B-B14F-4D97-AF65-F5344CB8AC3E}">
        <p14:creationId xmlns:p14="http://schemas.microsoft.com/office/powerpoint/2010/main" val="258534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DC7081D-5CC9-3567-A3C3-5FDFBBD1A4C6}"/>
              </a:ext>
            </a:extLst>
          </p:cNvPr>
          <p:cNvSpPr txBox="1">
            <a:spLocks/>
          </p:cNvSpPr>
          <p:nvPr/>
        </p:nvSpPr>
        <p:spPr>
          <a:xfrm>
            <a:off x="838200" y="1237982"/>
            <a:ext cx="10515600" cy="493898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200" b="1" dirty="0">
                <a:solidFill>
                  <a:schemeClr val="tx1"/>
                </a:solidFill>
              </a:rPr>
              <a:t>Veri Depolama </a:t>
            </a:r>
          </a:p>
          <a:p>
            <a:r>
              <a:rPr lang="tr-TR" dirty="0">
                <a:solidFill>
                  <a:schemeClr val="tx1"/>
                </a:solidFill>
              </a:rPr>
              <a:t>Bilgilerin çalınmasına veya kaybolmasına sebebiyet vermemek için verileri düzenli olarak depolamak gerekir. </a:t>
            </a:r>
          </a:p>
          <a:p>
            <a:r>
              <a:rPr lang="tr-TR" dirty="0">
                <a:solidFill>
                  <a:schemeClr val="tx1"/>
                </a:solidFill>
              </a:rPr>
              <a:t>Veri depolama sistemleri, büyük miktarda verinin güvenli ve erişilebilir bir şekilde saklanmasını sağlar.</a:t>
            </a:r>
          </a:p>
        </p:txBody>
      </p:sp>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8754" y="3100157"/>
            <a:ext cx="5804556" cy="3227133"/>
          </a:xfrm>
          <a:prstGeom prst="rect">
            <a:avLst/>
          </a:prstGeom>
        </p:spPr>
      </p:pic>
    </p:spTree>
    <p:extLst>
      <p:ext uri="{BB962C8B-B14F-4D97-AF65-F5344CB8AC3E}">
        <p14:creationId xmlns:p14="http://schemas.microsoft.com/office/powerpoint/2010/main" val="129250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DC7081D-5CC9-3567-A3C3-5FDFBBD1A4C6}"/>
              </a:ext>
            </a:extLst>
          </p:cNvPr>
          <p:cNvSpPr txBox="1">
            <a:spLocks/>
          </p:cNvSpPr>
          <p:nvPr/>
        </p:nvSpPr>
        <p:spPr>
          <a:xfrm>
            <a:off x="7831756" y="2547361"/>
            <a:ext cx="4099560" cy="258943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200" b="1" dirty="0">
                <a:solidFill>
                  <a:schemeClr val="tx1"/>
                </a:solidFill>
              </a:rPr>
              <a:t>Potansiyel endişeler</a:t>
            </a:r>
          </a:p>
          <a:p>
            <a:r>
              <a:rPr lang="tr-TR" dirty="0">
                <a:solidFill>
                  <a:schemeClr val="tx1"/>
                </a:solidFill>
              </a:rPr>
              <a:t>Veri güvenliği</a:t>
            </a:r>
          </a:p>
          <a:p>
            <a:r>
              <a:rPr lang="tr-TR" dirty="0">
                <a:solidFill>
                  <a:schemeClr val="tx1"/>
                </a:solidFill>
              </a:rPr>
              <a:t>Erişilebilirlik</a:t>
            </a:r>
          </a:p>
          <a:p>
            <a:r>
              <a:rPr lang="tr-TR" dirty="0">
                <a:solidFill>
                  <a:schemeClr val="tx1"/>
                </a:solidFill>
              </a:rPr>
              <a:t>KVKK İhlali</a:t>
            </a:r>
          </a:p>
        </p:txBody>
      </p:sp>
      <p:pic>
        <p:nvPicPr>
          <p:cNvPr id="12" name="Resi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0124" y="1294601"/>
            <a:ext cx="6545424" cy="4439993"/>
          </a:xfrm>
          <a:prstGeom prst="rect">
            <a:avLst/>
          </a:prstGeom>
        </p:spPr>
      </p:pic>
    </p:spTree>
    <p:extLst>
      <p:ext uri="{BB962C8B-B14F-4D97-AF65-F5344CB8AC3E}">
        <p14:creationId xmlns:p14="http://schemas.microsoft.com/office/powerpoint/2010/main" val="1966057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096" y="616021"/>
            <a:ext cx="5499463" cy="5499463"/>
          </a:xfrm>
          <a:prstGeom prst="rect">
            <a:avLst/>
          </a:prstGeom>
        </p:spPr>
      </p:pic>
      <p:sp>
        <p:nvSpPr>
          <p:cNvPr id="13" name="Dikdörtgen 12"/>
          <p:cNvSpPr/>
          <p:nvPr/>
        </p:nvSpPr>
        <p:spPr>
          <a:xfrm>
            <a:off x="5629664" y="2704032"/>
            <a:ext cx="5386251" cy="1323439"/>
          </a:xfrm>
          <a:prstGeom prst="rect">
            <a:avLst/>
          </a:prstGeom>
          <a:noFill/>
        </p:spPr>
        <p:txBody>
          <a:bodyPr wrap="square" lIns="91440" tIns="45720" rIns="91440" bIns="45720">
            <a:spAutoFit/>
          </a:bodyPr>
          <a:lstStyle/>
          <a:p>
            <a:pPr algn="ctr"/>
            <a:r>
              <a:rPr lang="tr-TR" sz="8000" b="1" dirty="0">
                <a:ln w="12700">
                  <a:solidFill>
                    <a:schemeClr val="accent5"/>
                  </a:solidFill>
                  <a:prstDash val="solid"/>
                </a:ln>
                <a:pattFill prst="ltDnDiag">
                  <a:fgClr>
                    <a:schemeClr val="accent5">
                      <a:lumMod val="60000"/>
                      <a:lumOff val="40000"/>
                    </a:schemeClr>
                  </a:fgClr>
                  <a:bgClr>
                    <a:schemeClr val="bg1"/>
                  </a:bgClr>
                </a:pattFill>
              </a:rPr>
              <a:t>YAPAY ZEKA</a:t>
            </a:r>
          </a:p>
        </p:txBody>
      </p:sp>
    </p:spTree>
    <p:extLst>
      <p:ext uri="{BB962C8B-B14F-4D97-AF65-F5344CB8AC3E}">
        <p14:creationId xmlns:p14="http://schemas.microsoft.com/office/powerpoint/2010/main" val="3923477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BE5C149-CF4F-96B9-2E8C-EBEAF57F2049}"/>
              </a:ext>
            </a:extLst>
          </p:cNvPr>
          <p:cNvSpPr txBox="1">
            <a:spLocks/>
          </p:cNvSpPr>
          <p:nvPr/>
        </p:nvSpPr>
        <p:spPr>
          <a:xfrm>
            <a:off x="838200" y="1294601"/>
            <a:ext cx="7315200" cy="43063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200" b="1" dirty="0">
                <a:solidFill>
                  <a:schemeClr val="tx1"/>
                </a:solidFill>
              </a:rPr>
              <a:t>YAPAY ZEKA</a:t>
            </a:r>
          </a:p>
          <a:p>
            <a:endParaRPr lang="tr-TR" dirty="0">
              <a:solidFill>
                <a:schemeClr val="tx1"/>
              </a:solidFill>
            </a:endParaRPr>
          </a:p>
          <a:p>
            <a:r>
              <a:rPr lang="tr-TR" dirty="0">
                <a:solidFill>
                  <a:schemeClr val="tx1"/>
                </a:solidFill>
              </a:rPr>
              <a:t>Yapay zeka, insan beyninin işlevlerini taklit eden ve problem çözme, öğrenme ve karar verme gibi bilişsel aktiviteleri gerçekleştirebilen bilgisayar sistemleri ve algoritmalarıdır. </a:t>
            </a:r>
          </a:p>
          <a:p>
            <a:r>
              <a:rPr lang="tr-TR" dirty="0">
                <a:solidFill>
                  <a:schemeClr val="tx1"/>
                </a:solidFill>
              </a:rPr>
              <a:t>Basitçe, bilgisayar sistemlerine insan benzeri zeka ve yetenekler kazandırmayı amaçlayan bir alanı ifade eder.</a:t>
            </a:r>
          </a:p>
          <a:p>
            <a:endParaRPr lang="tr-TR" dirty="0">
              <a:solidFill>
                <a:schemeClr val="tx1"/>
              </a:solidFill>
            </a:endParaRPr>
          </a:p>
        </p:txBody>
      </p:sp>
      <p:pic>
        <p:nvPicPr>
          <p:cNvPr id="12" name="Resim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3400" y="1994286"/>
            <a:ext cx="3288130" cy="3288130"/>
          </a:xfrm>
          <a:prstGeom prst="rect">
            <a:avLst/>
          </a:prstGeom>
        </p:spPr>
      </p:pic>
    </p:spTree>
    <p:extLst>
      <p:ext uri="{BB962C8B-B14F-4D97-AF65-F5344CB8AC3E}">
        <p14:creationId xmlns:p14="http://schemas.microsoft.com/office/powerpoint/2010/main" val="692829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Resim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1236"/>
            <a:ext cx="12192000" cy="5641900"/>
          </a:xfrm>
          <a:prstGeom prst="rect">
            <a:avLst/>
          </a:prstGeom>
        </p:spPr>
      </p:pic>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Unvan 1"/>
          <p:cNvSpPr>
            <a:spLocks noGrp="1"/>
          </p:cNvSpPr>
          <p:nvPr>
            <p:ph type="title"/>
          </p:nvPr>
        </p:nvSpPr>
        <p:spPr>
          <a:xfrm>
            <a:off x="2163675" y="3790765"/>
            <a:ext cx="2773618" cy="624121"/>
          </a:xfrm>
        </p:spPr>
        <p:txBody>
          <a:bodyPr>
            <a:noAutofit/>
          </a:bodyPr>
          <a:lstStyle/>
          <a:p>
            <a:r>
              <a:rPr lang="tr-TR" sz="3400" b="1" dirty="0">
                <a:solidFill>
                  <a:srgbClr val="C00000"/>
                </a:solidFill>
                <a:latin typeface="Daytona" panose="020B0604030500040204" pitchFamily="34" charset="0"/>
              </a:rPr>
              <a:t>Büyük Veri</a:t>
            </a:r>
            <a:endParaRPr lang="tr-TR" sz="3400" b="1" dirty="0">
              <a:solidFill>
                <a:srgbClr val="C00000"/>
              </a:solidFill>
            </a:endParaRP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4" name="Unvan 1"/>
          <p:cNvSpPr txBox="1">
            <a:spLocks/>
          </p:cNvSpPr>
          <p:nvPr/>
        </p:nvSpPr>
        <p:spPr>
          <a:xfrm>
            <a:off x="8561851" y="1580223"/>
            <a:ext cx="2996238" cy="61673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3400" b="1" dirty="0">
                <a:solidFill>
                  <a:srgbClr val="C00000"/>
                </a:solidFill>
                <a:latin typeface="Daytona" panose="020B0604030500040204" pitchFamily="34" charset="0"/>
              </a:rPr>
              <a:t>Yapay Zeka</a:t>
            </a:r>
            <a:endParaRPr lang="tr-TR" sz="3400" b="1" dirty="0">
              <a:solidFill>
                <a:srgbClr val="C00000"/>
              </a:solidFill>
            </a:endParaRPr>
          </a:p>
        </p:txBody>
      </p:sp>
      <p:sp>
        <p:nvSpPr>
          <p:cNvPr id="15" name="Unvan 1"/>
          <p:cNvSpPr txBox="1">
            <a:spLocks/>
          </p:cNvSpPr>
          <p:nvPr/>
        </p:nvSpPr>
        <p:spPr>
          <a:xfrm>
            <a:off x="6040453" y="5060272"/>
            <a:ext cx="3360418" cy="6350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tr-TR" sz="3400" b="1" dirty="0">
                <a:solidFill>
                  <a:srgbClr val="C00000"/>
                </a:solidFill>
                <a:latin typeface="Daytona" panose="020B0604030500040204" pitchFamily="34" charset="0"/>
              </a:rPr>
            </a:br>
            <a:r>
              <a:rPr lang="tr-TR" sz="3400" b="1" dirty="0">
                <a:solidFill>
                  <a:srgbClr val="C00000"/>
                </a:solidFill>
                <a:latin typeface="Daytona" panose="020B0604030500040204" pitchFamily="34" charset="0"/>
              </a:rPr>
              <a:t>Bilgi Güvenliği</a:t>
            </a:r>
            <a:endParaRPr lang="tr-TR" sz="3400" b="1" dirty="0">
              <a:solidFill>
                <a:srgbClr val="C00000"/>
              </a:solidFill>
            </a:endParaRPr>
          </a:p>
        </p:txBody>
      </p:sp>
    </p:spTree>
    <p:extLst>
      <p:ext uri="{BB962C8B-B14F-4D97-AF65-F5344CB8AC3E}">
        <p14:creationId xmlns:p14="http://schemas.microsoft.com/office/powerpoint/2010/main" val="7981973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B7126BB-2134-0135-94E4-B66686FF077C}"/>
              </a:ext>
            </a:extLst>
          </p:cNvPr>
          <p:cNvSpPr txBox="1">
            <a:spLocks/>
          </p:cNvSpPr>
          <p:nvPr/>
        </p:nvSpPr>
        <p:spPr>
          <a:xfrm>
            <a:off x="1048153" y="2234615"/>
            <a:ext cx="4298004" cy="343805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p>
          <a:p>
            <a:pPr marL="342900" indent="-342900" algn="just">
              <a:buFont typeface="Arial" panose="020B0604020202020204" pitchFamily="34" charset="0"/>
              <a:buChar char="•"/>
            </a:pPr>
            <a:r>
              <a:rPr lang="tr-TR" b="1" dirty="0">
                <a:solidFill>
                  <a:srgbClr val="FF0000"/>
                </a:solidFill>
              </a:rPr>
              <a:t>Öğrenme: </a:t>
            </a:r>
            <a:r>
              <a:rPr lang="tr-TR" dirty="0">
                <a:solidFill>
                  <a:schemeClr val="tx1"/>
                </a:solidFill>
              </a:rPr>
              <a:t>Yapay zeka sistemleri, verilerden ve deneyimlerden öğrenme yeteneğine sahiptir. Bu sayede zamanla performanslarını ve becerilerini geliştirebilirler.</a:t>
            </a:r>
          </a:p>
        </p:txBody>
      </p:sp>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5727" y="2013536"/>
            <a:ext cx="4750188" cy="3659130"/>
          </a:xfrm>
          <a:prstGeom prst="rect">
            <a:avLst/>
          </a:prstGeom>
        </p:spPr>
      </p:pic>
      <p:sp>
        <p:nvSpPr>
          <p:cNvPr id="13" name="İçerik Yer Tutucusu 2">
            <a:extLst>
              <a:ext uri="{FF2B5EF4-FFF2-40B4-BE49-F238E27FC236}">
                <a16:creationId xmlns:a16="http://schemas.microsoft.com/office/drawing/2014/main" id="{5B7126BB-2134-0135-94E4-B66686FF077C}"/>
              </a:ext>
            </a:extLst>
          </p:cNvPr>
          <p:cNvSpPr txBox="1">
            <a:spLocks/>
          </p:cNvSpPr>
          <p:nvPr/>
        </p:nvSpPr>
        <p:spPr>
          <a:xfrm>
            <a:off x="954931" y="922694"/>
            <a:ext cx="8957553" cy="13626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p>
          <a:p>
            <a:r>
              <a:rPr lang="tr-TR" sz="3600" b="1" dirty="0">
                <a:solidFill>
                  <a:schemeClr val="tx1"/>
                </a:solidFill>
              </a:rPr>
              <a:t>Yapay zekanın temel özellikleri</a:t>
            </a:r>
            <a:endParaRPr lang="tr-TR" dirty="0">
              <a:solidFill>
                <a:schemeClr val="tx1"/>
              </a:solidFill>
            </a:endParaRPr>
          </a:p>
        </p:txBody>
      </p:sp>
    </p:spTree>
    <p:extLst>
      <p:ext uri="{BB962C8B-B14F-4D97-AF65-F5344CB8AC3E}">
        <p14:creationId xmlns:p14="http://schemas.microsoft.com/office/powerpoint/2010/main" val="1236061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B7126BB-2134-0135-94E4-B66686FF077C}"/>
              </a:ext>
            </a:extLst>
          </p:cNvPr>
          <p:cNvSpPr txBox="1">
            <a:spLocks/>
          </p:cNvSpPr>
          <p:nvPr/>
        </p:nvSpPr>
        <p:spPr>
          <a:xfrm>
            <a:off x="6664370" y="2337064"/>
            <a:ext cx="4893719" cy="2743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pPr>
            <a:r>
              <a:rPr lang="tr-TR" b="1" dirty="0">
                <a:solidFill>
                  <a:srgbClr val="FF0000"/>
                </a:solidFill>
              </a:rPr>
              <a:t>Problem çözme: </a:t>
            </a:r>
            <a:r>
              <a:rPr lang="tr-TR" dirty="0">
                <a:solidFill>
                  <a:schemeClr val="tx1"/>
                </a:solidFill>
              </a:rPr>
              <a:t>Yapay zeka sistemleri, karmaşık problemleri çözmek için tasarlanabilir. Bu problemler, teşhis koyma, optimizasyon veya öngörü gibi farklı alanlarda olabilir.</a:t>
            </a: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569" y="2020859"/>
            <a:ext cx="5885234" cy="2901751"/>
          </a:xfrm>
          <a:prstGeom prst="rect">
            <a:avLst/>
          </a:prstGeom>
        </p:spPr>
      </p:pic>
    </p:spTree>
    <p:extLst>
      <p:ext uri="{BB962C8B-B14F-4D97-AF65-F5344CB8AC3E}">
        <p14:creationId xmlns:p14="http://schemas.microsoft.com/office/powerpoint/2010/main" val="720253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B7126BB-2134-0135-94E4-B66686FF077C}"/>
              </a:ext>
            </a:extLst>
          </p:cNvPr>
          <p:cNvSpPr txBox="1">
            <a:spLocks/>
          </p:cNvSpPr>
          <p:nvPr/>
        </p:nvSpPr>
        <p:spPr>
          <a:xfrm>
            <a:off x="1079779" y="2211608"/>
            <a:ext cx="5624209" cy="231936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p>
          <a:p>
            <a:pPr marL="342900" indent="-342900" algn="just">
              <a:buFont typeface="Arial" panose="020B0604020202020204" pitchFamily="34" charset="0"/>
              <a:buChar char="•"/>
            </a:pPr>
            <a:r>
              <a:rPr lang="tr-TR" b="1" dirty="0">
                <a:solidFill>
                  <a:srgbClr val="FF0000"/>
                </a:solidFill>
              </a:rPr>
              <a:t>Karar verme: </a:t>
            </a:r>
            <a:r>
              <a:rPr lang="tr-TR" dirty="0">
                <a:solidFill>
                  <a:schemeClr val="tx1"/>
                </a:solidFill>
              </a:rPr>
              <a:t>Yapay zeka sistemleri, verileri analiz ederek ve modeller oluşturarak daha iyi ve daha hızlı kararlar verebilir.</a:t>
            </a:r>
          </a:p>
        </p:txBody>
      </p:sp>
      <p:pic>
        <p:nvPicPr>
          <p:cNvPr id="3" name="Resim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06663" y="1665217"/>
            <a:ext cx="3509252" cy="3509252"/>
          </a:xfrm>
          <a:prstGeom prst="rect">
            <a:avLst/>
          </a:prstGeom>
        </p:spPr>
      </p:pic>
    </p:spTree>
    <p:extLst>
      <p:ext uri="{BB962C8B-B14F-4D97-AF65-F5344CB8AC3E}">
        <p14:creationId xmlns:p14="http://schemas.microsoft.com/office/powerpoint/2010/main" val="3505296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B7126BB-2134-0135-94E4-B66686FF077C}"/>
              </a:ext>
            </a:extLst>
          </p:cNvPr>
          <p:cNvSpPr txBox="1">
            <a:spLocks/>
          </p:cNvSpPr>
          <p:nvPr/>
        </p:nvSpPr>
        <p:spPr>
          <a:xfrm>
            <a:off x="5817140" y="1923703"/>
            <a:ext cx="5877128" cy="357423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p>
          <a:p>
            <a:pPr marL="342900" indent="-342900" algn="just">
              <a:buFont typeface="Arial" panose="020B0604020202020204" pitchFamily="34" charset="0"/>
              <a:buChar char="•"/>
            </a:pPr>
            <a:r>
              <a:rPr lang="tr-TR" b="1" dirty="0">
                <a:solidFill>
                  <a:srgbClr val="FF0000"/>
                </a:solidFill>
              </a:rPr>
              <a:t>Uyarlanma:</a:t>
            </a:r>
            <a:r>
              <a:rPr lang="tr-TR" b="1" dirty="0">
                <a:solidFill>
                  <a:schemeClr val="tx1"/>
                </a:solidFill>
              </a:rPr>
              <a:t> </a:t>
            </a:r>
            <a:r>
              <a:rPr lang="tr-TR" dirty="0">
                <a:solidFill>
                  <a:schemeClr val="tx1"/>
                </a:solidFill>
              </a:rPr>
              <a:t>Yapay zeka sistemlerinin yeni bilgilere, verilere ve ortamlara karşı öğrenerek ve değişerek kendini geliştirme yeteneğidir. Bu sayede, yapay zeka modelleri daha verimli, etkili ve doğru hale gelir.</a:t>
            </a:r>
          </a:p>
        </p:txBody>
      </p:sp>
      <p:pic>
        <p:nvPicPr>
          <p:cNvPr id="2" name="Resi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877" y="1923703"/>
            <a:ext cx="4694795" cy="3128641"/>
          </a:xfrm>
          <a:prstGeom prst="rect">
            <a:avLst/>
          </a:prstGeom>
        </p:spPr>
      </p:pic>
    </p:spTree>
    <p:extLst>
      <p:ext uri="{BB962C8B-B14F-4D97-AF65-F5344CB8AC3E}">
        <p14:creationId xmlns:p14="http://schemas.microsoft.com/office/powerpoint/2010/main" val="35178007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3A910136-5E41-64C5-174E-38877826DECD}"/>
              </a:ext>
            </a:extLst>
          </p:cNvPr>
          <p:cNvSpPr txBox="1">
            <a:spLocks/>
          </p:cNvSpPr>
          <p:nvPr/>
        </p:nvSpPr>
        <p:spPr>
          <a:xfrm>
            <a:off x="838200" y="1906348"/>
            <a:ext cx="10515600" cy="42706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solidFill>
                <a:schemeClr val="tx1"/>
              </a:solidFill>
            </a:endParaRPr>
          </a:p>
        </p:txBody>
      </p:sp>
      <p:sp>
        <p:nvSpPr>
          <p:cNvPr id="13" name="İçerik Yer Tutucusu 2">
            <a:extLst>
              <a:ext uri="{FF2B5EF4-FFF2-40B4-BE49-F238E27FC236}">
                <a16:creationId xmlns:a16="http://schemas.microsoft.com/office/drawing/2014/main" id="{EBE5C149-CF4F-96B9-2E8C-EBEAF57F2049}"/>
              </a:ext>
            </a:extLst>
          </p:cNvPr>
          <p:cNvSpPr txBox="1">
            <a:spLocks/>
          </p:cNvSpPr>
          <p:nvPr/>
        </p:nvSpPr>
        <p:spPr>
          <a:xfrm>
            <a:off x="838200" y="1387411"/>
            <a:ext cx="10515600" cy="471154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600" b="1" dirty="0">
                <a:solidFill>
                  <a:schemeClr val="tx1"/>
                </a:solidFill>
              </a:rPr>
              <a:t>Veri ve Yapay Zeka</a:t>
            </a:r>
            <a:endParaRPr lang="tr-TR" sz="3600" dirty="0">
              <a:solidFill>
                <a:schemeClr val="tx1"/>
              </a:solidFill>
            </a:endParaRPr>
          </a:p>
          <a:p>
            <a:pPr algn="just"/>
            <a:r>
              <a:rPr lang="tr-TR" dirty="0">
                <a:solidFill>
                  <a:schemeClr val="tx1"/>
                </a:solidFill>
              </a:rPr>
              <a:t>Son yıllarda, dijital ortamda üretilen ve biriktirilen veri miktarı hızla artmıştır.</a:t>
            </a:r>
          </a:p>
          <a:p>
            <a:pPr algn="just"/>
            <a:r>
              <a:rPr lang="tr-TR" dirty="0">
                <a:solidFill>
                  <a:schemeClr val="tx1"/>
                </a:solidFill>
              </a:rPr>
              <a:t>Bu veri patlaması, büyük veri teknolojilerinin gelişimini hızlandırmış ve yapay zeka alanındaki ilerlemeleri tetiklemiştir.  </a:t>
            </a:r>
          </a:p>
          <a:p>
            <a:pPr algn="just"/>
            <a:r>
              <a:rPr lang="tr-TR" dirty="0">
                <a:solidFill>
                  <a:schemeClr val="tx1"/>
                </a:solidFill>
              </a:rPr>
              <a:t>Yapay zeka algoritmaları, veri üzerinde çalışarak öğrenir, desenleri tanımlar ve sonuçlar üretir. Dolayısıyla, yapay zeka sistemlerinin eğitilmesi, test edilmesi ve optimize edilmesi için yeterli ve kaliteli veriye ihtiyaç vardır. </a:t>
            </a:r>
          </a:p>
          <a:p>
            <a:pPr algn="just"/>
            <a:r>
              <a:rPr lang="tr-TR" dirty="0">
                <a:solidFill>
                  <a:schemeClr val="tx1"/>
                </a:solidFill>
              </a:rPr>
              <a:t>Veri, yapay zeka uygulamalarının başarısını doğrudan etkiler; çünkü daha fazla veri, daha iyi öğrenme ve daha doğru sonuçlar anlamına gelir. </a:t>
            </a:r>
          </a:p>
          <a:p>
            <a:endParaRPr lang="tr-TR" dirty="0">
              <a:solidFill>
                <a:schemeClr val="tx1"/>
              </a:solidFill>
            </a:endParaRPr>
          </a:p>
        </p:txBody>
      </p:sp>
    </p:spTree>
    <p:extLst>
      <p:ext uri="{BB962C8B-B14F-4D97-AF65-F5344CB8AC3E}">
        <p14:creationId xmlns:p14="http://schemas.microsoft.com/office/powerpoint/2010/main" val="1162551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3A910136-5E41-64C5-174E-38877826DECD}"/>
              </a:ext>
            </a:extLst>
          </p:cNvPr>
          <p:cNvSpPr txBox="1">
            <a:spLocks/>
          </p:cNvSpPr>
          <p:nvPr/>
        </p:nvSpPr>
        <p:spPr>
          <a:xfrm>
            <a:off x="838200" y="1906348"/>
            <a:ext cx="10515600" cy="42706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solidFill>
                <a:schemeClr val="tx1"/>
              </a:solidFill>
            </a:endParaRPr>
          </a:p>
        </p:txBody>
      </p:sp>
      <p:sp>
        <p:nvSpPr>
          <p:cNvPr id="13" name="İçerik Yer Tutucusu 2">
            <a:extLst>
              <a:ext uri="{FF2B5EF4-FFF2-40B4-BE49-F238E27FC236}">
                <a16:creationId xmlns:a16="http://schemas.microsoft.com/office/drawing/2014/main" id="{EBE5C149-CF4F-96B9-2E8C-EBEAF57F2049}"/>
              </a:ext>
            </a:extLst>
          </p:cNvPr>
          <p:cNvSpPr txBox="1">
            <a:spLocks/>
          </p:cNvSpPr>
          <p:nvPr/>
        </p:nvSpPr>
        <p:spPr>
          <a:xfrm>
            <a:off x="838200" y="1387410"/>
            <a:ext cx="10515600" cy="460032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600" b="1" dirty="0">
                <a:solidFill>
                  <a:schemeClr val="tx1"/>
                </a:solidFill>
              </a:rPr>
              <a:t>Büyük Veri ve Yapay Zeka</a:t>
            </a:r>
            <a:endParaRPr lang="tr-TR" sz="3600" dirty="0">
              <a:solidFill>
                <a:schemeClr val="tx1"/>
              </a:solidFill>
            </a:endParaRPr>
          </a:p>
          <a:p>
            <a:pPr algn="just"/>
            <a:r>
              <a:rPr lang="tr-TR" dirty="0">
                <a:solidFill>
                  <a:schemeClr val="tx1"/>
                </a:solidFill>
              </a:rPr>
              <a:t>Büyük veri teknolojileri, yapay zeka modellerinin eğitimi için gerekli veriyi üretir, bu modellerin daha etkili ve güvenilir olmasını sağlar.</a:t>
            </a:r>
          </a:p>
          <a:p>
            <a:pPr algn="just"/>
            <a:r>
              <a:rPr lang="tr-TR" dirty="0">
                <a:solidFill>
                  <a:schemeClr val="tx1"/>
                </a:solidFill>
              </a:rPr>
              <a:t>Yapay zeka uygulamalarının etkinliği ve doğruluğu, kullanılan verinin kalitesi ve miktarına bağlıdır. </a:t>
            </a:r>
          </a:p>
          <a:p>
            <a:pPr algn="just"/>
            <a:r>
              <a:rPr lang="tr-TR" dirty="0">
                <a:solidFill>
                  <a:schemeClr val="tx1"/>
                </a:solidFill>
              </a:rPr>
              <a:t>Bunun yanı sıra verinin kalitesi yapay zekanın başarımını doğrudan etkiler. Bu nedenle, veri toplama, temizleme, depolama ve analiz süreçleri, yapay zeka projelerinin kritik bileşenleridir.</a:t>
            </a:r>
          </a:p>
          <a:p>
            <a:pPr algn="just"/>
            <a:r>
              <a:rPr lang="tr-TR" dirty="0">
                <a:solidFill>
                  <a:schemeClr val="tx1"/>
                </a:solidFill>
              </a:rPr>
              <a:t>Bu nedenle, büyük veri ile yapay zeka arasındaki iletişim ve iş birliği, gelecekte daha da önemli hale gelecektir.</a:t>
            </a:r>
          </a:p>
          <a:p>
            <a:endParaRPr lang="tr-TR" dirty="0">
              <a:solidFill>
                <a:schemeClr val="tx1"/>
              </a:solidFill>
            </a:endParaRPr>
          </a:p>
        </p:txBody>
      </p:sp>
    </p:spTree>
    <p:extLst>
      <p:ext uri="{BB962C8B-B14F-4D97-AF65-F5344CB8AC3E}">
        <p14:creationId xmlns:p14="http://schemas.microsoft.com/office/powerpoint/2010/main" val="725267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BE5C149-CF4F-96B9-2E8C-EBEAF57F2049}"/>
              </a:ext>
            </a:extLst>
          </p:cNvPr>
          <p:cNvSpPr txBox="1">
            <a:spLocks/>
          </p:cNvSpPr>
          <p:nvPr/>
        </p:nvSpPr>
        <p:spPr>
          <a:xfrm>
            <a:off x="838200" y="1692731"/>
            <a:ext cx="10515600" cy="39082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1"/>
            <a:endParaRPr lang="tr-TR" dirty="0">
              <a:solidFill>
                <a:schemeClr val="tx1"/>
              </a:solidFill>
            </a:endParaRPr>
          </a:p>
        </p:txBody>
      </p:sp>
      <p:sp>
        <p:nvSpPr>
          <p:cNvPr id="4" name="Metin kutusu 3"/>
          <p:cNvSpPr txBox="1"/>
          <p:nvPr/>
        </p:nvSpPr>
        <p:spPr>
          <a:xfrm>
            <a:off x="1037297" y="1156097"/>
            <a:ext cx="9272025" cy="523220"/>
          </a:xfrm>
          <a:prstGeom prst="rect">
            <a:avLst/>
          </a:prstGeom>
          <a:noFill/>
        </p:spPr>
        <p:txBody>
          <a:bodyPr wrap="none" rtlCol="0">
            <a:spAutoFit/>
          </a:bodyPr>
          <a:lstStyle/>
          <a:p>
            <a:r>
              <a:rPr lang="tr-TR" sz="2800" b="1" dirty="0"/>
              <a:t>Hilton ve IBM işbirliğiyle geliştirilen </a:t>
            </a:r>
            <a:r>
              <a:rPr lang="tr-TR" sz="2800" b="1" dirty="0" err="1"/>
              <a:t>concierge</a:t>
            </a:r>
            <a:r>
              <a:rPr lang="tr-TR" sz="2800" b="1" dirty="0"/>
              <a:t> robotu: </a:t>
            </a:r>
            <a:r>
              <a:rPr lang="tr-TR" sz="2800" b="1" dirty="0" err="1">
                <a:solidFill>
                  <a:srgbClr val="FF0000"/>
                </a:solidFill>
              </a:rPr>
              <a:t>Connie</a:t>
            </a:r>
            <a:endParaRPr lang="tr-TR" sz="2800" b="1" dirty="0">
              <a:solidFill>
                <a:srgbClr val="FF0000"/>
              </a:solidFill>
            </a:endParaRPr>
          </a:p>
        </p:txBody>
      </p:sp>
      <p:pic>
        <p:nvPicPr>
          <p:cNvPr id="5" name="Resim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4800" y="2134417"/>
            <a:ext cx="6141216" cy="3377669"/>
          </a:xfrm>
          <a:prstGeom prst="rect">
            <a:avLst/>
          </a:prstGeom>
        </p:spPr>
      </p:pic>
      <p:sp>
        <p:nvSpPr>
          <p:cNvPr id="7" name="Metin kutusu 6"/>
          <p:cNvSpPr txBox="1"/>
          <p:nvPr/>
        </p:nvSpPr>
        <p:spPr>
          <a:xfrm>
            <a:off x="7831756" y="2347132"/>
            <a:ext cx="3766746" cy="3323987"/>
          </a:xfrm>
          <a:prstGeom prst="rect">
            <a:avLst/>
          </a:prstGeom>
          <a:noFill/>
        </p:spPr>
        <p:txBody>
          <a:bodyPr wrap="square" rtlCol="0">
            <a:spAutoFit/>
          </a:bodyPr>
          <a:lstStyle/>
          <a:p>
            <a:pPr algn="just"/>
            <a:r>
              <a:rPr lang="tr-TR" sz="2400" dirty="0" err="1">
                <a:solidFill>
                  <a:srgbClr val="FF0000"/>
                </a:solidFill>
              </a:rPr>
              <a:t>Connie</a:t>
            </a:r>
            <a:r>
              <a:rPr lang="tr-TR" sz="2400" dirty="0"/>
              <a:t>, oteldeki servis, açılış ve kapanış saati bilgileri ya da diğer aktivitelerle ilgili sorulara cevap veriyor. Bununla birlikte </a:t>
            </a:r>
            <a:r>
              <a:rPr lang="tr-TR" sz="2400" dirty="0" err="1"/>
              <a:t>Connie</a:t>
            </a:r>
            <a:r>
              <a:rPr lang="tr-TR" sz="2400" dirty="0"/>
              <a:t>, otelin dışındaki turistik bölgelerle ilgili soruları da cevaplayabiliyor.</a:t>
            </a:r>
          </a:p>
          <a:p>
            <a:endParaRPr lang="tr-TR" dirty="0"/>
          </a:p>
        </p:txBody>
      </p:sp>
      <p:sp>
        <p:nvSpPr>
          <p:cNvPr id="12" name="Metin kutusu 11"/>
          <p:cNvSpPr txBox="1"/>
          <p:nvPr/>
        </p:nvSpPr>
        <p:spPr>
          <a:xfrm>
            <a:off x="6184862" y="6241219"/>
            <a:ext cx="5915402" cy="530915"/>
          </a:xfrm>
          <a:prstGeom prst="rect">
            <a:avLst/>
          </a:prstGeom>
          <a:noFill/>
        </p:spPr>
        <p:txBody>
          <a:bodyPr wrap="none" rtlCol="0">
            <a:spAutoFit/>
          </a:bodyPr>
          <a:lstStyle/>
          <a:p>
            <a:r>
              <a:rPr lang="tr-TR" sz="1050" dirty="0"/>
              <a:t>Kaynak https://webrazzi.com/2016/03/16/hilton-ve-ibm-isbirligiyle-gelistirilen-concierge-robotu-connie/</a:t>
            </a:r>
          </a:p>
          <a:p>
            <a:endParaRPr lang="tr-TR" dirty="0"/>
          </a:p>
        </p:txBody>
      </p:sp>
    </p:spTree>
    <p:extLst>
      <p:ext uri="{BB962C8B-B14F-4D97-AF65-F5344CB8AC3E}">
        <p14:creationId xmlns:p14="http://schemas.microsoft.com/office/powerpoint/2010/main" val="2139996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BE5C149-CF4F-96B9-2E8C-EBEAF57F2049}"/>
              </a:ext>
            </a:extLst>
          </p:cNvPr>
          <p:cNvSpPr txBox="1">
            <a:spLocks/>
          </p:cNvSpPr>
          <p:nvPr/>
        </p:nvSpPr>
        <p:spPr>
          <a:xfrm>
            <a:off x="838200" y="1692731"/>
            <a:ext cx="10515600" cy="39082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1"/>
            <a:endParaRPr lang="tr-TR" dirty="0">
              <a:solidFill>
                <a:schemeClr val="tx1"/>
              </a:solidFill>
            </a:endParaRPr>
          </a:p>
        </p:txBody>
      </p:sp>
      <p:sp>
        <p:nvSpPr>
          <p:cNvPr id="4" name="Metin kutusu 3"/>
          <p:cNvSpPr txBox="1"/>
          <p:nvPr/>
        </p:nvSpPr>
        <p:spPr>
          <a:xfrm>
            <a:off x="1111690" y="1064589"/>
            <a:ext cx="9167318" cy="523220"/>
          </a:xfrm>
          <a:prstGeom prst="rect">
            <a:avLst/>
          </a:prstGeom>
          <a:noFill/>
        </p:spPr>
        <p:txBody>
          <a:bodyPr wrap="none" rtlCol="0">
            <a:spAutoFit/>
          </a:bodyPr>
          <a:lstStyle/>
          <a:p>
            <a:r>
              <a:rPr lang="tr-TR" sz="2800" b="1" dirty="0"/>
              <a:t>Japonya’nın ilk robot oteli olarak adlandırılan </a:t>
            </a:r>
            <a:r>
              <a:rPr lang="tr-TR" sz="2800" b="1" dirty="0" err="1">
                <a:solidFill>
                  <a:srgbClr val="FF0000"/>
                </a:solidFill>
              </a:rPr>
              <a:t>Henn-na</a:t>
            </a:r>
            <a:r>
              <a:rPr lang="tr-TR" sz="2800" b="1" dirty="0">
                <a:solidFill>
                  <a:srgbClr val="FF0000"/>
                </a:solidFill>
              </a:rPr>
              <a:t> Hotel</a:t>
            </a:r>
          </a:p>
        </p:txBody>
      </p:sp>
      <p:sp>
        <p:nvSpPr>
          <p:cNvPr id="7" name="Metin kutusu 6"/>
          <p:cNvSpPr txBox="1"/>
          <p:nvPr/>
        </p:nvSpPr>
        <p:spPr>
          <a:xfrm>
            <a:off x="5621782" y="2060728"/>
            <a:ext cx="5601758" cy="830997"/>
          </a:xfrm>
          <a:prstGeom prst="rect">
            <a:avLst/>
          </a:prstGeom>
          <a:noFill/>
        </p:spPr>
        <p:txBody>
          <a:bodyPr wrap="square" rtlCol="0">
            <a:spAutoFit/>
          </a:bodyPr>
          <a:lstStyle/>
          <a:p>
            <a:pPr algn="just"/>
            <a:r>
              <a:rPr lang="tr-TR" sz="2400" dirty="0"/>
              <a:t>2015 yılında </a:t>
            </a:r>
            <a:r>
              <a:rPr lang="tr-TR" sz="2400" dirty="0" err="1"/>
              <a:t>Nagasaki</a:t>
            </a:r>
            <a:r>
              <a:rPr lang="tr-TR" sz="2400" dirty="0"/>
              <a:t> Eyaletinde kurulan bu otel kısa sürede turistlerin ilgisini çekti. </a:t>
            </a:r>
            <a:endParaRPr lang="tr-TR" dirty="0"/>
          </a:p>
        </p:txBody>
      </p:sp>
      <p:pic>
        <p:nvPicPr>
          <p:cNvPr id="3" name="Resim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8698" y="1719254"/>
            <a:ext cx="4347598" cy="2895501"/>
          </a:xfrm>
          <a:prstGeom prst="rect">
            <a:avLst/>
          </a:prstGeom>
        </p:spPr>
      </p:pic>
      <p:pic>
        <p:nvPicPr>
          <p:cNvPr id="2" name="Resim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64383" y="3402875"/>
            <a:ext cx="4089417" cy="2610221"/>
          </a:xfrm>
          <a:prstGeom prst="rect">
            <a:avLst/>
          </a:prstGeom>
        </p:spPr>
      </p:pic>
      <p:sp>
        <p:nvSpPr>
          <p:cNvPr id="14" name="Metin kutusu 13"/>
          <p:cNvSpPr txBox="1"/>
          <p:nvPr/>
        </p:nvSpPr>
        <p:spPr>
          <a:xfrm>
            <a:off x="1250413" y="4836204"/>
            <a:ext cx="5601758" cy="1107996"/>
          </a:xfrm>
          <a:prstGeom prst="rect">
            <a:avLst/>
          </a:prstGeom>
          <a:noFill/>
        </p:spPr>
        <p:txBody>
          <a:bodyPr wrap="square" rtlCol="0">
            <a:spAutoFit/>
          </a:bodyPr>
          <a:lstStyle/>
          <a:p>
            <a:pPr algn="just"/>
            <a:r>
              <a:rPr lang="tr-TR" sz="2400" dirty="0"/>
              <a:t>Ayrıca, robotların çalıştığı ilk otel olarak Guinness Rekorlar Kitabı’na girmeyi başardı.</a:t>
            </a:r>
          </a:p>
          <a:p>
            <a:endParaRPr lang="tr-TR" dirty="0"/>
          </a:p>
        </p:txBody>
      </p:sp>
    </p:spTree>
    <p:extLst>
      <p:ext uri="{BB962C8B-B14F-4D97-AF65-F5344CB8AC3E}">
        <p14:creationId xmlns:p14="http://schemas.microsoft.com/office/powerpoint/2010/main" val="1898762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İçerik Yer Tutucusu 13"/>
          <p:cNvSpPr>
            <a:spLocks noGrp="1"/>
          </p:cNvSpPr>
          <p:nvPr>
            <p:ph sz="half" idx="1"/>
          </p:nvPr>
        </p:nvSpPr>
        <p:spPr>
          <a:xfrm>
            <a:off x="838200" y="2019962"/>
            <a:ext cx="5181600" cy="3730871"/>
          </a:xfrm>
        </p:spPr>
        <p:txBody>
          <a:bodyPr>
            <a:normAutofit lnSpcReduction="10000"/>
          </a:bodyPr>
          <a:lstStyle/>
          <a:p>
            <a:r>
              <a:rPr lang="tr-TR" dirty="0"/>
              <a:t>Zaman ve Maliyet Tasarrufu</a:t>
            </a:r>
          </a:p>
          <a:p>
            <a:r>
              <a:rPr lang="tr-TR" dirty="0"/>
              <a:t>İnsani Emekten Tasarruf</a:t>
            </a:r>
          </a:p>
          <a:p>
            <a:r>
              <a:rPr lang="tr-TR" dirty="0"/>
              <a:t>Kapsamlı ve Hızlı Veri Analizi</a:t>
            </a:r>
          </a:p>
          <a:p>
            <a:r>
              <a:rPr lang="tr-TR" dirty="0"/>
              <a:t>Karmaşık Problemleri Çözme Yeteneği</a:t>
            </a:r>
          </a:p>
          <a:p>
            <a:r>
              <a:rPr lang="tr-TR" dirty="0"/>
              <a:t>Kişiselleştirilmiş Deneyimler</a:t>
            </a:r>
          </a:p>
          <a:p>
            <a:r>
              <a:rPr lang="tr-TR" dirty="0"/>
              <a:t>İnsanlardan Bağımsız Çalışma Yeteneği</a:t>
            </a:r>
          </a:p>
          <a:p>
            <a:endParaRPr lang="tr-TR" dirty="0"/>
          </a:p>
        </p:txBody>
      </p:sp>
      <p:sp>
        <p:nvSpPr>
          <p:cNvPr id="15" name="İçerik Yer Tutucusu 14"/>
          <p:cNvSpPr>
            <a:spLocks noGrp="1"/>
          </p:cNvSpPr>
          <p:nvPr>
            <p:ph sz="half" idx="2"/>
          </p:nvPr>
        </p:nvSpPr>
        <p:spPr>
          <a:xfrm>
            <a:off x="6172200" y="1993334"/>
            <a:ext cx="5181600" cy="3730872"/>
          </a:xfrm>
        </p:spPr>
        <p:txBody>
          <a:bodyPr>
            <a:normAutofit lnSpcReduction="10000"/>
          </a:bodyPr>
          <a:lstStyle/>
          <a:p>
            <a:r>
              <a:rPr lang="tr-TR" dirty="0"/>
              <a:t>Karar Alma Süreçlerinde Hız ve Doğruluk</a:t>
            </a:r>
          </a:p>
          <a:p>
            <a:r>
              <a:rPr lang="tr-TR" dirty="0"/>
              <a:t>Tahmin ve Planlama Yeteneği</a:t>
            </a:r>
          </a:p>
          <a:p>
            <a:r>
              <a:rPr lang="tr-TR" dirty="0"/>
              <a:t>Üretkenlik Artışı</a:t>
            </a:r>
          </a:p>
          <a:p>
            <a:r>
              <a:rPr lang="tr-TR" dirty="0"/>
              <a:t>Yaratıcılığı ve </a:t>
            </a:r>
            <a:r>
              <a:rPr lang="tr-TR" dirty="0" err="1"/>
              <a:t>İnovasyonu</a:t>
            </a:r>
            <a:r>
              <a:rPr lang="tr-TR" dirty="0"/>
              <a:t> Teşvik Edici Araç</a:t>
            </a:r>
          </a:p>
          <a:p>
            <a:r>
              <a:rPr lang="tr-TR" dirty="0"/>
              <a:t>Siber Güvenlik ve Tehdit Tespiti</a:t>
            </a:r>
          </a:p>
          <a:p>
            <a:endParaRPr lang="tr-TR" dirty="0"/>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BE5C149-CF4F-96B9-2E8C-EBEAF57F2049}"/>
              </a:ext>
            </a:extLst>
          </p:cNvPr>
          <p:cNvSpPr txBox="1">
            <a:spLocks/>
          </p:cNvSpPr>
          <p:nvPr/>
        </p:nvSpPr>
        <p:spPr>
          <a:xfrm>
            <a:off x="838200" y="1692731"/>
            <a:ext cx="10515600" cy="39082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1"/>
            <a:endParaRPr lang="tr-TR" dirty="0">
              <a:solidFill>
                <a:schemeClr val="tx1"/>
              </a:solidFill>
            </a:endParaRPr>
          </a:p>
        </p:txBody>
      </p:sp>
      <p:sp>
        <p:nvSpPr>
          <p:cNvPr id="20" name="İçerik Yer Tutucusu 6"/>
          <p:cNvSpPr txBox="1">
            <a:spLocks/>
          </p:cNvSpPr>
          <p:nvPr/>
        </p:nvSpPr>
        <p:spPr>
          <a:xfrm>
            <a:off x="914400" y="1314787"/>
            <a:ext cx="10515600" cy="5819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tr-TR" sz="3200" b="1" dirty="0">
                <a:solidFill>
                  <a:srgbClr val="FF0000"/>
                </a:solidFill>
              </a:rPr>
              <a:t>Yapay zeka;</a:t>
            </a:r>
          </a:p>
        </p:txBody>
      </p:sp>
    </p:spTree>
    <p:extLst>
      <p:ext uri="{BB962C8B-B14F-4D97-AF65-F5344CB8AC3E}">
        <p14:creationId xmlns:p14="http://schemas.microsoft.com/office/powerpoint/2010/main" val="2980974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8602" y="1049554"/>
            <a:ext cx="5934796" cy="5194570"/>
          </a:xfrm>
          <a:prstGeom prst="rect">
            <a:avLst/>
          </a:prstGeom>
        </p:spPr>
      </p:pic>
    </p:spTree>
    <p:extLst>
      <p:ext uri="{BB962C8B-B14F-4D97-AF65-F5344CB8AC3E}">
        <p14:creationId xmlns:p14="http://schemas.microsoft.com/office/powerpoint/2010/main" val="4060182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5" name="Metin kutusu 4">
            <a:extLst>
              <a:ext uri="{FF2B5EF4-FFF2-40B4-BE49-F238E27FC236}">
                <a16:creationId xmlns:a16="http://schemas.microsoft.com/office/drawing/2014/main" id="{EC235928-735F-457D-8C3F-E7F060DA6F78}"/>
              </a:ext>
            </a:extLst>
          </p:cNvPr>
          <p:cNvSpPr txBox="1"/>
          <p:nvPr/>
        </p:nvSpPr>
        <p:spPr>
          <a:xfrm>
            <a:off x="806287" y="1124123"/>
            <a:ext cx="2287806" cy="584775"/>
          </a:xfrm>
          <a:prstGeom prst="rect">
            <a:avLst/>
          </a:prstGeom>
          <a:noFill/>
        </p:spPr>
        <p:txBody>
          <a:bodyPr wrap="none" rtlCol="0">
            <a:spAutoFit/>
          </a:bodyPr>
          <a:lstStyle/>
          <a:p>
            <a:r>
              <a:rPr lang="tr-TR" sz="3200" b="1" dirty="0"/>
              <a:t>İÇİNDEKİLER</a:t>
            </a:r>
          </a:p>
        </p:txBody>
      </p:sp>
      <p:sp>
        <p:nvSpPr>
          <p:cNvPr id="7" name="Metin kutusu 6">
            <a:extLst>
              <a:ext uri="{FF2B5EF4-FFF2-40B4-BE49-F238E27FC236}">
                <a16:creationId xmlns:a16="http://schemas.microsoft.com/office/drawing/2014/main" id="{067F2E62-4B94-4B50-9598-5189BD2331E3}"/>
              </a:ext>
            </a:extLst>
          </p:cNvPr>
          <p:cNvSpPr txBox="1"/>
          <p:nvPr/>
        </p:nvSpPr>
        <p:spPr>
          <a:xfrm>
            <a:off x="885923" y="1661557"/>
            <a:ext cx="3433119" cy="4164217"/>
          </a:xfrm>
          <a:prstGeom prst="rect">
            <a:avLst/>
          </a:prstGeom>
          <a:noFill/>
        </p:spPr>
        <p:txBody>
          <a:bodyPr wrap="none" rtlCol="0">
            <a:spAutoFit/>
          </a:bodyPr>
          <a:lstStyle/>
          <a:p>
            <a:pPr marL="72000" indent="-342900">
              <a:lnSpc>
                <a:spcPct val="120000"/>
              </a:lnSpc>
              <a:buFont typeface="Courier New" panose="02070309020205020404" pitchFamily="49" charset="0"/>
              <a:buChar char="o"/>
            </a:pPr>
            <a:r>
              <a:rPr lang="tr-TR" dirty="0"/>
              <a:t>Veri Nedir?</a:t>
            </a:r>
          </a:p>
          <a:p>
            <a:pPr marL="72000" indent="-342900">
              <a:lnSpc>
                <a:spcPct val="120000"/>
              </a:lnSpc>
              <a:buFont typeface="Courier New" panose="02070309020205020404" pitchFamily="49" charset="0"/>
              <a:buChar char="o"/>
            </a:pPr>
            <a:r>
              <a:rPr lang="tr-TR" dirty="0"/>
              <a:t>Veri Ne İşe Yarar?</a:t>
            </a:r>
          </a:p>
          <a:p>
            <a:pPr marL="72000" indent="-342900">
              <a:lnSpc>
                <a:spcPct val="120000"/>
              </a:lnSpc>
              <a:buFont typeface="Courier New" panose="02070309020205020404" pitchFamily="49" charset="0"/>
              <a:buChar char="o"/>
            </a:pPr>
            <a:r>
              <a:rPr lang="tr-TR" dirty="0"/>
              <a:t>Büyük Veri</a:t>
            </a:r>
          </a:p>
          <a:p>
            <a:pPr marL="72000" indent="-342900">
              <a:lnSpc>
                <a:spcPct val="120000"/>
              </a:lnSpc>
              <a:buFont typeface="Courier New" panose="02070309020205020404" pitchFamily="49" charset="0"/>
              <a:buChar char="o"/>
            </a:pPr>
            <a:r>
              <a:rPr lang="tr-TR" dirty="0"/>
              <a:t>Büyük Veri Bileşenleri</a:t>
            </a:r>
          </a:p>
          <a:p>
            <a:pPr marL="72000" indent="-342900">
              <a:lnSpc>
                <a:spcPct val="120000"/>
              </a:lnSpc>
              <a:buFont typeface="Courier New" panose="02070309020205020404" pitchFamily="49" charset="0"/>
              <a:buChar char="o"/>
            </a:pPr>
            <a:r>
              <a:rPr lang="tr-TR" dirty="0"/>
              <a:t>Neden Büyük Veri</a:t>
            </a:r>
          </a:p>
          <a:p>
            <a:pPr marL="72000" indent="-342900">
              <a:lnSpc>
                <a:spcPct val="120000"/>
              </a:lnSpc>
              <a:buFont typeface="Courier New" panose="02070309020205020404" pitchFamily="49" charset="0"/>
              <a:buChar char="o"/>
            </a:pPr>
            <a:r>
              <a:rPr lang="tr-TR" dirty="0"/>
              <a:t>Veri Toplama ve Veri İşleme</a:t>
            </a:r>
          </a:p>
          <a:p>
            <a:pPr marL="72000" indent="-342900">
              <a:lnSpc>
                <a:spcPct val="120000"/>
              </a:lnSpc>
              <a:buFont typeface="Courier New" panose="02070309020205020404" pitchFamily="49" charset="0"/>
              <a:buChar char="o"/>
            </a:pPr>
            <a:r>
              <a:rPr lang="tr-TR" dirty="0"/>
              <a:t>Veri Depolama</a:t>
            </a:r>
          </a:p>
          <a:p>
            <a:pPr marL="72000" indent="-342900">
              <a:lnSpc>
                <a:spcPct val="120000"/>
              </a:lnSpc>
              <a:buFont typeface="Courier New" panose="02070309020205020404" pitchFamily="49" charset="0"/>
              <a:buChar char="o"/>
            </a:pPr>
            <a:r>
              <a:rPr lang="tr-TR" dirty="0"/>
              <a:t>Yapay Zeka</a:t>
            </a:r>
          </a:p>
          <a:p>
            <a:pPr marL="72000" indent="-342900">
              <a:lnSpc>
                <a:spcPct val="120000"/>
              </a:lnSpc>
              <a:buFont typeface="Courier New" panose="02070309020205020404" pitchFamily="49" charset="0"/>
              <a:buChar char="o"/>
            </a:pPr>
            <a:r>
              <a:rPr lang="tr-TR" dirty="0"/>
              <a:t>Yapay Zekanın Temel Özellikleri</a:t>
            </a:r>
          </a:p>
          <a:p>
            <a:pPr marL="72000" indent="-342900">
              <a:lnSpc>
                <a:spcPct val="120000"/>
              </a:lnSpc>
              <a:buFont typeface="Courier New" panose="02070309020205020404" pitchFamily="49" charset="0"/>
              <a:buChar char="o"/>
            </a:pPr>
            <a:r>
              <a:rPr lang="tr-TR" dirty="0"/>
              <a:t>Veri ve Yapay Zeka</a:t>
            </a:r>
          </a:p>
          <a:p>
            <a:pPr marL="72000" indent="-342900">
              <a:lnSpc>
                <a:spcPct val="120000"/>
              </a:lnSpc>
              <a:buFont typeface="Courier New" panose="02070309020205020404" pitchFamily="49" charset="0"/>
              <a:buChar char="o"/>
            </a:pPr>
            <a:r>
              <a:rPr lang="tr-TR" dirty="0"/>
              <a:t>Büyük Veri ve Yapay Zeka</a:t>
            </a:r>
          </a:p>
          <a:p>
            <a:pPr marL="342900" indent="-342900">
              <a:lnSpc>
                <a:spcPct val="150000"/>
              </a:lnSpc>
              <a:buFont typeface="Courier New" panose="02070309020205020404" pitchFamily="49" charset="0"/>
              <a:buChar char="o"/>
            </a:pPr>
            <a:endParaRPr lang="tr-TR" dirty="0"/>
          </a:p>
        </p:txBody>
      </p:sp>
      <p:sp>
        <p:nvSpPr>
          <p:cNvPr id="16" name="Metin kutusu 15">
            <a:extLst>
              <a:ext uri="{FF2B5EF4-FFF2-40B4-BE49-F238E27FC236}">
                <a16:creationId xmlns:a16="http://schemas.microsoft.com/office/drawing/2014/main" id="{3703F344-A8AD-4C00-8B18-C2A2496192D9}"/>
              </a:ext>
            </a:extLst>
          </p:cNvPr>
          <p:cNvSpPr txBox="1"/>
          <p:nvPr/>
        </p:nvSpPr>
        <p:spPr>
          <a:xfrm>
            <a:off x="7132693" y="1693339"/>
            <a:ext cx="4029758" cy="4579715"/>
          </a:xfrm>
          <a:prstGeom prst="rect">
            <a:avLst/>
          </a:prstGeom>
          <a:noFill/>
        </p:spPr>
        <p:txBody>
          <a:bodyPr wrap="none" rtlCol="0">
            <a:spAutoFit/>
          </a:bodyPr>
          <a:lstStyle/>
          <a:p>
            <a:pPr marL="342900" indent="-342900">
              <a:lnSpc>
                <a:spcPct val="120000"/>
              </a:lnSpc>
              <a:buFont typeface="Courier New" panose="02070309020205020404" pitchFamily="49" charset="0"/>
              <a:buChar char="o"/>
            </a:pPr>
            <a:r>
              <a:rPr lang="tr-TR" dirty="0"/>
              <a:t>Veri Mahremiyeti</a:t>
            </a:r>
          </a:p>
          <a:p>
            <a:pPr marL="342900" indent="-342900">
              <a:lnSpc>
                <a:spcPct val="120000"/>
              </a:lnSpc>
              <a:buFont typeface="Courier New" panose="02070309020205020404" pitchFamily="49" charset="0"/>
              <a:buChar char="o"/>
            </a:pPr>
            <a:r>
              <a:rPr lang="tr-TR" dirty="0"/>
              <a:t>Bilgi Güvenliği</a:t>
            </a:r>
          </a:p>
          <a:p>
            <a:pPr marL="342900" indent="-342900">
              <a:lnSpc>
                <a:spcPct val="120000"/>
              </a:lnSpc>
              <a:buFont typeface="Courier New" panose="02070309020205020404" pitchFamily="49" charset="0"/>
              <a:buChar char="o"/>
            </a:pPr>
            <a:r>
              <a:rPr lang="tr-TR" dirty="0"/>
              <a:t>Bilgi Güvenliği Nasıl Sağlanır?</a:t>
            </a:r>
          </a:p>
          <a:p>
            <a:pPr marL="342900" indent="-342900">
              <a:lnSpc>
                <a:spcPct val="120000"/>
              </a:lnSpc>
              <a:buFont typeface="Courier New" panose="02070309020205020404" pitchFamily="49" charset="0"/>
              <a:buChar char="o"/>
            </a:pPr>
            <a:r>
              <a:rPr lang="tr-TR" dirty="0" err="1"/>
              <a:t>Ransomware</a:t>
            </a:r>
            <a:endParaRPr lang="tr-TR" dirty="0"/>
          </a:p>
          <a:p>
            <a:pPr marL="342900" indent="-342900">
              <a:lnSpc>
                <a:spcPct val="120000"/>
              </a:lnSpc>
              <a:buFont typeface="Courier New" panose="02070309020205020404" pitchFamily="49" charset="0"/>
              <a:buChar char="o"/>
            </a:pPr>
            <a:r>
              <a:rPr lang="tr-TR" dirty="0" err="1"/>
              <a:t>Ransomware</a:t>
            </a:r>
            <a:r>
              <a:rPr lang="tr-TR" dirty="0"/>
              <a:t> Nasıl Çalışır?</a:t>
            </a:r>
          </a:p>
          <a:p>
            <a:pPr marL="342900" indent="-342900">
              <a:lnSpc>
                <a:spcPct val="120000"/>
              </a:lnSpc>
              <a:buFont typeface="Courier New" panose="02070309020205020404" pitchFamily="49" charset="0"/>
              <a:buChar char="o"/>
            </a:pPr>
            <a:r>
              <a:rPr lang="tr-TR" dirty="0" err="1"/>
              <a:t>Ransomware</a:t>
            </a:r>
            <a:r>
              <a:rPr lang="tr-TR" dirty="0"/>
              <a:t> Saldırılarının Etkileri</a:t>
            </a:r>
          </a:p>
          <a:p>
            <a:pPr marL="342900" indent="-342900">
              <a:lnSpc>
                <a:spcPct val="120000"/>
              </a:lnSpc>
              <a:buFont typeface="Courier New" panose="02070309020205020404" pitchFamily="49" charset="0"/>
              <a:buChar char="o"/>
            </a:pPr>
            <a:r>
              <a:rPr lang="tr-TR" dirty="0" err="1"/>
              <a:t>Ransomwareden</a:t>
            </a:r>
            <a:r>
              <a:rPr lang="tr-TR" dirty="0"/>
              <a:t> Korunma</a:t>
            </a:r>
          </a:p>
          <a:p>
            <a:pPr marL="342900" indent="-342900">
              <a:lnSpc>
                <a:spcPct val="120000"/>
              </a:lnSpc>
              <a:buFont typeface="Courier New" panose="02070309020205020404" pitchFamily="49" charset="0"/>
              <a:buChar char="o"/>
            </a:pPr>
            <a:r>
              <a:rPr lang="tr-TR" dirty="0" err="1"/>
              <a:t>Phishing</a:t>
            </a:r>
            <a:r>
              <a:rPr lang="tr-TR" dirty="0"/>
              <a:t> Nedir?</a:t>
            </a:r>
          </a:p>
          <a:p>
            <a:pPr marL="342900" indent="-342900">
              <a:lnSpc>
                <a:spcPct val="120000"/>
              </a:lnSpc>
              <a:buFont typeface="Courier New" panose="02070309020205020404" pitchFamily="49" charset="0"/>
              <a:buChar char="o"/>
            </a:pPr>
            <a:r>
              <a:rPr lang="tr-TR" dirty="0" err="1"/>
              <a:t>Phishing</a:t>
            </a:r>
            <a:r>
              <a:rPr lang="tr-TR" dirty="0"/>
              <a:t> Nasıl Yapılır?</a:t>
            </a:r>
          </a:p>
          <a:p>
            <a:pPr marL="342900" indent="-342900">
              <a:lnSpc>
                <a:spcPct val="120000"/>
              </a:lnSpc>
              <a:buFont typeface="Courier New" panose="02070309020205020404" pitchFamily="49" charset="0"/>
              <a:buChar char="o"/>
            </a:pPr>
            <a:r>
              <a:rPr lang="tr-TR" dirty="0" err="1"/>
              <a:t>Phishing</a:t>
            </a:r>
            <a:r>
              <a:rPr lang="tr-TR" dirty="0"/>
              <a:t> Saldırılarından Korunma</a:t>
            </a:r>
          </a:p>
          <a:p>
            <a:pPr marL="342900" indent="-342900">
              <a:lnSpc>
                <a:spcPct val="120000"/>
              </a:lnSpc>
              <a:buFont typeface="Courier New" panose="02070309020205020404" pitchFamily="49" charset="0"/>
              <a:buChar char="o"/>
            </a:pPr>
            <a:r>
              <a:rPr lang="tr-TR" dirty="0"/>
              <a:t>Büyük Veri ve Yapay Zekanın Geleceği</a:t>
            </a:r>
          </a:p>
          <a:p>
            <a:pPr marL="342900" indent="-342900">
              <a:lnSpc>
                <a:spcPct val="150000"/>
              </a:lnSpc>
              <a:buFont typeface="Courier New" panose="02070309020205020404" pitchFamily="49" charset="0"/>
              <a:buChar char="o"/>
            </a:pPr>
            <a:r>
              <a:rPr lang="tr-TR" dirty="0"/>
              <a:t>Yapay Zeka Araçları</a:t>
            </a:r>
          </a:p>
          <a:p>
            <a:pPr marL="342900" indent="-342900">
              <a:lnSpc>
                <a:spcPct val="150000"/>
              </a:lnSpc>
              <a:buFont typeface="Courier New" panose="02070309020205020404" pitchFamily="49" charset="0"/>
              <a:buChar char="o"/>
            </a:pPr>
            <a:endParaRPr lang="tr-TR" dirty="0"/>
          </a:p>
        </p:txBody>
      </p:sp>
    </p:spTree>
    <p:extLst>
      <p:ext uri="{BB962C8B-B14F-4D97-AF65-F5344CB8AC3E}">
        <p14:creationId xmlns:p14="http://schemas.microsoft.com/office/powerpoint/2010/main" val="2987392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CEF8B180-0EA3-6161-45D2-24376EBDDE66}"/>
              </a:ext>
            </a:extLst>
          </p:cNvPr>
          <p:cNvSpPr txBox="1">
            <a:spLocks/>
          </p:cNvSpPr>
          <p:nvPr/>
        </p:nvSpPr>
        <p:spPr>
          <a:xfrm>
            <a:off x="927463" y="1440016"/>
            <a:ext cx="7197845" cy="20633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600" b="1" dirty="0">
                <a:solidFill>
                  <a:schemeClr val="tx1"/>
                </a:solidFill>
              </a:rPr>
              <a:t>Veri Mahremiyeti </a:t>
            </a:r>
          </a:p>
          <a:p>
            <a:r>
              <a:rPr lang="tr-TR" dirty="0">
                <a:solidFill>
                  <a:schemeClr val="tx1"/>
                </a:solidFill>
              </a:rPr>
              <a:t>Veri mahremiyeti ve güvenliği, dijital çağın en önemli konularından biridir. Kişisel verilerin yetkisiz erişim, değiştirme veya yok etme gibi tehditlere karşı korunması gerekmektedir. </a:t>
            </a:r>
          </a:p>
          <a:p>
            <a:endParaRPr lang="tr-TR" dirty="0">
              <a:solidFill>
                <a:srgbClr val="1F1F1F"/>
              </a:solidFill>
              <a:latin typeface="Google Sans"/>
            </a:endParaRPr>
          </a:p>
        </p:txBody>
      </p:sp>
      <p:pic>
        <p:nvPicPr>
          <p:cNvPr id="2" name="Resi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5308" y="984422"/>
            <a:ext cx="3406657" cy="3406657"/>
          </a:xfrm>
          <a:prstGeom prst="rect">
            <a:avLst/>
          </a:prstGeom>
        </p:spPr>
      </p:pic>
      <p:sp>
        <p:nvSpPr>
          <p:cNvPr id="11" name="İçerik Yer Tutucusu 2">
            <a:extLst>
              <a:ext uri="{FF2B5EF4-FFF2-40B4-BE49-F238E27FC236}">
                <a16:creationId xmlns:a16="http://schemas.microsoft.com/office/drawing/2014/main" id="{CEF8B180-0EA3-6161-45D2-24376EBDDE66}"/>
              </a:ext>
            </a:extLst>
          </p:cNvPr>
          <p:cNvSpPr txBox="1">
            <a:spLocks/>
          </p:cNvSpPr>
          <p:nvPr/>
        </p:nvSpPr>
        <p:spPr>
          <a:xfrm>
            <a:off x="927463" y="3877298"/>
            <a:ext cx="10630626" cy="221367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0" algn="just"/>
            <a:r>
              <a:rPr lang="tr-TR" dirty="0">
                <a:solidFill>
                  <a:schemeClr val="tx1"/>
                </a:solidFill>
              </a:rPr>
              <a:t>Veri mahremiyeti, bireylerin kişisel verilerinin gizliliğini koruma hakkını ifade eder.</a:t>
            </a:r>
          </a:p>
          <a:p>
            <a:pPr lvl="0" algn="just"/>
            <a:r>
              <a:rPr lang="tr-TR" dirty="0">
                <a:solidFill>
                  <a:schemeClr val="tx1"/>
                </a:solidFill>
              </a:rPr>
              <a:t>Veri güvenliği ise, bu verilerin yetkisiz erişim, değiştirme veya yok etme gibi tehditlere karşı korunmasını sağlar.</a:t>
            </a:r>
          </a:p>
          <a:p>
            <a:pPr lvl="0" algn="just"/>
            <a:r>
              <a:rPr lang="tr-TR" dirty="0">
                <a:solidFill>
                  <a:schemeClr val="tx1"/>
                </a:solidFill>
              </a:rPr>
              <a:t>Veri mahremiyeti ve güvenliği, hükümetler, şirketler ve bireyler için önemlidir çünkü hassas verilerin sızdırılması veya kötüye kullanılması ciddi sonuçlar doğurabilir.</a:t>
            </a:r>
          </a:p>
          <a:p>
            <a:endParaRPr lang="tr-TR" dirty="0">
              <a:solidFill>
                <a:srgbClr val="1F1F1F"/>
              </a:solidFill>
              <a:latin typeface="Google Sans"/>
            </a:endParaRPr>
          </a:p>
        </p:txBody>
      </p:sp>
    </p:spTree>
    <p:extLst>
      <p:ext uri="{BB962C8B-B14F-4D97-AF65-F5344CB8AC3E}">
        <p14:creationId xmlns:p14="http://schemas.microsoft.com/office/powerpoint/2010/main" val="1882570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CEF8B180-0EA3-6161-45D2-24376EBDDE66}"/>
              </a:ext>
            </a:extLst>
          </p:cNvPr>
          <p:cNvSpPr txBox="1">
            <a:spLocks/>
          </p:cNvSpPr>
          <p:nvPr/>
        </p:nvSpPr>
        <p:spPr>
          <a:xfrm>
            <a:off x="885923" y="1036674"/>
            <a:ext cx="10448278" cy="511836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4000" b="1" dirty="0">
                <a:solidFill>
                  <a:schemeClr val="tx1"/>
                </a:solidFill>
              </a:rPr>
              <a:t>Bilgi Güvenliği</a:t>
            </a:r>
            <a:endParaRPr lang="tr-TR" sz="4000" b="1" dirty="0">
              <a:solidFill>
                <a:schemeClr val="tx1"/>
              </a:solidFill>
              <a:latin typeface="Google Sans"/>
            </a:endParaRPr>
          </a:p>
          <a:p>
            <a:r>
              <a:rPr lang="tr-TR" b="1" dirty="0">
                <a:solidFill>
                  <a:srgbClr val="1F1F1F"/>
                </a:solidFill>
                <a:latin typeface="Google Sans"/>
              </a:rPr>
              <a:t>Bilgi güvenliğinin üç temel unsuru vardır:</a:t>
            </a:r>
          </a:p>
          <a:p>
            <a:endParaRPr lang="tr-TR" dirty="0">
              <a:solidFill>
                <a:srgbClr val="1F1F1F"/>
              </a:solidFill>
              <a:latin typeface="Google Sans"/>
            </a:endParaRPr>
          </a:p>
          <a:p>
            <a:pPr marL="800100" lvl="1" indent="-342900">
              <a:buFont typeface="Arial" panose="020B0604020202020204" pitchFamily="34" charset="0"/>
              <a:buChar char="•"/>
            </a:pPr>
            <a:r>
              <a:rPr lang="tr-TR" b="1" dirty="0">
                <a:solidFill>
                  <a:srgbClr val="FF0000"/>
                </a:solidFill>
                <a:latin typeface="Google Sans"/>
              </a:rPr>
              <a:t>Gizlilik:</a:t>
            </a:r>
            <a:r>
              <a:rPr lang="tr-TR" dirty="0">
                <a:solidFill>
                  <a:srgbClr val="1F1F1F"/>
                </a:solidFill>
                <a:latin typeface="Google Sans"/>
              </a:rPr>
              <a:t> Bilginin sadece yetkili kişiler tarafından erişilebilir olması.</a:t>
            </a:r>
          </a:p>
          <a:p>
            <a:pPr marL="800100" lvl="1" indent="-342900">
              <a:buFont typeface="Arial" panose="020B0604020202020204" pitchFamily="34" charset="0"/>
              <a:buChar char="•"/>
            </a:pPr>
            <a:r>
              <a:rPr lang="tr-TR" b="1" dirty="0">
                <a:solidFill>
                  <a:srgbClr val="FF0000"/>
                </a:solidFill>
                <a:latin typeface="Google Sans"/>
              </a:rPr>
              <a:t>Bütünlük:</a:t>
            </a:r>
            <a:r>
              <a:rPr lang="tr-TR" dirty="0">
                <a:solidFill>
                  <a:srgbClr val="1F1F1F"/>
                </a:solidFill>
                <a:latin typeface="Google Sans"/>
              </a:rPr>
              <a:t> Bilginin doğru ve eksiksiz olması.</a:t>
            </a:r>
          </a:p>
          <a:p>
            <a:pPr marL="800100" lvl="1" indent="-342900">
              <a:buFont typeface="Arial" panose="020B0604020202020204" pitchFamily="34" charset="0"/>
              <a:buChar char="•"/>
            </a:pPr>
            <a:r>
              <a:rPr lang="tr-TR" b="1" dirty="0">
                <a:solidFill>
                  <a:srgbClr val="FF0000"/>
                </a:solidFill>
                <a:latin typeface="Google Sans"/>
              </a:rPr>
              <a:t>Erişilebilirlik:</a:t>
            </a:r>
            <a:r>
              <a:rPr lang="tr-TR" dirty="0">
                <a:solidFill>
                  <a:srgbClr val="1F1F1F"/>
                </a:solidFill>
                <a:latin typeface="Google Sans"/>
              </a:rPr>
              <a:t> Yetkili kişilerin ihtiyaç duyduklarında bilgiye erişebilmeleri.</a:t>
            </a:r>
          </a:p>
          <a:p>
            <a:endParaRPr lang="tr-TR" dirty="0"/>
          </a:p>
          <a:p>
            <a:pPr algn="just"/>
            <a:r>
              <a:rPr lang="tr-TR" dirty="0">
                <a:solidFill>
                  <a:srgbClr val="1F1F1F"/>
                </a:solidFill>
                <a:latin typeface="Google Sans"/>
              </a:rPr>
              <a:t>Bilgi güvenliği, hem </a:t>
            </a:r>
            <a:r>
              <a:rPr lang="tr-TR" b="1" dirty="0">
                <a:solidFill>
                  <a:srgbClr val="FF0000"/>
                </a:solidFill>
                <a:latin typeface="Google Sans"/>
              </a:rPr>
              <a:t>bireyler hem de kuruluşlar</a:t>
            </a:r>
            <a:r>
              <a:rPr lang="tr-TR" dirty="0">
                <a:solidFill>
                  <a:srgbClr val="FF0000"/>
                </a:solidFill>
                <a:latin typeface="Google Sans"/>
              </a:rPr>
              <a:t> </a:t>
            </a:r>
            <a:r>
              <a:rPr lang="tr-TR" dirty="0">
                <a:solidFill>
                  <a:srgbClr val="1F1F1F"/>
                </a:solidFill>
                <a:latin typeface="Google Sans"/>
              </a:rPr>
              <a:t>için önemlidir. </a:t>
            </a:r>
          </a:p>
          <a:p>
            <a:pPr algn="just"/>
            <a:r>
              <a:rPr lang="tr-TR" b="1" dirty="0">
                <a:solidFill>
                  <a:srgbClr val="FF0000"/>
                </a:solidFill>
                <a:latin typeface="Google Sans"/>
              </a:rPr>
              <a:t>Bireyler</a:t>
            </a:r>
            <a:r>
              <a:rPr lang="tr-TR" dirty="0">
                <a:solidFill>
                  <a:srgbClr val="1F1F1F"/>
                </a:solidFill>
                <a:latin typeface="Google Sans"/>
              </a:rPr>
              <a:t> için bilgi güvenliği, kişisel bilgilerinin korunmasını ve kimlik hırsızlığı gibi risklerin önlenmesini sağlar. </a:t>
            </a:r>
          </a:p>
          <a:p>
            <a:pPr algn="just"/>
            <a:r>
              <a:rPr lang="tr-TR" b="1" dirty="0">
                <a:solidFill>
                  <a:srgbClr val="FF0000"/>
                </a:solidFill>
                <a:latin typeface="Google Sans"/>
              </a:rPr>
              <a:t>Kuruluşlar</a:t>
            </a:r>
            <a:r>
              <a:rPr lang="tr-TR" dirty="0">
                <a:solidFill>
                  <a:srgbClr val="1F1F1F"/>
                </a:solidFill>
                <a:latin typeface="Google Sans"/>
              </a:rPr>
              <a:t> için bilgi güvenliği, ticari sırlarının korunmasını, yasal yükümlülüklere uyulmasını ve itibarlarının korunmasını sağlar.</a:t>
            </a:r>
          </a:p>
        </p:txBody>
      </p:sp>
    </p:spTree>
    <p:extLst>
      <p:ext uri="{BB962C8B-B14F-4D97-AF65-F5344CB8AC3E}">
        <p14:creationId xmlns:p14="http://schemas.microsoft.com/office/powerpoint/2010/main" val="1107941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Başlık 1">
            <a:extLst>
              <a:ext uri="{FF2B5EF4-FFF2-40B4-BE49-F238E27FC236}">
                <a16:creationId xmlns:a16="http://schemas.microsoft.com/office/drawing/2014/main" id="{2D50B6D9-48A7-D23F-81C9-9A3D09927307}"/>
              </a:ext>
            </a:extLst>
          </p:cNvPr>
          <p:cNvSpPr>
            <a:spLocks noGrp="1"/>
          </p:cNvSpPr>
          <p:nvPr>
            <p:ph type="title"/>
          </p:nvPr>
        </p:nvSpPr>
        <p:spPr>
          <a:xfrm>
            <a:off x="961323" y="1137357"/>
            <a:ext cx="9438736" cy="661967"/>
          </a:xfrm>
        </p:spPr>
        <p:txBody>
          <a:bodyPr>
            <a:normAutofit/>
          </a:bodyPr>
          <a:lstStyle/>
          <a:p>
            <a:r>
              <a:rPr lang="tr-TR" sz="3600" b="1" i="0" dirty="0">
                <a:solidFill>
                  <a:srgbClr val="1F1F1F"/>
                </a:solidFill>
                <a:effectLst/>
                <a:latin typeface="+mn-lt"/>
              </a:rPr>
              <a:t>Bilgi Güvenliği Nasıl Sağlanır?</a:t>
            </a:r>
            <a:endParaRPr lang="tr-TR" sz="3600" dirty="0">
              <a:latin typeface="+mn-lt"/>
            </a:endParaRPr>
          </a:p>
        </p:txBody>
      </p:sp>
      <p:sp>
        <p:nvSpPr>
          <p:cNvPr id="12" name="İçerik Yer Tutucusu 2">
            <a:extLst>
              <a:ext uri="{FF2B5EF4-FFF2-40B4-BE49-F238E27FC236}">
                <a16:creationId xmlns:a16="http://schemas.microsoft.com/office/drawing/2014/main" id="{EEE69FA6-B3B5-018A-6038-A4215D3ED95E}"/>
              </a:ext>
            </a:extLst>
          </p:cNvPr>
          <p:cNvSpPr txBox="1">
            <a:spLocks/>
          </p:cNvSpPr>
          <p:nvPr/>
        </p:nvSpPr>
        <p:spPr>
          <a:xfrm>
            <a:off x="961323" y="1849026"/>
            <a:ext cx="10269354" cy="4456343"/>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100" dirty="0">
                <a:solidFill>
                  <a:srgbClr val="1F1F1F"/>
                </a:solidFill>
              </a:rPr>
              <a:t>Bilgi güvenliği, </a:t>
            </a:r>
            <a:r>
              <a:rPr lang="tr-TR" sz="3100" b="1" dirty="0">
                <a:solidFill>
                  <a:srgbClr val="FF0000"/>
                </a:solidFill>
              </a:rPr>
              <a:t>teknik ve idari</a:t>
            </a:r>
            <a:r>
              <a:rPr lang="tr-TR" sz="3100" dirty="0">
                <a:solidFill>
                  <a:srgbClr val="FF0000"/>
                </a:solidFill>
              </a:rPr>
              <a:t> </a:t>
            </a:r>
            <a:r>
              <a:rPr lang="tr-TR" sz="3100" dirty="0">
                <a:solidFill>
                  <a:srgbClr val="1F1F1F"/>
                </a:solidFill>
              </a:rPr>
              <a:t>olmak üzere iki tür önlemle sağlanır.</a:t>
            </a:r>
          </a:p>
          <a:p>
            <a:pPr marL="342900" indent="-342900">
              <a:buFont typeface="Arial" panose="020B0604020202020204" pitchFamily="34" charset="0"/>
              <a:buChar char="•"/>
            </a:pPr>
            <a:r>
              <a:rPr lang="tr-TR" sz="3100" b="1" dirty="0">
                <a:solidFill>
                  <a:srgbClr val="1F1F1F"/>
                </a:solidFill>
              </a:rPr>
              <a:t>Teknik önlemler:</a:t>
            </a:r>
            <a:endParaRPr lang="tr-TR" sz="3100" dirty="0">
              <a:solidFill>
                <a:srgbClr val="1F1F1F"/>
              </a:solidFill>
            </a:endParaRPr>
          </a:p>
          <a:p>
            <a:pPr marL="800100" lvl="1" indent="-342900">
              <a:buFont typeface="Wingdings" panose="05000000000000000000" pitchFamily="2" charset="2"/>
              <a:buChar char="§"/>
            </a:pPr>
            <a:r>
              <a:rPr lang="tr-TR" sz="3100" dirty="0">
                <a:solidFill>
                  <a:srgbClr val="1F1F1F"/>
                </a:solidFill>
              </a:rPr>
              <a:t>Güçlü parolalar ve kimlik doğrulama</a:t>
            </a:r>
          </a:p>
          <a:p>
            <a:pPr marL="800100" lvl="1" indent="-342900">
              <a:buFont typeface="Wingdings" panose="05000000000000000000" pitchFamily="2" charset="2"/>
              <a:buChar char="§"/>
            </a:pPr>
            <a:r>
              <a:rPr lang="tr-TR" sz="3100" dirty="0">
                <a:solidFill>
                  <a:srgbClr val="1F1F1F"/>
                </a:solidFill>
              </a:rPr>
              <a:t>Veri şifreleme</a:t>
            </a:r>
          </a:p>
          <a:p>
            <a:pPr marL="800100" lvl="1" indent="-342900">
              <a:buFont typeface="Wingdings" panose="05000000000000000000" pitchFamily="2" charset="2"/>
              <a:buChar char="§"/>
            </a:pPr>
            <a:r>
              <a:rPr lang="tr-TR" sz="3100" dirty="0">
                <a:solidFill>
                  <a:srgbClr val="1F1F1F"/>
                </a:solidFill>
              </a:rPr>
              <a:t>Güvenlik duvarı ve saldırı tespit sistemleri</a:t>
            </a:r>
          </a:p>
          <a:p>
            <a:pPr marL="800100" lvl="1" indent="-342900">
              <a:buFont typeface="Wingdings" panose="05000000000000000000" pitchFamily="2" charset="2"/>
              <a:buChar char="§"/>
            </a:pPr>
            <a:r>
              <a:rPr lang="tr-TR" sz="3100" dirty="0">
                <a:solidFill>
                  <a:srgbClr val="1F1F1F"/>
                </a:solidFill>
              </a:rPr>
              <a:t>Yazılım güncellemeleri</a:t>
            </a:r>
          </a:p>
          <a:p>
            <a:pPr marL="800100" lvl="1" indent="-342900">
              <a:buFont typeface="Wingdings" panose="05000000000000000000" pitchFamily="2" charset="2"/>
              <a:buChar char="§"/>
            </a:pPr>
            <a:r>
              <a:rPr lang="tr-TR" sz="3100" dirty="0">
                <a:solidFill>
                  <a:srgbClr val="1F1F1F"/>
                </a:solidFill>
              </a:rPr>
              <a:t>Veri yedekleme ve kurtarma</a:t>
            </a:r>
          </a:p>
          <a:p>
            <a:pPr marL="342900" indent="-342900">
              <a:buFont typeface="Arial" panose="020B0604020202020204" pitchFamily="34" charset="0"/>
              <a:buChar char="•"/>
            </a:pPr>
            <a:r>
              <a:rPr lang="tr-TR" sz="3100" b="1" dirty="0">
                <a:solidFill>
                  <a:srgbClr val="1F1F1F"/>
                </a:solidFill>
              </a:rPr>
              <a:t>İdari önlemler:</a:t>
            </a:r>
            <a:endParaRPr lang="tr-TR" sz="3100" dirty="0">
              <a:solidFill>
                <a:srgbClr val="1F1F1F"/>
              </a:solidFill>
            </a:endParaRPr>
          </a:p>
          <a:p>
            <a:pPr marL="800100" lvl="1" indent="-342900">
              <a:buFont typeface="Wingdings" panose="05000000000000000000" pitchFamily="2" charset="2"/>
              <a:buChar char="§"/>
            </a:pPr>
            <a:r>
              <a:rPr lang="tr-TR" sz="3100" dirty="0">
                <a:solidFill>
                  <a:srgbClr val="1F1F1F"/>
                </a:solidFill>
              </a:rPr>
              <a:t>Bilgi güvenliği politikası ve prosedürleri</a:t>
            </a:r>
          </a:p>
          <a:p>
            <a:pPr marL="800100" lvl="1" indent="-342900">
              <a:buFont typeface="Wingdings" panose="05000000000000000000" pitchFamily="2" charset="2"/>
              <a:buChar char="§"/>
            </a:pPr>
            <a:r>
              <a:rPr lang="tr-TR" sz="3100" dirty="0">
                <a:solidFill>
                  <a:srgbClr val="1F1F1F"/>
                </a:solidFill>
              </a:rPr>
              <a:t>Çalışan eğitimi</a:t>
            </a:r>
          </a:p>
          <a:p>
            <a:pPr marL="800100" lvl="1" indent="-342900">
              <a:buFont typeface="Wingdings" panose="05000000000000000000" pitchFamily="2" charset="2"/>
              <a:buChar char="§"/>
            </a:pPr>
            <a:r>
              <a:rPr lang="tr-TR" sz="3100" dirty="0">
                <a:solidFill>
                  <a:srgbClr val="1F1F1F"/>
                </a:solidFill>
              </a:rPr>
              <a:t>Güvenlik bilinci oluşturma</a:t>
            </a:r>
          </a:p>
          <a:p>
            <a:pPr marL="800100" lvl="1" indent="-342900">
              <a:buFont typeface="Wingdings" panose="05000000000000000000" pitchFamily="2" charset="2"/>
              <a:buChar char="§"/>
            </a:pPr>
            <a:r>
              <a:rPr lang="tr-TR" sz="3100" dirty="0">
                <a:solidFill>
                  <a:srgbClr val="1F1F1F"/>
                </a:solidFill>
              </a:rPr>
              <a:t>Olay müdahale planı</a:t>
            </a:r>
          </a:p>
          <a:p>
            <a:r>
              <a:rPr lang="tr-TR" sz="3100" dirty="0">
                <a:solidFill>
                  <a:srgbClr val="FF0000"/>
                </a:solidFill>
              </a:rPr>
              <a:t>Bilgi güvenliği, sürekli bir süreçtir ve sürekli olarak izlenmeli ve güncellenmelidir.</a:t>
            </a:r>
          </a:p>
          <a:p>
            <a:endParaRPr lang="tr-TR" dirty="0"/>
          </a:p>
        </p:txBody>
      </p:sp>
    </p:spTree>
    <p:extLst>
      <p:ext uri="{BB962C8B-B14F-4D97-AF65-F5344CB8AC3E}">
        <p14:creationId xmlns:p14="http://schemas.microsoft.com/office/powerpoint/2010/main" val="23673369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4341" y="1249481"/>
            <a:ext cx="5389731" cy="3848535"/>
          </a:xfrm>
          <a:prstGeom prst="rect">
            <a:avLst/>
          </a:prstGeom>
        </p:spPr>
      </p:pic>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Başlık 1">
            <a:extLst>
              <a:ext uri="{FF2B5EF4-FFF2-40B4-BE49-F238E27FC236}">
                <a16:creationId xmlns:a16="http://schemas.microsoft.com/office/drawing/2014/main" id="{18473057-A587-E396-8FDE-96C0B2F1F0DA}"/>
              </a:ext>
            </a:extLst>
          </p:cNvPr>
          <p:cNvSpPr>
            <a:spLocks noGrp="1"/>
          </p:cNvSpPr>
          <p:nvPr>
            <p:ph type="title"/>
          </p:nvPr>
        </p:nvSpPr>
        <p:spPr>
          <a:xfrm>
            <a:off x="1125586" y="1134959"/>
            <a:ext cx="3872029" cy="741872"/>
          </a:xfrm>
        </p:spPr>
        <p:txBody>
          <a:bodyPr>
            <a:noAutofit/>
          </a:bodyPr>
          <a:lstStyle/>
          <a:p>
            <a:r>
              <a:rPr lang="tr-TR" sz="3600" b="1" dirty="0" err="1">
                <a:latin typeface="+mn-lt"/>
              </a:rPr>
              <a:t>Ransomware</a:t>
            </a:r>
            <a:endParaRPr lang="tr-TR" sz="3600" b="1" dirty="0">
              <a:latin typeface="+mn-lt"/>
            </a:endParaRPr>
          </a:p>
        </p:txBody>
      </p:sp>
      <p:sp>
        <p:nvSpPr>
          <p:cNvPr id="12" name="İçerik Yer Tutucusu 2">
            <a:extLst>
              <a:ext uri="{FF2B5EF4-FFF2-40B4-BE49-F238E27FC236}">
                <a16:creationId xmlns:a16="http://schemas.microsoft.com/office/drawing/2014/main" id="{7E777FA9-7B98-84F2-A2E7-C4CA4341B2A8}"/>
              </a:ext>
            </a:extLst>
          </p:cNvPr>
          <p:cNvSpPr txBox="1">
            <a:spLocks/>
          </p:cNvSpPr>
          <p:nvPr/>
        </p:nvSpPr>
        <p:spPr>
          <a:xfrm>
            <a:off x="1190901" y="2070341"/>
            <a:ext cx="4269373" cy="317920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dirty="0" err="1">
                <a:solidFill>
                  <a:srgbClr val="1F1F1F"/>
                </a:solidFill>
              </a:rPr>
              <a:t>Ransomware</a:t>
            </a:r>
            <a:r>
              <a:rPr lang="tr-TR" dirty="0">
                <a:solidFill>
                  <a:srgbClr val="1F1F1F"/>
                </a:solidFill>
              </a:rPr>
              <a:t>, </a:t>
            </a:r>
            <a:r>
              <a:rPr lang="tr-TR" dirty="0" err="1">
                <a:solidFill>
                  <a:srgbClr val="1F1F1F"/>
                </a:solidFill>
              </a:rPr>
              <a:t>Türkçe'ye</a:t>
            </a:r>
            <a:r>
              <a:rPr lang="tr-TR" dirty="0">
                <a:solidFill>
                  <a:srgbClr val="1F1F1F"/>
                </a:solidFill>
              </a:rPr>
              <a:t> </a:t>
            </a:r>
            <a:r>
              <a:rPr lang="tr-TR" b="1" dirty="0">
                <a:solidFill>
                  <a:srgbClr val="FF0000"/>
                </a:solidFill>
              </a:rPr>
              <a:t>fidye yazılımı</a:t>
            </a:r>
            <a:r>
              <a:rPr lang="tr-TR" dirty="0">
                <a:solidFill>
                  <a:srgbClr val="FF0000"/>
                </a:solidFill>
              </a:rPr>
              <a:t> </a:t>
            </a:r>
            <a:r>
              <a:rPr lang="tr-TR" dirty="0">
                <a:solidFill>
                  <a:srgbClr val="1F1F1F"/>
                </a:solidFill>
              </a:rPr>
              <a:t>olarak çevrilen bir tür </a:t>
            </a:r>
            <a:r>
              <a:rPr lang="tr-TR" b="1" dirty="0">
                <a:solidFill>
                  <a:srgbClr val="FF0000"/>
                </a:solidFill>
              </a:rPr>
              <a:t>kötü amaçlı yazılımdır.</a:t>
            </a:r>
            <a:r>
              <a:rPr lang="tr-TR" dirty="0">
                <a:solidFill>
                  <a:srgbClr val="FF0000"/>
                </a:solidFill>
              </a:rPr>
              <a:t> </a:t>
            </a:r>
            <a:r>
              <a:rPr lang="tr-TR" dirty="0" err="1">
                <a:solidFill>
                  <a:srgbClr val="1F1F1F"/>
                </a:solidFill>
              </a:rPr>
              <a:t>Ransomware</a:t>
            </a:r>
            <a:r>
              <a:rPr lang="tr-TR" dirty="0">
                <a:solidFill>
                  <a:srgbClr val="1F1F1F"/>
                </a:solidFill>
              </a:rPr>
              <a:t>, bir bilgisayar sistemine veya cihaza bulaşarak dosyaları şifreler ve kullanıcılardan dosyalarını geri alabilmeleri için fidye ödemelerini talep eder.</a:t>
            </a:r>
          </a:p>
        </p:txBody>
      </p:sp>
      <p:sp>
        <p:nvSpPr>
          <p:cNvPr id="13" name="İçerik Yer Tutucusu 2">
            <a:extLst>
              <a:ext uri="{FF2B5EF4-FFF2-40B4-BE49-F238E27FC236}">
                <a16:creationId xmlns:a16="http://schemas.microsoft.com/office/drawing/2014/main" id="{629BCE6E-7F1E-1A2C-B9C3-E04625D96D57}"/>
              </a:ext>
            </a:extLst>
          </p:cNvPr>
          <p:cNvSpPr txBox="1">
            <a:spLocks/>
          </p:cNvSpPr>
          <p:nvPr/>
        </p:nvSpPr>
        <p:spPr>
          <a:xfrm>
            <a:off x="1190900" y="5259841"/>
            <a:ext cx="10394743" cy="91712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dirty="0">
                <a:solidFill>
                  <a:srgbClr val="1F1F1F"/>
                </a:solidFill>
              </a:rPr>
              <a:t>Fidye ödemelerinin yanı sıra, </a:t>
            </a:r>
            <a:r>
              <a:rPr lang="tr-TR" dirty="0" err="1">
                <a:solidFill>
                  <a:srgbClr val="1F1F1F"/>
                </a:solidFill>
              </a:rPr>
              <a:t>ransomware</a:t>
            </a:r>
            <a:r>
              <a:rPr lang="tr-TR" dirty="0">
                <a:solidFill>
                  <a:srgbClr val="1F1F1F"/>
                </a:solidFill>
              </a:rPr>
              <a:t> saldırıları </a:t>
            </a:r>
            <a:r>
              <a:rPr lang="tr-TR" dirty="0">
                <a:solidFill>
                  <a:srgbClr val="FF0000"/>
                </a:solidFill>
              </a:rPr>
              <a:t>veri kaybına</a:t>
            </a:r>
            <a:r>
              <a:rPr lang="tr-TR" dirty="0">
                <a:solidFill>
                  <a:srgbClr val="1F1F1F"/>
                </a:solidFill>
              </a:rPr>
              <a:t>, </a:t>
            </a:r>
            <a:r>
              <a:rPr lang="tr-TR" dirty="0">
                <a:solidFill>
                  <a:srgbClr val="FF0000"/>
                </a:solidFill>
              </a:rPr>
              <a:t>iş kesintilerine </a:t>
            </a:r>
            <a:r>
              <a:rPr lang="tr-TR" dirty="0">
                <a:solidFill>
                  <a:srgbClr val="1F1F1F"/>
                </a:solidFill>
              </a:rPr>
              <a:t>ve </a:t>
            </a:r>
            <a:r>
              <a:rPr lang="tr-TR" dirty="0">
                <a:solidFill>
                  <a:srgbClr val="FF0000"/>
                </a:solidFill>
              </a:rPr>
              <a:t>itibar zedelenmesine </a:t>
            </a:r>
            <a:r>
              <a:rPr lang="tr-TR" dirty="0">
                <a:solidFill>
                  <a:srgbClr val="1F1F1F"/>
                </a:solidFill>
              </a:rPr>
              <a:t>de yol açabilir.</a:t>
            </a:r>
          </a:p>
          <a:p>
            <a:endParaRPr lang="tr-TR" dirty="0"/>
          </a:p>
        </p:txBody>
      </p:sp>
    </p:spTree>
    <p:extLst>
      <p:ext uri="{BB962C8B-B14F-4D97-AF65-F5344CB8AC3E}">
        <p14:creationId xmlns:p14="http://schemas.microsoft.com/office/powerpoint/2010/main" val="3275486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Başlık 1">
            <a:extLst>
              <a:ext uri="{FF2B5EF4-FFF2-40B4-BE49-F238E27FC236}">
                <a16:creationId xmlns:a16="http://schemas.microsoft.com/office/drawing/2014/main" id="{C2C557DC-F24E-D45B-75CF-55CE2DB827B6}"/>
              </a:ext>
            </a:extLst>
          </p:cNvPr>
          <p:cNvSpPr>
            <a:spLocks noGrp="1"/>
          </p:cNvSpPr>
          <p:nvPr>
            <p:ph type="title"/>
          </p:nvPr>
        </p:nvSpPr>
        <p:spPr>
          <a:xfrm>
            <a:off x="885923" y="1077347"/>
            <a:ext cx="9395604" cy="828136"/>
          </a:xfrm>
        </p:spPr>
        <p:txBody>
          <a:bodyPr>
            <a:normAutofit/>
          </a:bodyPr>
          <a:lstStyle/>
          <a:p>
            <a:r>
              <a:rPr lang="tr-TR" sz="3600" b="1" i="0" dirty="0" err="1">
                <a:solidFill>
                  <a:srgbClr val="1F1F1F"/>
                </a:solidFill>
                <a:effectLst/>
                <a:latin typeface="+mn-lt"/>
              </a:rPr>
              <a:t>Ransomware</a:t>
            </a:r>
            <a:r>
              <a:rPr lang="tr-TR" sz="3600" b="1" i="0" dirty="0">
                <a:solidFill>
                  <a:srgbClr val="1F1F1F"/>
                </a:solidFill>
                <a:effectLst/>
                <a:latin typeface="+mn-lt"/>
              </a:rPr>
              <a:t> Nasıl Çalışır ?</a:t>
            </a:r>
            <a:endParaRPr lang="tr-TR" sz="3600" dirty="0">
              <a:latin typeface="+mn-lt"/>
            </a:endParaRPr>
          </a:p>
        </p:txBody>
      </p:sp>
      <p:sp>
        <p:nvSpPr>
          <p:cNvPr id="12" name="İçerik Yer Tutucusu 2">
            <a:extLst>
              <a:ext uri="{FF2B5EF4-FFF2-40B4-BE49-F238E27FC236}">
                <a16:creationId xmlns:a16="http://schemas.microsoft.com/office/drawing/2014/main" id="{A2D42E7A-94FB-1723-9BBA-19339D0E4FEA}"/>
              </a:ext>
            </a:extLst>
          </p:cNvPr>
          <p:cNvSpPr txBox="1">
            <a:spLocks/>
          </p:cNvSpPr>
          <p:nvPr/>
        </p:nvSpPr>
        <p:spPr>
          <a:xfrm>
            <a:off x="838200" y="2070340"/>
            <a:ext cx="10515600" cy="410662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pPr>
            <a:r>
              <a:rPr lang="tr-TR" sz="2800" dirty="0" err="1">
                <a:solidFill>
                  <a:srgbClr val="1F1F1F"/>
                </a:solidFill>
              </a:rPr>
              <a:t>Ransomware</a:t>
            </a:r>
            <a:r>
              <a:rPr lang="tr-TR" sz="2800" dirty="0">
                <a:solidFill>
                  <a:srgbClr val="1F1F1F"/>
                </a:solidFill>
              </a:rPr>
              <a:t>, genellikle </a:t>
            </a:r>
          </a:p>
          <a:p>
            <a:pPr marL="800100" lvl="1" indent="-342900" algn="just">
              <a:buFont typeface="Wingdings" panose="05000000000000000000" pitchFamily="2" charset="2"/>
              <a:buChar char="§"/>
            </a:pPr>
            <a:r>
              <a:rPr lang="tr-TR" sz="2400" dirty="0">
                <a:solidFill>
                  <a:srgbClr val="1F1F1F"/>
                </a:solidFill>
              </a:rPr>
              <a:t>e-posta ekleri, </a:t>
            </a:r>
          </a:p>
          <a:p>
            <a:pPr marL="800100" lvl="1" indent="-342900" algn="just">
              <a:buFont typeface="Wingdings" panose="05000000000000000000" pitchFamily="2" charset="2"/>
              <a:buChar char="§"/>
            </a:pPr>
            <a:r>
              <a:rPr lang="tr-TR" sz="2400" dirty="0">
                <a:solidFill>
                  <a:srgbClr val="1F1F1F"/>
                </a:solidFill>
              </a:rPr>
              <a:t>web siteleri,</a:t>
            </a:r>
          </a:p>
          <a:p>
            <a:pPr marL="800100" lvl="1" indent="-342900" algn="just">
              <a:buFont typeface="Wingdings" panose="05000000000000000000" pitchFamily="2" charset="2"/>
              <a:buChar char="§"/>
            </a:pPr>
            <a:r>
              <a:rPr lang="tr-TR" sz="2400" dirty="0" err="1">
                <a:solidFill>
                  <a:srgbClr val="1F1F1F"/>
                </a:solidFill>
              </a:rPr>
              <a:t>infected</a:t>
            </a:r>
            <a:r>
              <a:rPr lang="tr-TR" sz="2400" dirty="0">
                <a:solidFill>
                  <a:srgbClr val="1F1F1F"/>
                </a:solidFill>
              </a:rPr>
              <a:t> USB sürücüler aracılığıyla yayılır. </a:t>
            </a:r>
          </a:p>
          <a:p>
            <a:pPr marL="342900" indent="-342900" algn="just">
              <a:buFont typeface="Arial" panose="020B0604020202020204" pitchFamily="34" charset="0"/>
              <a:buChar char="•"/>
            </a:pPr>
            <a:r>
              <a:rPr lang="tr-TR" sz="2800" dirty="0">
                <a:solidFill>
                  <a:srgbClr val="1F1F1F"/>
                </a:solidFill>
              </a:rPr>
              <a:t>Bir kullanıcı </a:t>
            </a:r>
            <a:r>
              <a:rPr lang="tr-TR" sz="2800" dirty="0" err="1">
                <a:solidFill>
                  <a:srgbClr val="1F1F1F"/>
                </a:solidFill>
              </a:rPr>
              <a:t>ransomware</a:t>
            </a:r>
            <a:r>
              <a:rPr lang="tr-TR" sz="2800" dirty="0">
                <a:solidFill>
                  <a:srgbClr val="1F1F1F"/>
                </a:solidFill>
              </a:rPr>
              <a:t> bulaşmış bir </a:t>
            </a:r>
            <a:r>
              <a:rPr lang="tr-TR" sz="2800" dirty="0">
                <a:solidFill>
                  <a:srgbClr val="FF0000"/>
                </a:solidFill>
              </a:rPr>
              <a:t>e-posta ekini </a:t>
            </a:r>
            <a:r>
              <a:rPr lang="tr-TR" sz="2800" dirty="0">
                <a:solidFill>
                  <a:srgbClr val="1F1F1F"/>
                </a:solidFill>
              </a:rPr>
              <a:t>açtığında veya </a:t>
            </a:r>
            <a:r>
              <a:rPr lang="tr-TR" sz="2800" dirty="0" err="1">
                <a:solidFill>
                  <a:srgbClr val="1F1F1F"/>
                </a:solidFill>
              </a:rPr>
              <a:t>infected</a:t>
            </a:r>
            <a:r>
              <a:rPr lang="tr-TR" sz="2800" dirty="0">
                <a:solidFill>
                  <a:srgbClr val="1F1F1F"/>
                </a:solidFill>
              </a:rPr>
              <a:t> bir </a:t>
            </a:r>
            <a:r>
              <a:rPr lang="tr-TR" sz="2800" dirty="0">
                <a:solidFill>
                  <a:srgbClr val="FF0000"/>
                </a:solidFill>
              </a:rPr>
              <a:t>web sitesini </a:t>
            </a:r>
            <a:r>
              <a:rPr lang="tr-TR" sz="2800" dirty="0">
                <a:solidFill>
                  <a:srgbClr val="1F1F1F"/>
                </a:solidFill>
              </a:rPr>
              <a:t>ziyaret ettiğinde, </a:t>
            </a:r>
            <a:r>
              <a:rPr lang="tr-TR" sz="2800" dirty="0" err="1">
                <a:solidFill>
                  <a:srgbClr val="1F1F1F"/>
                </a:solidFill>
              </a:rPr>
              <a:t>ransomware</a:t>
            </a:r>
            <a:r>
              <a:rPr lang="tr-TR" sz="2800" dirty="0">
                <a:solidFill>
                  <a:srgbClr val="1F1F1F"/>
                </a:solidFill>
              </a:rPr>
              <a:t> kullanıcının bilgisayarına yüklenir ve dosyaları şifreler. </a:t>
            </a:r>
          </a:p>
          <a:p>
            <a:pPr marL="342900" indent="-342900" algn="just">
              <a:buFont typeface="Arial" panose="020B0604020202020204" pitchFamily="34" charset="0"/>
              <a:buChar char="•"/>
            </a:pPr>
            <a:r>
              <a:rPr lang="tr-TR" sz="2800" dirty="0" err="1">
                <a:solidFill>
                  <a:srgbClr val="1F1F1F"/>
                </a:solidFill>
              </a:rPr>
              <a:t>Ransomware</a:t>
            </a:r>
            <a:r>
              <a:rPr lang="tr-TR" sz="2800" dirty="0">
                <a:solidFill>
                  <a:srgbClr val="1F1F1F"/>
                </a:solidFill>
              </a:rPr>
              <a:t>, kullanıcılara dosyalarını geri alabilmeleri için belirli bir süre içinde </a:t>
            </a:r>
            <a:r>
              <a:rPr lang="tr-TR" sz="2800" dirty="0">
                <a:solidFill>
                  <a:srgbClr val="FF0000"/>
                </a:solidFill>
              </a:rPr>
              <a:t>fidye ödemelerini talep eden</a:t>
            </a:r>
            <a:r>
              <a:rPr lang="tr-TR" sz="2800" dirty="0">
                <a:solidFill>
                  <a:srgbClr val="1F1F1F"/>
                </a:solidFill>
              </a:rPr>
              <a:t> bir mesaj gösterir.</a:t>
            </a:r>
          </a:p>
          <a:p>
            <a:endParaRPr lang="tr-TR" dirty="0"/>
          </a:p>
        </p:txBody>
      </p:sp>
    </p:spTree>
    <p:extLst>
      <p:ext uri="{BB962C8B-B14F-4D97-AF65-F5344CB8AC3E}">
        <p14:creationId xmlns:p14="http://schemas.microsoft.com/office/powerpoint/2010/main" val="13933413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629BCE6E-7F1E-1A2C-B9C3-E04625D96D57}"/>
              </a:ext>
            </a:extLst>
          </p:cNvPr>
          <p:cNvSpPr txBox="1">
            <a:spLocks/>
          </p:cNvSpPr>
          <p:nvPr/>
        </p:nvSpPr>
        <p:spPr>
          <a:xfrm>
            <a:off x="838200" y="2237173"/>
            <a:ext cx="10515600" cy="393978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p>
        </p:txBody>
      </p:sp>
      <p:sp>
        <p:nvSpPr>
          <p:cNvPr id="3" name="Dikdörtgen 2"/>
          <p:cNvSpPr/>
          <p:nvPr/>
        </p:nvSpPr>
        <p:spPr>
          <a:xfrm>
            <a:off x="838200" y="1386678"/>
            <a:ext cx="10663926" cy="1384995"/>
          </a:xfrm>
          <a:prstGeom prst="rect">
            <a:avLst/>
          </a:prstGeom>
        </p:spPr>
        <p:txBody>
          <a:bodyPr wrap="square">
            <a:spAutoFit/>
          </a:bodyPr>
          <a:lstStyle/>
          <a:p>
            <a:pPr algn="just"/>
            <a:r>
              <a:rPr lang="tr-TR" sz="3600" b="1" dirty="0"/>
              <a:t>2021 JBS Saldırısı </a:t>
            </a:r>
          </a:p>
          <a:p>
            <a:pPr algn="just"/>
            <a:r>
              <a:rPr lang="tr-TR" sz="2400" dirty="0"/>
              <a:t>Dünyanın en büyük et işleme şirketi olan JBS, </a:t>
            </a:r>
            <a:r>
              <a:rPr lang="tr-TR" sz="2400" dirty="0" err="1"/>
              <a:t>REvil</a:t>
            </a:r>
            <a:r>
              <a:rPr lang="tr-TR" sz="2400" dirty="0"/>
              <a:t> </a:t>
            </a:r>
            <a:r>
              <a:rPr lang="tr-TR" sz="2400" dirty="0" err="1"/>
              <a:t>ransomware</a:t>
            </a:r>
            <a:r>
              <a:rPr lang="tr-TR" sz="2400" dirty="0"/>
              <a:t> grubunun saldırısına uğradı. Saldırı sonucunda şirket, 11 milyon dolar fidye ödemek zorunda kaldı.</a:t>
            </a:r>
          </a:p>
        </p:txBody>
      </p:sp>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6139" y="2922028"/>
            <a:ext cx="5668048" cy="3179421"/>
          </a:xfrm>
          <a:prstGeom prst="rect">
            <a:avLst/>
          </a:prstGeom>
        </p:spPr>
      </p:pic>
    </p:spTree>
    <p:extLst>
      <p:ext uri="{BB962C8B-B14F-4D97-AF65-F5344CB8AC3E}">
        <p14:creationId xmlns:p14="http://schemas.microsoft.com/office/powerpoint/2010/main" val="31394029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629BCE6E-7F1E-1A2C-B9C3-E04625D96D57}"/>
              </a:ext>
            </a:extLst>
          </p:cNvPr>
          <p:cNvSpPr txBox="1">
            <a:spLocks/>
          </p:cNvSpPr>
          <p:nvPr/>
        </p:nvSpPr>
        <p:spPr>
          <a:xfrm>
            <a:off x="838200" y="2237173"/>
            <a:ext cx="10515600" cy="393978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p>
        </p:txBody>
      </p:sp>
      <p:sp>
        <p:nvSpPr>
          <p:cNvPr id="3" name="Dikdörtgen 2"/>
          <p:cNvSpPr/>
          <p:nvPr/>
        </p:nvSpPr>
        <p:spPr>
          <a:xfrm>
            <a:off x="838200" y="1262235"/>
            <a:ext cx="10663926" cy="1754326"/>
          </a:xfrm>
          <a:prstGeom prst="rect">
            <a:avLst/>
          </a:prstGeom>
        </p:spPr>
        <p:txBody>
          <a:bodyPr wrap="square">
            <a:spAutoFit/>
          </a:bodyPr>
          <a:lstStyle/>
          <a:p>
            <a:pPr algn="just"/>
            <a:r>
              <a:rPr lang="tr-TR" sz="3600" b="1" dirty="0"/>
              <a:t>2021 </a:t>
            </a:r>
            <a:r>
              <a:rPr lang="tr-TR" sz="3600" b="1" dirty="0" err="1"/>
              <a:t>Colonial</a:t>
            </a:r>
            <a:r>
              <a:rPr lang="tr-TR" sz="3600" b="1" dirty="0"/>
              <a:t> </a:t>
            </a:r>
            <a:r>
              <a:rPr lang="tr-TR" sz="3600" b="1" dirty="0" err="1"/>
              <a:t>Pipeline</a:t>
            </a:r>
            <a:r>
              <a:rPr lang="tr-TR" sz="3600" b="1" dirty="0"/>
              <a:t> Saldırısı </a:t>
            </a:r>
          </a:p>
          <a:p>
            <a:pPr algn="just"/>
            <a:r>
              <a:rPr lang="tr-TR" sz="2400" dirty="0"/>
              <a:t>ABD'nin en büyük boru hattı operatörlerinden biri olan </a:t>
            </a:r>
            <a:r>
              <a:rPr lang="tr-TR" sz="2400" dirty="0" err="1"/>
              <a:t>Colonial</a:t>
            </a:r>
            <a:r>
              <a:rPr lang="tr-TR" sz="2400" dirty="0"/>
              <a:t> </a:t>
            </a:r>
            <a:r>
              <a:rPr lang="tr-TR" sz="2400" dirty="0" err="1"/>
              <a:t>Pipeline</a:t>
            </a:r>
            <a:r>
              <a:rPr lang="tr-TR" sz="2400" dirty="0"/>
              <a:t>, </a:t>
            </a:r>
            <a:r>
              <a:rPr lang="tr-TR" sz="2400" dirty="0" err="1"/>
              <a:t>DarkSide</a:t>
            </a:r>
            <a:r>
              <a:rPr lang="tr-TR" sz="2400" dirty="0"/>
              <a:t> </a:t>
            </a:r>
            <a:r>
              <a:rPr lang="tr-TR" sz="2400" dirty="0" err="1"/>
              <a:t>ransomware</a:t>
            </a:r>
            <a:r>
              <a:rPr lang="tr-TR" sz="2400" dirty="0"/>
              <a:t> grubunun saldırısına uğradı. Saldırı sonucunda şirket, 4,4 milyon dolar fidye ödedi ve boru hattını 5 gün boyunca kapatmak zorunda kaldı.</a:t>
            </a:r>
            <a:endParaRPr lang="tr-TR" sz="1600" dirty="0"/>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5250" y="3204827"/>
            <a:ext cx="9809825" cy="2863881"/>
          </a:xfrm>
          <a:prstGeom prst="rect">
            <a:avLst/>
          </a:prstGeom>
        </p:spPr>
      </p:pic>
    </p:spTree>
    <p:extLst>
      <p:ext uri="{BB962C8B-B14F-4D97-AF65-F5344CB8AC3E}">
        <p14:creationId xmlns:p14="http://schemas.microsoft.com/office/powerpoint/2010/main" val="31716036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Başlık 1">
            <a:extLst>
              <a:ext uri="{FF2B5EF4-FFF2-40B4-BE49-F238E27FC236}">
                <a16:creationId xmlns:a16="http://schemas.microsoft.com/office/drawing/2014/main" id="{7E2DCBDE-D597-72E9-7027-1080FCA3FDE0}"/>
              </a:ext>
            </a:extLst>
          </p:cNvPr>
          <p:cNvSpPr>
            <a:spLocks noGrp="1"/>
          </p:cNvSpPr>
          <p:nvPr>
            <p:ph type="title"/>
          </p:nvPr>
        </p:nvSpPr>
        <p:spPr>
          <a:xfrm>
            <a:off x="850411" y="1141872"/>
            <a:ext cx="9300713" cy="644452"/>
          </a:xfrm>
        </p:spPr>
        <p:txBody>
          <a:bodyPr>
            <a:normAutofit/>
          </a:bodyPr>
          <a:lstStyle/>
          <a:p>
            <a:r>
              <a:rPr lang="tr-TR" sz="3600" b="1" i="0" dirty="0" err="1">
                <a:solidFill>
                  <a:srgbClr val="1F1F1F"/>
                </a:solidFill>
                <a:effectLst/>
                <a:latin typeface="+mn-lt"/>
              </a:rPr>
              <a:t>Ransomware'den</a:t>
            </a:r>
            <a:r>
              <a:rPr lang="tr-TR" sz="3600" b="1" i="0" dirty="0">
                <a:solidFill>
                  <a:srgbClr val="1F1F1F"/>
                </a:solidFill>
                <a:effectLst/>
                <a:latin typeface="+mn-lt"/>
              </a:rPr>
              <a:t> Korunma</a:t>
            </a:r>
            <a:endParaRPr lang="tr-TR" sz="3600" dirty="0">
              <a:latin typeface="+mn-lt"/>
            </a:endParaRPr>
          </a:p>
        </p:txBody>
      </p:sp>
      <p:sp>
        <p:nvSpPr>
          <p:cNvPr id="12" name="İçerik Yer Tutucusu 2">
            <a:extLst>
              <a:ext uri="{FF2B5EF4-FFF2-40B4-BE49-F238E27FC236}">
                <a16:creationId xmlns:a16="http://schemas.microsoft.com/office/drawing/2014/main" id="{87574A1E-B417-838B-B09C-8F69A14C1C8F}"/>
              </a:ext>
            </a:extLst>
          </p:cNvPr>
          <p:cNvSpPr txBox="1">
            <a:spLocks/>
          </p:cNvSpPr>
          <p:nvPr/>
        </p:nvSpPr>
        <p:spPr>
          <a:xfrm>
            <a:off x="885923" y="1992614"/>
            <a:ext cx="7743172" cy="38182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sz="2800" dirty="0" err="1">
                <a:solidFill>
                  <a:srgbClr val="1F1F1F"/>
                </a:solidFill>
              </a:rPr>
              <a:t>Ransomware'den</a:t>
            </a:r>
            <a:r>
              <a:rPr lang="tr-TR" sz="2800" dirty="0">
                <a:solidFill>
                  <a:srgbClr val="1F1F1F"/>
                </a:solidFill>
              </a:rPr>
              <a:t> korunmak için;</a:t>
            </a:r>
          </a:p>
          <a:p>
            <a:pPr marL="800100" lvl="1" indent="-342900" algn="just">
              <a:buFont typeface="Wingdings" panose="05000000000000000000" pitchFamily="2" charset="2"/>
              <a:buChar char="§"/>
            </a:pPr>
            <a:r>
              <a:rPr lang="tr-TR" sz="2400" dirty="0">
                <a:solidFill>
                  <a:srgbClr val="FF0000"/>
                </a:solidFill>
              </a:rPr>
              <a:t>Güçlü parolalar </a:t>
            </a:r>
            <a:r>
              <a:rPr lang="tr-TR" sz="2400" dirty="0">
                <a:solidFill>
                  <a:srgbClr val="1F1F1F"/>
                </a:solidFill>
              </a:rPr>
              <a:t>kullanın ve bunları sık sık değiştirin.</a:t>
            </a:r>
          </a:p>
          <a:p>
            <a:pPr marL="800100" lvl="1" indent="-342900" algn="just">
              <a:buFont typeface="Wingdings" panose="05000000000000000000" pitchFamily="2" charset="2"/>
              <a:buChar char="§"/>
            </a:pPr>
            <a:r>
              <a:rPr lang="tr-TR" sz="2400" dirty="0">
                <a:solidFill>
                  <a:srgbClr val="1F1F1F"/>
                </a:solidFill>
              </a:rPr>
              <a:t>Yazılımlarınızı güncel tutun.</a:t>
            </a:r>
          </a:p>
          <a:p>
            <a:pPr marL="800100" lvl="1" indent="-342900" algn="just">
              <a:buFont typeface="Wingdings" panose="05000000000000000000" pitchFamily="2" charset="2"/>
              <a:buChar char="§"/>
            </a:pPr>
            <a:r>
              <a:rPr lang="tr-TR" sz="2400" dirty="0">
                <a:solidFill>
                  <a:srgbClr val="1F1F1F"/>
                </a:solidFill>
              </a:rPr>
              <a:t>Bir </a:t>
            </a:r>
            <a:r>
              <a:rPr lang="tr-TR" sz="2400" dirty="0" err="1">
                <a:solidFill>
                  <a:srgbClr val="FF0000"/>
                </a:solidFill>
              </a:rPr>
              <a:t>antivirüs</a:t>
            </a:r>
            <a:r>
              <a:rPr lang="tr-TR" sz="2400" dirty="0">
                <a:solidFill>
                  <a:srgbClr val="FF0000"/>
                </a:solidFill>
              </a:rPr>
              <a:t> programı </a:t>
            </a:r>
            <a:r>
              <a:rPr lang="tr-TR" sz="2400" dirty="0">
                <a:solidFill>
                  <a:srgbClr val="1F1F1F"/>
                </a:solidFill>
              </a:rPr>
              <a:t>kullanın ve güncel tutun.</a:t>
            </a:r>
          </a:p>
          <a:p>
            <a:pPr marL="800100" lvl="1" indent="-342900" algn="just">
              <a:buFont typeface="Wingdings" panose="05000000000000000000" pitchFamily="2" charset="2"/>
              <a:buChar char="§"/>
            </a:pPr>
            <a:r>
              <a:rPr lang="tr-TR" sz="2400" dirty="0">
                <a:solidFill>
                  <a:srgbClr val="1F1F1F"/>
                </a:solidFill>
              </a:rPr>
              <a:t>Düzenli olarak </a:t>
            </a:r>
            <a:r>
              <a:rPr lang="tr-TR" sz="2400" dirty="0">
                <a:solidFill>
                  <a:srgbClr val="FF0000"/>
                </a:solidFill>
              </a:rPr>
              <a:t>dosyalarınızın yedeğini </a:t>
            </a:r>
            <a:r>
              <a:rPr lang="tr-TR" sz="2400" dirty="0">
                <a:solidFill>
                  <a:srgbClr val="1F1F1F"/>
                </a:solidFill>
              </a:rPr>
              <a:t>alın.</a:t>
            </a:r>
          </a:p>
          <a:p>
            <a:pPr marL="800100" lvl="1" indent="-342900" algn="just">
              <a:buFont typeface="Wingdings" panose="05000000000000000000" pitchFamily="2" charset="2"/>
              <a:buChar char="§"/>
            </a:pPr>
            <a:r>
              <a:rPr lang="tr-TR" sz="2400" dirty="0">
                <a:solidFill>
                  <a:srgbClr val="1F1F1F"/>
                </a:solidFill>
              </a:rPr>
              <a:t>Şüpheli görünen e-postalara, bağlantılara veya eklerine tıklamaktan kaçının.</a:t>
            </a:r>
          </a:p>
          <a:p>
            <a:pPr marL="800100" lvl="1" indent="-342900" algn="just">
              <a:buFont typeface="Wingdings" panose="05000000000000000000" pitchFamily="2" charset="2"/>
              <a:buChar char="§"/>
            </a:pPr>
            <a:r>
              <a:rPr lang="tr-TR" sz="2400" dirty="0">
                <a:solidFill>
                  <a:srgbClr val="1F1F1F"/>
                </a:solidFill>
              </a:rPr>
              <a:t>Çalışanlarınızın </a:t>
            </a:r>
            <a:r>
              <a:rPr lang="tr-TR" sz="2400" dirty="0">
                <a:solidFill>
                  <a:srgbClr val="FF0000"/>
                </a:solidFill>
              </a:rPr>
              <a:t>bilgi güvenliği konusunda bilinçli </a:t>
            </a:r>
            <a:r>
              <a:rPr lang="tr-TR" sz="2400" dirty="0">
                <a:solidFill>
                  <a:srgbClr val="1F1F1F"/>
                </a:solidFill>
              </a:rPr>
              <a:t>olduğundan emin olun.</a:t>
            </a:r>
          </a:p>
          <a:p>
            <a:endParaRPr lang="tr-TR" dirty="0"/>
          </a:p>
        </p:txBody>
      </p:sp>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4646" y="2415557"/>
            <a:ext cx="2831097" cy="2831097"/>
          </a:xfrm>
          <a:prstGeom prst="rect">
            <a:avLst/>
          </a:prstGeom>
        </p:spPr>
      </p:pic>
    </p:spTree>
    <p:extLst>
      <p:ext uri="{BB962C8B-B14F-4D97-AF65-F5344CB8AC3E}">
        <p14:creationId xmlns:p14="http://schemas.microsoft.com/office/powerpoint/2010/main" val="3456626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5923" y="2271110"/>
            <a:ext cx="5472707" cy="3648471"/>
          </a:xfrm>
          <a:prstGeom prst="rect">
            <a:avLst/>
          </a:prstGeom>
        </p:spPr>
      </p:pic>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Başlık 1">
            <a:extLst>
              <a:ext uri="{FF2B5EF4-FFF2-40B4-BE49-F238E27FC236}">
                <a16:creationId xmlns:a16="http://schemas.microsoft.com/office/drawing/2014/main" id="{B0D96042-5917-888D-0D83-4BFEA8F59CF7}"/>
              </a:ext>
            </a:extLst>
          </p:cNvPr>
          <p:cNvSpPr>
            <a:spLocks noGrp="1"/>
          </p:cNvSpPr>
          <p:nvPr>
            <p:ph type="title"/>
          </p:nvPr>
        </p:nvSpPr>
        <p:spPr>
          <a:xfrm>
            <a:off x="885923" y="1064960"/>
            <a:ext cx="4556720" cy="888520"/>
          </a:xfrm>
        </p:spPr>
        <p:txBody>
          <a:bodyPr>
            <a:normAutofit/>
          </a:bodyPr>
          <a:lstStyle/>
          <a:p>
            <a:r>
              <a:rPr lang="tr-TR" sz="3600" b="1" i="0" dirty="0" err="1">
                <a:solidFill>
                  <a:srgbClr val="1F1F1F"/>
                </a:solidFill>
                <a:effectLst/>
                <a:latin typeface="+mn-lt"/>
              </a:rPr>
              <a:t>Phishing</a:t>
            </a:r>
            <a:r>
              <a:rPr lang="tr-TR" sz="3600" b="1" i="0" dirty="0">
                <a:solidFill>
                  <a:srgbClr val="1F1F1F"/>
                </a:solidFill>
                <a:effectLst/>
                <a:latin typeface="+mn-lt"/>
              </a:rPr>
              <a:t> Nedir?</a:t>
            </a:r>
            <a:endParaRPr lang="tr-TR" sz="3600" dirty="0">
              <a:latin typeface="+mn-lt"/>
            </a:endParaRPr>
          </a:p>
        </p:txBody>
      </p:sp>
      <p:sp>
        <p:nvSpPr>
          <p:cNvPr id="12" name="İçerik Yer Tutucusu 2">
            <a:extLst>
              <a:ext uri="{FF2B5EF4-FFF2-40B4-BE49-F238E27FC236}">
                <a16:creationId xmlns:a16="http://schemas.microsoft.com/office/drawing/2014/main" id="{BF01B028-B7CD-B516-52F9-41D7D78C8508}"/>
              </a:ext>
            </a:extLst>
          </p:cNvPr>
          <p:cNvSpPr txBox="1">
            <a:spLocks/>
          </p:cNvSpPr>
          <p:nvPr/>
        </p:nvSpPr>
        <p:spPr>
          <a:xfrm>
            <a:off x="6374312" y="2275284"/>
            <a:ext cx="5316945" cy="3761567"/>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dirty="0" err="1">
                <a:solidFill>
                  <a:srgbClr val="1F1F1F"/>
                </a:solidFill>
              </a:rPr>
              <a:t>Phishing</a:t>
            </a:r>
            <a:r>
              <a:rPr lang="tr-TR" dirty="0">
                <a:solidFill>
                  <a:srgbClr val="1F1F1F"/>
                </a:solidFill>
              </a:rPr>
              <a:t>, </a:t>
            </a:r>
            <a:r>
              <a:rPr lang="tr-TR" dirty="0" err="1">
                <a:solidFill>
                  <a:srgbClr val="1F1F1F"/>
                </a:solidFill>
              </a:rPr>
              <a:t>Türkçe'ye</a:t>
            </a:r>
            <a:r>
              <a:rPr lang="tr-TR" dirty="0">
                <a:solidFill>
                  <a:srgbClr val="1F1F1F"/>
                </a:solidFill>
              </a:rPr>
              <a:t> </a:t>
            </a:r>
            <a:r>
              <a:rPr lang="tr-TR" dirty="0">
                <a:solidFill>
                  <a:srgbClr val="FF0000"/>
                </a:solidFill>
              </a:rPr>
              <a:t>kimlik avı </a:t>
            </a:r>
            <a:r>
              <a:rPr lang="tr-TR" dirty="0">
                <a:solidFill>
                  <a:srgbClr val="1F1F1F"/>
                </a:solidFill>
              </a:rPr>
              <a:t>olarak çevrilen bir tür </a:t>
            </a:r>
            <a:r>
              <a:rPr lang="tr-TR" dirty="0">
                <a:solidFill>
                  <a:srgbClr val="FF0000"/>
                </a:solidFill>
              </a:rPr>
              <a:t>internet dolandırıcılığıdır. </a:t>
            </a:r>
          </a:p>
          <a:p>
            <a:pPr algn="just"/>
            <a:r>
              <a:rPr lang="tr-TR" dirty="0" err="1">
                <a:solidFill>
                  <a:srgbClr val="1F1F1F"/>
                </a:solidFill>
              </a:rPr>
              <a:t>Phishing</a:t>
            </a:r>
            <a:r>
              <a:rPr lang="tr-TR" dirty="0">
                <a:solidFill>
                  <a:srgbClr val="1F1F1F"/>
                </a:solidFill>
              </a:rPr>
              <a:t> saldırılarında, dolandırıcılar, </a:t>
            </a:r>
            <a:r>
              <a:rPr lang="tr-TR" dirty="0">
                <a:solidFill>
                  <a:srgbClr val="FF0000"/>
                </a:solidFill>
              </a:rPr>
              <a:t>banka, kredi kartı şirketi, sosyal medya platformu veya resmi kurum gibi</a:t>
            </a:r>
            <a:r>
              <a:rPr lang="tr-TR" dirty="0">
                <a:solidFill>
                  <a:srgbClr val="1F1F1F"/>
                </a:solidFill>
              </a:rPr>
              <a:t> görünerek kullanıcıları kandırmaya çalışırlar. </a:t>
            </a:r>
          </a:p>
          <a:p>
            <a:pPr algn="just"/>
            <a:r>
              <a:rPr lang="tr-TR" dirty="0" err="1">
                <a:solidFill>
                  <a:srgbClr val="1F1F1F"/>
                </a:solidFill>
              </a:rPr>
              <a:t>Phishing</a:t>
            </a:r>
            <a:r>
              <a:rPr lang="tr-TR" dirty="0">
                <a:solidFill>
                  <a:srgbClr val="1F1F1F"/>
                </a:solidFill>
              </a:rPr>
              <a:t> saldırılarında kullanıcıların </a:t>
            </a:r>
            <a:r>
              <a:rPr lang="tr-TR" dirty="0">
                <a:solidFill>
                  <a:srgbClr val="FF0000"/>
                </a:solidFill>
              </a:rPr>
              <a:t>banka hesap bilgileri, kredi kartı bilgileri, şifreleri veya diğer kişisel bilgileri </a:t>
            </a:r>
            <a:r>
              <a:rPr lang="tr-TR" dirty="0">
                <a:solidFill>
                  <a:srgbClr val="1F1F1F"/>
                </a:solidFill>
              </a:rPr>
              <a:t>çalınmaya çalışılır.</a:t>
            </a:r>
          </a:p>
          <a:p>
            <a:endParaRPr lang="tr-TR" dirty="0"/>
          </a:p>
        </p:txBody>
      </p:sp>
    </p:spTree>
    <p:extLst>
      <p:ext uri="{BB962C8B-B14F-4D97-AF65-F5344CB8AC3E}">
        <p14:creationId xmlns:p14="http://schemas.microsoft.com/office/powerpoint/2010/main" val="36522823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Başlık 1">
            <a:extLst>
              <a:ext uri="{FF2B5EF4-FFF2-40B4-BE49-F238E27FC236}">
                <a16:creationId xmlns:a16="http://schemas.microsoft.com/office/drawing/2014/main" id="{7004A331-DA64-7702-0FA1-0D06F1F77C1F}"/>
              </a:ext>
            </a:extLst>
          </p:cNvPr>
          <p:cNvSpPr>
            <a:spLocks noGrp="1"/>
          </p:cNvSpPr>
          <p:nvPr>
            <p:ph type="title"/>
          </p:nvPr>
        </p:nvSpPr>
        <p:spPr>
          <a:xfrm>
            <a:off x="838200" y="1087655"/>
            <a:ext cx="9361098" cy="879805"/>
          </a:xfrm>
        </p:spPr>
        <p:txBody>
          <a:bodyPr>
            <a:normAutofit/>
          </a:bodyPr>
          <a:lstStyle/>
          <a:p>
            <a:r>
              <a:rPr lang="tr-TR" sz="3600" b="1" i="0" dirty="0" err="1">
                <a:solidFill>
                  <a:srgbClr val="1F1F1F"/>
                </a:solidFill>
                <a:effectLst/>
                <a:latin typeface="+mn-lt"/>
              </a:rPr>
              <a:t>Phishing</a:t>
            </a:r>
            <a:r>
              <a:rPr lang="tr-TR" sz="3600" b="1" i="0" dirty="0">
                <a:solidFill>
                  <a:srgbClr val="1F1F1F"/>
                </a:solidFill>
                <a:effectLst/>
                <a:latin typeface="+mn-lt"/>
              </a:rPr>
              <a:t> Nasıl Yapılır?</a:t>
            </a:r>
            <a:endParaRPr lang="tr-TR" sz="3600" dirty="0">
              <a:latin typeface="+mn-lt"/>
            </a:endParaRPr>
          </a:p>
        </p:txBody>
      </p:sp>
      <p:sp>
        <p:nvSpPr>
          <p:cNvPr id="12" name="İçerik Yer Tutucusu 2">
            <a:extLst>
              <a:ext uri="{FF2B5EF4-FFF2-40B4-BE49-F238E27FC236}">
                <a16:creationId xmlns:a16="http://schemas.microsoft.com/office/drawing/2014/main" id="{5EAEFCB7-7ECC-9290-11A8-4E259EE65606}"/>
              </a:ext>
            </a:extLst>
          </p:cNvPr>
          <p:cNvSpPr txBox="1">
            <a:spLocks/>
          </p:cNvSpPr>
          <p:nvPr/>
        </p:nvSpPr>
        <p:spPr>
          <a:xfrm>
            <a:off x="838200" y="2173857"/>
            <a:ext cx="10515600" cy="400310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dirty="0" err="1">
                <a:solidFill>
                  <a:srgbClr val="1F1F1F"/>
                </a:solidFill>
              </a:rPr>
              <a:t>Phishing</a:t>
            </a:r>
            <a:r>
              <a:rPr lang="tr-TR" dirty="0">
                <a:solidFill>
                  <a:srgbClr val="1F1F1F"/>
                </a:solidFill>
              </a:rPr>
              <a:t> saldırıları genellikle </a:t>
            </a:r>
            <a:r>
              <a:rPr lang="tr-TR" dirty="0">
                <a:solidFill>
                  <a:srgbClr val="FF0000"/>
                </a:solidFill>
              </a:rPr>
              <a:t>e-posta, SMS veya sosyal medya mesajları </a:t>
            </a:r>
            <a:r>
              <a:rPr lang="tr-TR" dirty="0">
                <a:solidFill>
                  <a:srgbClr val="1F1F1F"/>
                </a:solidFill>
              </a:rPr>
              <a:t>aracılığıyla gerçekleştirilir. </a:t>
            </a:r>
          </a:p>
          <a:p>
            <a:pPr algn="just"/>
            <a:r>
              <a:rPr lang="tr-TR" dirty="0">
                <a:solidFill>
                  <a:srgbClr val="1F1F1F"/>
                </a:solidFill>
              </a:rPr>
              <a:t>Bu mesajlarda, kullanıcıların </a:t>
            </a:r>
            <a:r>
              <a:rPr lang="tr-TR" dirty="0">
                <a:solidFill>
                  <a:srgbClr val="FF0000"/>
                </a:solidFill>
              </a:rPr>
              <a:t>banka hesaplarını güncellemeleri, kredi kartı bilgilerini doğrulamaları veya hesaplarına giriş yapmaları </a:t>
            </a:r>
            <a:r>
              <a:rPr lang="tr-TR" dirty="0">
                <a:solidFill>
                  <a:srgbClr val="1F1F1F"/>
                </a:solidFill>
              </a:rPr>
              <a:t>gibi talepler yer alır. </a:t>
            </a:r>
          </a:p>
          <a:p>
            <a:pPr algn="just"/>
            <a:r>
              <a:rPr lang="tr-TR" dirty="0">
                <a:solidFill>
                  <a:srgbClr val="1F1F1F"/>
                </a:solidFill>
              </a:rPr>
              <a:t>Mesajlarda yer alan bağlantılara tıklayan veya ekleri açan kullanıcılar, sahte web sitelerine yönlendirilir. </a:t>
            </a:r>
          </a:p>
          <a:p>
            <a:pPr algn="just"/>
            <a:r>
              <a:rPr lang="tr-TR" dirty="0">
                <a:solidFill>
                  <a:srgbClr val="1F1F1F"/>
                </a:solidFill>
              </a:rPr>
              <a:t>Bu sahte web siteleri, gerçek web sitelerine çok benzeyecek şekilde tasarlanmıştır. Kullanıcılar, bu sahte web sitelerinde kişisel bilgilerini girdiklerinde, bu bilgiler dolandırıcılar tarafından çalınır.</a:t>
            </a:r>
          </a:p>
          <a:p>
            <a:endParaRPr lang="tr-TR" dirty="0"/>
          </a:p>
        </p:txBody>
      </p:sp>
    </p:spTree>
    <p:extLst>
      <p:ext uri="{BB962C8B-B14F-4D97-AF65-F5344CB8AC3E}">
        <p14:creationId xmlns:p14="http://schemas.microsoft.com/office/powerpoint/2010/main" val="1397022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3088" y="1335603"/>
            <a:ext cx="5620091" cy="4301091"/>
          </a:xfrm>
          <a:prstGeom prst="rect">
            <a:avLst/>
          </a:prstGeom>
        </p:spPr>
      </p:pic>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5BDBB3F-E03A-A655-5B29-839E8B583362}"/>
              </a:ext>
            </a:extLst>
          </p:cNvPr>
          <p:cNvSpPr txBox="1">
            <a:spLocks/>
          </p:cNvSpPr>
          <p:nvPr/>
        </p:nvSpPr>
        <p:spPr>
          <a:xfrm>
            <a:off x="826225" y="1929704"/>
            <a:ext cx="5466863" cy="341729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dirty="0">
                <a:solidFill>
                  <a:schemeClr val="tx1"/>
                </a:solidFill>
              </a:rPr>
              <a:t>Günümüzde bilgi, hayatın her alanında üretilmektedir. </a:t>
            </a:r>
          </a:p>
          <a:p>
            <a:r>
              <a:rPr lang="tr-TR" dirty="0">
                <a:solidFill>
                  <a:schemeClr val="tx1"/>
                </a:solidFill>
              </a:rPr>
              <a:t>Artık çoğu insanın cebinde bir akıllı telefon, evinde bir bilgisayar ve tüm şirketlerin arka ofislerinde bilgi teknolojileri yönetimini yapan birimler bulunmaktadır. </a:t>
            </a:r>
          </a:p>
          <a:p>
            <a:r>
              <a:rPr lang="tr-TR" dirty="0">
                <a:solidFill>
                  <a:schemeClr val="tx1"/>
                </a:solidFill>
              </a:rPr>
              <a:t>Ancak bilginin kendisi o kadar görünür değildir. </a:t>
            </a:r>
          </a:p>
          <a:p>
            <a:endParaRPr lang="tr-TR" dirty="0"/>
          </a:p>
        </p:txBody>
      </p:sp>
      <p:sp>
        <p:nvSpPr>
          <p:cNvPr id="3" name="Metin kutusu 2">
            <a:extLst>
              <a:ext uri="{FF2B5EF4-FFF2-40B4-BE49-F238E27FC236}">
                <a16:creationId xmlns:a16="http://schemas.microsoft.com/office/drawing/2014/main" id="{4991A2EF-D9C0-48CE-A5D0-E4A43B0E6B18}"/>
              </a:ext>
            </a:extLst>
          </p:cNvPr>
          <p:cNvSpPr txBox="1"/>
          <p:nvPr/>
        </p:nvSpPr>
        <p:spPr>
          <a:xfrm>
            <a:off x="826225" y="1242615"/>
            <a:ext cx="957313" cy="584775"/>
          </a:xfrm>
          <a:prstGeom prst="rect">
            <a:avLst/>
          </a:prstGeom>
          <a:noFill/>
        </p:spPr>
        <p:txBody>
          <a:bodyPr wrap="none" rtlCol="0">
            <a:spAutoFit/>
          </a:bodyPr>
          <a:lstStyle/>
          <a:p>
            <a:r>
              <a:rPr lang="tr-TR" sz="3200" b="1" dirty="0"/>
              <a:t>Giriş</a:t>
            </a:r>
            <a:endParaRPr lang="tr-TR" sz="3200" b="1" dirty="0">
              <a:solidFill>
                <a:schemeClr val="tx1"/>
              </a:solidFill>
            </a:endParaRPr>
          </a:p>
        </p:txBody>
      </p:sp>
    </p:spTree>
    <p:extLst>
      <p:ext uri="{BB962C8B-B14F-4D97-AF65-F5344CB8AC3E}">
        <p14:creationId xmlns:p14="http://schemas.microsoft.com/office/powerpoint/2010/main" val="21266533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629BCE6E-7F1E-1A2C-B9C3-E04625D96D57}"/>
              </a:ext>
            </a:extLst>
          </p:cNvPr>
          <p:cNvSpPr txBox="1">
            <a:spLocks/>
          </p:cNvSpPr>
          <p:nvPr/>
        </p:nvSpPr>
        <p:spPr>
          <a:xfrm>
            <a:off x="838200" y="2237173"/>
            <a:ext cx="10515600" cy="393978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p>
        </p:txBody>
      </p:sp>
      <p:sp>
        <p:nvSpPr>
          <p:cNvPr id="3" name="Dikdörtgen 2"/>
          <p:cNvSpPr/>
          <p:nvPr/>
        </p:nvSpPr>
        <p:spPr>
          <a:xfrm>
            <a:off x="838200" y="1056799"/>
            <a:ext cx="10663926" cy="2123658"/>
          </a:xfrm>
          <a:prstGeom prst="rect">
            <a:avLst/>
          </a:prstGeom>
        </p:spPr>
        <p:txBody>
          <a:bodyPr wrap="square">
            <a:spAutoFit/>
          </a:bodyPr>
          <a:lstStyle/>
          <a:p>
            <a:pPr algn="just"/>
            <a:r>
              <a:rPr lang="tr-TR" sz="3600" b="1" dirty="0"/>
              <a:t>2022 Booking.com Saldırısı</a:t>
            </a:r>
          </a:p>
          <a:p>
            <a:pPr algn="just"/>
            <a:r>
              <a:rPr lang="tr-TR" sz="2400" dirty="0"/>
              <a:t>Saldırganlar, Booking.com logosu ve renklerini kullanarak sahte web siteleri oluşturdular ve bu web sitelerinde sahte müşteri hizmetleri numaraları paylaştılar. Bu numaraları arayan müşterilerden, kredi kartı bilgileri ve diğer kişisel bilgiler istendi. Saldırı sonucunda, birçok müşterinin kişisel bilgileri çalındı.</a:t>
            </a: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6139" y="3250424"/>
            <a:ext cx="6499722" cy="2985810"/>
          </a:xfrm>
          <a:prstGeom prst="rect">
            <a:avLst/>
          </a:prstGeom>
        </p:spPr>
      </p:pic>
    </p:spTree>
    <p:extLst>
      <p:ext uri="{BB962C8B-B14F-4D97-AF65-F5344CB8AC3E}">
        <p14:creationId xmlns:p14="http://schemas.microsoft.com/office/powerpoint/2010/main" val="3305572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629BCE6E-7F1E-1A2C-B9C3-E04625D96D57}"/>
              </a:ext>
            </a:extLst>
          </p:cNvPr>
          <p:cNvSpPr txBox="1">
            <a:spLocks/>
          </p:cNvSpPr>
          <p:nvPr/>
        </p:nvSpPr>
        <p:spPr>
          <a:xfrm>
            <a:off x="838200" y="2237173"/>
            <a:ext cx="10515600" cy="393978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p>
        </p:txBody>
      </p:sp>
      <p:sp>
        <p:nvSpPr>
          <p:cNvPr id="3" name="Dikdörtgen 2"/>
          <p:cNvSpPr/>
          <p:nvPr/>
        </p:nvSpPr>
        <p:spPr>
          <a:xfrm>
            <a:off x="838200" y="1294601"/>
            <a:ext cx="10663926" cy="1384995"/>
          </a:xfrm>
          <a:prstGeom prst="rect">
            <a:avLst/>
          </a:prstGeom>
        </p:spPr>
        <p:txBody>
          <a:bodyPr wrap="square">
            <a:spAutoFit/>
          </a:bodyPr>
          <a:lstStyle/>
          <a:p>
            <a:pPr algn="just"/>
            <a:r>
              <a:rPr lang="tr-TR" sz="3600" b="1" dirty="0"/>
              <a:t>2022 </a:t>
            </a:r>
            <a:r>
              <a:rPr lang="tr-TR" sz="3600" b="1" dirty="0" err="1"/>
              <a:t>Airbnb</a:t>
            </a:r>
            <a:r>
              <a:rPr lang="tr-TR" sz="3600" b="1" dirty="0"/>
              <a:t> Saldırısı</a:t>
            </a:r>
          </a:p>
          <a:p>
            <a:pPr algn="just"/>
            <a:r>
              <a:rPr lang="tr-TR" sz="2400" dirty="0" err="1"/>
              <a:t>Airbnb</a:t>
            </a:r>
            <a:r>
              <a:rPr lang="tr-TR" sz="2400" dirty="0"/>
              <a:t>, sahte web siteleri aracılığıyla müşterilerinin kredi kartı bilgilerini çalmaya çalışan bir </a:t>
            </a:r>
            <a:r>
              <a:rPr lang="tr-TR" sz="2400" dirty="0" err="1"/>
              <a:t>phishing</a:t>
            </a:r>
            <a:r>
              <a:rPr lang="tr-TR" sz="2400" dirty="0"/>
              <a:t> saldırısına uğradı.</a:t>
            </a:r>
          </a:p>
        </p:txBody>
      </p:sp>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2635" y="2858984"/>
            <a:ext cx="5935056" cy="3338469"/>
          </a:xfrm>
          <a:prstGeom prst="rect">
            <a:avLst/>
          </a:prstGeom>
        </p:spPr>
      </p:pic>
    </p:spTree>
    <p:extLst>
      <p:ext uri="{BB962C8B-B14F-4D97-AF65-F5344CB8AC3E}">
        <p14:creationId xmlns:p14="http://schemas.microsoft.com/office/powerpoint/2010/main" val="42062393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Başlık 1">
            <a:extLst>
              <a:ext uri="{FF2B5EF4-FFF2-40B4-BE49-F238E27FC236}">
                <a16:creationId xmlns:a16="http://schemas.microsoft.com/office/drawing/2014/main" id="{3D38D566-06E1-F86A-12D8-3E2A3B450647}"/>
              </a:ext>
            </a:extLst>
          </p:cNvPr>
          <p:cNvSpPr>
            <a:spLocks noGrp="1"/>
          </p:cNvSpPr>
          <p:nvPr>
            <p:ph type="title"/>
          </p:nvPr>
        </p:nvSpPr>
        <p:spPr>
          <a:xfrm>
            <a:off x="838200" y="1087655"/>
            <a:ext cx="9343845" cy="853926"/>
          </a:xfrm>
        </p:spPr>
        <p:txBody>
          <a:bodyPr>
            <a:noAutofit/>
          </a:bodyPr>
          <a:lstStyle/>
          <a:p>
            <a:r>
              <a:rPr lang="tr-TR" sz="3600" b="1" i="0" dirty="0" err="1">
                <a:solidFill>
                  <a:srgbClr val="1F1F1F"/>
                </a:solidFill>
                <a:effectLst/>
                <a:latin typeface="+mn-lt"/>
              </a:rPr>
              <a:t>Phishing</a:t>
            </a:r>
            <a:r>
              <a:rPr lang="tr-TR" sz="3600" b="1" i="0" dirty="0">
                <a:solidFill>
                  <a:srgbClr val="1F1F1F"/>
                </a:solidFill>
                <a:effectLst/>
                <a:latin typeface="+mn-lt"/>
              </a:rPr>
              <a:t> Saldırılarından Korunma</a:t>
            </a:r>
            <a:endParaRPr lang="tr-TR" sz="3600" dirty="0">
              <a:latin typeface="+mn-lt"/>
            </a:endParaRPr>
          </a:p>
        </p:txBody>
      </p:sp>
      <p:sp>
        <p:nvSpPr>
          <p:cNvPr id="12" name="İçerik Yer Tutucusu 2">
            <a:extLst>
              <a:ext uri="{FF2B5EF4-FFF2-40B4-BE49-F238E27FC236}">
                <a16:creationId xmlns:a16="http://schemas.microsoft.com/office/drawing/2014/main" id="{46C3DF53-E783-30C0-252C-B0465591BAFC}"/>
              </a:ext>
            </a:extLst>
          </p:cNvPr>
          <p:cNvSpPr txBox="1">
            <a:spLocks/>
          </p:cNvSpPr>
          <p:nvPr/>
        </p:nvSpPr>
        <p:spPr>
          <a:xfrm>
            <a:off x="838200" y="1975449"/>
            <a:ext cx="10515600" cy="420151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dirty="0" err="1">
                <a:solidFill>
                  <a:srgbClr val="1F1F1F"/>
                </a:solidFill>
              </a:rPr>
              <a:t>Phishing</a:t>
            </a:r>
            <a:r>
              <a:rPr lang="tr-TR" dirty="0">
                <a:solidFill>
                  <a:srgbClr val="1F1F1F"/>
                </a:solidFill>
              </a:rPr>
              <a:t> saldırılarından korunmak için;</a:t>
            </a:r>
          </a:p>
          <a:p>
            <a:pPr marL="800100" lvl="1" indent="-342900" algn="just">
              <a:buFont typeface="Arial" panose="020B0604020202020204" pitchFamily="34" charset="0"/>
              <a:buChar char="•"/>
            </a:pPr>
            <a:r>
              <a:rPr lang="tr-TR" sz="2400" dirty="0">
                <a:solidFill>
                  <a:srgbClr val="1F1F1F"/>
                </a:solidFill>
              </a:rPr>
              <a:t>Aldığınız e-postalara, </a:t>
            </a:r>
            <a:r>
              <a:rPr lang="tr-TR" sz="2400" dirty="0" err="1">
                <a:solidFill>
                  <a:srgbClr val="1F1F1F"/>
                </a:solidFill>
              </a:rPr>
              <a:t>SMS'lere</a:t>
            </a:r>
            <a:r>
              <a:rPr lang="tr-TR" sz="2400" dirty="0">
                <a:solidFill>
                  <a:srgbClr val="1F1F1F"/>
                </a:solidFill>
              </a:rPr>
              <a:t> veya sosyal medya mesajlarına dikkat edin. Tanımadığınız kişilerden gelen veya </a:t>
            </a:r>
            <a:r>
              <a:rPr lang="tr-TR" sz="2400" dirty="0">
                <a:solidFill>
                  <a:srgbClr val="FF0000"/>
                </a:solidFill>
              </a:rPr>
              <a:t>şüpheli görünen mesajlara tıklamaktan veya ekleri açmaktan kaçının</a:t>
            </a:r>
            <a:r>
              <a:rPr lang="tr-TR" sz="2400" dirty="0">
                <a:solidFill>
                  <a:srgbClr val="1F1F1F"/>
                </a:solidFill>
              </a:rPr>
              <a:t>.</a:t>
            </a:r>
          </a:p>
          <a:p>
            <a:pPr marL="800100" lvl="1" indent="-342900" algn="just">
              <a:buFont typeface="Arial" panose="020B0604020202020204" pitchFamily="34" charset="0"/>
              <a:buChar char="•"/>
            </a:pPr>
            <a:r>
              <a:rPr lang="tr-TR" sz="2400" dirty="0">
                <a:solidFill>
                  <a:srgbClr val="1F1F1F"/>
                </a:solidFill>
              </a:rPr>
              <a:t>Herhangi bir web sitesine giriş yapmadan önce </a:t>
            </a:r>
            <a:r>
              <a:rPr lang="tr-TR" sz="2400" dirty="0">
                <a:solidFill>
                  <a:srgbClr val="FF0000"/>
                </a:solidFill>
              </a:rPr>
              <a:t>web sitesinin adresini kontrol edin</a:t>
            </a:r>
            <a:r>
              <a:rPr lang="tr-TR" sz="2400" dirty="0">
                <a:solidFill>
                  <a:srgbClr val="1F1F1F"/>
                </a:solidFill>
              </a:rPr>
              <a:t>. Sahte web siteleri genellikle gerçek web sitelerinin adreslerine çok benzer.</a:t>
            </a:r>
          </a:p>
          <a:p>
            <a:pPr marL="800100" lvl="1" indent="-342900" algn="just">
              <a:buFont typeface="Arial" panose="020B0604020202020204" pitchFamily="34" charset="0"/>
              <a:buChar char="•"/>
            </a:pPr>
            <a:r>
              <a:rPr lang="tr-TR" sz="2400" dirty="0">
                <a:solidFill>
                  <a:srgbClr val="1F1F1F"/>
                </a:solidFill>
              </a:rPr>
              <a:t>Kişisel bilgilerinizi asla e-posta, SMS veya sosyal medya mesajları aracılığıyla vermeyin.</a:t>
            </a:r>
          </a:p>
          <a:p>
            <a:pPr marL="800100" lvl="1" indent="-342900" algn="just">
              <a:buFont typeface="Arial" panose="020B0604020202020204" pitchFamily="34" charset="0"/>
              <a:buChar char="•"/>
            </a:pPr>
            <a:r>
              <a:rPr lang="tr-TR" sz="2400" dirty="0">
                <a:solidFill>
                  <a:srgbClr val="1F1F1F"/>
                </a:solidFill>
              </a:rPr>
              <a:t>Bilgisayarınızda ve mobil cihazınızda güncel bir </a:t>
            </a:r>
            <a:r>
              <a:rPr lang="tr-TR" sz="2400" dirty="0" err="1">
                <a:solidFill>
                  <a:srgbClr val="FF0000"/>
                </a:solidFill>
              </a:rPr>
              <a:t>antivirüs</a:t>
            </a:r>
            <a:r>
              <a:rPr lang="tr-TR" sz="2400" dirty="0">
                <a:solidFill>
                  <a:srgbClr val="FF0000"/>
                </a:solidFill>
              </a:rPr>
              <a:t> programı </a:t>
            </a:r>
            <a:r>
              <a:rPr lang="tr-TR" sz="2400" dirty="0">
                <a:solidFill>
                  <a:srgbClr val="1F1F1F"/>
                </a:solidFill>
              </a:rPr>
              <a:t>kullanın.</a:t>
            </a:r>
          </a:p>
          <a:p>
            <a:pPr marL="800100" lvl="1" indent="-342900" algn="just">
              <a:buFont typeface="Arial" panose="020B0604020202020204" pitchFamily="34" charset="0"/>
              <a:buChar char="•"/>
            </a:pPr>
            <a:r>
              <a:rPr lang="tr-TR" sz="2400" dirty="0">
                <a:solidFill>
                  <a:srgbClr val="FF0000"/>
                </a:solidFill>
              </a:rPr>
              <a:t>Bilgi güvenliği </a:t>
            </a:r>
            <a:r>
              <a:rPr lang="tr-TR" sz="2400" dirty="0">
                <a:solidFill>
                  <a:srgbClr val="1F1F1F"/>
                </a:solidFill>
              </a:rPr>
              <a:t>konusunda </a:t>
            </a:r>
            <a:r>
              <a:rPr lang="tr-TR" sz="2400" dirty="0">
                <a:solidFill>
                  <a:srgbClr val="FF0000"/>
                </a:solidFill>
              </a:rPr>
              <a:t>bilinçli</a:t>
            </a:r>
            <a:r>
              <a:rPr lang="tr-TR" sz="2400" dirty="0">
                <a:solidFill>
                  <a:srgbClr val="1F1F1F"/>
                </a:solidFill>
              </a:rPr>
              <a:t> olun. </a:t>
            </a:r>
            <a:endParaRPr lang="tr-TR" dirty="0"/>
          </a:p>
        </p:txBody>
      </p:sp>
    </p:spTree>
    <p:extLst>
      <p:ext uri="{BB962C8B-B14F-4D97-AF65-F5344CB8AC3E}">
        <p14:creationId xmlns:p14="http://schemas.microsoft.com/office/powerpoint/2010/main" val="294569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FA1AF0B-53D4-0B44-241E-1CCE9706287B}"/>
              </a:ext>
            </a:extLst>
          </p:cNvPr>
          <p:cNvSpPr txBox="1">
            <a:spLocks/>
          </p:cNvSpPr>
          <p:nvPr/>
        </p:nvSpPr>
        <p:spPr>
          <a:xfrm>
            <a:off x="1213526" y="1463797"/>
            <a:ext cx="9959502" cy="933856"/>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4800" b="1" dirty="0">
                <a:solidFill>
                  <a:schemeClr val="tx1"/>
                </a:solidFill>
              </a:rPr>
              <a:t>BÜYÜK VERİ VE YAPAY ZEKA'NIN GELECEĞİ</a:t>
            </a:r>
            <a:endParaRPr lang="tr-TR" sz="4800" dirty="0">
              <a:solidFill>
                <a:schemeClr val="tx1"/>
              </a:solidFill>
            </a:endParaRPr>
          </a:p>
          <a:p>
            <a:endParaRPr lang="tr-TR" dirty="0"/>
          </a:p>
        </p:txBody>
      </p:sp>
      <p:pic>
        <p:nvPicPr>
          <p:cNvPr id="2" name="Resi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99790" y="2528808"/>
            <a:ext cx="7192419" cy="3222541"/>
          </a:xfrm>
          <a:prstGeom prst="rect">
            <a:avLst/>
          </a:prstGeom>
        </p:spPr>
      </p:pic>
    </p:spTree>
    <p:extLst>
      <p:ext uri="{BB962C8B-B14F-4D97-AF65-F5344CB8AC3E}">
        <p14:creationId xmlns:p14="http://schemas.microsoft.com/office/powerpoint/2010/main" val="5802706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3" name="Dikdörtgen 12"/>
          <p:cNvSpPr/>
          <p:nvPr/>
        </p:nvSpPr>
        <p:spPr>
          <a:xfrm>
            <a:off x="6096000" y="1469053"/>
            <a:ext cx="4966619" cy="3785652"/>
          </a:xfrm>
          <a:prstGeom prst="rect">
            <a:avLst/>
          </a:prstGeom>
          <a:noFill/>
        </p:spPr>
        <p:txBody>
          <a:bodyPr wrap="square" lIns="91440" tIns="45720" rIns="91440" bIns="45720">
            <a:spAutoFit/>
          </a:bodyPr>
          <a:lstStyle/>
          <a:p>
            <a:pPr algn="ctr"/>
            <a:r>
              <a:rPr lang="en-US" sz="8000" b="1" dirty="0" err="1">
                <a:ln w="12700">
                  <a:solidFill>
                    <a:schemeClr val="accent5"/>
                  </a:solidFill>
                  <a:prstDash val="solid"/>
                </a:ln>
                <a:solidFill>
                  <a:srgbClr val="8F2115"/>
                </a:solidFill>
              </a:rPr>
              <a:t>Örnek</a:t>
            </a:r>
            <a:r>
              <a:rPr lang="en-US" sz="8000" b="1" dirty="0">
                <a:ln w="12700">
                  <a:solidFill>
                    <a:schemeClr val="accent5"/>
                  </a:solidFill>
                  <a:prstDash val="solid"/>
                </a:ln>
                <a:solidFill>
                  <a:srgbClr val="8F2115"/>
                </a:solidFill>
              </a:rPr>
              <a:t> </a:t>
            </a:r>
            <a:r>
              <a:rPr lang="tr-TR" sz="8000" b="1" dirty="0">
                <a:ln w="12700">
                  <a:solidFill>
                    <a:schemeClr val="accent5"/>
                  </a:solidFill>
                  <a:prstDash val="solid"/>
                </a:ln>
                <a:solidFill>
                  <a:srgbClr val="0D3144"/>
                </a:solidFill>
              </a:rPr>
              <a:t>Y</a:t>
            </a:r>
            <a:r>
              <a:rPr lang="en-US" sz="8000" b="1" dirty="0">
                <a:ln w="12700">
                  <a:solidFill>
                    <a:schemeClr val="accent5"/>
                  </a:solidFill>
                  <a:prstDash val="solid"/>
                </a:ln>
                <a:solidFill>
                  <a:srgbClr val="0D3144"/>
                </a:solidFill>
              </a:rPr>
              <a:t>apay</a:t>
            </a:r>
            <a:r>
              <a:rPr lang="tr-TR" sz="8000" b="1" dirty="0">
                <a:ln w="12700">
                  <a:solidFill>
                    <a:schemeClr val="accent5"/>
                  </a:solidFill>
                  <a:prstDash val="solid"/>
                </a:ln>
                <a:solidFill>
                  <a:srgbClr val="0D3144"/>
                </a:solidFill>
              </a:rPr>
              <a:t> Z</a:t>
            </a:r>
            <a:r>
              <a:rPr lang="en-US" sz="8000" b="1" dirty="0">
                <a:ln w="12700">
                  <a:solidFill>
                    <a:schemeClr val="accent5"/>
                  </a:solidFill>
                  <a:prstDash val="solid"/>
                </a:ln>
                <a:solidFill>
                  <a:srgbClr val="0D3144"/>
                </a:solidFill>
              </a:rPr>
              <a:t>eka </a:t>
            </a:r>
            <a:r>
              <a:rPr lang="en-US" sz="8000" b="1" dirty="0" err="1">
                <a:ln w="12700">
                  <a:solidFill>
                    <a:schemeClr val="accent5"/>
                  </a:solidFill>
                  <a:prstDash val="solid"/>
                </a:ln>
                <a:solidFill>
                  <a:srgbClr val="982F30"/>
                </a:solidFill>
              </a:rPr>
              <a:t>Araçları</a:t>
            </a:r>
            <a:endParaRPr lang="tr-TR" sz="8000" b="1" dirty="0">
              <a:ln w="12700">
                <a:solidFill>
                  <a:schemeClr val="accent5"/>
                </a:solidFill>
                <a:prstDash val="solid"/>
              </a:ln>
              <a:solidFill>
                <a:srgbClr val="982F30"/>
              </a:solidFill>
            </a:endParaRPr>
          </a:p>
        </p:txBody>
      </p:sp>
      <p:pic>
        <p:nvPicPr>
          <p:cNvPr id="1026" name="Picture 2" descr="Artificial Intelligence PNG Transparent Images Free Download ...">
            <a:extLst>
              <a:ext uri="{FF2B5EF4-FFF2-40B4-BE49-F238E27FC236}">
                <a16:creationId xmlns:a16="http://schemas.microsoft.com/office/drawing/2014/main" id="{CF71434C-7FF6-61B5-D242-9DE15EC3EA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759" y="954846"/>
            <a:ext cx="5066355" cy="5066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06271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pic>
        <p:nvPicPr>
          <p:cNvPr id="2050" name="Picture 2">
            <a:extLst>
              <a:ext uri="{FF2B5EF4-FFF2-40B4-BE49-F238E27FC236}">
                <a16:creationId xmlns:a16="http://schemas.microsoft.com/office/drawing/2014/main" id="{793CF838-B1A3-AB44-4730-A730E70BCA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66047"/>
            <a:ext cx="12192000" cy="4665466"/>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7FDBD0F1-23C8-E535-962B-5EB3E5302C8D}"/>
              </a:ext>
            </a:extLst>
          </p:cNvPr>
          <p:cNvSpPr/>
          <p:nvPr/>
        </p:nvSpPr>
        <p:spPr>
          <a:xfrm>
            <a:off x="1882587" y="744816"/>
            <a:ext cx="7844119" cy="1046440"/>
          </a:xfrm>
          <a:prstGeom prst="rect">
            <a:avLst/>
          </a:prstGeom>
          <a:noFill/>
        </p:spPr>
        <p:txBody>
          <a:bodyPr wrap="square" lIns="91440" tIns="45720" rIns="91440" bIns="45720">
            <a:spAutoFit/>
          </a:bodyPr>
          <a:lstStyle/>
          <a:p>
            <a:pPr algn="ctr"/>
            <a:r>
              <a:rPr lang="en-US" sz="6200" b="1" dirty="0">
                <a:ln w="12700">
                  <a:solidFill>
                    <a:schemeClr val="accent5"/>
                  </a:solidFill>
                  <a:prstDash val="solid"/>
                </a:ln>
                <a:solidFill>
                  <a:srgbClr val="210759"/>
                </a:solidFill>
              </a:rPr>
              <a:t>Microsoft Office </a:t>
            </a:r>
            <a:r>
              <a:rPr lang="en-US" sz="6200" b="1" dirty="0" err="1">
                <a:ln w="12700">
                  <a:solidFill>
                    <a:schemeClr val="accent5"/>
                  </a:solidFill>
                  <a:prstDash val="solid"/>
                </a:ln>
                <a:solidFill>
                  <a:srgbClr val="210759"/>
                </a:solidFill>
              </a:rPr>
              <a:t>Dikte</a:t>
            </a:r>
            <a:endParaRPr lang="tr-TR" sz="6200" b="1" dirty="0">
              <a:ln w="12700">
                <a:solidFill>
                  <a:schemeClr val="accent5"/>
                </a:solidFill>
                <a:prstDash val="solid"/>
              </a:ln>
              <a:solidFill>
                <a:srgbClr val="210759"/>
              </a:solidFill>
            </a:endParaRPr>
          </a:p>
        </p:txBody>
      </p:sp>
    </p:spTree>
    <p:extLst>
      <p:ext uri="{BB962C8B-B14F-4D97-AF65-F5344CB8AC3E}">
        <p14:creationId xmlns:p14="http://schemas.microsoft.com/office/powerpoint/2010/main" val="8450475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FA1AF0B-53D4-0B44-241E-1CCE9706287B}"/>
              </a:ext>
            </a:extLst>
          </p:cNvPr>
          <p:cNvSpPr txBox="1">
            <a:spLocks/>
          </p:cNvSpPr>
          <p:nvPr/>
        </p:nvSpPr>
        <p:spPr>
          <a:xfrm>
            <a:off x="6096000" y="2068551"/>
            <a:ext cx="5585012" cy="416925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en-US" dirty="0" err="1">
                <a:solidFill>
                  <a:schemeClr val="tx1"/>
                </a:solidFill>
              </a:rPr>
              <a:t>Microsoftun</a:t>
            </a:r>
            <a:r>
              <a:rPr lang="en-US" dirty="0">
                <a:solidFill>
                  <a:schemeClr val="tx1"/>
                </a:solidFill>
              </a:rPr>
              <a:t> </a:t>
            </a:r>
            <a:r>
              <a:rPr lang="en-US" dirty="0" err="1">
                <a:solidFill>
                  <a:schemeClr val="tx1"/>
                </a:solidFill>
              </a:rPr>
              <a:t>kendi</a:t>
            </a:r>
            <a:r>
              <a:rPr lang="en-US" dirty="0">
                <a:solidFill>
                  <a:schemeClr val="tx1"/>
                </a:solidFill>
              </a:rPr>
              <a:t> </a:t>
            </a:r>
            <a:r>
              <a:rPr lang="en-US" dirty="0" err="1">
                <a:solidFill>
                  <a:schemeClr val="tx1"/>
                </a:solidFill>
              </a:rPr>
              <a:t>tanımına</a:t>
            </a:r>
            <a:r>
              <a:rPr lang="en-US" dirty="0">
                <a:solidFill>
                  <a:schemeClr val="tx1"/>
                </a:solidFill>
              </a:rPr>
              <a:t> </a:t>
            </a:r>
            <a:r>
              <a:rPr lang="en-US" dirty="0" err="1">
                <a:solidFill>
                  <a:schemeClr val="tx1"/>
                </a:solidFill>
              </a:rPr>
              <a:t>göre</a:t>
            </a:r>
            <a:r>
              <a:rPr lang="en-US" dirty="0">
                <a:solidFill>
                  <a:schemeClr val="tx1"/>
                </a:solidFill>
              </a:rPr>
              <a:t>;</a:t>
            </a:r>
          </a:p>
          <a:p>
            <a:pPr algn="just"/>
            <a:r>
              <a:rPr lang="tr-TR" dirty="0">
                <a:solidFill>
                  <a:schemeClr val="tx1"/>
                </a:solidFill>
              </a:rPr>
              <a:t>Dikte, Microsoft</a:t>
            </a:r>
            <a:r>
              <a:rPr lang="en-US" dirty="0">
                <a:solidFill>
                  <a:schemeClr val="tx1"/>
                </a:solidFill>
              </a:rPr>
              <a:t> </a:t>
            </a:r>
            <a:r>
              <a:rPr lang="tr-TR" dirty="0">
                <a:solidFill>
                  <a:schemeClr val="tx1"/>
                </a:solidFill>
              </a:rPr>
              <a:t>365'te mikrofon ve güvenilir bir internet bağlantısıyla içerik yazmak için konuşmayı metne dönüştürme</a:t>
            </a:r>
            <a:r>
              <a:rPr lang="en-US" dirty="0">
                <a:solidFill>
                  <a:schemeClr val="tx1"/>
                </a:solidFill>
              </a:rPr>
              <a:t>ye </a:t>
            </a:r>
            <a:r>
              <a:rPr lang="tr-TR" dirty="0">
                <a:solidFill>
                  <a:schemeClr val="tx1"/>
                </a:solidFill>
              </a:rPr>
              <a:t>olanak tanı</a:t>
            </a:r>
            <a:r>
              <a:rPr lang="en-US" dirty="0" err="1">
                <a:solidFill>
                  <a:schemeClr val="tx1"/>
                </a:solidFill>
              </a:rPr>
              <a:t>yan</a:t>
            </a:r>
            <a:r>
              <a:rPr lang="en-US" dirty="0">
                <a:solidFill>
                  <a:schemeClr val="tx1"/>
                </a:solidFill>
              </a:rPr>
              <a:t> </a:t>
            </a:r>
            <a:r>
              <a:rPr lang="en-US" dirty="0" err="1">
                <a:solidFill>
                  <a:schemeClr val="tx1"/>
                </a:solidFill>
              </a:rPr>
              <a:t>bir</a:t>
            </a:r>
            <a:r>
              <a:rPr lang="en-US" dirty="0">
                <a:solidFill>
                  <a:schemeClr val="tx1"/>
                </a:solidFill>
              </a:rPr>
              <a:t> </a:t>
            </a:r>
            <a:r>
              <a:rPr lang="en-US" dirty="0" err="1">
                <a:solidFill>
                  <a:schemeClr val="tx1"/>
                </a:solidFill>
              </a:rPr>
              <a:t>yapay</a:t>
            </a:r>
            <a:r>
              <a:rPr lang="en-US" dirty="0">
                <a:solidFill>
                  <a:schemeClr val="tx1"/>
                </a:solidFill>
              </a:rPr>
              <a:t> </a:t>
            </a:r>
            <a:r>
              <a:rPr lang="en-US" dirty="0" err="1">
                <a:solidFill>
                  <a:schemeClr val="tx1"/>
                </a:solidFill>
              </a:rPr>
              <a:t>zeka</a:t>
            </a:r>
            <a:r>
              <a:rPr lang="en-US" dirty="0">
                <a:solidFill>
                  <a:schemeClr val="tx1"/>
                </a:solidFill>
              </a:rPr>
              <a:t> </a:t>
            </a:r>
            <a:r>
              <a:rPr lang="en-US" dirty="0" err="1">
                <a:solidFill>
                  <a:schemeClr val="tx1"/>
                </a:solidFill>
              </a:rPr>
              <a:t>aracıdır</a:t>
            </a:r>
            <a:r>
              <a:rPr lang="tr-TR" dirty="0">
                <a:solidFill>
                  <a:schemeClr val="tx1"/>
                </a:solidFill>
              </a:rPr>
              <a:t>.</a:t>
            </a:r>
            <a:endParaRPr lang="en-US" dirty="0">
              <a:solidFill>
                <a:schemeClr val="tx1"/>
              </a:solidFill>
            </a:endParaRPr>
          </a:p>
          <a:p>
            <a:pPr marL="457200" indent="-457200" algn="just">
              <a:buFont typeface="Wingdings" panose="05000000000000000000" pitchFamily="2" charset="2"/>
              <a:buChar char="§"/>
            </a:pPr>
            <a:r>
              <a:rPr lang="en-US" dirty="0" err="1">
                <a:solidFill>
                  <a:schemeClr val="tx1"/>
                </a:solidFill>
              </a:rPr>
              <a:t>Çoklu</a:t>
            </a:r>
            <a:r>
              <a:rPr lang="en-US" dirty="0">
                <a:solidFill>
                  <a:schemeClr val="tx1"/>
                </a:solidFill>
              </a:rPr>
              <a:t> </a:t>
            </a:r>
            <a:r>
              <a:rPr lang="en-US" dirty="0" err="1">
                <a:solidFill>
                  <a:schemeClr val="tx1"/>
                </a:solidFill>
              </a:rPr>
              <a:t>dil</a:t>
            </a:r>
            <a:r>
              <a:rPr lang="en-US" dirty="0">
                <a:solidFill>
                  <a:schemeClr val="tx1"/>
                </a:solidFill>
              </a:rPr>
              <a:t> </a:t>
            </a:r>
            <a:r>
              <a:rPr lang="en-US" dirty="0" err="1">
                <a:solidFill>
                  <a:schemeClr val="tx1"/>
                </a:solidFill>
              </a:rPr>
              <a:t>desteği</a:t>
            </a:r>
            <a:endParaRPr lang="en-US" dirty="0">
              <a:solidFill>
                <a:schemeClr val="tx1"/>
              </a:solidFill>
            </a:endParaRPr>
          </a:p>
          <a:p>
            <a:pPr marL="457200" indent="-457200" algn="just">
              <a:buFont typeface="Wingdings" panose="05000000000000000000" pitchFamily="2" charset="2"/>
              <a:buChar char="§"/>
            </a:pPr>
            <a:r>
              <a:rPr lang="en-US" dirty="0" err="1">
                <a:solidFill>
                  <a:schemeClr val="tx1"/>
                </a:solidFill>
              </a:rPr>
              <a:t>Otomatik</a:t>
            </a:r>
            <a:r>
              <a:rPr lang="en-US" dirty="0">
                <a:solidFill>
                  <a:schemeClr val="tx1"/>
                </a:solidFill>
              </a:rPr>
              <a:t> </a:t>
            </a:r>
            <a:r>
              <a:rPr lang="en-US" dirty="0" err="1">
                <a:solidFill>
                  <a:schemeClr val="tx1"/>
                </a:solidFill>
              </a:rPr>
              <a:t>noktalama</a:t>
            </a:r>
            <a:r>
              <a:rPr lang="en-US" dirty="0">
                <a:solidFill>
                  <a:schemeClr val="tx1"/>
                </a:solidFill>
              </a:rPr>
              <a:t> </a:t>
            </a:r>
            <a:r>
              <a:rPr lang="en-US" dirty="0" err="1">
                <a:solidFill>
                  <a:schemeClr val="tx1"/>
                </a:solidFill>
              </a:rPr>
              <a:t>işareti</a:t>
            </a:r>
            <a:endParaRPr lang="en-US" dirty="0">
              <a:solidFill>
                <a:schemeClr val="tx1"/>
              </a:solidFill>
            </a:endParaRPr>
          </a:p>
          <a:p>
            <a:pPr marL="457200" indent="-457200" algn="just">
              <a:buFont typeface="Wingdings" panose="05000000000000000000" pitchFamily="2" charset="2"/>
              <a:buChar char="§"/>
            </a:pPr>
            <a:r>
              <a:rPr lang="en-US" dirty="0">
                <a:solidFill>
                  <a:schemeClr val="tx1"/>
                </a:solidFill>
              </a:rPr>
              <a:t>Mobil </a:t>
            </a:r>
            <a:r>
              <a:rPr lang="en-US" dirty="0" err="1">
                <a:solidFill>
                  <a:schemeClr val="tx1"/>
                </a:solidFill>
              </a:rPr>
              <a:t>desteği</a:t>
            </a:r>
            <a:endParaRPr lang="en-US" dirty="0">
              <a:solidFill>
                <a:schemeClr val="tx1"/>
              </a:solidFill>
            </a:endParaRPr>
          </a:p>
        </p:txBody>
      </p:sp>
      <p:sp>
        <p:nvSpPr>
          <p:cNvPr id="2" name="Dikdörtgen 1">
            <a:extLst>
              <a:ext uri="{FF2B5EF4-FFF2-40B4-BE49-F238E27FC236}">
                <a16:creationId xmlns:a16="http://schemas.microsoft.com/office/drawing/2014/main" id="{7FDBD0F1-23C8-E535-962B-5EB3E5302C8D}"/>
              </a:ext>
            </a:extLst>
          </p:cNvPr>
          <p:cNvSpPr/>
          <p:nvPr/>
        </p:nvSpPr>
        <p:spPr>
          <a:xfrm>
            <a:off x="528917" y="898432"/>
            <a:ext cx="10486998" cy="1046440"/>
          </a:xfrm>
          <a:prstGeom prst="rect">
            <a:avLst/>
          </a:prstGeom>
          <a:noFill/>
        </p:spPr>
        <p:txBody>
          <a:bodyPr wrap="square" lIns="91440" tIns="45720" rIns="91440" bIns="45720">
            <a:spAutoFit/>
          </a:bodyPr>
          <a:lstStyle/>
          <a:p>
            <a:pPr algn="ctr"/>
            <a:r>
              <a:rPr lang="en-US" sz="6200" b="1" dirty="0">
                <a:ln w="12700">
                  <a:solidFill>
                    <a:schemeClr val="accent5"/>
                  </a:solidFill>
                  <a:prstDash val="solid"/>
                </a:ln>
                <a:solidFill>
                  <a:srgbClr val="8F2115"/>
                </a:solidFill>
              </a:rPr>
              <a:t>Microsoft Office </a:t>
            </a:r>
            <a:r>
              <a:rPr lang="en-US" sz="6200" b="1" dirty="0" err="1">
                <a:ln w="12700">
                  <a:solidFill>
                    <a:schemeClr val="accent5"/>
                  </a:solidFill>
                  <a:prstDash val="solid"/>
                </a:ln>
                <a:solidFill>
                  <a:srgbClr val="8F2115"/>
                </a:solidFill>
              </a:rPr>
              <a:t>Dikte</a:t>
            </a:r>
            <a:endParaRPr lang="tr-TR" sz="6200" b="1" dirty="0">
              <a:ln w="12700">
                <a:solidFill>
                  <a:schemeClr val="accent5"/>
                </a:solidFill>
                <a:prstDash val="solid"/>
              </a:ln>
              <a:solidFill>
                <a:srgbClr val="982F30"/>
              </a:solidFill>
            </a:endParaRPr>
          </a:p>
        </p:txBody>
      </p:sp>
      <p:pic>
        <p:nvPicPr>
          <p:cNvPr id="4" name="Resim 3">
            <a:extLst>
              <a:ext uri="{FF2B5EF4-FFF2-40B4-BE49-F238E27FC236}">
                <a16:creationId xmlns:a16="http://schemas.microsoft.com/office/drawing/2014/main" id="{5831A434-464B-D517-F28D-34607037F103}"/>
              </a:ext>
            </a:extLst>
          </p:cNvPr>
          <p:cNvPicPr>
            <a:picLocks noChangeAspect="1"/>
          </p:cNvPicPr>
          <p:nvPr/>
        </p:nvPicPr>
        <p:blipFill>
          <a:blip r:embed="rId4"/>
          <a:stretch>
            <a:fillRect/>
          </a:stretch>
        </p:blipFill>
        <p:spPr>
          <a:xfrm>
            <a:off x="394641" y="2619505"/>
            <a:ext cx="5422273" cy="2672951"/>
          </a:xfrm>
          <a:prstGeom prst="rect">
            <a:avLst/>
          </a:prstGeom>
        </p:spPr>
      </p:pic>
    </p:spTree>
    <p:extLst>
      <p:ext uri="{BB962C8B-B14F-4D97-AF65-F5344CB8AC3E}">
        <p14:creationId xmlns:p14="http://schemas.microsoft.com/office/powerpoint/2010/main" val="1483760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pic>
        <p:nvPicPr>
          <p:cNvPr id="3074" name="Picture 2" descr="ChatGPT Logo PNG Transparent Images - PNG All">
            <a:extLst>
              <a:ext uri="{FF2B5EF4-FFF2-40B4-BE49-F238E27FC236}">
                <a16:creationId xmlns:a16="http://schemas.microsoft.com/office/drawing/2014/main" id="{EC1F31AB-8882-4416-1E1C-780FD93DD20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9075"/>
          <a:stretch/>
        </p:blipFill>
        <p:spPr bwMode="auto">
          <a:xfrm>
            <a:off x="3573555" y="1087655"/>
            <a:ext cx="5044890" cy="4587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3841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FA1AF0B-53D4-0B44-241E-1CCE9706287B}"/>
              </a:ext>
            </a:extLst>
          </p:cNvPr>
          <p:cNvSpPr txBox="1">
            <a:spLocks/>
          </p:cNvSpPr>
          <p:nvPr/>
        </p:nvSpPr>
        <p:spPr>
          <a:xfrm>
            <a:off x="4360245" y="2191451"/>
            <a:ext cx="7320768" cy="40463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en-US" dirty="0" err="1">
                <a:solidFill>
                  <a:schemeClr val="tx1"/>
                </a:solidFill>
              </a:rPr>
              <a:t>ChatGPT’ye</a:t>
            </a:r>
            <a:r>
              <a:rPr lang="en-US" dirty="0">
                <a:solidFill>
                  <a:schemeClr val="tx1"/>
                </a:solidFill>
              </a:rPr>
              <a:t> </a:t>
            </a:r>
            <a:r>
              <a:rPr lang="en-US" dirty="0" err="1">
                <a:solidFill>
                  <a:schemeClr val="tx1"/>
                </a:solidFill>
              </a:rPr>
              <a:t>göre</a:t>
            </a:r>
            <a:r>
              <a:rPr lang="en-US" dirty="0">
                <a:solidFill>
                  <a:schemeClr val="tx1"/>
                </a:solidFill>
              </a:rPr>
              <a:t> ChatGPT;</a:t>
            </a:r>
          </a:p>
          <a:p>
            <a:pPr algn="just"/>
            <a:r>
              <a:rPr lang="en-US" dirty="0">
                <a:solidFill>
                  <a:schemeClr val="tx1"/>
                </a:solidFill>
              </a:rPr>
              <a:t>OpenAI </a:t>
            </a:r>
            <a:r>
              <a:rPr lang="en-US" dirty="0" err="1">
                <a:solidFill>
                  <a:schemeClr val="tx1"/>
                </a:solidFill>
              </a:rPr>
              <a:t>tarafından</a:t>
            </a:r>
            <a:r>
              <a:rPr lang="en-US" dirty="0">
                <a:solidFill>
                  <a:schemeClr val="tx1"/>
                </a:solidFill>
              </a:rPr>
              <a:t> </a:t>
            </a:r>
            <a:r>
              <a:rPr lang="en-US" dirty="0" err="1">
                <a:solidFill>
                  <a:schemeClr val="tx1"/>
                </a:solidFill>
              </a:rPr>
              <a:t>geliştirilen</a:t>
            </a:r>
            <a:r>
              <a:rPr lang="en-US" dirty="0">
                <a:solidFill>
                  <a:schemeClr val="tx1"/>
                </a:solidFill>
              </a:rPr>
              <a:t>, </a:t>
            </a:r>
            <a:r>
              <a:rPr lang="tr-TR" dirty="0">
                <a:solidFill>
                  <a:schemeClr val="tx1"/>
                </a:solidFill>
              </a:rPr>
              <a:t>doğal dilde etkileşimde bulunabilen bir sohbet botudur.</a:t>
            </a:r>
            <a:r>
              <a:rPr lang="en-US" dirty="0">
                <a:solidFill>
                  <a:schemeClr val="tx1"/>
                </a:solidFill>
              </a:rPr>
              <a:t> </a:t>
            </a:r>
            <a:r>
              <a:rPr lang="en-US" dirty="0" err="1">
                <a:solidFill>
                  <a:schemeClr val="tx1"/>
                </a:solidFill>
              </a:rPr>
              <a:t>ChatGPT'nin</a:t>
            </a:r>
            <a:r>
              <a:rPr lang="en-US" dirty="0">
                <a:solidFill>
                  <a:schemeClr val="tx1"/>
                </a:solidFill>
              </a:rPr>
              <a:t> </a:t>
            </a:r>
            <a:r>
              <a:rPr lang="en-US" dirty="0" err="1">
                <a:solidFill>
                  <a:schemeClr val="tx1"/>
                </a:solidFill>
              </a:rPr>
              <a:t>amacı</a:t>
            </a:r>
            <a:r>
              <a:rPr lang="en-US" dirty="0">
                <a:solidFill>
                  <a:schemeClr val="tx1"/>
                </a:solidFill>
              </a:rPr>
              <a:t>, </a:t>
            </a:r>
            <a:r>
              <a:rPr lang="en-US" dirty="0" err="1">
                <a:solidFill>
                  <a:schemeClr val="tx1"/>
                </a:solidFill>
              </a:rPr>
              <a:t>insanlarla</a:t>
            </a:r>
            <a:r>
              <a:rPr lang="en-US" dirty="0">
                <a:solidFill>
                  <a:schemeClr val="tx1"/>
                </a:solidFill>
              </a:rPr>
              <a:t> </a:t>
            </a:r>
            <a:r>
              <a:rPr lang="en-US" dirty="0" err="1">
                <a:solidFill>
                  <a:schemeClr val="tx1"/>
                </a:solidFill>
              </a:rPr>
              <a:t>etkileşim</a:t>
            </a:r>
            <a:r>
              <a:rPr lang="en-US" dirty="0">
                <a:solidFill>
                  <a:schemeClr val="tx1"/>
                </a:solidFill>
              </a:rPr>
              <a:t> </a:t>
            </a:r>
            <a:r>
              <a:rPr lang="en-US" dirty="0" err="1">
                <a:solidFill>
                  <a:schemeClr val="tx1"/>
                </a:solidFill>
              </a:rPr>
              <a:t>kurarken</a:t>
            </a:r>
            <a:r>
              <a:rPr lang="en-US" dirty="0">
                <a:solidFill>
                  <a:schemeClr val="tx1"/>
                </a:solidFill>
              </a:rPr>
              <a:t> </a:t>
            </a:r>
            <a:r>
              <a:rPr lang="en-US" dirty="0" err="1">
                <a:solidFill>
                  <a:schemeClr val="tx1"/>
                </a:solidFill>
              </a:rPr>
              <a:t>doğal</a:t>
            </a:r>
            <a:r>
              <a:rPr lang="en-US" dirty="0">
                <a:solidFill>
                  <a:schemeClr val="tx1"/>
                </a:solidFill>
              </a:rPr>
              <a:t>, </a:t>
            </a:r>
            <a:r>
              <a:rPr lang="en-US" dirty="0" err="1">
                <a:solidFill>
                  <a:schemeClr val="tx1"/>
                </a:solidFill>
              </a:rPr>
              <a:t>akıcı</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anlamlı</a:t>
            </a:r>
            <a:r>
              <a:rPr lang="en-US" dirty="0">
                <a:solidFill>
                  <a:schemeClr val="tx1"/>
                </a:solidFill>
              </a:rPr>
              <a:t> </a:t>
            </a:r>
            <a:r>
              <a:rPr lang="en-US" dirty="0" err="1">
                <a:solidFill>
                  <a:schemeClr val="tx1"/>
                </a:solidFill>
              </a:rPr>
              <a:t>cevaplar</a:t>
            </a:r>
            <a:r>
              <a:rPr lang="en-US" dirty="0">
                <a:solidFill>
                  <a:schemeClr val="tx1"/>
                </a:solidFill>
              </a:rPr>
              <a:t> </a:t>
            </a:r>
            <a:r>
              <a:rPr lang="en-US" dirty="0" err="1">
                <a:solidFill>
                  <a:schemeClr val="tx1"/>
                </a:solidFill>
              </a:rPr>
              <a:t>üretebilmesini</a:t>
            </a:r>
            <a:r>
              <a:rPr lang="en-US" dirty="0">
                <a:solidFill>
                  <a:schemeClr val="tx1"/>
                </a:solidFill>
              </a:rPr>
              <a:t> </a:t>
            </a:r>
            <a:r>
              <a:rPr lang="en-US" dirty="0" err="1">
                <a:solidFill>
                  <a:schemeClr val="tx1"/>
                </a:solidFill>
              </a:rPr>
              <a:t>sağlamaktır</a:t>
            </a:r>
            <a:r>
              <a:rPr lang="en-US" dirty="0">
                <a:solidFill>
                  <a:schemeClr val="tx1"/>
                </a:solidFill>
              </a:rPr>
              <a:t>.</a:t>
            </a:r>
          </a:p>
          <a:p>
            <a:pPr marL="800100" lvl="1" indent="-342900" algn="just">
              <a:buFont typeface="Wingdings" panose="05000000000000000000" pitchFamily="2" charset="2"/>
              <a:buChar char="§"/>
            </a:pPr>
            <a:endParaRPr lang="en-US" dirty="0">
              <a:solidFill>
                <a:schemeClr val="tx1"/>
              </a:solidFill>
            </a:endParaRPr>
          </a:p>
        </p:txBody>
      </p:sp>
      <p:sp>
        <p:nvSpPr>
          <p:cNvPr id="2" name="Dikdörtgen 1">
            <a:extLst>
              <a:ext uri="{FF2B5EF4-FFF2-40B4-BE49-F238E27FC236}">
                <a16:creationId xmlns:a16="http://schemas.microsoft.com/office/drawing/2014/main" id="{7FDBD0F1-23C8-E535-962B-5EB3E5302C8D}"/>
              </a:ext>
            </a:extLst>
          </p:cNvPr>
          <p:cNvSpPr/>
          <p:nvPr/>
        </p:nvSpPr>
        <p:spPr>
          <a:xfrm>
            <a:off x="528917" y="898432"/>
            <a:ext cx="10486998" cy="1046440"/>
          </a:xfrm>
          <a:prstGeom prst="rect">
            <a:avLst/>
          </a:prstGeom>
          <a:noFill/>
        </p:spPr>
        <p:txBody>
          <a:bodyPr wrap="square" lIns="91440" tIns="45720" rIns="91440" bIns="45720">
            <a:spAutoFit/>
          </a:bodyPr>
          <a:lstStyle/>
          <a:p>
            <a:pPr algn="ctr"/>
            <a:r>
              <a:rPr lang="en-US" sz="6200" b="1" dirty="0">
                <a:ln w="12700">
                  <a:solidFill>
                    <a:schemeClr val="accent5"/>
                  </a:solidFill>
                  <a:prstDash val="solid"/>
                </a:ln>
                <a:solidFill>
                  <a:srgbClr val="8F2115"/>
                </a:solidFill>
              </a:rPr>
              <a:t>ChatGPT</a:t>
            </a:r>
            <a:endParaRPr lang="tr-TR" sz="6200" b="1" dirty="0">
              <a:ln w="12700">
                <a:solidFill>
                  <a:schemeClr val="accent5"/>
                </a:solidFill>
                <a:prstDash val="solid"/>
              </a:ln>
              <a:solidFill>
                <a:srgbClr val="982F30"/>
              </a:solidFill>
            </a:endParaRPr>
          </a:p>
        </p:txBody>
      </p:sp>
      <p:pic>
        <p:nvPicPr>
          <p:cNvPr id="2052" name="Picture 4" descr="ChatGPT Logo PNG Transparent Images - PNG All">
            <a:extLst>
              <a:ext uri="{FF2B5EF4-FFF2-40B4-BE49-F238E27FC236}">
                <a16:creationId xmlns:a16="http://schemas.microsoft.com/office/drawing/2014/main" id="{2451A0E3-A227-8EFF-635E-C0BE280177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2657"/>
          <a:stretch/>
        </p:blipFill>
        <p:spPr bwMode="auto">
          <a:xfrm>
            <a:off x="394641" y="2217445"/>
            <a:ext cx="3550022" cy="2841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0628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FA1AF0B-53D4-0B44-241E-1CCE9706287B}"/>
              </a:ext>
            </a:extLst>
          </p:cNvPr>
          <p:cNvSpPr txBox="1">
            <a:spLocks/>
          </p:cNvSpPr>
          <p:nvPr/>
        </p:nvSpPr>
        <p:spPr>
          <a:xfrm>
            <a:off x="5334000" y="2268056"/>
            <a:ext cx="6539729" cy="3846069"/>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Font typeface="Wingdings" panose="05000000000000000000" pitchFamily="2" charset="2"/>
              <a:buChar char="§"/>
            </a:pPr>
            <a:r>
              <a:rPr lang="en-US" dirty="0">
                <a:solidFill>
                  <a:schemeClr val="tx1"/>
                </a:solidFill>
              </a:rPr>
              <a:t>Varsayılan </a:t>
            </a:r>
            <a:r>
              <a:rPr lang="en-US" dirty="0" err="1">
                <a:solidFill>
                  <a:schemeClr val="tx1"/>
                </a:solidFill>
              </a:rPr>
              <a:t>olarak</a:t>
            </a:r>
            <a:r>
              <a:rPr lang="en-US" dirty="0">
                <a:solidFill>
                  <a:schemeClr val="tx1"/>
                </a:solidFill>
              </a:rPr>
              <a:t> GPT-3.5 versiyonu kullanılmaktadır.</a:t>
            </a:r>
          </a:p>
          <a:p>
            <a:pPr marL="342900" indent="-342900">
              <a:buFont typeface="Wingdings" panose="05000000000000000000" pitchFamily="2" charset="2"/>
              <a:buChar char="§"/>
            </a:pPr>
            <a:r>
              <a:rPr lang="en-US" dirty="0" err="1">
                <a:solidFill>
                  <a:schemeClr val="tx1"/>
                </a:solidFill>
              </a:rPr>
              <a:t>Sunum</a:t>
            </a:r>
            <a:r>
              <a:rPr lang="en-US" dirty="0">
                <a:solidFill>
                  <a:schemeClr val="tx1"/>
                </a:solidFill>
              </a:rPr>
              <a:t> </a:t>
            </a:r>
            <a:r>
              <a:rPr lang="en-US" dirty="0" err="1">
                <a:solidFill>
                  <a:schemeClr val="tx1"/>
                </a:solidFill>
              </a:rPr>
              <a:t>yapıldığı</a:t>
            </a:r>
            <a:r>
              <a:rPr lang="en-US" dirty="0">
                <a:solidFill>
                  <a:schemeClr val="tx1"/>
                </a:solidFill>
              </a:rPr>
              <a:t> </a:t>
            </a:r>
            <a:r>
              <a:rPr lang="en-US" dirty="0" err="1">
                <a:solidFill>
                  <a:schemeClr val="tx1"/>
                </a:solidFill>
              </a:rPr>
              <a:t>tarihle</a:t>
            </a:r>
            <a:r>
              <a:rPr lang="en-US" dirty="0">
                <a:solidFill>
                  <a:schemeClr val="tx1"/>
                </a:solidFill>
              </a:rPr>
              <a:t> </a:t>
            </a:r>
            <a:r>
              <a:rPr lang="en-US" dirty="0" err="1">
                <a:solidFill>
                  <a:schemeClr val="tx1"/>
                </a:solidFill>
              </a:rPr>
              <a:t>en</a:t>
            </a:r>
            <a:r>
              <a:rPr lang="en-US" dirty="0">
                <a:solidFill>
                  <a:schemeClr val="tx1"/>
                </a:solidFill>
              </a:rPr>
              <a:t> son </a:t>
            </a:r>
            <a:r>
              <a:rPr lang="en-US" dirty="0" err="1">
                <a:solidFill>
                  <a:schemeClr val="tx1"/>
                </a:solidFill>
              </a:rPr>
              <a:t>sürümü</a:t>
            </a:r>
            <a:r>
              <a:rPr lang="en-US" dirty="0">
                <a:solidFill>
                  <a:schemeClr val="tx1"/>
                </a:solidFill>
              </a:rPr>
              <a:t> GPT-4.0’dır </a:t>
            </a:r>
            <a:r>
              <a:rPr lang="en-US" dirty="0" err="1">
                <a:solidFill>
                  <a:schemeClr val="tx1"/>
                </a:solidFill>
              </a:rPr>
              <a:t>ve</a:t>
            </a:r>
            <a:r>
              <a:rPr lang="en-US" dirty="0">
                <a:solidFill>
                  <a:schemeClr val="tx1"/>
                </a:solidFill>
              </a:rPr>
              <a:t> </a:t>
            </a:r>
            <a:r>
              <a:rPr lang="en-US" dirty="0" err="1">
                <a:solidFill>
                  <a:schemeClr val="tx1"/>
                </a:solidFill>
              </a:rPr>
              <a:t>ücretlidir</a:t>
            </a:r>
            <a:r>
              <a:rPr lang="en-US" dirty="0">
                <a:solidFill>
                  <a:schemeClr val="tx1"/>
                </a:solidFill>
              </a:rPr>
              <a:t>.</a:t>
            </a:r>
          </a:p>
          <a:p>
            <a:pPr marL="342900" indent="-342900">
              <a:buFont typeface="Wingdings" panose="05000000000000000000" pitchFamily="2" charset="2"/>
              <a:buChar char="§"/>
            </a:pPr>
            <a:r>
              <a:rPr lang="en-US" dirty="0" err="1">
                <a:solidFill>
                  <a:schemeClr val="tx1"/>
                </a:solidFill>
              </a:rPr>
              <a:t>Genel</a:t>
            </a:r>
            <a:r>
              <a:rPr lang="en-US" dirty="0">
                <a:solidFill>
                  <a:schemeClr val="tx1"/>
                </a:solidFill>
              </a:rPr>
              <a:t> </a:t>
            </a:r>
            <a:r>
              <a:rPr lang="en-US" dirty="0" err="1">
                <a:solidFill>
                  <a:schemeClr val="tx1"/>
                </a:solidFill>
              </a:rPr>
              <a:t>amaçlıdır</a:t>
            </a:r>
            <a:r>
              <a:rPr lang="en-US" dirty="0">
                <a:solidFill>
                  <a:schemeClr val="tx1"/>
                </a:solidFill>
              </a:rPr>
              <a:t>.</a:t>
            </a:r>
          </a:p>
          <a:p>
            <a:pPr marL="342900" indent="-342900">
              <a:buFont typeface="Wingdings" panose="05000000000000000000" pitchFamily="2" charset="2"/>
              <a:buChar char="§"/>
            </a:pPr>
            <a:r>
              <a:rPr lang="en-US" dirty="0" err="1">
                <a:solidFill>
                  <a:schemeClr val="tx1"/>
                </a:solidFill>
              </a:rPr>
              <a:t>Türkçe</a:t>
            </a:r>
            <a:r>
              <a:rPr lang="en-US" dirty="0">
                <a:solidFill>
                  <a:schemeClr val="tx1"/>
                </a:solidFill>
              </a:rPr>
              <a:t> </a:t>
            </a:r>
            <a:r>
              <a:rPr lang="en-US" dirty="0" err="1">
                <a:solidFill>
                  <a:schemeClr val="tx1"/>
                </a:solidFill>
              </a:rPr>
              <a:t>arayüzü</a:t>
            </a:r>
            <a:r>
              <a:rPr lang="en-US" dirty="0">
                <a:solidFill>
                  <a:schemeClr val="tx1"/>
                </a:solidFill>
              </a:rPr>
              <a:t> </a:t>
            </a:r>
            <a:r>
              <a:rPr lang="en-US" dirty="0" err="1">
                <a:solidFill>
                  <a:schemeClr val="tx1"/>
                </a:solidFill>
              </a:rPr>
              <a:t>mevcuttur</a:t>
            </a:r>
            <a:r>
              <a:rPr lang="en-US" dirty="0">
                <a:solidFill>
                  <a:schemeClr val="tx1"/>
                </a:solidFill>
              </a:rPr>
              <a:t>.</a:t>
            </a:r>
          </a:p>
          <a:p>
            <a:pPr marL="342900" indent="-342900">
              <a:buFont typeface="Wingdings" panose="05000000000000000000" pitchFamily="2" charset="2"/>
              <a:buChar char="§"/>
            </a:pPr>
            <a:r>
              <a:rPr lang="en-US" dirty="0" err="1">
                <a:solidFill>
                  <a:schemeClr val="tx1"/>
                </a:solidFill>
              </a:rPr>
              <a:t>Referans</a:t>
            </a:r>
            <a:r>
              <a:rPr lang="en-US" dirty="0">
                <a:solidFill>
                  <a:schemeClr val="tx1"/>
                </a:solidFill>
              </a:rPr>
              <a:t> </a:t>
            </a:r>
            <a:r>
              <a:rPr lang="en-US" dirty="0" err="1">
                <a:solidFill>
                  <a:schemeClr val="tx1"/>
                </a:solidFill>
              </a:rPr>
              <a:t>vermez</a:t>
            </a:r>
            <a:r>
              <a:rPr lang="en-US" dirty="0">
                <a:solidFill>
                  <a:schemeClr val="tx1"/>
                </a:solidFill>
              </a:rPr>
              <a:t>.</a:t>
            </a:r>
          </a:p>
          <a:p>
            <a:pPr marL="342900" indent="-342900">
              <a:buFont typeface="Wingdings" panose="05000000000000000000" pitchFamily="2" charset="2"/>
              <a:buChar char="§"/>
            </a:pPr>
            <a:r>
              <a:rPr lang="en-US" dirty="0" err="1">
                <a:solidFill>
                  <a:schemeClr val="tx1"/>
                </a:solidFill>
              </a:rPr>
              <a:t>Yapay</a:t>
            </a:r>
            <a:r>
              <a:rPr lang="en-US" dirty="0">
                <a:solidFill>
                  <a:schemeClr val="tx1"/>
                </a:solidFill>
              </a:rPr>
              <a:t> </a:t>
            </a:r>
            <a:r>
              <a:rPr lang="en-US" dirty="0" err="1">
                <a:solidFill>
                  <a:schemeClr val="tx1"/>
                </a:solidFill>
              </a:rPr>
              <a:t>zeka</a:t>
            </a:r>
            <a:r>
              <a:rPr lang="en-US" dirty="0">
                <a:solidFill>
                  <a:schemeClr val="tx1"/>
                </a:solidFill>
              </a:rPr>
              <a:t> </a:t>
            </a:r>
            <a:r>
              <a:rPr lang="en-US" dirty="0" err="1">
                <a:solidFill>
                  <a:schemeClr val="tx1"/>
                </a:solidFill>
              </a:rPr>
              <a:t>araçlarının</a:t>
            </a:r>
            <a:r>
              <a:rPr lang="en-US" dirty="0">
                <a:solidFill>
                  <a:schemeClr val="tx1"/>
                </a:solidFill>
              </a:rPr>
              <a:t> </a:t>
            </a:r>
            <a:r>
              <a:rPr lang="en-US" dirty="0" err="1">
                <a:solidFill>
                  <a:schemeClr val="tx1"/>
                </a:solidFill>
              </a:rPr>
              <a:t>ilki</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en</a:t>
            </a:r>
            <a:r>
              <a:rPr lang="en-US" dirty="0">
                <a:solidFill>
                  <a:schemeClr val="tx1"/>
                </a:solidFill>
              </a:rPr>
              <a:t> </a:t>
            </a:r>
            <a:r>
              <a:rPr lang="en-US" dirty="0" err="1">
                <a:solidFill>
                  <a:schemeClr val="tx1"/>
                </a:solidFill>
              </a:rPr>
              <a:t>popüleridir</a:t>
            </a:r>
            <a:r>
              <a:rPr lang="en-US" dirty="0">
                <a:solidFill>
                  <a:schemeClr val="tx1"/>
                </a:solidFill>
              </a:rPr>
              <a:t>.</a:t>
            </a:r>
          </a:p>
          <a:p>
            <a:pPr marL="342900" indent="-342900">
              <a:buFont typeface="Wingdings" panose="05000000000000000000" pitchFamily="2" charset="2"/>
              <a:buChar char="§"/>
            </a:pPr>
            <a:r>
              <a:rPr lang="en-US" dirty="0" err="1">
                <a:solidFill>
                  <a:schemeClr val="tx1"/>
                </a:solidFill>
              </a:rPr>
              <a:t>Ocak</a:t>
            </a:r>
            <a:r>
              <a:rPr lang="en-US" dirty="0">
                <a:solidFill>
                  <a:schemeClr val="tx1"/>
                </a:solidFill>
              </a:rPr>
              <a:t> 2022’den </a:t>
            </a:r>
            <a:r>
              <a:rPr lang="en-US" dirty="0" err="1">
                <a:solidFill>
                  <a:schemeClr val="tx1"/>
                </a:solidFill>
              </a:rPr>
              <a:t>sonraki</a:t>
            </a:r>
            <a:r>
              <a:rPr lang="en-US" dirty="0">
                <a:solidFill>
                  <a:schemeClr val="tx1"/>
                </a:solidFill>
              </a:rPr>
              <a:t> </a:t>
            </a:r>
            <a:r>
              <a:rPr lang="en-US" dirty="0" err="1">
                <a:solidFill>
                  <a:schemeClr val="tx1"/>
                </a:solidFill>
              </a:rPr>
              <a:t>veriler</a:t>
            </a:r>
            <a:r>
              <a:rPr lang="en-US" dirty="0">
                <a:solidFill>
                  <a:schemeClr val="tx1"/>
                </a:solidFill>
              </a:rPr>
              <a:t>, </a:t>
            </a:r>
            <a:r>
              <a:rPr lang="en-US" dirty="0" err="1">
                <a:solidFill>
                  <a:schemeClr val="tx1"/>
                </a:solidFill>
              </a:rPr>
              <a:t>veri</a:t>
            </a:r>
            <a:r>
              <a:rPr lang="en-US" dirty="0">
                <a:solidFill>
                  <a:schemeClr val="tx1"/>
                </a:solidFill>
              </a:rPr>
              <a:t> </a:t>
            </a:r>
            <a:r>
              <a:rPr lang="en-US" dirty="0" err="1">
                <a:solidFill>
                  <a:schemeClr val="tx1"/>
                </a:solidFill>
              </a:rPr>
              <a:t>havuzunda</a:t>
            </a:r>
            <a:r>
              <a:rPr lang="en-US" dirty="0">
                <a:solidFill>
                  <a:schemeClr val="tx1"/>
                </a:solidFill>
              </a:rPr>
              <a:t> </a:t>
            </a:r>
            <a:r>
              <a:rPr lang="en-US" dirty="0" err="1">
                <a:solidFill>
                  <a:schemeClr val="tx1"/>
                </a:solidFill>
              </a:rPr>
              <a:t>yoktur</a:t>
            </a:r>
            <a:r>
              <a:rPr lang="en-US" dirty="0">
                <a:solidFill>
                  <a:schemeClr val="tx1"/>
                </a:solidFill>
              </a:rPr>
              <a:t>.</a:t>
            </a:r>
          </a:p>
          <a:p>
            <a:pPr marL="342900" indent="-342900" algn="just">
              <a:buFont typeface="Wingdings" panose="05000000000000000000" pitchFamily="2" charset="2"/>
              <a:buChar char="§"/>
            </a:pPr>
            <a:endParaRPr lang="en-US" dirty="0">
              <a:solidFill>
                <a:schemeClr val="tx1"/>
              </a:solidFill>
            </a:endParaRPr>
          </a:p>
        </p:txBody>
      </p:sp>
      <p:sp>
        <p:nvSpPr>
          <p:cNvPr id="2" name="Dikdörtgen 1">
            <a:extLst>
              <a:ext uri="{FF2B5EF4-FFF2-40B4-BE49-F238E27FC236}">
                <a16:creationId xmlns:a16="http://schemas.microsoft.com/office/drawing/2014/main" id="{7FDBD0F1-23C8-E535-962B-5EB3E5302C8D}"/>
              </a:ext>
            </a:extLst>
          </p:cNvPr>
          <p:cNvSpPr/>
          <p:nvPr/>
        </p:nvSpPr>
        <p:spPr>
          <a:xfrm>
            <a:off x="528917" y="898432"/>
            <a:ext cx="10486998" cy="1046440"/>
          </a:xfrm>
          <a:prstGeom prst="rect">
            <a:avLst/>
          </a:prstGeom>
          <a:noFill/>
        </p:spPr>
        <p:txBody>
          <a:bodyPr wrap="square" lIns="91440" tIns="45720" rIns="91440" bIns="45720">
            <a:spAutoFit/>
          </a:bodyPr>
          <a:lstStyle/>
          <a:p>
            <a:pPr algn="ctr"/>
            <a:r>
              <a:rPr lang="en-US" sz="6200" b="1" dirty="0">
                <a:ln w="12700">
                  <a:solidFill>
                    <a:schemeClr val="accent5"/>
                  </a:solidFill>
                  <a:prstDash val="solid"/>
                </a:ln>
                <a:solidFill>
                  <a:srgbClr val="8F2115"/>
                </a:solidFill>
              </a:rPr>
              <a:t>ChatGPT</a:t>
            </a:r>
            <a:endParaRPr lang="tr-TR" sz="6200" b="1" dirty="0">
              <a:ln w="12700">
                <a:solidFill>
                  <a:schemeClr val="accent5"/>
                </a:solidFill>
                <a:prstDash val="solid"/>
              </a:ln>
              <a:solidFill>
                <a:srgbClr val="982F30"/>
              </a:solidFill>
            </a:endParaRPr>
          </a:p>
        </p:txBody>
      </p:sp>
      <p:pic>
        <p:nvPicPr>
          <p:cNvPr id="4098" name="Picture 2" descr="ChatGPT: Its Benefits and (possible) Harms — Animo Innovations">
            <a:extLst>
              <a:ext uri="{FF2B5EF4-FFF2-40B4-BE49-F238E27FC236}">
                <a16:creationId xmlns:a16="http://schemas.microsoft.com/office/drawing/2014/main" id="{15D4533F-F9EC-F4FA-2020-C4A1C314F3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656" y="1944872"/>
            <a:ext cx="4587682" cy="3846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09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143" y="3141304"/>
            <a:ext cx="3705148" cy="2542474"/>
          </a:xfrm>
          <a:prstGeom prst="rect">
            <a:avLst/>
          </a:prstGeom>
        </p:spPr>
      </p:pic>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5BDBB3F-E03A-A655-5B29-839E8B583362}"/>
              </a:ext>
            </a:extLst>
          </p:cNvPr>
          <p:cNvSpPr txBox="1">
            <a:spLocks/>
          </p:cNvSpPr>
          <p:nvPr/>
        </p:nvSpPr>
        <p:spPr>
          <a:xfrm>
            <a:off x="885923" y="1134959"/>
            <a:ext cx="10965766" cy="1908687"/>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200" b="1" dirty="0">
                <a:solidFill>
                  <a:schemeClr val="tx1"/>
                </a:solidFill>
              </a:rPr>
              <a:t>Veri Nedir?</a:t>
            </a:r>
          </a:p>
          <a:p>
            <a:pPr algn="just"/>
            <a:r>
              <a:rPr lang="tr-TR" dirty="0">
                <a:solidFill>
                  <a:srgbClr val="FF0000"/>
                </a:solidFill>
              </a:rPr>
              <a:t>Veri</a:t>
            </a:r>
            <a:r>
              <a:rPr lang="tr-TR" dirty="0">
                <a:solidFill>
                  <a:schemeClr val="tx1"/>
                </a:solidFill>
              </a:rPr>
              <a:t> veya İngilizce adıyla data, üzerinde işlem yapılmamış enformasyon parçacığına verilen addır. </a:t>
            </a:r>
            <a:r>
              <a:rPr lang="tr-TR" dirty="0">
                <a:solidFill>
                  <a:srgbClr val="FF0000"/>
                </a:solidFill>
              </a:rPr>
              <a:t>Enformasyon</a:t>
            </a:r>
            <a:r>
              <a:rPr lang="tr-TR" dirty="0">
                <a:solidFill>
                  <a:schemeClr val="tx1"/>
                </a:solidFill>
              </a:rPr>
              <a:t> , bilginin iletişim ile aktarılması veya verinin anlamlı bir konu etrafında işlenmiş halidir. </a:t>
            </a:r>
            <a:r>
              <a:rPr lang="tr-TR" dirty="0">
                <a:solidFill>
                  <a:srgbClr val="FF0000"/>
                </a:solidFill>
              </a:rPr>
              <a:t>Bilgi</a:t>
            </a:r>
            <a:r>
              <a:rPr lang="tr-TR" dirty="0">
                <a:solidFill>
                  <a:schemeClr val="tx1"/>
                </a:solidFill>
              </a:rPr>
              <a:t> ise enformasyona dönüştürülmüş verilerin biçimlendirilmiş ve anlamlandırılmış halidir. Karar verme sürecinde bilgiyi kullanırız.</a:t>
            </a:r>
          </a:p>
          <a:p>
            <a:pPr algn="just"/>
            <a:endParaRPr lang="tr-TR" dirty="0">
              <a:solidFill>
                <a:schemeClr val="tx1"/>
              </a:solidFill>
            </a:endParaRPr>
          </a:p>
          <a:p>
            <a:endParaRPr lang="tr-TR" dirty="0"/>
          </a:p>
        </p:txBody>
      </p:sp>
      <p:sp>
        <p:nvSpPr>
          <p:cNvPr id="12" name="İçerik Yer Tutucusu 2">
            <a:extLst>
              <a:ext uri="{FF2B5EF4-FFF2-40B4-BE49-F238E27FC236}">
                <a16:creationId xmlns:a16="http://schemas.microsoft.com/office/drawing/2014/main" id="{E5BDBB3F-E03A-A655-5B29-839E8B583362}"/>
              </a:ext>
            </a:extLst>
          </p:cNvPr>
          <p:cNvSpPr txBox="1">
            <a:spLocks/>
          </p:cNvSpPr>
          <p:nvPr/>
        </p:nvSpPr>
        <p:spPr>
          <a:xfrm>
            <a:off x="4663936" y="3310497"/>
            <a:ext cx="7112750" cy="2708563"/>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dirty="0">
                <a:solidFill>
                  <a:schemeClr val="tx1"/>
                </a:solidFill>
              </a:rPr>
              <a:t>Veriler, araştırmalardan, deneylerden, gözlemlerden ve internet gibi ortamlardan elde edilen her türlü değerdir.</a:t>
            </a:r>
          </a:p>
          <a:p>
            <a:pPr algn="just"/>
            <a:r>
              <a:rPr lang="tr-TR" dirty="0">
                <a:solidFill>
                  <a:schemeClr val="tx1"/>
                </a:solidFill>
              </a:rPr>
              <a:t>Veriler tek başına bir anlam ifade edemezler ve bir işlevleri yoktur. </a:t>
            </a:r>
          </a:p>
          <a:p>
            <a:pPr algn="just"/>
            <a:r>
              <a:rPr lang="tr-TR" dirty="0">
                <a:solidFill>
                  <a:schemeClr val="tx1"/>
                </a:solidFill>
              </a:rPr>
              <a:t>İlk önce veriler toplanır ve gruplanır daha sonra sıralanır, özetlenir ve ardından bilgisayar ya da elle işlenip enformasyona dönüştükten sonra anlam kazanırlar.</a:t>
            </a:r>
          </a:p>
          <a:p>
            <a:endParaRPr lang="tr-TR" dirty="0"/>
          </a:p>
        </p:txBody>
      </p:sp>
    </p:spTree>
    <p:extLst>
      <p:ext uri="{BB962C8B-B14F-4D97-AF65-F5344CB8AC3E}">
        <p14:creationId xmlns:p14="http://schemas.microsoft.com/office/powerpoint/2010/main" val="23595882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2" name="Dikdörtgen 1">
            <a:extLst>
              <a:ext uri="{FF2B5EF4-FFF2-40B4-BE49-F238E27FC236}">
                <a16:creationId xmlns:a16="http://schemas.microsoft.com/office/drawing/2014/main" id="{7FDBD0F1-23C8-E535-962B-5EB3E5302C8D}"/>
              </a:ext>
            </a:extLst>
          </p:cNvPr>
          <p:cNvSpPr/>
          <p:nvPr/>
        </p:nvSpPr>
        <p:spPr>
          <a:xfrm>
            <a:off x="528917" y="898432"/>
            <a:ext cx="10486998" cy="1046440"/>
          </a:xfrm>
          <a:prstGeom prst="rect">
            <a:avLst/>
          </a:prstGeom>
          <a:noFill/>
        </p:spPr>
        <p:txBody>
          <a:bodyPr wrap="square" lIns="91440" tIns="45720" rIns="91440" bIns="45720">
            <a:spAutoFit/>
          </a:bodyPr>
          <a:lstStyle/>
          <a:p>
            <a:pPr algn="ctr"/>
            <a:r>
              <a:rPr lang="en-US" sz="6200" b="1" dirty="0">
                <a:ln w="12700">
                  <a:solidFill>
                    <a:schemeClr val="accent5"/>
                  </a:solidFill>
                  <a:prstDash val="solid"/>
                </a:ln>
                <a:solidFill>
                  <a:srgbClr val="8F2115"/>
                </a:solidFill>
              </a:rPr>
              <a:t>ChatGPT</a:t>
            </a:r>
            <a:endParaRPr lang="tr-TR" sz="6200" b="1" dirty="0">
              <a:ln w="12700">
                <a:solidFill>
                  <a:schemeClr val="accent5"/>
                </a:solidFill>
                <a:prstDash val="solid"/>
              </a:ln>
              <a:solidFill>
                <a:srgbClr val="982F30"/>
              </a:solidFill>
            </a:endParaRPr>
          </a:p>
        </p:txBody>
      </p:sp>
      <p:pic>
        <p:nvPicPr>
          <p:cNvPr id="4" name="Resim 3">
            <a:extLst>
              <a:ext uri="{FF2B5EF4-FFF2-40B4-BE49-F238E27FC236}">
                <a16:creationId xmlns:a16="http://schemas.microsoft.com/office/drawing/2014/main" id="{2819D648-72E2-097E-1311-55F1C08E10C6}"/>
              </a:ext>
            </a:extLst>
          </p:cNvPr>
          <p:cNvPicPr>
            <a:picLocks noChangeAspect="1"/>
          </p:cNvPicPr>
          <p:nvPr/>
        </p:nvPicPr>
        <p:blipFill>
          <a:blip r:embed="rId4"/>
          <a:stretch>
            <a:fillRect/>
          </a:stretch>
        </p:blipFill>
        <p:spPr>
          <a:xfrm>
            <a:off x="1793759" y="1944872"/>
            <a:ext cx="8999745" cy="4206738"/>
          </a:xfrm>
          <a:prstGeom prst="rect">
            <a:avLst/>
          </a:prstGeom>
        </p:spPr>
      </p:pic>
    </p:spTree>
    <p:extLst>
      <p:ext uri="{BB962C8B-B14F-4D97-AF65-F5344CB8AC3E}">
        <p14:creationId xmlns:p14="http://schemas.microsoft.com/office/powerpoint/2010/main" val="33385012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pic>
        <p:nvPicPr>
          <p:cNvPr id="5122" name="Picture 2" descr="Gemini Logo and symbol, meaning, history, sign.">
            <a:extLst>
              <a:ext uri="{FF2B5EF4-FFF2-40B4-BE49-F238E27FC236}">
                <a16:creationId xmlns:a16="http://schemas.microsoft.com/office/drawing/2014/main" id="{AC86AA9B-541D-AF36-5853-468D9A28B88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8417"/>
          <a:stretch/>
        </p:blipFill>
        <p:spPr bwMode="auto">
          <a:xfrm>
            <a:off x="0" y="1799178"/>
            <a:ext cx="12192000" cy="3377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8916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FA1AF0B-53D4-0B44-241E-1CCE9706287B}"/>
              </a:ext>
            </a:extLst>
          </p:cNvPr>
          <p:cNvSpPr txBox="1">
            <a:spLocks/>
          </p:cNvSpPr>
          <p:nvPr/>
        </p:nvSpPr>
        <p:spPr>
          <a:xfrm>
            <a:off x="4978370" y="1797559"/>
            <a:ext cx="6350060" cy="43574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en-US" dirty="0" err="1">
                <a:solidFill>
                  <a:schemeClr val="tx1"/>
                </a:solidFill>
              </a:rPr>
              <a:t>Geminiye</a:t>
            </a:r>
            <a:r>
              <a:rPr lang="en-US" dirty="0">
                <a:solidFill>
                  <a:schemeClr val="tx1"/>
                </a:solidFill>
              </a:rPr>
              <a:t> </a:t>
            </a:r>
            <a:r>
              <a:rPr lang="en-US" dirty="0" err="1">
                <a:solidFill>
                  <a:schemeClr val="tx1"/>
                </a:solidFill>
              </a:rPr>
              <a:t>göre</a:t>
            </a:r>
            <a:r>
              <a:rPr lang="en-US" dirty="0">
                <a:solidFill>
                  <a:schemeClr val="tx1"/>
                </a:solidFill>
              </a:rPr>
              <a:t> Gemini;</a:t>
            </a:r>
          </a:p>
          <a:p>
            <a:pPr marL="342900" indent="-342900" algn="just">
              <a:buFont typeface="Wingdings" panose="05000000000000000000" pitchFamily="2" charset="2"/>
              <a:buChar char="§"/>
            </a:pPr>
            <a:r>
              <a:rPr lang="tr-TR" dirty="0">
                <a:solidFill>
                  <a:schemeClr val="tx1"/>
                </a:solidFill>
              </a:rPr>
              <a:t>Google </a:t>
            </a:r>
            <a:r>
              <a:rPr lang="tr-TR" dirty="0" err="1">
                <a:solidFill>
                  <a:schemeClr val="tx1"/>
                </a:solidFill>
              </a:rPr>
              <a:t>DeepMind</a:t>
            </a:r>
            <a:r>
              <a:rPr lang="tr-TR" dirty="0">
                <a:solidFill>
                  <a:schemeClr val="tx1"/>
                </a:solidFill>
              </a:rPr>
              <a:t> tarafından geliştirilen</a:t>
            </a:r>
            <a:r>
              <a:rPr lang="en-US" dirty="0">
                <a:solidFill>
                  <a:schemeClr val="tx1"/>
                </a:solidFill>
              </a:rPr>
              <a:t> </a:t>
            </a:r>
            <a:r>
              <a:rPr lang="tr-TR" dirty="0">
                <a:solidFill>
                  <a:schemeClr val="tx1"/>
                </a:solidFill>
              </a:rPr>
              <a:t>çok modlu </a:t>
            </a:r>
            <a:r>
              <a:rPr lang="en-US" dirty="0" err="1">
                <a:solidFill>
                  <a:schemeClr val="tx1"/>
                </a:solidFill>
              </a:rPr>
              <a:t>bir</a:t>
            </a:r>
            <a:r>
              <a:rPr lang="en-US" dirty="0">
                <a:solidFill>
                  <a:schemeClr val="tx1"/>
                </a:solidFill>
              </a:rPr>
              <a:t> </a:t>
            </a:r>
            <a:r>
              <a:rPr lang="en-US" dirty="0" err="1">
                <a:solidFill>
                  <a:schemeClr val="tx1"/>
                </a:solidFill>
              </a:rPr>
              <a:t>yapay</a:t>
            </a:r>
            <a:r>
              <a:rPr lang="en-US" dirty="0">
                <a:solidFill>
                  <a:schemeClr val="tx1"/>
                </a:solidFill>
              </a:rPr>
              <a:t> </a:t>
            </a:r>
            <a:r>
              <a:rPr lang="en-US" dirty="0" err="1">
                <a:solidFill>
                  <a:schemeClr val="tx1"/>
                </a:solidFill>
              </a:rPr>
              <a:t>zeka</a:t>
            </a:r>
            <a:r>
              <a:rPr lang="en-US" dirty="0">
                <a:solidFill>
                  <a:schemeClr val="tx1"/>
                </a:solidFill>
              </a:rPr>
              <a:t> (AI) </a:t>
            </a:r>
            <a:r>
              <a:rPr lang="en-US" dirty="0" err="1">
                <a:solidFill>
                  <a:schemeClr val="tx1"/>
                </a:solidFill>
              </a:rPr>
              <a:t>platformudur</a:t>
            </a:r>
            <a:r>
              <a:rPr lang="en-US" dirty="0">
                <a:solidFill>
                  <a:schemeClr val="tx1"/>
                </a:solidFill>
              </a:rPr>
              <a:t>.</a:t>
            </a:r>
          </a:p>
          <a:p>
            <a:pPr marL="342900" indent="-342900" algn="just">
              <a:buFont typeface="Wingdings" panose="05000000000000000000" pitchFamily="2" charset="2"/>
              <a:buChar char="§"/>
            </a:pPr>
            <a:r>
              <a:rPr lang="en-US" dirty="0">
                <a:solidFill>
                  <a:schemeClr val="tx1"/>
                </a:solidFill>
              </a:rPr>
              <a:t>G</a:t>
            </a:r>
            <a:r>
              <a:rPr lang="tr-TR" dirty="0">
                <a:solidFill>
                  <a:schemeClr val="tx1"/>
                </a:solidFill>
              </a:rPr>
              <a:t>örüntü, video ve </a:t>
            </a:r>
            <a:r>
              <a:rPr lang="en-US" dirty="0" err="1">
                <a:solidFill>
                  <a:schemeClr val="tx1"/>
                </a:solidFill>
              </a:rPr>
              <a:t>ses</a:t>
            </a:r>
            <a:r>
              <a:rPr lang="en-US" dirty="0">
                <a:solidFill>
                  <a:schemeClr val="tx1"/>
                </a:solidFill>
              </a:rPr>
              <a:t> </a:t>
            </a:r>
            <a:r>
              <a:rPr lang="tr-TR" dirty="0">
                <a:solidFill>
                  <a:schemeClr val="tx1"/>
                </a:solidFill>
              </a:rPr>
              <a:t>gibi farklı formatlardaki bilgileri anlayabilen güçlü bir yapay zeka olarak tanımlanır. </a:t>
            </a:r>
            <a:endParaRPr lang="en-US" dirty="0">
              <a:solidFill>
                <a:schemeClr val="tx1"/>
              </a:solidFill>
            </a:endParaRPr>
          </a:p>
          <a:p>
            <a:pPr marL="342900" indent="-342900" algn="just">
              <a:buFont typeface="Wingdings" panose="05000000000000000000" pitchFamily="2" charset="2"/>
              <a:buChar char="§"/>
            </a:pPr>
            <a:r>
              <a:rPr lang="en-US" dirty="0" err="1">
                <a:solidFill>
                  <a:schemeClr val="tx1"/>
                </a:solidFill>
              </a:rPr>
              <a:t>Genel</a:t>
            </a:r>
            <a:r>
              <a:rPr lang="en-US" dirty="0">
                <a:solidFill>
                  <a:schemeClr val="tx1"/>
                </a:solidFill>
              </a:rPr>
              <a:t> </a:t>
            </a:r>
            <a:r>
              <a:rPr lang="en-US" dirty="0" err="1">
                <a:solidFill>
                  <a:schemeClr val="tx1"/>
                </a:solidFill>
              </a:rPr>
              <a:t>amaçlıdır</a:t>
            </a:r>
            <a:r>
              <a:rPr lang="en-US" dirty="0">
                <a:solidFill>
                  <a:schemeClr val="tx1"/>
                </a:solidFill>
              </a:rPr>
              <a:t>.</a:t>
            </a:r>
          </a:p>
          <a:p>
            <a:pPr marL="342900" indent="-342900" algn="just">
              <a:buFont typeface="Wingdings" panose="05000000000000000000" pitchFamily="2" charset="2"/>
              <a:buChar char="§"/>
            </a:pPr>
            <a:r>
              <a:rPr lang="en-US" dirty="0" err="1">
                <a:solidFill>
                  <a:schemeClr val="tx1"/>
                </a:solidFill>
              </a:rPr>
              <a:t>Referans</a:t>
            </a:r>
            <a:r>
              <a:rPr lang="en-US" dirty="0">
                <a:solidFill>
                  <a:schemeClr val="tx1"/>
                </a:solidFill>
              </a:rPr>
              <a:t> </a:t>
            </a:r>
            <a:r>
              <a:rPr lang="en-US" dirty="0" err="1">
                <a:solidFill>
                  <a:schemeClr val="tx1"/>
                </a:solidFill>
              </a:rPr>
              <a:t>sistemi</a:t>
            </a:r>
            <a:r>
              <a:rPr lang="en-US" dirty="0">
                <a:solidFill>
                  <a:schemeClr val="tx1"/>
                </a:solidFill>
              </a:rPr>
              <a:t> </a:t>
            </a:r>
            <a:r>
              <a:rPr lang="en-US" dirty="0" err="1">
                <a:solidFill>
                  <a:schemeClr val="tx1"/>
                </a:solidFill>
              </a:rPr>
              <a:t>mevcuttur</a:t>
            </a:r>
            <a:r>
              <a:rPr lang="en-US" dirty="0">
                <a:solidFill>
                  <a:schemeClr val="tx1"/>
                </a:solidFill>
              </a:rPr>
              <a:t>.</a:t>
            </a:r>
          </a:p>
        </p:txBody>
      </p:sp>
      <p:pic>
        <p:nvPicPr>
          <p:cNvPr id="20" name="Resim 19">
            <a:extLst>
              <a:ext uri="{FF2B5EF4-FFF2-40B4-BE49-F238E27FC236}">
                <a16:creationId xmlns:a16="http://schemas.microsoft.com/office/drawing/2014/main" id="{08E6DE0A-C205-B248-8FF4-339880D3BC13}"/>
              </a:ext>
            </a:extLst>
          </p:cNvPr>
          <p:cNvPicPr>
            <a:picLocks noChangeAspect="1"/>
          </p:cNvPicPr>
          <p:nvPr/>
        </p:nvPicPr>
        <p:blipFill>
          <a:blip r:embed="rId4"/>
          <a:stretch>
            <a:fillRect/>
          </a:stretch>
        </p:blipFill>
        <p:spPr>
          <a:xfrm>
            <a:off x="394641" y="1811751"/>
            <a:ext cx="4360244" cy="3272700"/>
          </a:xfrm>
          <a:prstGeom prst="rect">
            <a:avLst/>
          </a:prstGeom>
        </p:spPr>
      </p:pic>
    </p:spTree>
    <p:extLst>
      <p:ext uri="{BB962C8B-B14F-4D97-AF65-F5344CB8AC3E}">
        <p14:creationId xmlns:p14="http://schemas.microsoft.com/office/powerpoint/2010/main" val="33030174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pic>
        <p:nvPicPr>
          <p:cNvPr id="7170" name="Picture 2" descr="Microsoft AI Copilot">
            <a:extLst>
              <a:ext uri="{FF2B5EF4-FFF2-40B4-BE49-F238E27FC236}">
                <a16:creationId xmlns:a16="http://schemas.microsoft.com/office/drawing/2014/main" id="{BBE6D335-237F-D023-292E-F36226D6E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2809" y="1456223"/>
            <a:ext cx="6546382" cy="4364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198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FA1AF0B-53D4-0B44-241E-1CCE9706287B}"/>
              </a:ext>
            </a:extLst>
          </p:cNvPr>
          <p:cNvSpPr txBox="1">
            <a:spLocks/>
          </p:cNvSpPr>
          <p:nvPr/>
        </p:nvSpPr>
        <p:spPr>
          <a:xfrm>
            <a:off x="5426426" y="1899977"/>
            <a:ext cx="6350060" cy="334437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
            </a:pPr>
            <a:r>
              <a:rPr lang="en-US" dirty="0">
                <a:solidFill>
                  <a:schemeClr val="tx1"/>
                </a:solidFill>
              </a:rPr>
              <a:t>Microsoft Copilot, </a:t>
            </a:r>
            <a:r>
              <a:rPr lang="en-US" dirty="0" err="1">
                <a:solidFill>
                  <a:schemeClr val="tx1"/>
                </a:solidFill>
              </a:rPr>
              <a:t>kullanıcılara</a:t>
            </a:r>
            <a:r>
              <a:rPr lang="en-US" dirty="0">
                <a:solidFill>
                  <a:schemeClr val="tx1"/>
                </a:solidFill>
              </a:rPr>
              <a:t> </a:t>
            </a:r>
            <a:r>
              <a:rPr lang="en-US" dirty="0" err="1">
                <a:solidFill>
                  <a:schemeClr val="tx1"/>
                </a:solidFill>
              </a:rPr>
              <a:t>bilgi</a:t>
            </a:r>
            <a:r>
              <a:rPr lang="en-US" dirty="0">
                <a:solidFill>
                  <a:schemeClr val="tx1"/>
                </a:solidFill>
              </a:rPr>
              <a:t> </a:t>
            </a:r>
            <a:r>
              <a:rPr lang="en-US" dirty="0" err="1">
                <a:solidFill>
                  <a:schemeClr val="tx1"/>
                </a:solidFill>
              </a:rPr>
              <a:t>sağlama</a:t>
            </a:r>
            <a:r>
              <a:rPr lang="en-US" dirty="0">
                <a:solidFill>
                  <a:schemeClr val="tx1"/>
                </a:solidFill>
              </a:rPr>
              <a:t>, </a:t>
            </a:r>
            <a:r>
              <a:rPr lang="en-US" dirty="0" err="1">
                <a:solidFill>
                  <a:schemeClr val="tx1"/>
                </a:solidFill>
              </a:rPr>
              <a:t>soruları</a:t>
            </a:r>
            <a:r>
              <a:rPr lang="en-US" dirty="0">
                <a:solidFill>
                  <a:schemeClr val="tx1"/>
                </a:solidFill>
              </a:rPr>
              <a:t> </a:t>
            </a:r>
            <a:r>
              <a:rPr lang="en-US" dirty="0" err="1">
                <a:solidFill>
                  <a:schemeClr val="tx1"/>
                </a:solidFill>
              </a:rPr>
              <a:t>yanıtlama</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sohbet</a:t>
            </a:r>
            <a:r>
              <a:rPr lang="en-US" dirty="0">
                <a:solidFill>
                  <a:schemeClr val="tx1"/>
                </a:solidFill>
              </a:rPr>
              <a:t> </a:t>
            </a:r>
            <a:r>
              <a:rPr lang="en-US" dirty="0" err="1">
                <a:solidFill>
                  <a:schemeClr val="tx1"/>
                </a:solidFill>
              </a:rPr>
              <a:t>etme</a:t>
            </a:r>
            <a:r>
              <a:rPr lang="en-US" dirty="0">
                <a:solidFill>
                  <a:schemeClr val="tx1"/>
                </a:solidFill>
              </a:rPr>
              <a:t> </a:t>
            </a:r>
            <a:r>
              <a:rPr lang="en-US" dirty="0" err="1">
                <a:solidFill>
                  <a:schemeClr val="tx1"/>
                </a:solidFill>
              </a:rPr>
              <a:t>gibi</a:t>
            </a:r>
            <a:r>
              <a:rPr lang="en-US" dirty="0">
                <a:solidFill>
                  <a:schemeClr val="tx1"/>
                </a:solidFill>
              </a:rPr>
              <a:t> </a:t>
            </a:r>
            <a:r>
              <a:rPr lang="en-US" dirty="0" err="1">
                <a:solidFill>
                  <a:schemeClr val="tx1"/>
                </a:solidFill>
              </a:rPr>
              <a:t>görevlerde</a:t>
            </a:r>
            <a:r>
              <a:rPr lang="en-US" dirty="0">
                <a:solidFill>
                  <a:schemeClr val="tx1"/>
                </a:solidFill>
              </a:rPr>
              <a:t> </a:t>
            </a:r>
            <a:r>
              <a:rPr lang="en-US" dirty="0" err="1">
                <a:solidFill>
                  <a:schemeClr val="tx1"/>
                </a:solidFill>
              </a:rPr>
              <a:t>yardımcı</a:t>
            </a:r>
            <a:r>
              <a:rPr lang="en-US" dirty="0">
                <a:solidFill>
                  <a:schemeClr val="tx1"/>
                </a:solidFill>
              </a:rPr>
              <a:t> </a:t>
            </a:r>
            <a:r>
              <a:rPr lang="en-US" dirty="0" err="1">
                <a:solidFill>
                  <a:schemeClr val="tx1"/>
                </a:solidFill>
              </a:rPr>
              <a:t>olan</a:t>
            </a:r>
            <a:r>
              <a:rPr lang="en-US" dirty="0">
                <a:solidFill>
                  <a:schemeClr val="tx1"/>
                </a:solidFill>
              </a:rPr>
              <a:t> </a:t>
            </a:r>
            <a:r>
              <a:rPr lang="en-US" dirty="0" err="1">
                <a:solidFill>
                  <a:schemeClr val="tx1"/>
                </a:solidFill>
              </a:rPr>
              <a:t>bir</a:t>
            </a:r>
            <a:r>
              <a:rPr lang="en-US" dirty="0">
                <a:solidFill>
                  <a:schemeClr val="tx1"/>
                </a:solidFill>
              </a:rPr>
              <a:t> </a:t>
            </a:r>
            <a:r>
              <a:rPr lang="en-US" dirty="0" err="1">
                <a:solidFill>
                  <a:schemeClr val="tx1"/>
                </a:solidFill>
              </a:rPr>
              <a:t>yapay</a:t>
            </a:r>
            <a:r>
              <a:rPr lang="en-US" dirty="0">
                <a:solidFill>
                  <a:schemeClr val="tx1"/>
                </a:solidFill>
              </a:rPr>
              <a:t> </a:t>
            </a:r>
            <a:r>
              <a:rPr lang="en-US" dirty="0" err="1">
                <a:solidFill>
                  <a:schemeClr val="tx1"/>
                </a:solidFill>
              </a:rPr>
              <a:t>zeka</a:t>
            </a:r>
            <a:r>
              <a:rPr lang="en-US" dirty="0">
                <a:solidFill>
                  <a:schemeClr val="tx1"/>
                </a:solidFill>
              </a:rPr>
              <a:t> </a:t>
            </a:r>
            <a:r>
              <a:rPr lang="en-US" dirty="0" err="1">
                <a:solidFill>
                  <a:schemeClr val="tx1"/>
                </a:solidFill>
              </a:rPr>
              <a:t>asistanıdır</a:t>
            </a:r>
            <a:r>
              <a:rPr lang="en-US" dirty="0">
                <a:solidFill>
                  <a:schemeClr val="tx1"/>
                </a:solidFill>
              </a:rPr>
              <a:t>. </a:t>
            </a:r>
            <a:r>
              <a:rPr lang="en-US" dirty="0" err="1">
                <a:solidFill>
                  <a:schemeClr val="tx1"/>
                </a:solidFill>
              </a:rPr>
              <a:t>Çeşitli</a:t>
            </a:r>
            <a:r>
              <a:rPr lang="en-US" dirty="0">
                <a:solidFill>
                  <a:schemeClr val="tx1"/>
                </a:solidFill>
              </a:rPr>
              <a:t> </a:t>
            </a:r>
            <a:r>
              <a:rPr lang="en-US" dirty="0" err="1">
                <a:solidFill>
                  <a:schemeClr val="tx1"/>
                </a:solidFill>
              </a:rPr>
              <a:t>teknolojileri</a:t>
            </a:r>
            <a:r>
              <a:rPr lang="en-US" dirty="0">
                <a:solidFill>
                  <a:schemeClr val="tx1"/>
                </a:solidFill>
              </a:rPr>
              <a:t>, </a:t>
            </a:r>
            <a:r>
              <a:rPr lang="en-US" dirty="0" err="1">
                <a:solidFill>
                  <a:schemeClr val="tx1"/>
                </a:solidFill>
              </a:rPr>
              <a:t>örneğin</a:t>
            </a:r>
            <a:r>
              <a:rPr lang="en-US" dirty="0">
                <a:solidFill>
                  <a:schemeClr val="tx1"/>
                </a:solidFill>
              </a:rPr>
              <a:t> GPT-4 </a:t>
            </a:r>
            <a:r>
              <a:rPr lang="en-US" dirty="0" err="1">
                <a:solidFill>
                  <a:schemeClr val="tx1"/>
                </a:solidFill>
              </a:rPr>
              <a:t>ve</a:t>
            </a:r>
            <a:r>
              <a:rPr lang="en-US" dirty="0">
                <a:solidFill>
                  <a:schemeClr val="tx1"/>
                </a:solidFill>
              </a:rPr>
              <a:t> Bing </a:t>
            </a:r>
            <a:r>
              <a:rPr lang="en-US" dirty="0" err="1">
                <a:solidFill>
                  <a:schemeClr val="tx1"/>
                </a:solidFill>
              </a:rPr>
              <a:t>Arama’yı</a:t>
            </a:r>
            <a:r>
              <a:rPr lang="en-US" dirty="0">
                <a:solidFill>
                  <a:schemeClr val="tx1"/>
                </a:solidFill>
              </a:rPr>
              <a:t> </a:t>
            </a:r>
            <a:r>
              <a:rPr lang="en-US" dirty="0" err="1">
                <a:solidFill>
                  <a:schemeClr val="tx1"/>
                </a:solidFill>
              </a:rPr>
              <a:t>kullanarak</a:t>
            </a:r>
            <a:r>
              <a:rPr lang="en-US" dirty="0">
                <a:solidFill>
                  <a:schemeClr val="tx1"/>
                </a:solidFill>
              </a:rPr>
              <a:t>, </a:t>
            </a:r>
            <a:r>
              <a:rPr lang="en-US" dirty="0" err="1">
                <a:solidFill>
                  <a:schemeClr val="tx1"/>
                </a:solidFill>
              </a:rPr>
              <a:t>yanıtlar</a:t>
            </a:r>
            <a:r>
              <a:rPr lang="en-US" dirty="0">
                <a:solidFill>
                  <a:schemeClr val="tx1"/>
                </a:solidFill>
              </a:rPr>
              <a:t> </a:t>
            </a:r>
            <a:r>
              <a:rPr lang="en-US" dirty="0" err="1">
                <a:solidFill>
                  <a:schemeClr val="tx1"/>
                </a:solidFill>
              </a:rPr>
              <a:t>sağlar</a:t>
            </a:r>
            <a:r>
              <a:rPr lang="en-US" dirty="0">
                <a:solidFill>
                  <a:schemeClr val="tx1"/>
                </a:solidFill>
              </a:rPr>
              <a:t>.</a:t>
            </a:r>
          </a:p>
          <a:p>
            <a:pPr marL="342900" indent="-342900" algn="just">
              <a:buFont typeface="Wingdings" panose="05000000000000000000" pitchFamily="2" charset="2"/>
              <a:buChar char="§"/>
            </a:pPr>
            <a:r>
              <a:rPr lang="en-US" dirty="0" err="1">
                <a:solidFill>
                  <a:schemeClr val="tx1"/>
                </a:solidFill>
              </a:rPr>
              <a:t>Kayıt</a:t>
            </a:r>
            <a:r>
              <a:rPr lang="en-US" dirty="0">
                <a:solidFill>
                  <a:schemeClr val="tx1"/>
                </a:solidFill>
              </a:rPr>
              <a:t> </a:t>
            </a:r>
            <a:r>
              <a:rPr lang="en-US" dirty="0" err="1">
                <a:solidFill>
                  <a:schemeClr val="tx1"/>
                </a:solidFill>
              </a:rPr>
              <a:t>olmadan</a:t>
            </a:r>
            <a:r>
              <a:rPr lang="en-US" dirty="0">
                <a:solidFill>
                  <a:schemeClr val="tx1"/>
                </a:solidFill>
              </a:rPr>
              <a:t> 10 </a:t>
            </a:r>
            <a:r>
              <a:rPr lang="en-US" dirty="0" err="1">
                <a:solidFill>
                  <a:schemeClr val="tx1"/>
                </a:solidFill>
              </a:rPr>
              <a:t>soruya</a:t>
            </a:r>
            <a:r>
              <a:rPr lang="en-US" dirty="0">
                <a:solidFill>
                  <a:schemeClr val="tx1"/>
                </a:solidFill>
              </a:rPr>
              <a:t> </a:t>
            </a:r>
            <a:r>
              <a:rPr lang="en-US" dirty="0" err="1">
                <a:solidFill>
                  <a:schemeClr val="tx1"/>
                </a:solidFill>
              </a:rPr>
              <a:t>kadar</a:t>
            </a:r>
            <a:r>
              <a:rPr lang="en-US" dirty="0">
                <a:solidFill>
                  <a:schemeClr val="tx1"/>
                </a:solidFill>
              </a:rPr>
              <a:t> </a:t>
            </a:r>
            <a:r>
              <a:rPr lang="en-US" dirty="0" err="1">
                <a:solidFill>
                  <a:schemeClr val="tx1"/>
                </a:solidFill>
              </a:rPr>
              <a:t>kullanılabilir</a:t>
            </a:r>
            <a:r>
              <a:rPr lang="en-US" dirty="0">
                <a:solidFill>
                  <a:schemeClr val="tx1"/>
                </a:solidFill>
              </a:rPr>
              <a:t>. </a:t>
            </a:r>
          </a:p>
          <a:p>
            <a:pPr marL="342900" indent="-342900" algn="just">
              <a:buFont typeface="Wingdings" panose="05000000000000000000" pitchFamily="2" charset="2"/>
              <a:buChar char="§"/>
            </a:pPr>
            <a:r>
              <a:rPr lang="tr-TR" dirty="0">
                <a:solidFill>
                  <a:schemeClr val="tx1"/>
                </a:solidFill>
              </a:rPr>
              <a:t>7 Şubat 2023'te piyasaya sürül</a:t>
            </a:r>
            <a:r>
              <a:rPr lang="en-US" dirty="0" err="1">
                <a:solidFill>
                  <a:schemeClr val="tx1"/>
                </a:solidFill>
              </a:rPr>
              <a:t>müştür</a:t>
            </a:r>
            <a:r>
              <a:rPr lang="en-US" dirty="0">
                <a:solidFill>
                  <a:schemeClr val="tx1"/>
                </a:solidFill>
              </a:rPr>
              <a:t>.</a:t>
            </a:r>
          </a:p>
          <a:p>
            <a:pPr marL="342900" indent="-342900" algn="just">
              <a:buFont typeface="Wingdings" panose="05000000000000000000" pitchFamily="2" charset="2"/>
              <a:buChar char="§"/>
            </a:pPr>
            <a:r>
              <a:rPr lang="en-US" dirty="0" err="1">
                <a:solidFill>
                  <a:schemeClr val="tx1"/>
                </a:solidFill>
              </a:rPr>
              <a:t>Genel</a:t>
            </a:r>
            <a:r>
              <a:rPr lang="en-US" dirty="0">
                <a:solidFill>
                  <a:schemeClr val="tx1"/>
                </a:solidFill>
              </a:rPr>
              <a:t> </a:t>
            </a:r>
            <a:r>
              <a:rPr lang="en-US" dirty="0" err="1">
                <a:solidFill>
                  <a:schemeClr val="tx1"/>
                </a:solidFill>
              </a:rPr>
              <a:t>amaçlıdır</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referans</a:t>
            </a:r>
            <a:r>
              <a:rPr lang="en-US" dirty="0">
                <a:solidFill>
                  <a:schemeClr val="tx1"/>
                </a:solidFill>
              </a:rPr>
              <a:t> </a:t>
            </a:r>
            <a:r>
              <a:rPr lang="en-US" dirty="0" err="1">
                <a:solidFill>
                  <a:schemeClr val="tx1"/>
                </a:solidFill>
              </a:rPr>
              <a:t>sitemi</a:t>
            </a:r>
            <a:r>
              <a:rPr lang="en-US" dirty="0">
                <a:solidFill>
                  <a:schemeClr val="tx1"/>
                </a:solidFill>
              </a:rPr>
              <a:t> </a:t>
            </a:r>
            <a:r>
              <a:rPr lang="en-US" dirty="0" err="1">
                <a:solidFill>
                  <a:schemeClr val="tx1"/>
                </a:solidFill>
              </a:rPr>
              <a:t>mevcuttur</a:t>
            </a:r>
            <a:r>
              <a:rPr lang="en-US" dirty="0">
                <a:solidFill>
                  <a:schemeClr val="tx1"/>
                </a:solidFill>
              </a:rPr>
              <a:t>.</a:t>
            </a:r>
          </a:p>
        </p:txBody>
      </p:sp>
      <p:pic>
        <p:nvPicPr>
          <p:cNvPr id="8196" name="Picture 4" descr="Microsoft Will Roll Out Copilot AI Companion This Fall, 57% OFF">
            <a:extLst>
              <a:ext uri="{FF2B5EF4-FFF2-40B4-BE49-F238E27FC236}">
                <a16:creationId xmlns:a16="http://schemas.microsoft.com/office/drawing/2014/main" id="{0FC16EB2-3468-8EAC-2AFC-73E6CB0DC8F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647" y="1899976"/>
            <a:ext cx="4805808" cy="3058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9674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FA1AF0B-53D4-0B44-241E-1CCE9706287B}"/>
              </a:ext>
            </a:extLst>
          </p:cNvPr>
          <p:cNvSpPr txBox="1">
            <a:spLocks/>
          </p:cNvSpPr>
          <p:nvPr/>
        </p:nvSpPr>
        <p:spPr>
          <a:xfrm>
            <a:off x="921786" y="1536142"/>
            <a:ext cx="10854700" cy="18928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
            </a:pPr>
            <a:r>
              <a:rPr lang="en-US" dirty="0">
                <a:solidFill>
                  <a:schemeClr val="tx1"/>
                </a:solidFill>
              </a:rPr>
              <a:t>Mobil </a:t>
            </a:r>
            <a:r>
              <a:rPr lang="en-US" dirty="0" err="1">
                <a:solidFill>
                  <a:schemeClr val="tx1"/>
                </a:solidFill>
              </a:rPr>
              <a:t>desteklidir</a:t>
            </a:r>
            <a:r>
              <a:rPr lang="en-US" dirty="0">
                <a:solidFill>
                  <a:schemeClr val="tx1"/>
                </a:solidFill>
              </a:rPr>
              <a:t>. (Android / IOS)</a:t>
            </a:r>
          </a:p>
          <a:p>
            <a:pPr marL="342900" indent="-342900" algn="just">
              <a:buFont typeface="Wingdings" panose="05000000000000000000" pitchFamily="2" charset="2"/>
              <a:buChar char="§"/>
            </a:pPr>
            <a:r>
              <a:rPr lang="en-US" dirty="0" err="1">
                <a:solidFill>
                  <a:schemeClr val="tx1"/>
                </a:solidFill>
              </a:rPr>
              <a:t>Önceki</a:t>
            </a:r>
            <a:r>
              <a:rPr lang="en-US" dirty="0">
                <a:solidFill>
                  <a:schemeClr val="tx1"/>
                </a:solidFill>
              </a:rPr>
              <a:t> </a:t>
            </a:r>
            <a:r>
              <a:rPr lang="en-US" dirty="0" err="1">
                <a:solidFill>
                  <a:schemeClr val="tx1"/>
                </a:solidFill>
              </a:rPr>
              <a:t>araçların</a:t>
            </a:r>
            <a:r>
              <a:rPr lang="en-US" dirty="0">
                <a:solidFill>
                  <a:schemeClr val="tx1"/>
                </a:solidFill>
              </a:rPr>
              <a:t> </a:t>
            </a:r>
            <a:r>
              <a:rPr lang="en-US" dirty="0" err="1">
                <a:solidFill>
                  <a:schemeClr val="tx1"/>
                </a:solidFill>
              </a:rPr>
              <a:t>aksine</a:t>
            </a:r>
            <a:r>
              <a:rPr lang="en-US" dirty="0">
                <a:solidFill>
                  <a:schemeClr val="tx1"/>
                </a:solidFill>
              </a:rPr>
              <a:t> </a:t>
            </a:r>
            <a:r>
              <a:rPr lang="en-US" dirty="0" err="1">
                <a:solidFill>
                  <a:schemeClr val="tx1"/>
                </a:solidFill>
              </a:rPr>
              <a:t>üç</a:t>
            </a:r>
            <a:r>
              <a:rPr lang="en-US" dirty="0">
                <a:solidFill>
                  <a:schemeClr val="tx1"/>
                </a:solidFill>
              </a:rPr>
              <a:t> </a:t>
            </a:r>
            <a:r>
              <a:rPr lang="en-US" dirty="0" err="1">
                <a:solidFill>
                  <a:schemeClr val="tx1"/>
                </a:solidFill>
              </a:rPr>
              <a:t>farklı</a:t>
            </a:r>
            <a:r>
              <a:rPr lang="en-US" dirty="0">
                <a:solidFill>
                  <a:schemeClr val="tx1"/>
                </a:solidFill>
              </a:rPr>
              <a:t> </a:t>
            </a:r>
            <a:r>
              <a:rPr lang="en-US" dirty="0" err="1">
                <a:solidFill>
                  <a:schemeClr val="tx1"/>
                </a:solidFill>
              </a:rPr>
              <a:t>konuşma</a:t>
            </a:r>
            <a:r>
              <a:rPr lang="en-US" dirty="0">
                <a:solidFill>
                  <a:schemeClr val="tx1"/>
                </a:solidFill>
              </a:rPr>
              <a:t> </a:t>
            </a:r>
            <a:r>
              <a:rPr lang="en-US" dirty="0" err="1">
                <a:solidFill>
                  <a:schemeClr val="tx1"/>
                </a:solidFill>
              </a:rPr>
              <a:t>moduna</a:t>
            </a:r>
            <a:r>
              <a:rPr lang="en-US" dirty="0">
                <a:solidFill>
                  <a:schemeClr val="tx1"/>
                </a:solidFill>
              </a:rPr>
              <a:t> </a:t>
            </a:r>
            <a:r>
              <a:rPr lang="en-US" dirty="0" err="1">
                <a:solidFill>
                  <a:schemeClr val="tx1"/>
                </a:solidFill>
              </a:rPr>
              <a:t>sahiptir</a:t>
            </a:r>
            <a:r>
              <a:rPr lang="en-US" dirty="0">
                <a:solidFill>
                  <a:schemeClr val="tx1"/>
                </a:solidFill>
              </a:rPr>
              <a:t>.</a:t>
            </a:r>
          </a:p>
          <a:p>
            <a:pPr marL="342900" indent="-342900" algn="just">
              <a:buFont typeface="Wingdings" panose="05000000000000000000" pitchFamily="2" charset="2"/>
              <a:buChar char="§"/>
            </a:pPr>
            <a:endParaRPr lang="en-US" dirty="0">
              <a:solidFill>
                <a:schemeClr val="tx1"/>
              </a:solidFill>
            </a:endParaRPr>
          </a:p>
          <a:p>
            <a:pPr marL="342900" indent="-342900" algn="just">
              <a:buFont typeface="Wingdings" panose="05000000000000000000" pitchFamily="2" charset="2"/>
              <a:buChar char="§"/>
            </a:pPr>
            <a:endParaRPr lang="en-US" dirty="0">
              <a:solidFill>
                <a:schemeClr val="tx1"/>
              </a:solidFill>
            </a:endParaRPr>
          </a:p>
          <a:p>
            <a:pPr marL="342900" indent="-342900" algn="just">
              <a:buFont typeface="Wingdings" panose="05000000000000000000" pitchFamily="2" charset="2"/>
              <a:buChar char="§"/>
            </a:pPr>
            <a:endParaRPr lang="en-US" dirty="0">
              <a:solidFill>
                <a:schemeClr val="tx1"/>
              </a:solidFill>
            </a:endParaRPr>
          </a:p>
          <a:p>
            <a:pPr marL="342900" indent="-342900" algn="just">
              <a:buFont typeface="Wingdings" panose="05000000000000000000" pitchFamily="2" charset="2"/>
              <a:buChar char="§"/>
            </a:pPr>
            <a:endParaRPr lang="en-US" dirty="0">
              <a:solidFill>
                <a:schemeClr val="tx1"/>
              </a:solidFill>
            </a:endParaRPr>
          </a:p>
          <a:p>
            <a:pPr marL="342900" indent="-342900" algn="just">
              <a:buFont typeface="Wingdings" panose="05000000000000000000" pitchFamily="2" charset="2"/>
              <a:buChar char="§"/>
            </a:pPr>
            <a:endParaRPr lang="en-US" dirty="0">
              <a:solidFill>
                <a:schemeClr val="tx1"/>
              </a:solidFill>
            </a:endParaRPr>
          </a:p>
          <a:p>
            <a:pPr marL="342900" indent="-342900" algn="just">
              <a:buFont typeface="Wingdings" panose="05000000000000000000" pitchFamily="2" charset="2"/>
              <a:buChar char="§"/>
            </a:pPr>
            <a:endParaRPr lang="en-US" dirty="0">
              <a:solidFill>
                <a:schemeClr val="tx1"/>
              </a:solidFill>
            </a:endParaRPr>
          </a:p>
          <a:p>
            <a:pPr algn="just"/>
            <a:endParaRPr lang="en-US" dirty="0">
              <a:solidFill>
                <a:schemeClr val="tx1"/>
              </a:solidFill>
            </a:endParaRPr>
          </a:p>
          <a:p>
            <a:pPr marL="342900" indent="-342900" algn="just">
              <a:buFont typeface="Wingdings" panose="05000000000000000000" pitchFamily="2" charset="2"/>
              <a:buChar char="§"/>
            </a:pPr>
            <a:endParaRPr lang="en-US" dirty="0">
              <a:solidFill>
                <a:schemeClr val="tx1"/>
              </a:solidFill>
            </a:endParaRPr>
          </a:p>
        </p:txBody>
      </p:sp>
      <p:pic>
        <p:nvPicPr>
          <p:cNvPr id="3" name="Resim 2" descr="metin, ekran görüntüsü, yazı tipi içeren bir resim">
            <a:extLst>
              <a:ext uri="{FF2B5EF4-FFF2-40B4-BE49-F238E27FC236}">
                <a16:creationId xmlns:a16="http://schemas.microsoft.com/office/drawing/2014/main" id="{03351A6E-958E-F3D8-E611-2A7CB06C16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406" y="3825991"/>
            <a:ext cx="2932194" cy="1151617"/>
          </a:xfrm>
          <a:prstGeom prst="rect">
            <a:avLst/>
          </a:prstGeom>
        </p:spPr>
      </p:pic>
      <p:pic>
        <p:nvPicPr>
          <p:cNvPr id="5" name="Resim 4" descr="metin, ekran görüntüsü, yazı tipi, sayı, numara içeren bir resim">
            <a:extLst>
              <a:ext uri="{FF2B5EF4-FFF2-40B4-BE49-F238E27FC236}">
                <a16:creationId xmlns:a16="http://schemas.microsoft.com/office/drawing/2014/main" id="{FF35D5E1-A326-8A92-CDF4-38CEB8D3CD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6646" y="3877486"/>
            <a:ext cx="3115110" cy="1162212"/>
          </a:xfrm>
          <a:prstGeom prst="rect">
            <a:avLst/>
          </a:prstGeom>
        </p:spPr>
      </p:pic>
      <p:pic>
        <p:nvPicPr>
          <p:cNvPr id="11" name="Resim 10" descr="metin, ekran görüntüsü, yazı tipi, sayı, numara içeren bir resim&#10;&#10;Açıklama otomatik olarak oluşturuldu">
            <a:extLst>
              <a:ext uri="{FF2B5EF4-FFF2-40B4-BE49-F238E27FC236}">
                <a16:creationId xmlns:a16="http://schemas.microsoft.com/office/drawing/2014/main" id="{23F2EC89-C1E9-EB49-DA4D-BD114DD795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16911" y="3909605"/>
            <a:ext cx="2789933" cy="1016892"/>
          </a:xfrm>
          <a:prstGeom prst="rect">
            <a:avLst/>
          </a:prstGeom>
        </p:spPr>
      </p:pic>
    </p:spTree>
    <p:extLst>
      <p:ext uri="{BB962C8B-B14F-4D97-AF65-F5344CB8AC3E}">
        <p14:creationId xmlns:p14="http://schemas.microsoft.com/office/powerpoint/2010/main" val="7874359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FA1AF0B-53D4-0B44-241E-1CCE9706287B}"/>
              </a:ext>
            </a:extLst>
          </p:cNvPr>
          <p:cNvSpPr txBox="1">
            <a:spLocks/>
          </p:cNvSpPr>
          <p:nvPr/>
        </p:nvSpPr>
        <p:spPr>
          <a:xfrm>
            <a:off x="394641" y="1536143"/>
            <a:ext cx="11381845" cy="128773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endParaRPr lang="en-US" dirty="0">
              <a:solidFill>
                <a:schemeClr val="tx1"/>
              </a:solidFill>
            </a:endParaRPr>
          </a:p>
          <a:p>
            <a:pPr marL="342900" indent="-342900" algn="just">
              <a:buFont typeface="Wingdings" panose="05000000000000000000" pitchFamily="2" charset="2"/>
              <a:buChar char="§"/>
            </a:pPr>
            <a:r>
              <a:rPr lang="en-US" dirty="0" err="1">
                <a:solidFill>
                  <a:schemeClr val="tx1"/>
                </a:solidFill>
              </a:rPr>
              <a:t>Tasarım</a:t>
            </a:r>
            <a:r>
              <a:rPr lang="en-US" dirty="0">
                <a:solidFill>
                  <a:schemeClr val="tx1"/>
                </a:solidFill>
              </a:rPr>
              <a:t>, </a:t>
            </a:r>
            <a:r>
              <a:rPr lang="en-US" dirty="0" err="1">
                <a:solidFill>
                  <a:schemeClr val="tx1"/>
                </a:solidFill>
              </a:rPr>
              <a:t>tatil</a:t>
            </a:r>
            <a:r>
              <a:rPr lang="en-US" dirty="0">
                <a:solidFill>
                  <a:schemeClr val="tx1"/>
                </a:solidFill>
              </a:rPr>
              <a:t> </a:t>
            </a:r>
            <a:r>
              <a:rPr lang="en-US" dirty="0" err="1">
                <a:solidFill>
                  <a:schemeClr val="tx1"/>
                </a:solidFill>
              </a:rPr>
              <a:t>planlayıcısı</a:t>
            </a:r>
            <a:r>
              <a:rPr lang="en-US" dirty="0">
                <a:solidFill>
                  <a:schemeClr val="tx1"/>
                </a:solidFill>
              </a:rPr>
              <a:t>, </a:t>
            </a:r>
            <a:r>
              <a:rPr lang="en-US" dirty="0" err="1">
                <a:solidFill>
                  <a:schemeClr val="tx1"/>
                </a:solidFill>
              </a:rPr>
              <a:t>yemek</a:t>
            </a:r>
            <a:r>
              <a:rPr lang="en-US" dirty="0">
                <a:solidFill>
                  <a:schemeClr val="tx1"/>
                </a:solidFill>
              </a:rPr>
              <a:t> </a:t>
            </a:r>
            <a:r>
              <a:rPr lang="en-US" dirty="0" err="1">
                <a:solidFill>
                  <a:schemeClr val="tx1"/>
                </a:solidFill>
              </a:rPr>
              <a:t>tarifi</a:t>
            </a:r>
            <a:r>
              <a:rPr lang="en-US" dirty="0">
                <a:solidFill>
                  <a:schemeClr val="tx1"/>
                </a:solidFill>
              </a:rPr>
              <a:t> </a:t>
            </a:r>
            <a:r>
              <a:rPr lang="en-US" dirty="0" err="1">
                <a:solidFill>
                  <a:schemeClr val="tx1"/>
                </a:solidFill>
              </a:rPr>
              <a:t>asistanı</a:t>
            </a:r>
            <a:r>
              <a:rPr lang="en-US" dirty="0">
                <a:solidFill>
                  <a:schemeClr val="tx1"/>
                </a:solidFill>
              </a:rPr>
              <a:t>, fitness </a:t>
            </a:r>
            <a:r>
              <a:rPr lang="en-US" dirty="0" err="1">
                <a:solidFill>
                  <a:schemeClr val="tx1"/>
                </a:solidFill>
              </a:rPr>
              <a:t>koçu</a:t>
            </a:r>
            <a:r>
              <a:rPr lang="en-US" dirty="0">
                <a:solidFill>
                  <a:schemeClr val="tx1"/>
                </a:solidFill>
              </a:rPr>
              <a:t> </a:t>
            </a:r>
            <a:r>
              <a:rPr lang="en-US" dirty="0" err="1">
                <a:solidFill>
                  <a:schemeClr val="tx1"/>
                </a:solidFill>
              </a:rPr>
              <a:t>gibi</a:t>
            </a:r>
            <a:r>
              <a:rPr lang="en-US" dirty="0">
                <a:solidFill>
                  <a:schemeClr val="tx1"/>
                </a:solidFill>
              </a:rPr>
              <a:t> </a:t>
            </a:r>
            <a:r>
              <a:rPr lang="en-US" dirty="0" err="1">
                <a:solidFill>
                  <a:schemeClr val="tx1"/>
                </a:solidFill>
              </a:rPr>
              <a:t>modları</a:t>
            </a:r>
            <a:r>
              <a:rPr lang="en-US" dirty="0">
                <a:solidFill>
                  <a:schemeClr val="tx1"/>
                </a:solidFill>
              </a:rPr>
              <a:t> </a:t>
            </a:r>
            <a:r>
              <a:rPr lang="en-US" dirty="0" err="1">
                <a:solidFill>
                  <a:schemeClr val="tx1"/>
                </a:solidFill>
              </a:rPr>
              <a:t>vardır</a:t>
            </a:r>
            <a:r>
              <a:rPr lang="en-US" dirty="0">
                <a:solidFill>
                  <a:schemeClr val="tx1"/>
                </a:solidFill>
              </a:rPr>
              <a:t>.</a:t>
            </a:r>
          </a:p>
          <a:p>
            <a:pPr marL="342900" indent="-342900" algn="just">
              <a:buFont typeface="Wingdings" panose="05000000000000000000" pitchFamily="2" charset="2"/>
              <a:buChar char="§"/>
            </a:pPr>
            <a:endParaRPr lang="en-US" dirty="0">
              <a:solidFill>
                <a:schemeClr val="tx1"/>
              </a:solidFill>
            </a:endParaRPr>
          </a:p>
          <a:p>
            <a:pPr marL="342900" indent="-342900" algn="just">
              <a:buFont typeface="Wingdings" panose="05000000000000000000" pitchFamily="2" charset="2"/>
              <a:buChar char="§"/>
            </a:pPr>
            <a:endParaRPr lang="en-US" dirty="0">
              <a:solidFill>
                <a:schemeClr val="tx1"/>
              </a:solidFill>
            </a:endParaRPr>
          </a:p>
        </p:txBody>
      </p:sp>
      <p:pic>
        <p:nvPicPr>
          <p:cNvPr id="14" name="Resim 13" descr="metin, ekran görüntüsü, yazı tipi, sayı, numara içeren bir resim&#10;&#10;Açıklama otomatik olarak oluşturuldu">
            <a:extLst>
              <a:ext uri="{FF2B5EF4-FFF2-40B4-BE49-F238E27FC236}">
                <a16:creationId xmlns:a16="http://schemas.microsoft.com/office/drawing/2014/main" id="{BD893721-6BF3-1163-D7F1-1571C844DB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0073" y="2619435"/>
            <a:ext cx="3505689" cy="2429214"/>
          </a:xfrm>
          <a:prstGeom prst="rect">
            <a:avLst/>
          </a:prstGeom>
        </p:spPr>
      </p:pic>
    </p:spTree>
    <p:extLst>
      <p:ext uri="{BB962C8B-B14F-4D97-AF65-F5344CB8AC3E}">
        <p14:creationId xmlns:p14="http://schemas.microsoft.com/office/powerpoint/2010/main" val="10504633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pic>
        <p:nvPicPr>
          <p:cNvPr id="9218" name="Picture 2" descr="VideoZen.ai - Create videos using AI to engage your users">
            <a:extLst>
              <a:ext uri="{FF2B5EF4-FFF2-40B4-BE49-F238E27FC236}">
                <a16:creationId xmlns:a16="http://schemas.microsoft.com/office/drawing/2014/main" id="{185D1202-B8F4-A5FF-E347-C730F1E215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4104" y="1058283"/>
            <a:ext cx="9003792" cy="5222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62903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FA1AF0B-53D4-0B44-241E-1CCE9706287B}"/>
              </a:ext>
            </a:extLst>
          </p:cNvPr>
          <p:cNvSpPr txBox="1">
            <a:spLocks/>
          </p:cNvSpPr>
          <p:nvPr/>
        </p:nvSpPr>
        <p:spPr>
          <a:xfrm>
            <a:off x="5409582" y="1992535"/>
            <a:ext cx="6350060" cy="311311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
            </a:pPr>
            <a:r>
              <a:rPr lang="tr-TR" dirty="0">
                <a:solidFill>
                  <a:schemeClr val="tx1"/>
                </a:solidFill>
              </a:rPr>
              <a:t>Video</a:t>
            </a:r>
            <a:r>
              <a:rPr lang="en-US" dirty="0">
                <a:solidFill>
                  <a:schemeClr val="tx1"/>
                </a:solidFill>
              </a:rPr>
              <a:t>Z</a:t>
            </a:r>
            <a:r>
              <a:rPr lang="tr-TR" dirty="0">
                <a:solidFill>
                  <a:schemeClr val="tx1"/>
                </a:solidFill>
              </a:rPr>
              <a:t>en, metni videolara dönüştürmek için yapay zeka kullanan bir araçtır. </a:t>
            </a:r>
            <a:endParaRPr lang="en-US" dirty="0">
              <a:solidFill>
                <a:schemeClr val="tx1"/>
              </a:solidFill>
            </a:endParaRPr>
          </a:p>
          <a:p>
            <a:pPr marL="342900" indent="-342900" algn="just">
              <a:buFont typeface="Wingdings" panose="05000000000000000000" pitchFamily="2" charset="2"/>
              <a:buChar char="§"/>
            </a:pPr>
            <a:r>
              <a:rPr lang="tr-TR" dirty="0">
                <a:solidFill>
                  <a:schemeClr val="tx1"/>
                </a:solidFill>
              </a:rPr>
              <a:t>Video</a:t>
            </a:r>
            <a:r>
              <a:rPr lang="en-US" dirty="0">
                <a:solidFill>
                  <a:schemeClr val="tx1"/>
                </a:solidFill>
              </a:rPr>
              <a:t>Z</a:t>
            </a:r>
            <a:r>
              <a:rPr lang="tr-TR" dirty="0">
                <a:solidFill>
                  <a:schemeClr val="tx1"/>
                </a:solidFill>
              </a:rPr>
              <a:t>en</a:t>
            </a:r>
            <a:r>
              <a:rPr lang="en-US" dirty="0">
                <a:solidFill>
                  <a:schemeClr val="tx1"/>
                </a:solidFill>
              </a:rPr>
              <a:t>’in</a:t>
            </a:r>
            <a:r>
              <a:rPr lang="tr-TR" dirty="0">
                <a:solidFill>
                  <a:schemeClr val="tx1"/>
                </a:solidFill>
              </a:rPr>
              <a:t> bir video </a:t>
            </a:r>
            <a:r>
              <a:rPr lang="en-US" dirty="0" err="1">
                <a:solidFill>
                  <a:schemeClr val="tx1"/>
                </a:solidFill>
              </a:rPr>
              <a:t>oluşturabilmesi</a:t>
            </a:r>
            <a:r>
              <a:rPr lang="en-US" dirty="0">
                <a:solidFill>
                  <a:schemeClr val="tx1"/>
                </a:solidFill>
              </a:rPr>
              <a:t> </a:t>
            </a:r>
            <a:r>
              <a:rPr lang="en-US" dirty="0" err="1">
                <a:solidFill>
                  <a:schemeClr val="tx1"/>
                </a:solidFill>
              </a:rPr>
              <a:t>metnin</a:t>
            </a:r>
            <a:r>
              <a:rPr lang="en-US" dirty="0">
                <a:solidFill>
                  <a:schemeClr val="tx1"/>
                </a:solidFill>
              </a:rPr>
              <a:t> </a:t>
            </a:r>
            <a:r>
              <a:rPr lang="en-US" dirty="0" err="1">
                <a:solidFill>
                  <a:schemeClr val="tx1"/>
                </a:solidFill>
              </a:rPr>
              <a:t>girilmesi</a:t>
            </a:r>
            <a:r>
              <a:rPr lang="en-US" dirty="0">
                <a:solidFill>
                  <a:schemeClr val="tx1"/>
                </a:solidFill>
              </a:rPr>
              <a:t> </a:t>
            </a:r>
            <a:r>
              <a:rPr lang="en-US" dirty="0" err="1">
                <a:solidFill>
                  <a:schemeClr val="tx1"/>
                </a:solidFill>
              </a:rPr>
              <a:t>yeterlidir</a:t>
            </a:r>
            <a:r>
              <a:rPr lang="en-US" dirty="0">
                <a:solidFill>
                  <a:schemeClr val="tx1"/>
                </a:solidFill>
              </a:rPr>
              <a:t>.</a:t>
            </a:r>
          </a:p>
          <a:p>
            <a:pPr marL="342900" indent="-342900" algn="just">
              <a:buFont typeface="Wingdings" panose="05000000000000000000" pitchFamily="2" charset="2"/>
              <a:buChar char="§"/>
            </a:pPr>
            <a:r>
              <a:rPr lang="tr-TR" dirty="0">
                <a:solidFill>
                  <a:schemeClr val="tx1"/>
                </a:solidFill>
              </a:rPr>
              <a:t>Video</a:t>
            </a:r>
            <a:r>
              <a:rPr lang="en-US" dirty="0">
                <a:solidFill>
                  <a:schemeClr val="tx1"/>
                </a:solidFill>
              </a:rPr>
              <a:t>Z</a:t>
            </a:r>
            <a:r>
              <a:rPr lang="tr-TR" dirty="0">
                <a:solidFill>
                  <a:schemeClr val="tx1"/>
                </a:solidFill>
              </a:rPr>
              <a:t>en, videonuza ses, müzik, resim ve video klipleri eklemenize de olanak tanır. </a:t>
            </a:r>
            <a:endParaRPr lang="en-US" dirty="0">
              <a:solidFill>
                <a:schemeClr val="tx1"/>
              </a:solidFill>
            </a:endParaRPr>
          </a:p>
        </p:txBody>
      </p:sp>
      <p:pic>
        <p:nvPicPr>
          <p:cNvPr id="11266" name="Picture 2" descr="Videozen Idea to video creation tutorial - YouTube">
            <a:extLst>
              <a:ext uri="{FF2B5EF4-FFF2-40B4-BE49-F238E27FC236}">
                <a16:creationId xmlns:a16="http://schemas.microsoft.com/office/drawing/2014/main" id="{89E4CF20-3793-9691-6915-C24B2BD00E2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358" y="2257293"/>
            <a:ext cx="4659406" cy="2620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7196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pic>
        <p:nvPicPr>
          <p:cNvPr id="3" name="Resim 2">
            <a:extLst>
              <a:ext uri="{FF2B5EF4-FFF2-40B4-BE49-F238E27FC236}">
                <a16:creationId xmlns:a16="http://schemas.microsoft.com/office/drawing/2014/main" id="{B36C8385-F1F9-4014-96BD-14BA0ED36CDB}"/>
              </a:ext>
            </a:extLst>
          </p:cNvPr>
          <p:cNvPicPr>
            <a:picLocks noChangeAspect="1"/>
          </p:cNvPicPr>
          <p:nvPr/>
        </p:nvPicPr>
        <p:blipFill>
          <a:blip r:embed="rId4"/>
          <a:stretch>
            <a:fillRect/>
          </a:stretch>
        </p:blipFill>
        <p:spPr>
          <a:xfrm>
            <a:off x="1247799" y="1966100"/>
            <a:ext cx="9935313" cy="4188942"/>
          </a:xfrm>
          <a:prstGeom prst="rect">
            <a:avLst/>
          </a:prstGeom>
        </p:spPr>
      </p:pic>
    </p:spTree>
    <p:extLst>
      <p:ext uri="{BB962C8B-B14F-4D97-AF65-F5344CB8AC3E}">
        <p14:creationId xmlns:p14="http://schemas.microsoft.com/office/powerpoint/2010/main" val="3479027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5BDBB3F-E03A-A655-5B29-839E8B583362}"/>
              </a:ext>
            </a:extLst>
          </p:cNvPr>
          <p:cNvSpPr txBox="1">
            <a:spLocks/>
          </p:cNvSpPr>
          <p:nvPr/>
        </p:nvSpPr>
        <p:spPr>
          <a:xfrm>
            <a:off x="885923" y="1134959"/>
            <a:ext cx="10965766" cy="19086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p>
        </p:txBody>
      </p:sp>
      <p:sp>
        <p:nvSpPr>
          <p:cNvPr id="12" name="İçerik Yer Tutucusu 2">
            <a:extLst>
              <a:ext uri="{FF2B5EF4-FFF2-40B4-BE49-F238E27FC236}">
                <a16:creationId xmlns:a16="http://schemas.microsoft.com/office/drawing/2014/main" id="{E5BDBB3F-E03A-A655-5B29-839E8B583362}"/>
              </a:ext>
            </a:extLst>
          </p:cNvPr>
          <p:cNvSpPr txBox="1">
            <a:spLocks/>
          </p:cNvSpPr>
          <p:nvPr/>
        </p:nvSpPr>
        <p:spPr>
          <a:xfrm>
            <a:off x="4663936" y="3310497"/>
            <a:ext cx="7112750" cy="270856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tr-TR" dirty="0"/>
          </a:p>
        </p:txBody>
      </p:sp>
      <p:sp>
        <p:nvSpPr>
          <p:cNvPr id="7" name="Metin kutusu 6"/>
          <p:cNvSpPr txBox="1"/>
          <p:nvPr/>
        </p:nvSpPr>
        <p:spPr>
          <a:xfrm>
            <a:off x="833836" y="1161594"/>
            <a:ext cx="1609993" cy="2616101"/>
          </a:xfrm>
          <a:prstGeom prst="rect">
            <a:avLst/>
          </a:prstGeom>
          <a:noFill/>
        </p:spPr>
        <p:txBody>
          <a:bodyPr wrap="none" rtlCol="0">
            <a:spAutoFit/>
          </a:bodyPr>
          <a:lstStyle/>
          <a:p>
            <a:r>
              <a:rPr lang="tr-TR" sz="2400" b="1" dirty="0">
                <a:solidFill>
                  <a:srgbClr val="FF0000"/>
                </a:solidFill>
              </a:rPr>
              <a:t>Veri Nedir?</a:t>
            </a:r>
          </a:p>
          <a:p>
            <a:pPr algn="ctr"/>
            <a:r>
              <a:rPr lang="tr-TR" sz="2000" dirty="0"/>
              <a:t>0,3</a:t>
            </a:r>
          </a:p>
          <a:p>
            <a:pPr algn="ctr"/>
            <a:r>
              <a:rPr lang="tr-TR" sz="2000" dirty="0"/>
              <a:t>3,0</a:t>
            </a:r>
          </a:p>
          <a:p>
            <a:pPr algn="ctr"/>
            <a:r>
              <a:rPr lang="tr-TR" sz="2000" dirty="0"/>
              <a:t>1,2</a:t>
            </a:r>
          </a:p>
          <a:p>
            <a:pPr algn="ctr"/>
            <a:r>
              <a:rPr lang="tr-TR" sz="2000" dirty="0"/>
              <a:t>3,7</a:t>
            </a:r>
          </a:p>
          <a:p>
            <a:pPr algn="ctr"/>
            <a:r>
              <a:rPr lang="tr-TR" sz="2000" dirty="0"/>
              <a:t>6,0</a:t>
            </a:r>
          </a:p>
          <a:p>
            <a:pPr algn="ctr"/>
            <a:r>
              <a:rPr lang="tr-TR" sz="2000" dirty="0"/>
              <a:t>22,4</a:t>
            </a:r>
          </a:p>
          <a:p>
            <a:pPr algn="ctr"/>
            <a:r>
              <a:rPr lang="tr-TR" sz="2000" dirty="0"/>
              <a:t>63,8</a:t>
            </a:r>
          </a:p>
        </p:txBody>
      </p:sp>
      <p:sp>
        <p:nvSpPr>
          <p:cNvPr id="13" name="Metin kutusu 12"/>
          <p:cNvSpPr txBox="1"/>
          <p:nvPr/>
        </p:nvSpPr>
        <p:spPr>
          <a:xfrm>
            <a:off x="2121117" y="1545799"/>
            <a:ext cx="5026642" cy="2246769"/>
          </a:xfrm>
          <a:prstGeom prst="rect">
            <a:avLst/>
          </a:prstGeom>
          <a:noFill/>
        </p:spPr>
        <p:txBody>
          <a:bodyPr wrap="square" rtlCol="0">
            <a:spAutoFit/>
          </a:bodyPr>
          <a:lstStyle/>
          <a:p>
            <a:r>
              <a:rPr lang="tr-TR" sz="2000" dirty="0"/>
              <a:t>Eğitim, staj (1 yıldan az)</a:t>
            </a:r>
          </a:p>
          <a:p>
            <a:r>
              <a:rPr lang="tr-TR" sz="2000" dirty="0"/>
              <a:t>Sağlık ve tıbbi nedenler (1 yıldan az)</a:t>
            </a:r>
          </a:p>
          <a:p>
            <a:r>
              <a:rPr lang="tr-TR" sz="2000" dirty="0"/>
              <a:t>Diğer</a:t>
            </a:r>
          </a:p>
          <a:p>
            <a:r>
              <a:rPr lang="tr-TR" sz="2000" dirty="0"/>
              <a:t>İş amaçlı (konferans, toplantı, görev vb.)</a:t>
            </a:r>
          </a:p>
          <a:p>
            <a:r>
              <a:rPr lang="tr-TR" sz="2000" dirty="0"/>
              <a:t>Alışveriş</a:t>
            </a:r>
          </a:p>
          <a:p>
            <a:r>
              <a:rPr lang="tr-TR" sz="2000" dirty="0"/>
              <a:t>Akraba ve arkadaş ziyareti</a:t>
            </a:r>
          </a:p>
          <a:p>
            <a:r>
              <a:rPr lang="tr-TR" sz="2000" dirty="0"/>
              <a:t>Gezi, eğlence, sportif ve kültürel faaliyetler</a:t>
            </a:r>
          </a:p>
        </p:txBody>
      </p:sp>
      <p:pic>
        <p:nvPicPr>
          <p:cNvPr id="15" name="Resim 14" descr="Ekran Kırpma"/>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3770" y="1905025"/>
            <a:ext cx="3166270" cy="3134162"/>
          </a:xfrm>
          <a:prstGeom prst="rect">
            <a:avLst/>
          </a:prstGeom>
        </p:spPr>
      </p:pic>
      <p:sp>
        <p:nvSpPr>
          <p:cNvPr id="16" name="Metin kutusu 15"/>
          <p:cNvSpPr txBox="1"/>
          <p:nvPr/>
        </p:nvSpPr>
        <p:spPr>
          <a:xfrm>
            <a:off x="1547219" y="4129858"/>
            <a:ext cx="3695563" cy="400110"/>
          </a:xfrm>
          <a:prstGeom prst="rect">
            <a:avLst/>
          </a:prstGeom>
          <a:noFill/>
        </p:spPr>
        <p:txBody>
          <a:bodyPr wrap="none" rtlCol="0">
            <a:spAutoFit/>
          </a:bodyPr>
          <a:lstStyle/>
          <a:p>
            <a:r>
              <a:rPr lang="tr-TR" sz="2000" b="1" dirty="0"/>
              <a:t>Geliş amaçlarına göre ziyaretçiler</a:t>
            </a:r>
            <a:endParaRPr lang="tr-TR" sz="2000" dirty="0"/>
          </a:p>
        </p:txBody>
      </p:sp>
      <p:sp>
        <p:nvSpPr>
          <p:cNvPr id="17" name="Metin kutusu 16"/>
          <p:cNvSpPr txBox="1"/>
          <p:nvPr/>
        </p:nvSpPr>
        <p:spPr>
          <a:xfrm>
            <a:off x="1105989" y="4769520"/>
            <a:ext cx="6111934" cy="1384995"/>
          </a:xfrm>
          <a:prstGeom prst="rect">
            <a:avLst/>
          </a:prstGeom>
          <a:noFill/>
        </p:spPr>
        <p:txBody>
          <a:bodyPr wrap="square" rtlCol="0">
            <a:spAutoFit/>
          </a:bodyPr>
          <a:lstStyle/>
          <a:p>
            <a:pPr algn="just"/>
            <a:r>
              <a:rPr lang="tr-TR" sz="2400" b="1" dirty="0">
                <a:solidFill>
                  <a:srgbClr val="FF0000"/>
                </a:solidFill>
              </a:rPr>
              <a:t>Bilgi Nedir?</a:t>
            </a:r>
          </a:p>
          <a:p>
            <a:pPr algn="just"/>
            <a:r>
              <a:rPr lang="tr-TR" sz="2000" dirty="0"/>
              <a:t>Ekim - Aralık, 2023 IV. Çeyrekte ziyaretçiler ülkemizi %63,6 ile en çok "gezi, eğlence, sportif ve kültürel faaliyetler" amacıyla ziyaret etti</a:t>
            </a:r>
          </a:p>
        </p:txBody>
      </p:sp>
      <p:sp>
        <p:nvSpPr>
          <p:cNvPr id="20" name="Metin kutusu 19"/>
          <p:cNvSpPr txBox="1"/>
          <p:nvPr/>
        </p:nvSpPr>
        <p:spPr>
          <a:xfrm>
            <a:off x="7831756" y="1383069"/>
            <a:ext cx="2778389" cy="461665"/>
          </a:xfrm>
          <a:prstGeom prst="rect">
            <a:avLst/>
          </a:prstGeom>
          <a:noFill/>
        </p:spPr>
        <p:txBody>
          <a:bodyPr wrap="none" rtlCol="0">
            <a:spAutoFit/>
          </a:bodyPr>
          <a:lstStyle/>
          <a:p>
            <a:r>
              <a:rPr lang="tr-TR" sz="2400" b="1" dirty="0">
                <a:solidFill>
                  <a:srgbClr val="FF0000"/>
                </a:solidFill>
              </a:rPr>
              <a:t>Enformasyon Nedir?</a:t>
            </a:r>
          </a:p>
        </p:txBody>
      </p:sp>
      <p:sp>
        <p:nvSpPr>
          <p:cNvPr id="21" name="Metin kutusu 20"/>
          <p:cNvSpPr txBox="1"/>
          <p:nvPr/>
        </p:nvSpPr>
        <p:spPr>
          <a:xfrm>
            <a:off x="10551536" y="6280410"/>
            <a:ext cx="1640464" cy="215444"/>
          </a:xfrm>
          <a:prstGeom prst="rect">
            <a:avLst/>
          </a:prstGeom>
          <a:noFill/>
        </p:spPr>
        <p:txBody>
          <a:bodyPr wrap="square" rtlCol="0">
            <a:spAutoFit/>
          </a:bodyPr>
          <a:lstStyle/>
          <a:p>
            <a:r>
              <a:rPr lang="tr-TR" sz="800" dirty="0"/>
              <a:t>31 Ocak 2024         Kaynak :TÜİK</a:t>
            </a:r>
          </a:p>
        </p:txBody>
      </p:sp>
    </p:spTree>
    <p:extLst>
      <p:ext uri="{BB962C8B-B14F-4D97-AF65-F5344CB8AC3E}">
        <p14:creationId xmlns:p14="http://schemas.microsoft.com/office/powerpoint/2010/main" val="305094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fade">
                                      <p:cBhvr>
                                        <p:cTn id="10" dur="500"/>
                                        <p:tgtEl>
                                          <p:spTgt spid="1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Effect transition="in" filter="fade">
                                      <p:cBhvr>
                                        <p:cTn id="13" dur="500"/>
                                        <p:tgtEl>
                                          <p:spTgt spid="1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xEl>
                                              <p:pRg st="3" end="3"/>
                                            </p:txEl>
                                          </p:spTgt>
                                        </p:tgtEl>
                                        <p:attrNameLst>
                                          <p:attrName>style.visibility</p:attrName>
                                        </p:attrNameLst>
                                      </p:cBhvr>
                                      <p:to>
                                        <p:strVal val="visible"/>
                                      </p:to>
                                    </p:set>
                                    <p:animEffect transition="in" filter="fade">
                                      <p:cBhvr>
                                        <p:cTn id="16" dur="500"/>
                                        <p:tgtEl>
                                          <p:spTgt spid="1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fade">
                                      <p:cBhvr>
                                        <p:cTn id="19" dur="500"/>
                                        <p:tgtEl>
                                          <p:spTgt spid="1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3">
                                            <p:txEl>
                                              <p:pRg st="5" end="5"/>
                                            </p:txEl>
                                          </p:spTgt>
                                        </p:tgtEl>
                                        <p:attrNameLst>
                                          <p:attrName>style.visibility</p:attrName>
                                        </p:attrNameLst>
                                      </p:cBhvr>
                                      <p:to>
                                        <p:strVal val="visible"/>
                                      </p:to>
                                    </p:set>
                                    <p:animEffect transition="in" filter="fade">
                                      <p:cBhvr>
                                        <p:cTn id="22" dur="500"/>
                                        <p:tgtEl>
                                          <p:spTgt spid="1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xEl>
                                              <p:pRg st="6" end="6"/>
                                            </p:txEl>
                                          </p:spTgt>
                                        </p:tgtEl>
                                        <p:attrNameLst>
                                          <p:attrName>style.visibility</p:attrName>
                                        </p:attrNameLst>
                                      </p:cBhvr>
                                      <p:to>
                                        <p:strVal val="visible"/>
                                      </p:to>
                                    </p:set>
                                    <p:animEffect transition="in" filter="fade">
                                      <p:cBhvr>
                                        <p:cTn id="25" dur="500"/>
                                        <p:tgtEl>
                                          <p:spTgt spid="1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par>
                                <p:cTn id="36" presetID="10"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0" grpId="0"/>
      <p:bldP spid="2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pic>
        <p:nvPicPr>
          <p:cNvPr id="12290" name="Picture 2" descr="SORA - OPEN AI Capabilities | Creating video from text - Prompts &amp; Results  - YouTube">
            <a:extLst>
              <a:ext uri="{FF2B5EF4-FFF2-40B4-BE49-F238E27FC236}">
                <a16:creationId xmlns:a16="http://schemas.microsoft.com/office/drawing/2014/main" id="{D543E724-861E-494B-8ADA-BEDEBB545C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0324" y="1163744"/>
            <a:ext cx="8531352" cy="4798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1130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2" name="İçerik Yer Tutucusu 2">
            <a:extLst>
              <a:ext uri="{FF2B5EF4-FFF2-40B4-BE49-F238E27FC236}">
                <a16:creationId xmlns:a16="http://schemas.microsoft.com/office/drawing/2014/main" id="{5FA1AF0B-53D4-0B44-241E-1CCE9706287B}"/>
              </a:ext>
            </a:extLst>
          </p:cNvPr>
          <p:cNvSpPr txBox="1">
            <a:spLocks/>
          </p:cNvSpPr>
          <p:nvPr/>
        </p:nvSpPr>
        <p:spPr>
          <a:xfrm>
            <a:off x="5426426" y="1891554"/>
            <a:ext cx="6350060" cy="300553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
            </a:pPr>
            <a:r>
              <a:rPr lang="tr-TR" dirty="0">
                <a:solidFill>
                  <a:schemeClr val="tx1"/>
                </a:solidFill>
              </a:rPr>
              <a:t>Sora, </a:t>
            </a:r>
            <a:r>
              <a:rPr lang="tr-TR" dirty="0" err="1">
                <a:solidFill>
                  <a:schemeClr val="tx1"/>
                </a:solidFill>
              </a:rPr>
              <a:t>OpenAI</a:t>
            </a:r>
            <a:r>
              <a:rPr lang="tr-TR" dirty="0">
                <a:solidFill>
                  <a:schemeClr val="tx1"/>
                </a:solidFill>
              </a:rPr>
              <a:t> tarafından geliştirilmiş, metinden videoya dönüştürme </a:t>
            </a:r>
            <a:r>
              <a:rPr lang="en-US" dirty="0" err="1">
                <a:solidFill>
                  <a:schemeClr val="tx1"/>
                </a:solidFill>
              </a:rPr>
              <a:t>yeteneğine</a:t>
            </a:r>
            <a:r>
              <a:rPr lang="en-US" dirty="0">
                <a:solidFill>
                  <a:schemeClr val="tx1"/>
                </a:solidFill>
              </a:rPr>
              <a:t> </a:t>
            </a:r>
            <a:r>
              <a:rPr lang="en-US" dirty="0" err="1">
                <a:solidFill>
                  <a:schemeClr val="tx1"/>
                </a:solidFill>
              </a:rPr>
              <a:t>sahip</a:t>
            </a:r>
            <a:r>
              <a:rPr lang="tr-TR" dirty="0">
                <a:solidFill>
                  <a:schemeClr val="tx1"/>
                </a:solidFill>
              </a:rPr>
              <a:t> bir yapay zeka modelidir. </a:t>
            </a:r>
            <a:endParaRPr lang="en-US" dirty="0">
              <a:solidFill>
                <a:schemeClr val="tx1"/>
              </a:solidFill>
            </a:endParaRPr>
          </a:p>
          <a:p>
            <a:pPr marL="342900" indent="-342900" algn="just">
              <a:buFont typeface="Wingdings" panose="05000000000000000000" pitchFamily="2" charset="2"/>
              <a:buChar char="§"/>
            </a:pPr>
            <a:r>
              <a:rPr lang="tr-TR" dirty="0">
                <a:solidFill>
                  <a:schemeClr val="tx1"/>
                </a:solidFill>
              </a:rPr>
              <a:t>Sora</a:t>
            </a:r>
            <a:r>
              <a:rPr lang="en-US" dirty="0">
                <a:solidFill>
                  <a:schemeClr val="tx1"/>
                </a:solidFill>
              </a:rPr>
              <a:t> </a:t>
            </a:r>
            <a:r>
              <a:rPr lang="en-US" dirty="0" err="1">
                <a:solidFill>
                  <a:schemeClr val="tx1"/>
                </a:solidFill>
              </a:rPr>
              <a:t>henüz</a:t>
            </a:r>
            <a:r>
              <a:rPr lang="en-US" dirty="0">
                <a:solidFill>
                  <a:schemeClr val="tx1"/>
                </a:solidFill>
              </a:rPr>
              <a:t> </a:t>
            </a:r>
            <a:r>
              <a:rPr lang="en-US" dirty="0" err="1">
                <a:solidFill>
                  <a:schemeClr val="tx1"/>
                </a:solidFill>
              </a:rPr>
              <a:t>geliştirilme</a:t>
            </a:r>
            <a:r>
              <a:rPr lang="en-US" dirty="0">
                <a:solidFill>
                  <a:schemeClr val="tx1"/>
                </a:solidFill>
              </a:rPr>
              <a:t> </a:t>
            </a:r>
            <a:r>
              <a:rPr lang="en-US" dirty="0" err="1">
                <a:solidFill>
                  <a:schemeClr val="tx1"/>
                </a:solidFill>
              </a:rPr>
              <a:t>aşamasında</a:t>
            </a:r>
            <a:r>
              <a:rPr lang="en-US" dirty="0">
                <a:solidFill>
                  <a:schemeClr val="tx1"/>
                </a:solidFill>
              </a:rPr>
              <a:t> </a:t>
            </a:r>
            <a:r>
              <a:rPr lang="en-US" dirty="0" err="1">
                <a:solidFill>
                  <a:schemeClr val="tx1"/>
                </a:solidFill>
              </a:rPr>
              <a:t>olduğun</a:t>
            </a:r>
            <a:r>
              <a:rPr lang="en-US" dirty="0">
                <a:solidFill>
                  <a:schemeClr val="tx1"/>
                </a:solidFill>
              </a:rPr>
              <a:t> </a:t>
            </a:r>
            <a:r>
              <a:rPr lang="en-US" dirty="0" err="1">
                <a:solidFill>
                  <a:schemeClr val="tx1"/>
                </a:solidFill>
              </a:rPr>
              <a:t>herkese</a:t>
            </a:r>
            <a:r>
              <a:rPr lang="en-US" dirty="0">
                <a:solidFill>
                  <a:schemeClr val="tx1"/>
                </a:solidFill>
              </a:rPr>
              <a:t> </a:t>
            </a:r>
            <a:r>
              <a:rPr lang="en-US" dirty="0" err="1">
                <a:solidFill>
                  <a:schemeClr val="tx1"/>
                </a:solidFill>
              </a:rPr>
              <a:t>açık</a:t>
            </a:r>
            <a:r>
              <a:rPr lang="en-US" dirty="0">
                <a:solidFill>
                  <a:schemeClr val="tx1"/>
                </a:solidFill>
              </a:rPr>
              <a:t> </a:t>
            </a:r>
            <a:r>
              <a:rPr lang="en-US" dirty="0" err="1">
                <a:solidFill>
                  <a:schemeClr val="tx1"/>
                </a:solidFill>
              </a:rPr>
              <a:t>değildir</a:t>
            </a:r>
            <a:r>
              <a:rPr lang="en-US" dirty="0">
                <a:solidFill>
                  <a:schemeClr val="tx1"/>
                </a:solidFill>
              </a:rPr>
              <a:t>.</a:t>
            </a:r>
          </a:p>
        </p:txBody>
      </p:sp>
      <p:pic>
        <p:nvPicPr>
          <p:cNvPr id="13314" name="Picture 2" descr="OpenAI: Sora AI">
            <a:extLst>
              <a:ext uri="{FF2B5EF4-FFF2-40B4-BE49-F238E27FC236}">
                <a16:creationId xmlns:a16="http://schemas.microsoft.com/office/drawing/2014/main" id="{96FD6661-FAB6-602A-07B6-9BEC85EC199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024" y="2448699"/>
            <a:ext cx="5029200" cy="1960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549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5BDBB3F-E03A-A655-5B29-839E8B583362}"/>
              </a:ext>
            </a:extLst>
          </p:cNvPr>
          <p:cNvSpPr txBox="1">
            <a:spLocks/>
          </p:cNvSpPr>
          <p:nvPr/>
        </p:nvSpPr>
        <p:spPr>
          <a:xfrm>
            <a:off x="838200" y="1294602"/>
            <a:ext cx="10515600" cy="48823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200" b="1" dirty="0">
                <a:solidFill>
                  <a:schemeClr val="tx1"/>
                </a:solidFill>
              </a:rPr>
              <a:t>Veri Temel Anlamda İkiye Ayrılır</a:t>
            </a:r>
          </a:p>
          <a:p>
            <a:r>
              <a:rPr lang="tr-TR" dirty="0">
                <a:solidFill>
                  <a:schemeClr val="tx1"/>
                </a:solidFill>
              </a:rPr>
              <a:t>Bunlar </a:t>
            </a:r>
            <a:r>
              <a:rPr lang="tr-TR" b="1" dirty="0">
                <a:solidFill>
                  <a:srgbClr val="FF0000"/>
                </a:solidFill>
              </a:rPr>
              <a:t>dijital</a:t>
            </a:r>
            <a:r>
              <a:rPr lang="tr-TR" dirty="0">
                <a:solidFill>
                  <a:schemeClr val="tx1"/>
                </a:solidFill>
              </a:rPr>
              <a:t> veriler ve </a:t>
            </a:r>
            <a:r>
              <a:rPr lang="tr-TR" b="1" dirty="0">
                <a:solidFill>
                  <a:srgbClr val="FF0000"/>
                </a:solidFill>
              </a:rPr>
              <a:t>analog</a:t>
            </a:r>
            <a:r>
              <a:rPr lang="tr-TR" dirty="0">
                <a:solidFill>
                  <a:schemeClr val="tx1"/>
                </a:solidFill>
              </a:rPr>
              <a:t> verilerdir. </a:t>
            </a:r>
          </a:p>
          <a:p>
            <a:pPr algn="just"/>
            <a:r>
              <a:rPr lang="tr-TR" dirty="0">
                <a:solidFill>
                  <a:schemeClr val="tx1"/>
                </a:solidFill>
              </a:rPr>
              <a:t>Günlük yaşantımızda algıladığımız verilerdir. Rüzgarın hızı, ışığın şiddeti, havanın sıcaklığı </a:t>
            </a:r>
            <a:r>
              <a:rPr lang="tr-TR" dirty="0">
                <a:solidFill>
                  <a:srgbClr val="FF0000"/>
                </a:solidFill>
              </a:rPr>
              <a:t>analog veri</a:t>
            </a:r>
            <a:r>
              <a:rPr lang="tr-TR" dirty="0">
                <a:solidFill>
                  <a:schemeClr val="tx1"/>
                </a:solidFill>
              </a:rPr>
              <a:t>lere gösterilebilecek en güzel örneklerdir. Bu örneklerin ortak bir özelliği bulunmaktadır. Verilerin ne zaman ve hangi aralıklarla değişeceğini pek bilemeyiz.</a:t>
            </a:r>
          </a:p>
          <a:p>
            <a:pPr algn="just"/>
            <a:r>
              <a:rPr lang="tr-TR" dirty="0">
                <a:solidFill>
                  <a:schemeClr val="tx1"/>
                </a:solidFill>
              </a:rPr>
              <a:t>İnsanların, bilgisayar ve akıllı sistemler için ürettiği verilerdir. 0 ve 1 rakamlarından oluşan özel bir komut sistemiyle saklanan </a:t>
            </a:r>
            <a:r>
              <a:rPr lang="tr-TR" dirty="0">
                <a:solidFill>
                  <a:srgbClr val="FF0000"/>
                </a:solidFill>
              </a:rPr>
              <a:t>dijital veri</a:t>
            </a:r>
            <a:r>
              <a:rPr lang="tr-TR" dirty="0">
                <a:solidFill>
                  <a:schemeClr val="tx1"/>
                </a:solidFill>
              </a:rPr>
              <a:t>ler, bu rakamların farklı kombinasyonlarının bir araya gelmesiyle oluşan dijital veriler, dijital cihazlardaki işlemciler tarafından anlaşılır ve verilen komutun gereği yerine getirilir. </a:t>
            </a:r>
          </a:p>
        </p:txBody>
      </p:sp>
    </p:spTree>
    <p:extLst>
      <p:ext uri="{BB962C8B-B14F-4D97-AF65-F5344CB8AC3E}">
        <p14:creationId xmlns:p14="http://schemas.microsoft.com/office/powerpoint/2010/main" val="3788363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0603" y="1198786"/>
            <a:ext cx="3550920" cy="3570786"/>
          </a:xfrm>
          <a:prstGeom prst="rect">
            <a:avLst/>
          </a:prstGeom>
        </p:spPr>
      </p:pic>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11" name="İçerik Yer Tutucusu 2">
            <a:extLst>
              <a:ext uri="{FF2B5EF4-FFF2-40B4-BE49-F238E27FC236}">
                <a16:creationId xmlns:a16="http://schemas.microsoft.com/office/drawing/2014/main" id="{E5BDBB3F-E03A-A655-5B29-839E8B583362}"/>
              </a:ext>
            </a:extLst>
          </p:cNvPr>
          <p:cNvSpPr txBox="1">
            <a:spLocks/>
          </p:cNvSpPr>
          <p:nvPr/>
        </p:nvSpPr>
        <p:spPr>
          <a:xfrm>
            <a:off x="916340" y="1809150"/>
            <a:ext cx="7395129" cy="205903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tr-TR" sz="3200" b="1" dirty="0">
                <a:solidFill>
                  <a:schemeClr val="tx1"/>
                </a:solidFill>
              </a:rPr>
              <a:t>Veri Ne İşe Yarar?</a:t>
            </a:r>
          </a:p>
          <a:p>
            <a:r>
              <a:rPr lang="tr-TR" dirty="0">
                <a:solidFill>
                  <a:schemeClr val="tx1"/>
                </a:solidFill>
              </a:rPr>
              <a:t>İnsanlık başlangıcından itibaren veri toplanıyor. Karşısına bir bitki çıkıyor, onu inceliyor, onun hakkında bilgi topluyor. O bitkinin yenilenebilir olup olmadığını anlamaya ve hakkında veri toplamaya çalışıyor.</a:t>
            </a:r>
            <a:endParaRPr lang="tr-TR" dirty="0"/>
          </a:p>
        </p:txBody>
      </p:sp>
      <p:sp>
        <p:nvSpPr>
          <p:cNvPr id="12" name="İçerik Yer Tutucusu 2">
            <a:extLst>
              <a:ext uri="{FF2B5EF4-FFF2-40B4-BE49-F238E27FC236}">
                <a16:creationId xmlns:a16="http://schemas.microsoft.com/office/drawing/2014/main" id="{E5BDBB3F-E03A-A655-5B29-839E8B583362}"/>
              </a:ext>
            </a:extLst>
          </p:cNvPr>
          <p:cNvSpPr txBox="1">
            <a:spLocks/>
          </p:cNvSpPr>
          <p:nvPr/>
        </p:nvSpPr>
        <p:spPr>
          <a:xfrm>
            <a:off x="885923" y="4355635"/>
            <a:ext cx="10515600" cy="15161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dirty="0">
                <a:solidFill>
                  <a:schemeClr val="tx1"/>
                </a:solidFill>
              </a:rPr>
              <a:t>Günümüzde ise bilgisayarlar ve mobil cihazlar sayesinde internet kullanımının artması ile birlikte  birçok yeni veri açığa çıkmış ve aynı zamanda daha çok veriye ihtiyaç duyulmasına neden olmuştur. Bilimsel araştırmalar ve pazarlama gibi alanlar son yıllarda kullanıcı verilerinin ne kadar önemli olduğunu göstermektedir. </a:t>
            </a:r>
          </a:p>
          <a:p>
            <a:endParaRPr lang="tr-TR" dirty="0"/>
          </a:p>
        </p:txBody>
      </p:sp>
    </p:spTree>
    <p:extLst>
      <p:ext uri="{BB962C8B-B14F-4D97-AF65-F5344CB8AC3E}">
        <p14:creationId xmlns:p14="http://schemas.microsoft.com/office/powerpoint/2010/main" val="3273871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16021"/>
            <a:ext cx="12192000" cy="154004"/>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dirty="0">
                <a:solidFill>
                  <a:srgbClr val="982F30"/>
                </a:solidFill>
                <a:latin typeface="Franklin Gothic Demi" panose="020B0703020102020204" pitchFamily="34" charset="0"/>
              </a:rPr>
              <a:t>BÜYÜK VERİ VE YAPAY ZEKA KOORDİNATÖRLÜĞÜ</a:t>
            </a:r>
          </a:p>
        </p:txBody>
      </p:sp>
      <p:sp>
        <p:nvSpPr>
          <p:cNvPr id="18" name="Dikdörtgen 17"/>
          <p:cNvSpPr/>
          <p:nvPr/>
        </p:nvSpPr>
        <p:spPr>
          <a:xfrm>
            <a:off x="0" y="6506678"/>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7831756" y="6506677"/>
            <a:ext cx="4360244" cy="96253"/>
          </a:xfrm>
          <a:prstGeom prst="rect">
            <a:avLst/>
          </a:prstGeom>
          <a:solidFill>
            <a:srgbClr val="982F30"/>
          </a:solidFill>
          <a:ln>
            <a:solidFill>
              <a:srgbClr val="98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641" y="91445"/>
            <a:ext cx="982564" cy="99621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915" y="47556"/>
            <a:ext cx="1084349" cy="521161"/>
          </a:xfrm>
          <a:prstGeom prst="rect">
            <a:avLst/>
          </a:prstGeom>
        </p:spPr>
      </p:pic>
      <p:sp>
        <p:nvSpPr>
          <p:cNvPr id="4" name="Metin kutusu 3"/>
          <p:cNvSpPr txBox="1"/>
          <p:nvPr/>
        </p:nvSpPr>
        <p:spPr>
          <a:xfrm>
            <a:off x="1153469" y="1061804"/>
            <a:ext cx="1854354" cy="369332"/>
          </a:xfrm>
          <a:prstGeom prst="rect">
            <a:avLst/>
          </a:prstGeom>
          <a:noFill/>
        </p:spPr>
        <p:txBody>
          <a:bodyPr wrap="none" rtlCol="0">
            <a:spAutoFit/>
          </a:bodyPr>
          <a:lstStyle/>
          <a:p>
            <a:r>
              <a:rPr lang="tr-TR" b="1" dirty="0"/>
              <a:t>Veri Ne İşe Yarar?</a:t>
            </a:r>
          </a:p>
        </p:txBody>
      </p:sp>
      <p:pic>
        <p:nvPicPr>
          <p:cNvPr id="7" name="Resi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5037" y="3896732"/>
            <a:ext cx="3576114" cy="2383145"/>
          </a:xfrm>
          <a:prstGeom prst="rect">
            <a:avLst/>
          </a:prstGeom>
        </p:spPr>
      </p:pic>
      <p:pic>
        <p:nvPicPr>
          <p:cNvPr id="16" name="Resim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641" y="1485399"/>
            <a:ext cx="3966793" cy="2627843"/>
          </a:xfrm>
          <a:prstGeom prst="rect">
            <a:avLst/>
          </a:prstGeom>
        </p:spPr>
      </p:pic>
      <p:pic>
        <p:nvPicPr>
          <p:cNvPr id="13" name="Resim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6844" y="1199903"/>
            <a:ext cx="4298311" cy="2774364"/>
          </a:xfrm>
          <a:prstGeom prst="rect">
            <a:avLst/>
          </a:prstGeom>
        </p:spPr>
      </p:pic>
      <p:pic>
        <p:nvPicPr>
          <p:cNvPr id="5" name="Resim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27396" y="1199903"/>
            <a:ext cx="4272868" cy="2847466"/>
          </a:xfrm>
          <a:prstGeom prst="rect">
            <a:avLst/>
          </a:prstGeom>
        </p:spPr>
      </p:pic>
      <p:pic>
        <p:nvPicPr>
          <p:cNvPr id="3" name="Resim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01953" y="3910457"/>
            <a:ext cx="4213084" cy="2370729"/>
          </a:xfrm>
          <a:prstGeom prst="rect">
            <a:avLst/>
          </a:prstGeom>
        </p:spPr>
      </p:pic>
    </p:spTree>
    <p:extLst>
      <p:ext uri="{BB962C8B-B14F-4D97-AF65-F5344CB8AC3E}">
        <p14:creationId xmlns:p14="http://schemas.microsoft.com/office/powerpoint/2010/main" val="4288860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3135</TotalTime>
  <Words>3086</Words>
  <Application>Microsoft Office PowerPoint</Application>
  <PresentationFormat>Geniş ekran</PresentationFormat>
  <Paragraphs>322</Paragraphs>
  <Slides>61</Slides>
  <Notes>13</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61</vt:i4>
      </vt:variant>
    </vt:vector>
  </HeadingPairs>
  <TitlesOfParts>
    <vt:vector size="70" baseType="lpstr">
      <vt:lpstr>Arial</vt:lpstr>
      <vt:lpstr>Calibri</vt:lpstr>
      <vt:lpstr>Calibri Light</vt:lpstr>
      <vt:lpstr>Courier New</vt:lpstr>
      <vt:lpstr>Daytona</vt:lpstr>
      <vt:lpstr>Franklin Gothic Demi</vt:lpstr>
      <vt:lpstr>Google Sans</vt:lpstr>
      <vt:lpstr>Wingdings</vt:lpstr>
      <vt:lpstr>Office Teması</vt:lpstr>
      <vt:lpstr>PowerPoint Sunusu</vt:lpstr>
      <vt:lpstr>Büyük Veri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Bilgi Güvenliği Nasıl Sağlanır?</vt:lpstr>
      <vt:lpstr>Ransomware</vt:lpstr>
      <vt:lpstr>Ransomware Nasıl Çalışır ?</vt:lpstr>
      <vt:lpstr>PowerPoint Sunusu</vt:lpstr>
      <vt:lpstr>PowerPoint Sunusu</vt:lpstr>
      <vt:lpstr>Ransomware'den Korunma</vt:lpstr>
      <vt:lpstr>Phishing Nedir?</vt:lpstr>
      <vt:lpstr>Phishing Nasıl Yapılır?</vt:lpstr>
      <vt:lpstr>PowerPoint Sunusu</vt:lpstr>
      <vt:lpstr>PowerPoint Sunusu</vt:lpstr>
      <vt:lpstr>Phishing Saldırılarından Korunma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Tru</dc:creator>
  <cp:lastModifiedBy>Ömer Kağan  DEMİR</cp:lastModifiedBy>
  <cp:revision>176</cp:revision>
  <dcterms:created xsi:type="dcterms:W3CDTF">2023-12-22T12:04:19Z</dcterms:created>
  <dcterms:modified xsi:type="dcterms:W3CDTF">2024-03-26T08:14:42Z</dcterms:modified>
</cp:coreProperties>
</file>