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32" r:id="rId9"/>
    <p:sldId id="333" r:id="rId10"/>
    <p:sldId id="334" r:id="rId11"/>
    <p:sldId id="335" r:id="rId12"/>
    <p:sldId id="263" r:id="rId13"/>
    <p:sldId id="264" r:id="rId14"/>
    <p:sldId id="265" r:id="rId15"/>
    <p:sldId id="330" r:id="rId16"/>
    <p:sldId id="329" r:id="rId17"/>
    <p:sldId id="331" r:id="rId18"/>
    <p:sldId id="328" r:id="rId19"/>
    <p:sldId id="266" r:id="rId20"/>
    <p:sldId id="267" r:id="rId21"/>
    <p:sldId id="268" r:id="rId22"/>
    <p:sldId id="269" r:id="rId23"/>
    <p:sldId id="336" r:id="rId24"/>
    <p:sldId id="337" r:id="rId25"/>
    <p:sldId id="338" r:id="rId26"/>
    <p:sldId id="340" r:id="rId27"/>
    <p:sldId id="270" r:id="rId28"/>
    <p:sldId id="271" r:id="rId29"/>
    <p:sldId id="272" r:id="rId30"/>
    <p:sldId id="273" r:id="rId31"/>
    <p:sldId id="274" r:id="rId32"/>
    <p:sldId id="275" r:id="rId33"/>
    <p:sldId id="278" r:id="rId34"/>
    <p:sldId id="279" r:id="rId35"/>
    <p:sldId id="280" r:id="rId36"/>
    <p:sldId id="281" r:id="rId37"/>
    <p:sldId id="284" r:id="rId38"/>
    <p:sldId id="285" r:id="rId39"/>
    <p:sldId id="286" r:id="rId40"/>
    <p:sldId id="341" r:id="rId41"/>
    <p:sldId id="287" r:id="rId42"/>
    <p:sldId id="288" r:id="rId43"/>
    <p:sldId id="289" r:id="rId44"/>
    <p:sldId id="290" r:id="rId45"/>
    <p:sldId id="291" r:id="rId46"/>
    <p:sldId id="343" r:id="rId47"/>
    <p:sldId id="342" r:id="rId48"/>
    <p:sldId id="344" r:id="rId49"/>
    <p:sldId id="345" r:id="rId50"/>
    <p:sldId id="346" r:id="rId51"/>
    <p:sldId id="292" r:id="rId52"/>
    <p:sldId id="351" r:id="rId53"/>
    <p:sldId id="352" r:id="rId54"/>
    <p:sldId id="353" r:id="rId55"/>
    <p:sldId id="354" r:id="rId56"/>
    <p:sldId id="355" r:id="rId57"/>
    <p:sldId id="293" r:id="rId58"/>
    <p:sldId id="356" r:id="rId59"/>
    <p:sldId id="357" r:id="rId60"/>
    <p:sldId id="294" r:id="rId61"/>
    <p:sldId id="295" r:id="rId62"/>
    <p:sldId id="296" r:id="rId63"/>
    <p:sldId id="297" r:id="rId64"/>
    <p:sldId id="298" r:id="rId65"/>
    <p:sldId id="299" r:id="rId66"/>
    <p:sldId id="300" r:id="rId67"/>
    <p:sldId id="301" r:id="rId68"/>
    <p:sldId id="302" r:id="rId69"/>
    <p:sldId id="303" r:id="rId70"/>
    <p:sldId id="304" r:id="rId71"/>
    <p:sldId id="305" r:id="rId72"/>
    <p:sldId id="306" r:id="rId73"/>
    <p:sldId id="307" r:id="rId74"/>
    <p:sldId id="308" r:id="rId75"/>
    <p:sldId id="309" r:id="rId76"/>
    <p:sldId id="310" r:id="rId77"/>
    <p:sldId id="311" r:id="rId78"/>
    <p:sldId id="312" r:id="rId79"/>
    <p:sldId id="313" r:id="rId80"/>
    <p:sldId id="314" r:id="rId81"/>
    <p:sldId id="315" r:id="rId82"/>
    <p:sldId id="316" r:id="rId83"/>
    <p:sldId id="317" r:id="rId84"/>
    <p:sldId id="318" r:id="rId85"/>
    <p:sldId id="319" r:id="rId86"/>
    <p:sldId id="320" r:id="rId87"/>
    <p:sldId id="321" r:id="rId88"/>
    <p:sldId id="322" r:id="rId89"/>
    <p:sldId id="358" r:id="rId90"/>
    <p:sldId id="326" r:id="rId91"/>
    <p:sldId id="327" r:id="rId9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75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44192" y="1643329"/>
            <a:ext cx="9217025" cy="17603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0504" y="590803"/>
            <a:ext cx="10444480" cy="9466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3333F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8241" y="2020823"/>
            <a:ext cx="11492865" cy="3499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916939" y="6464680"/>
            <a:ext cx="645160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68811" y="6464680"/>
            <a:ext cx="2444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749802" y="1643329"/>
            <a:ext cx="46939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40" dirty="0">
                <a:solidFill>
                  <a:srgbClr val="FFFFFF"/>
                </a:solidFill>
                <a:latin typeface="Calibri"/>
                <a:cs typeface="Calibri"/>
              </a:rPr>
              <a:t>Trabzon</a:t>
            </a:r>
            <a:r>
              <a:rPr sz="4400" b="1" spc="-2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Üniversitesi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7529" y="3332540"/>
            <a:ext cx="10676890" cy="7407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69060" marR="5080" indent="-1356995">
              <a:lnSpc>
                <a:spcPct val="114100"/>
              </a:lnSpc>
              <a:spcBef>
                <a:spcPts val="100"/>
              </a:spcBef>
            </a:pPr>
            <a:r>
              <a:rPr lang="tr-TR" sz="4400" b="1" dirty="0">
                <a:solidFill>
                  <a:srgbClr val="FFFFFF"/>
                </a:solidFill>
                <a:latin typeface="Calibri"/>
                <a:cs typeface="Calibri"/>
              </a:rPr>
              <a:t>Beşikdüzü </a:t>
            </a:r>
            <a:r>
              <a:rPr sz="4400" b="1" dirty="0" err="1">
                <a:solidFill>
                  <a:srgbClr val="FFFFFF"/>
                </a:solidFill>
                <a:latin typeface="Calibri"/>
                <a:cs typeface="Calibri"/>
              </a:rPr>
              <a:t>Meslek</a:t>
            </a:r>
            <a:r>
              <a:rPr sz="4400" b="1" spc="-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Yüksekokulu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171935" y="6426504"/>
            <a:ext cx="10287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DF1B9-9898-8DAE-762F-16D3DA399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21BD24F-A143-E9BD-81EA-E1ED78159A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3" rIns="0" bIns="0" rtlCol="0">
            <a:spAutoFit/>
          </a:bodyPr>
          <a:lstStyle/>
          <a:p>
            <a:pPr marL="35185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Kurullar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/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Komisyonlar</a:t>
            </a: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85014B09-85C9-A01F-172B-C64FE62181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538653"/>
              </p:ext>
            </p:extLst>
          </p:nvPr>
        </p:nvGraphicFramePr>
        <p:xfrm>
          <a:off x="633730" y="1951863"/>
          <a:ext cx="11264262" cy="4238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26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Kurul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Komisyon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46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Akademik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365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İç Kontrol Birim Çalışma Gurubu</a:t>
                      </a:r>
                      <a:endParaRPr kumimoji="0" lang="tr-T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Birim</a:t>
                      </a:r>
                      <a:r>
                        <a:rPr lang="tr-TR" sz="18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Risk Yönetim Ekibi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Sıfır Atık Komisyonu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spc="-1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Burs Komisyonu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Muayene ve Satın Alma</a:t>
                      </a:r>
                      <a:r>
                        <a:rPr lang="tr-TR" sz="18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Komisyonu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spc="-1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spc="-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Tespit</a:t>
                      </a:r>
                      <a:r>
                        <a:rPr lang="tr-TR" sz="1800" b="1" spc="-1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ve İmha Komisyonu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Kantin</a:t>
                      </a:r>
                      <a:r>
                        <a:rPr lang="tr-TR" sz="1800" b="1" baseline="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 ve Denetleme Komisyonu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Engelsiz Kampüs Komisyonu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Bologna Komisyonu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4" name="object 4">
            <a:extLst>
              <a:ext uri="{FF2B5EF4-FFF2-40B4-BE49-F238E27FC236}">
                <a16:creationId xmlns:a16="http://schemas.microsoft.com/office/drawing/2014/main" id="{F3D92501-1799-8610-0611-22FCF34720E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32335" y="6356603"/>
            <a:ext cx="359664" cy="364236"/>
          </a:xfrm>
          <a:prstGeom prst="rect">
            <a:avLst/>
          </a:prstGeom>
        </p:spPr>
      </p:pic>
      <p:sp>
        <p:nvSpPr>
          <p:cNvPr id="5" name="object 5">
            <a:extLst>
              <a:ext uri="{FF2B5EF4-FFF2-40B4-BE49-F238E27FC236}">
                <a16:creationId xmlns:a16="http://schemas.microsoft.com/office/drawing/2014/main" id="{4EE975C3-AC08-4E6A-FC46-EB2B4EA15B16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27A8B568-74FB-F2A3-3ABA-9F83DF2A912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1754911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C263D-4ACF-26E6-5019-1BC70017D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54BA0DF-5CA0-80FD-FBBE-4BB00ED59B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3" rIns="0" bIns="0" rtlCol="0">
            <a:spAutoFit/>
          </a:bodyPr>
          <a:lstStyle/>
          <a:p>
            <a:pPr marL="35185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Kurullar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/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Komisyonlar</a:t>
            </a: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41E82D11-1755-7D97-1516-5C19BE79B1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020923"/>
              </p:ext>
            </p:extLst>
          </p:nvPr>
        </p:nvGraphicFramePr>
        <p:xfrm>
          <a:off x="633730" y="1951863"/>
          <a:ext cx="11264262" cy="41220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26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Kurul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Komisyon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46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Akademik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365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Bağımlılık ve Mücadele Komisyonu</a:t>
                      </a:r>
                      <a:endParaRPr kumimoji="0" lang="tr-T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Anket Uygulama ve Değerlendirme Komisyonu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Web</a:t>
                      </a:r>
                      <a:r>
                        <a:rPr lang="tr-TR" sz="18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Sayfası Komisyonu</a:t>
                      </a:r>
                      <a:endParaRPr lang="tr-TR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spc="-1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spc="-10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4" name="object 4">
            <a:extLst>
              <a:ext uri="{FF2B5EF4-FFF2-40B4-BE49-F238E27FC236}">
                <a16:creationId xmlns:a16="http://schemas.microsoft.com/office/drawing/2014/main" id="{F8160A4D-8F53-BF61-5D3F-65740510B56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32335" y="6356603"/>
            <a:ext cx="359664" cy="364236"/>
          </a:xfrm>
          <a:prstGeom prst="rect">
            <a:avLst/>
          </a:prstGeom>
        </p:spPr>
      </p:pic>
      <p:sp>
        <p:nvSpPr>
          <p:cNvPr id="5" name="object 5">
            <a:extLst>
              <a:ext uri="{FF2B5EF4-FFF2-40B4-BE49-F238E27FC236}">
                <a16:creationId xmlns:a16="http://schemas.microsoft.com/office/drawing/2014/main" id="{D3EC12DA-6DB4-E7AD-9BAC-F2C9C77C7668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3BF7CB8C-FF83-68D4-B324-85C8D8C755D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1159309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674751" rIns="0" bIns="0" rtlCol="0">
            <a:spAutoFit/>
          </a:bodyPr>
          <a:lstStyle/>
          <a:p>
            <a:pPr marL="3105150">
              <a:lnSpc>
                <a:spcPct val="100000"/>
              </a:lnSpc>
              <a:spcBef>
                <a:spcPts val="105"/>
              </a:spcBef>
            </a:pPr>
            <a:r>
              <a:rPr sz="5300" spc="-10" dirty="0">
                <a:solidFill>
                  <a:srgbClr val="FF0000"/>
                </a:solidFill>
              </a:rPr>
              <a:t>PERSONEL</a:t>
            </a:r>
            <a:endParaRPr sz="53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425190" y="3614420"/>
            <a:ext cx="53403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AKADEMİK</a:t>
            </a:r>
            <a:r>
              <a:rPr sz="2400" b="1" spc="-7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PERSONEL</a:t>
            </a:r>
            <a:r>
              <a:rPr sz="2400" b="1" spc="-8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2400" b="1" spc="-7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333FF"/>
                </a:solidFill>
                <a:latin typeface="Calibri"/>
                <a:cs typeface="Calibri"/>
              </a:rPr>
              <a:t>İDARİ</a:t>
            </a:r>
            <a:r>
              <a:rPr sz="2400" b="1" spc="-7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3333FF"/>
                </a:solidFill>
                <a:latin typeface="Calibri"/>
                <a:cs typeface="Calibri"/>
              </a:rPr>
              <a:t>PERSONEL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0515" rIns="0" bIns="0" rtlCol="0">
            <a:spAutoFit/>
          </a:bodyPr>
          <a:lstStyle/>
          <a:p>
            <a:pPr marL="224345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Akademik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Personel</a:t>
            </a:r>
            <a:r>
              <a:rPr sz="2800" spc="-11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Sayısı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(Birim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Düzeyi)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908993"/>
              </p:ext>
            </p:extLst>
          </p:nvPr>
        </p:nvGraphicFramePr>
        <p:xfrm>
          <a:off x="510882" y="2164207"/>
          <a:ext cx="11290298" cy="3089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0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7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1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1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21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421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57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656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AKADEMİK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16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SAYISI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33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552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67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8460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847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0375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212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112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2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21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b="1" dirty="0">
                          <a:latin typeface="Times New Roman"/>
                          <a:cs typeface="Times New Roman"/>
                        </a:rPr>
                        <a:t>27</a:t>
                      </a:r>
                      <a:endParaRPr sz="19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7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9812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b="1" dirty="0">
                          <a:latin typeface="Times New Roman"/>
                          <a:cs typeface="Times New Roman"/>
                        </a:rPr>
                        <a:t>26</a:t>
                      </a:r>
                      <a:endParaRPr sz="19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97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9812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b="1" dirty="0">
                          <a:latin typeface="Times New Roman"/>
                          <a:cs typeface="Times New Roman"/>
                        </a:rPr>
                        <a:t>26</a:t>
                      </a:r>
                      <a:endParaRPr sz="19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475258"/>
          </a:xfrm>
          <a:prstGeom prst="rect">
            <a:avLst/>
          </a:prstGeom>
        </p:spPr>
        <p:txBody>
          <a:bodyPr vert="horz" wrap="square" lIns="0" tIns="178562" rIns="0" bIns="0" rtlCol="0">
            <a:spAutoFit/>
          </a:bodyPr>
          <a:lstStyle/>
          <a:p>
            <a:pPr marL="541655" algn="ctr">
              <a:lnSpc>
                <a:spcPts val="228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</a:rPr>
              <a:t>AKADEMİK</a:t>
            </a:r>
            <a:r>
              <a:rPr sz="2000" spc="-3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PERSONEL</a:t>
            </a:r>
            <a:r>
              <a:rPr sz="2000" spc="-50" dirty="0">
                <a:solidFill>
                  <a:srgbClr val="FF0000"/>
                </a:solidFill>
              </a:rPr>
              <a:t> </a:t>
            </a:r>
            <a:r>
              <a:rPr sz="2000" spc="-25" dirty="0">
                <a:solidFill>
                  <a:srgbClr val="FF0000"/>
                </a:solidFill>
              </a:rPr>
              <a:t>SAYISI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(BÖLÜMLERE</a:t>
            </a:r>
            <a:r>
              <a:rPr sz="2000" spc="-70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GÖRE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spc="-10" dirty="0">
                <a:solidFill>
                  <a:srgbClr val="FF0000"/>
                </a:solidFill>
              </a:rPr>
              <a:t>DAĞILIMI)</a:t>
            </a:r>
            <a:endParaRPr sz="2000" dirty="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2418647"/>
              </p:ext>
            </p:extLst>
          </p:nvPr>
        </p:nvGraphicFramePr>
        <p:xfrm>
          <a:off x="529348" y="2139060"/>
          <a:ext cx="11212193" cy="2899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6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1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 BÜRO YÖNETİMİ ve YÖNETİCİ ASİSTANLIĞI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5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83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354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259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05459" y="6029655"/>
            <a:ext cx="261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yapabilirsiniz.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D6AFB-64C3-B952-DE13-143F78921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5BA4A3F-2B0A-19C9-75DD-9198058EEE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475258"/>
          </a:xfrm>
          <a:prstGeom prst="rect">
            <a:avLst/>
          </a:prstGeom>
        </p:spPr>
        <p:txBody>
          <a:bodyPr vert="horz" wrap="square" lIns="0" tIns="178562" rIns="0" bIns="0" rtlCol="0">
            <a:spAutoFit/>
          </a:bodyPr>
          <a:lstStyle/>
          <a:p>
            <a:pPr marL="541655" algn="ctr">
              <a:lnSpc>
                <a:spcPts val="228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</a:rPr>
              <a:t>AKADEMİK</a:t>
            </a:r>
            <a:r>
              <a:rPr sz="2000" spc="-3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PERSONEL</a:t>
            </a:r>
            <a:r>
              <a:rPr sz="2000" spc="-50" dirty="0">
                <a:solidFill>
                  <a:srgbClr val="FF0000"/>
                </a:solidFill>
              </a:rPr>
              <a:t> </a:t>
            </a:r>
            <a:r>
              <a:rPr sz="2000" spc="-25" dirty="0">
                <a:solidFill>
                  <a:srgbClr val="FF0000"/>
                </a:solidFill>
              </a:rPr>
              <a:t>SAYISI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(BÖLÜMLERE</a:t>
            </a:r>
            <a:r>
              <a:rPr sz="2000" spc="-70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GÖRE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spc="-10" dirty="0">
                <a:solidFill>
                  <a:srgbClr val="FF0000"/>
                </a:solidFill>
              </a:rPr>
              <a:t>DAĞILIMI)</a:t>
            </a:r>
            <a:endParaRPr sz="2000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EC5D5055-E1E1-F0B8-1C8A-CD9FA8E3D9F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55908C17-9061-9058-1508-B47037C0A45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57888DFE-4E65-26CF-FEA4-4E9B2472E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8282"/>
              </p:ext>
            </p:extLst>
          </p:nvPr>
        </p:nvGraphicFramePr>
        <p:xfrm>
          <a:off x="529348" y="2139060"/>
          <a:ext cx="11212193" cy="2899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6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1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 DIŞ TİCARET 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5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83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354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259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24F47BF9-0F71-A0B2-EF2F-72DE8A8EFFAF}"/>
              </a:ext>
            </a:extLst>
          </p:cNvPr>
          <p:cNvSpPr txBox="1"/>
          <p:nvPr/>
        </p:nvSpPr>
        <p:spPr>
          <a:xfrm>
            <a:off x="505459" y="6029655"/>
            <a:ext cx="261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yapabilirsiniz.</a:t>
            </a:r>
            <a:endParaRPr sz="12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6987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1B4D1-CEFB-ECF2-148A-537A46853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ADA3053-A8FE-9978-E88F-B6B80CCE6D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475258"/>
          </a:xfrm>
          <a:prstGeom prst="rect">
            <a:avLst/>
          </a:prstGeom>
        </p:spPr>
        <p:txBody>
          <a:bodyPr vert="horz" wrap="square" lIns="0" tIns="178562" rIns="0" bIns="0" rtlCol="0">
            <a:spAutoFit/>
          </a:bodyPr>
          <a:lstStyle/>
          <a:p>
            <a:pPr marL="541655" algn="ctr">
              <a:lnSpc>
                <a:spcPts val="228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</a:rPr>
              <a:t>AKADEMİK</a:t>
            </a:r>
            <a:r>
              <a:rPr sz="2000" spc="-3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PERSONEL</a:t>
            </a:r>
            <a:r>
              <a:rPr sz="2000" spc="-50" dirty="0">
                <a:solidFill>
                  <a:srgbClr val="FF0000"/>
                </a:solidFill>
              </a:rPr>
              <a:t> </a:t>
            </a:r>
            <a:r>
              <a:rPr sz="2000" spc="-25" dirty="0">
                <a:solidFill>
                  <a:srgbClr val="FF0000"/>
                </a:solidFill>
              </a:rPr>
              <a:t>SAYISI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(BÖLÜMLERE</a:t>
            </a:r>
            <a:r>
              <a:rPr sz="2000" spc="-70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GÖRE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spc="-10" dirty="0">
                <a:solidFill>
                  <a:srgbClr val="FF0000"/>
                </a:solidFill>
              </a:rPr>
              <a:t>DAĞILIMI)</a:t>
            </a:r>
            <a:endParaRPr sz="2000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807BE795-DB33-A5EB-9DBC-63481D5B0996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B4A328D9-E992-611E-A744-6A90CCA17B3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EA5348BF-0135-95FD-8693-094E2CB85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97850"/>
              </p:ext>
            </p:extLst>
          </p:nvPr>
        </p:nvGraphicFramePr>
        <p:xfrm>
          <a:off x="529348" y="2139060"/>
          <a:ext cx="11212193" cy="2899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6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1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 MUHASEBE ve VERGİ UYGULAMALARI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5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83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354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259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A6D40F27-5669-77A7-EBEB-F880738117E1}"/>
              </a:ext>
            </a:extLst>
          </p:cNvPr>
          <p:cNvSpPr txBox="1"/>
          <p:nvPr/>
        </p:nvSpPr>
        <p:spPr>
          <a:xfrm>
            <a:off x="505459" y="6029655"/>
            <a:ext cx="261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yapabilirsiniz.</a:t>
            </a:r>
            <a:endParaRPr sz="12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3963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E6AE7-B402-02F0-69D9-C614447E2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E2D5DA6-F138-65BE-16C7-E1FBDEB773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475258"/>
          </a:xfrm>
          <a:prstGeom prst="rect">
            <a:avLst/>
          </a:prstGeom>
        </p:spPr>
        <p:txBody>
          <a:bodyPr vert="horz" wrap="square" lIns="0" tIns="178562" rIns="0" bIns="0" rtlCol="0">
            <a:spAutoFit/>
          </a:bodyPr>
          <a:lstStyle/>
          <a:p>
            <a:pPr marL="541655" algn="ctr">
              <a:lnSpc>
                <a:spcPts val="228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</a:rPr>
              <a:t>AKADEMİK</a:t>
            </a:r>
            <a:r>
              <a:rPr sz="2000" spc="-3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PERSONEL</a:t>
            </a:r>
            <a:r>
              <a:rPr sz="2000" spc="-50" dirty="0">
                <a:solidFill>
                  <a:srgbClr val="FF0000"/>
                </a:solidFill>
              </a:rPr>
              <a:t> </a:t>
            </a:r>
            <a:r>
              <a:rPr sz="2000" spc="-25" dirty="0">
                <a:solidFill>
                  <a:srgbClr val="FF0000"/>
                </a:solidFill>
              </a:rPr>
              <a:t>SAYISI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(BÖLÜMLERE</a:t>
            </a:r>
            <a:r>
              <a:rPr sz="2000" spc="-70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GÖRE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spc="-10" dirty="0">
                <a:solidFill>
                  <a:srgbClr val="FF0000"/>
                </a:solidFill>
              </a:rPr>
              <a:t>DAĞILIMI)</a:t>
            </a:r>
            <a:endParaRPr sz="2000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E787A0D-0D7F-D58C-9083-AF108F0BB61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DB814945-C488-FE5F-5946-80265BE78CF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C4C15DE2-9EDB-5FBA-94FD-C38CDBF559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326885"/>
              </p:ext>
            </p:extLst>
          </p:nvPr>
        </p:nvGraphicFramePr>
        <p:xfrm>
          <a:off x="529348" y="2139060"/>
          <a:ext cx="11212193" cy="2899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6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1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 PAZARLAMA 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5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83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354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259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559F80F6-732F-734B-E7D5-02BFC7E1B63E}"/>
              </a:ext>
            </a:extLst>
          </p:cNvPr>
          <p:cNvSpPr txBox="1"/>
          <p:nvPr/>
        </p:nvSpPr>
        <p:spPr>
          <a:xfrm>
            <a:off x="505459" y="6029655"/>
            <a:ext cx="261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yapabilirsiniz.</a:t>
            </a:r>
            <a:endParaRPr sz="12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66708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A2DF9-2E1B-FDBA-42E5-EFA51D230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176666DA-2D06-F1E0-5245-0676311E4A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475258"/>
          </a:xfrm>
          <a:prstGeom prst="rect">
            <a:avLst/>
          </a:prstGeom>
        </p:spPr>
        <p:txBody>
          <a:bodyPr vert="horz" wrap="square" lIns="0" tIns="178562" rIns="0" bIns="0" rtlCol="0">
            <a:spAutoFit/>
          </a:bodyPr>
          <a:lstStyle/>
          <a:p>
            <a:pPr marL="541655" algn="ctr">
              <a:lnSpc>
                <a:spcPts val="228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</a:rPr>
              <a:t>AKADEMİK</a:t>
            </a:r>
            <a:r>
              <a:rPr sz="2000" spc="-3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PERSONEL</a:t>
            </a:r>
            <a:r>
              <a:rPr sz="2000" spc="-50" dirty="0">
                <a:solidFill>
                  <a:srgbClr val="FF0000"/>
                </a:solidFill>
              </a:rPr>
              <a:t> </a:t>
            </a:r>
            <a:r>
              <a:rPr sz="2000" spc="-25" dirty="0">
                <a:solidFill>
                  <a:srgbClr val="FF0000"/>
                </a:solidFill>
              </a:rPr>
              <a:t>SAYISI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(BÖLÜMLERE</a:t>
            </a:r>
            <a:r>
              <a:rPr sz="2000" spc="-70" dirty="0">
                <a:solidFill>
                  <a:srgbClr val="FF0000"/>
                </a:solidFill>
              </a:rPr>
              <a:t> </a:t>
            </a:r>
            <a:r>
              <a:rPr sz="2000" dirty="0">
                <a:solidFill>
                  <a:srgbClr val="FF0000"/>
                </a:solidFill>
              </a:rPr>
              <a:t>GÖRE</a:t>
            </a:r>
            <a:r>
              <a:rPr sz="2000" spc="-55" dirty="0">
                <a:solidFill>
                  <a:srgbClr val="FF0000"/>
                </a:solidFill>
              </a:rPr>
              <a:t> </a:t>
            </a:r>
            <a:r>
              <a:rPr sz="2000" spc="-10" dirty="0">
                <a:solidFill>
                  <a:srgbClr val="FF0000"/>
                </a:solidFill>
              </a:rPr>
              <a:t>DAĞILIMI)</a:t>
            </a:r>
            <a:endParaRPr sz="2000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57D37004-5A42-9A62-8003-5AA166BB5442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7E651D97-2900-EFA3-2E40-4E5BD36C39B6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5EF2CC6E-86C8-E675-4D26-C861EA315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114285"/>
              </p:ext>
            </p:extLst>
          </p:nvPr>
        </p:nvGraphicFramePr>
        <p:xfrm>
          <a:off x="529348" y="2139060"/>
          <a:ext cx="11212193" cy="2899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2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06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68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441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6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YIL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9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93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tr-TR" sz="1700" b="1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 YÖNETİM ve ORGANİZASYON 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54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525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Prof.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83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Doç.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354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Dr.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Arş.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2590">
                        <a:lnSpc>
                          <a:spcPct val="100000"/>
                        </a:lnSpc>
                        <a:spcBef>
                          <a:spcPts val="995"/>
                        </a:spcBef>
                      </a:pP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63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39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1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B0A81C33-7FF1-706B-11B4-B42E0ACFA3B5}"/>
              </a:ext>
            </a:extLst>
          </p:cNvPr>
          <p:cNvSpPr txBox="1"/>
          <p:nvPr/>
        </p:nvSpPr>
        <p:spPr>
          <a:xfrm>
            <a:off x="505459" y="6029655"/>
            <a:ext cx="261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Bölüm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yapabilirsiniz.</a:t>
            </a:r>
            <a:endParaRPr sz="12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2960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8958" rIns="0" bIns="0" rtlCol="0">
            <a:spAutoFit/>
          </a:bodyPr>
          <a:lstStyle/>
          <a:p>
            <a:pPr marL="315595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İdari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Personel</a:t>
            </a:r>
            <a:r>
              <a:rPr spc="-7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Sayısı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dirty="0"/>
              <a:t>(Birim</a:t>
            </a:r>
            <a:r>
              <a:rPr spc="-55" dirty="0"/>
              <a:t> </a:t>
            </a:r>
            <a:r>
              <a:rPr spc="-10" dirty="0"/>
              <a:t>Düzeyi)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126614"/>
              </p:ext>
            </p:extLst>
          </p:nvPr>
        </p:nvGraphicFramePr>
        <p:xfrm>
          <a:off x="455472" y="2090292"/>
          <a:ext cx="11453494" cy="366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73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7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8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88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88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58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845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Yıl</a:t>
                      </a:r>
                      <a:r>
                        <a:rPr sz="20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Sınıfı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8940" marR="176530" indent="-227329">
                        <a:lnSpc>
                          <a:spcPct val="107000"/>
                        </a:lnSpc>
                        <a:spcBef>
                          <a:spcPts val="68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Memur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(Kadrolu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tüm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sınıflar)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2895" marR="222250" indent="-71755">
                        <a:lnSpc>
                          <a:spcPct val="107000"/>
                        </a:lnSpc>
                        <a:spcBef>
                          <a:spcPts val="68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Sözleşmeli</a:t>
                      </a:r>
                      <a:r>
                        <a:rPr sz="20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İdari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9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(4/b)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6570">
                        <a:lnSpc>
                          <a:spcPct val="100000"/>
                        </a:lnSpc>
                        <a:spcBef>
                          <a:spcPts val="213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Sürekli</a:t>
                      </a:r>
                      <a:r>
                        <a:rPr sz="20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İşçi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11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6570" marR="320040" indent="-169545">
                        <a:lnSpc>
                          <a:spcPct val="107000"/>
                        </a:lnSpc>
                        <a:spcBef>
                          <a:spcPts val="68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696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KHK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Göre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Sürekli</a:t>
                      </a:r>
                      <a:r>
                        <a:rPr sz="20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İşçi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lnSpc>
                          <a:spcPct val="100000"/>
                        </a:lnSpc>
                        <a:spcBef>
                          <a:spcPts val="2170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7559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21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7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21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7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21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517" rIns="0" bIns="0" rtlCol="0">
            <a:spAutoFit/>
          </a:bodyPr>
          <a:lstStyle/>
          <a:p>
            <a:pPr marL="445071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SUNUM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PLANI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660775" y="1868551"/>
            <a:ext cx="4333240" cy="4100195"/>
          </a:xfrm>
          <a:prstGeom prst="rect">
            <a:avLst/>
          </a:prstGeom>
        </p:spPr>
        <p:txBody>
          <a:bodyPr vert="horz" wrap="square" lIns="0" tIns="14478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1140"/>
              </a:spcBef>
              <a:buAutoNum type="arabicParenR"/>
              <a:tabLst>
                <a:tab pos="527685" algn="l"/>
              </a:tabLst>
            </a:pP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GİRİŞ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AutoNum type="arabicParenR"/>
              <a:tabLst>
                <a:tab pos="527685" algn="l"/>
              </a:tabLst>
            </a:pP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YÖNETİM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AutoNum type="arabicParenR"/>
              <a:tabLst>
                <a:tab pos="527685" algn="l"/>
              </a:tabLst>
            </a:pP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PERSONEL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60"/>
              </a:spcBef>
              <a:buAutoNum type="arabicParenR"/>
              <a:tabLst>
                <a:tab pos="527685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EĞİTİM</a:t>
            </a:r>
            <a:r>
              <a:rPr sz="1800" b="1" spc="-4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ÖĞRETİM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0"/>
              </a:spcBef>
              <a:buAutoNum type="arabicParenR"/>
              <a:tabLst>
                <a:tab pos="527685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FİZİKSEL</a:t>
            </a:r>
            <a:r>
              <a:rPr sz="1800" b="1" spc="-35" dirty="0">
                <a:solidFill>
                  <a:srgbClr val="3333FF"/>
                </a:solidFill>
                <a:latin typeface="Calibri"/>
                <a:cs typeface="Calibri"/>
              </a:rPr>
              <a:t> ALTYAPI</a:t>
            </a:r>
            <a:r>
              <a:rPr sz="1800" b="1" spc="-2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1800" b="1" spc="-2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TESİSLER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AutoNum type="arabicParenR"/>
              <a:tabLst>
                <a:tab pos="527685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ARAŞTIRMA</a:t>
            </a:r>
            <a:r>
              <a:rPr sz="1800" b="1" spc="-3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 GELİŞTİRME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55"/>
              </a:spcBef>
              <a:buAutoNum type="arabicParenR"/>
              <a:tabLst>
                <a:tab pos="527685" algn="l"/>
              </a:tabLst>
            </a:pP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ULUSLARARASILAŞMA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50"/>
              </a:spcBef>
              <a:buAutoNum type="arabicParenR"/>
              <a:tabLst>
                <a:tab pos="527685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KALİTE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1800" b="1" spc="-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3333FF"/>
                </a:solidFill>
                <a:latin typeface="Calibri"/>
                <a:cs typeface="Calibri"/>
              </a:rPr>
              <a:t>AKREDİTASYON</a:t>
            </a:r>
            <a:r>
              <a:rPr sz="1800" b="1" spc="-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ÇALIŞMALARI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45"/>
              </a:spcBef>
              <a:buAutoNum type="arabicParenR"/>
              <a:tabLst>
                <a:tab pos="527685" algn="l"/>
              </a:tabLst>
            </a:pP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SORULAR</a:t>
            </a:r>
            <a:r>
              <a:rPr sz="1800" b="1" spc="-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1800" b="1" spc="-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ÖNERİLER</a:t>
            </a:r>
            <a:endParaRPr sz="1800">
              <a:latin typeface="Calibri"/>
              <a:cs typeface="Calibri"/>
            </a:endParaRPr>
          </a:p>
          <a:p>
            <a:pPr marL="527685" indent="-514984">
              <a:lnSpc>
                <a:spcPct val="100000"/>
              </a:lnSpc>
              <a:spcBef>
                <a:spcPts val="1055"/>
              </a:spcBef>
              <a:buAutoNum type="arabicParenR"/>
              <a:tabLst>
                <a:tab pos="527685" algn="l"/>
              </a:tabLst>
            </a:pPr>
            <a:r>
              <a:rPr sz="1800" b="1" spc="-10" dirty="0">
                <a:solidFill>
                  <a:srgbClr val="3333FF"/>
                </a:solidFill>
                <a:latin typeface="Calibri"/>
                <a:cs typeface="Calibri"/>
              </a:rPr>
              <a:t>KAPANIŞ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2585" rIns="0" bIns="0" rtlCol="0">
            <a:spAutoFit/>
          </a:bodyPr>
          <a:lstStyle/>
          <a:p>
            <a:pPr marL="59118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0000CC"/>
                </a:solidFill>
              </a:rPr>
              <a:t>Akademik</a:t>
            </a:r>
            <a:r>
              <a:rPr sz="2800" spc="-85" dirty="0">
                <a:solidFill>
                  <a:srgbClr val="0000CC"/>
                </a:solidFill>
              </a:rPr>
              <a:t> </a:t>
            </a:r>
            <a:r>
              <a:rPr sz="2800" dirty="0">
                <a:solidFill>
                  <a:srgbClr val="0000CC"/>
                </a:solidFill>
              </a:rPr>
              <a:t>Personel</a:t>
            </a:r>
            <a:r>
              <a:rPr sz="2800" spc="-105" dirty="0">
                <a:solidFill>
                  <a:srgbClr val="0000CC"/>
                </a:solidFill>
              </a:rPr>
              <a:t> </a:t>
            </a:r>
            <a:r>
              <a:rPr sz="2800" dirty="0">
                <a:solidFill>
                  <a:srgbClr val="0000CC"/>
                </a:solidFill>
              </a:rPr>
              <a:t>2025</a:t>
            </a:r>
            <a:r>
              <a:rPr sz="2800" spc="-80" dirty="0">
                <a:solidFill>
                  <a:srgbClr val="0000CC"/>
                </a:solidFill>
              </a:rPr>
              <a:t> </a:t>
            </a:r>
            <a:r>
              <a:rPr sz="2800" spc="-10" dirty="0">
                <a:solidFill>
                  <a:srgbClr val="0000CC"/>
                </a:solidFill>
              </a:rPr>
              <a:t>Yılında</a:t>
            </a:r>
            <a:r>
              <a:rPr sz="2800" spc="-105" dirty="0">
                <a:solidFill>
                  <a:srgbClr val="0000CC"/>
                </a:solidFill>
              </a:rPr>
              <a:t> </a:t>
            </a:r>
            <a:r>
              <a:rPr sz="2800" spc="-20" dirty="0">
                <a:solidFill>
                  <a:srgbClr val="0000CC"/>
                </a:solidFill>
              </a:rPr>
              <a:t>Yapılan</a:t>
            </a:r>
            <a:r>
              <a:rPr sz="2800" spc="-110" dirty="0">
                <a:solidFill>
                  <a:srgbClr val="0000CC"/>
                </a:solidFill>
              </a:rPr>
              <a:t> </a:t>
            </a:r>
            <a:r>
              <a:rPr sz="2800" spc="-10" dirty="0">
                <a:solidFill>
                  <a:srgbClr val="0000CC"/>
                </a:solidFill>
              </a:rPr>
              <a:t>Atama</a:t>
            </a:r>
            <a:r>
              <a:rPr sz="2800" spc="-95" dirty="0">
                <a:solidFill>
                  <a:srgbClr val="0000CC"/>
                </a:solidFill>
              </a:rPr>
              <a:t> </a:t>
            </a:r>
            <a:r>
              <a:rPr sz="2800" dirty="0">
                <a:solidFill>
                  <a:srgbClr val="0000CC"/>
                </a:solidFill>
              </a:rPr>
              <a:t>ve</a:t>
            </a:r>
            <a:r>
              <a:rPr sz="2800" spc="-110" dirty="0">
                <a:solidFill>
                  <a:srgbClr val="0000CC"/>
                </a:solidFill>
              </a:rPr>
              <a:t> </a:t>
            </a:r>
            <a:r>
              <a:rPr sz="2800" spc="-10" dirty="0">
                <a:solidFill>
                  <a:srgbClr val="0000CC"/>
                </a:solidFill>
              </a:rPr>
              <a:t>Yükseltmeler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142920"/>
              </p:ext>
            </p:extLst>
          </p:nvPr>
        </p:nvGraphicFramePr>
        <p:xfrm>
          <a:off x="381279" y="1923795"/>
          <a:ext cx="11499214" cy="40055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4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0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5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07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1334">
                <a:tc>
                  <a:txBody>
                    <a:bodyPr/>
                    <a:lstStyle/>
                    <a:p>
                      <a:pPr marL="659130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Bölümü*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6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88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Soyadı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624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Önceki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57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784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Son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Aldığı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Ünvanı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Pazarlama</a:t>
                      </a:r>
                      <a:r>
                        <a:rPr lang="tr-TR" sz="11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Reklamcılık Bölümü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Pazarlama Programı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 Ersin BURNAZ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1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Öğr. Üyesi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Doç. Dr.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Yönetim ve Organizasyon Bölümü</a:t>
                      </a: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İşletme Yönetimi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Fatma KOLCU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1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Dr. Öğr. Üyesi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Doç. Dr.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Pazarlama</a:t>
                      </a:r>
                      <a:r>
                        <a:rPr lang="tr-TR" sz="11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Reklamcılık Bölümü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Pazarlama Programı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 Aylin OFLUOĞLU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Öğretim</a:t>
                      </a:r>
                      <a:r>
                        <a:rPr lang="tr-TR" sz="11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Görevlisi Dr.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Dr. Öğr. Üyesi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Yönetim ve Organizasyon Bölümü</a:t>
                      </a: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İşletme Yönetimi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Nadide ÇAKIROĞLU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Öğretim</a:t>
                      </a:r>
                      <a:r>
                        <a:rPr lang="tr-TR" sz="11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Görevlisi Dr.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Dr. Öğr. Üyesi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Dış Ticaret Programı</a:t>
                      </a: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Dış Ticaret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Filiz KÖYEL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Öğretim</a:t>
                      </a:r>
                      <a:r>
                        <a:rPr lang="tr-TR" sz="11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Görevlisi Dr.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 Dr. </a:t>
                      </a:r>
                      <a:r>
                        <a:rPr lang="tr-TR" sz="1100">
                          <a:effectLst/>
                        </a:rPr>
                        <a:t>Öğr. Üyesi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985" marR="6985" marT="698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100" dirty="0">
                          <a:effectLst/>
                        </a:rPr>
                        <a:t> 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06348" y="6046114"/>
            <a:ext cx="44926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2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2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2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5120" rIns="0" bIns="0" rtlCol="0">
            <a:spAutoFit/>
          </a:bodyPr>
          <a:lstStyle/>
          <a:p>
            <a:pPr marL="130683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Hizmetiçi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Eğitim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/Eğiticilerin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Eğitimi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Etkinlikleri</a:t>
            </a:r>
            <a:r>
              <a:rPr sz="2800" spc="-5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Sayısı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188446"/>
              </p:ext>
            </p:extLst>
          </p:nvPr>
        </p:nvGraphicFramePr>
        <p:xfrm>
          <a:off x="322681" y="1936242"/>
          <a:ext cx="11603988" cy="4031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49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5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0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90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3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Hizmetiçi</a:t>
                      </a:r>
                      <a:r>
                        <a:rPr sz="20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r>
                        <a:rPr sz="2000" b="1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/Eğiticilerin</a:t>
                      </a:r>
                      <a:r>
                        <a:rPr sz="20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Eğitimi</a:t>
                      </a:r>
                      <a:r>
                        <a:rPr sz="2000" b="1" spc="-4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Etkinliği</a:t>
                      </a:r>
                      <a:r>
                        <a:rPr sz="2000" b="1" spc="-6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4384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2000" b="1" spc="-2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905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elemanlarının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yetkinliklerini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geliştirmeye</a:t>
                      </a:r>
                      <a:r>
                        <a:rPr sz="20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43815" marR="132715">
                        <a:lnSpc>
                          <a:spcPct val="107000"/>
                        </a:lnSpc>
                        <a:spcBef>
                          <a:spcPts val="380"/>
                        </a:spcBef>
                      </a:pPr>
                      <a:r>
                        <a:rPr sz="2000" b="1" dirty="0" err="1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elemanlarının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araştırma,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geliştirme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yetkinliklerini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geliştirmeye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elemanlarının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dijital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yetkinliklerinin</a:t>
                      </a:r>
                      <a:r>
                        <a:rPr sz="20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geliştirmeye</a:t>
                      </a:r>
                      <a:r>
                        <a:rPr sz="20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0731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İdari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Personelin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kişisel</a:t>
                      </a:r>
                      <a:r>
                        <a:rPr sz="20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gelişimine</a:t>
                      </a:r>
                      <a:r>
                        <a:rPr sz="20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İdari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Personelin</a:t>
                      </a:r>
                      <a:r>
                        <a:rPr sz="20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mesleki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gelişimine</a:t>
                      </a:r>
                      <a:r>
                        <a:rPr sz="20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b="1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20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latin typeface="Calibri"/>
                          <a:cs typeface="Calibri"/>
                        </a:rPr>
                        <a:t>(lütfen</a:t>
                      </a:r>
                      <a:r>
                        <a:rPr sz="20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latin typeface="Calibri"/>
                          <a:cs typeface="Calibri"/>
                        </a:rPr>
                        <a:t>yazınız)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2000" b="1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b="1" dirty="0">
                          <a:latin typeface="Times New Roman"/>
                          <a:cs typeface="Times New Roman"/>
                        </a:rPr>
                        <a:t>12</a:t>
                      </a:r>
                      <a:endParaRPr sz="20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b="1" dirty="0">
                          <a:latin typeface="Times New Roman"/>
                          <a:cs typeface="Times New Roman"/>
                        </a:rPr>
                        <a:t>11</a:t>
                      </a:r>
                      <a:endParaRPr sz="20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b="1" dirty="0">
                          <a:latin typeface="Times New Roman"/>
                          <a:cs typeface="Times New Roman"/>
                        </a:rPr>
                        <a:t>23</a:t>
                      </a:r>
                      <a:endParaRPr sz="20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8816" rIns="0" bIns="0" rtlCol="0">
            <a:spAutoFit/>
          </a:bodyPr>
          <a:lstStyle/>
          <a:p>
            <a:pPr marL="412115" algn="ctr">
              <a:lnSpc>
                <a:spcPts val="382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Program</a:t>
            </a:r>
            <a:r>
              <a:rPr spc="-1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Görevlendirme</a:t>
            </a:r>
            <a:r>
              <a:rPr spc="-114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Analizi</a:t>
            </a:r>
          </a:p>
          <a:p>
            <a:pPr marL="413384" algn="ctr">
              <a:lnSpc>
                <a:spcPts val="1540"/>
              </a:lnSpc>
            </a:pP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(Her</a:t>
            </a:r>
            <a:r>
              <a:rPr sz="1300" i="1" spc="-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Ana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Bilim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-</a:t>
            </a:r>
            <a:r>
              <a:rPr sz="1300" i="1" spc="-2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Sanat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Dalı/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Program</a:t>
            </a:r>
            <a:r>
              <a:rPr sz="1300" i="1" spc="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için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hazırlayınız.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372604"/>
              </p:ext>
            </p:extLst>
          </p:nvPr>
        </p:nvGraphicFramePr>
        <p:xfrm>
          <a:off x="281889" y="1931797"/>
          <a:ext cx="11478891" cy="3716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8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90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41655">
                <a:tc gridSpan="2">
                  <a:txBody>
                    <a:bodyPr/>
                    <a:lstStyle/>
                    <a:p>
                      <a:pPr marL="8902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Adı: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 BÜRO YÖNETİMİ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Yılı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095" marR="243840" indent="69850">
                        <a:lnSpc>
                          <a:spcPct val="107100"/>
                        </a:lnSpc>
                        <a:spcBef>
                          <a:spcPts val="155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Öğretim Dönemi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97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 marR="40005" indent="-12700" algn="just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 Öğretim Elemanı 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 marR="4508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marR="79375" indent="-63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2555" indent="1219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Bölümler)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5260" marR="69850" indent="-96520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Birimler)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" marR="3619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30810" marR="120650" indent="123189">
                        <a:lnSpc>
                          <a:spcPct val="107200"/>
                        </a:lnSpc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(T+U)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3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18 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23 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0 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53 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3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14 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29 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55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3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22 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21 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6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 57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6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3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14 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29 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6 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 0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solidFill>
                            <a:srgbClr val="0066FF"/>
                          </a:solidFill>
                          <a:effectLst/>
                        </a:rPr>
                        <a:t>55</a:t>
                      </a:r>
                      <a:endParaRPr lang="tr-TR" sz="11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96976" y="5736437"/>
            <a:ext cx="531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6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 için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CC1B5-6751-FA13-1F40-A7C885ED6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08B83E1-BEB5-A689-2005-ACEB70C9C7A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8816" rIns="0" bIns="0" rtlCol="0">
            <a:spAutoFit/>
          </a:bodyPr>
          <a:lstStyle/>
          <a:p>
            <a:pPr marL="412115" algn="ctr">
              <a:lnSpc>
                <a:spcPts val="382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Program</a:t>
            </a:r>
            <a:r>
              <a:rPr spc="-1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Görevlendirme</a:t>
            </a:r>
            <a:r>
              <a:rPr spc="-114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Analizi</a:t>
            </a:r>
          </a:p>
          <a:p>
            <a:pPr marL="413384" algn="ctr">
              <a:lnSpc>
                <a:spcPts val="1540"/>
              </a:lnSpc>
            </a:pP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(Her</a:t>
            </a:r>
            <a:r>
              <a:rPr sz="1300" i="1" spc="-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Ana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Bilim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-</a:t>
            </a:r>
            <a:r>
              <a:rPr sz="1300" i="1" spc="-2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Sanat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Dalı/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Program</a:t>
            </a:r>
            <a:r>
              <a:rPr sz="1300" i="1" spc="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için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hazırlayınız.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DFF604C-3F85-A47C-F033-6651B680D270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C77F5FD-8C57-D362-A3C9-FE96E67C16D6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EC182D94-B4C5-D208-16F0-F423BBC80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619629"/>
              </p:ext>
            </p:extLst>
          </p:nvPr>
        </p:nvGraphicFramePr>
        <p:xfrm>
          <a:off x="281889" y="1931797"/>
          <a:ext cx="11478891" cy="3716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8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90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41655">
                <a:tc gridSpan="2">
                  <a:txBody>
                    <a:bodyPr/>
                    <a:lstStyle/>
                    <a:p>
                      <a:pPr marL="8902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Adı: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 ÇAĞRI HİZMETLERİ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Yılı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095" marR="243840" indent="69850">
                        <a:lnSpc>
                          <a:spcPct val="107100"/>
                        </a:lnSpc>
                        <a:spcBef>
                          <a:spcPts val="155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Öğretim Dönemi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97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 marR="40005" indent="-12700" algn="just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 Öğretim Elemanı 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 marR="4508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marR="79375" indent="-63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2555" indent="1219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Bölümler)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5260" marR="69850" indent="-96520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Birimler)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" marR="3619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30810" marR="120650" indent="123189">
                        <a:lnSpc>
                          <a:spcPct val="107200"/>
                        </a:lnSpc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(T+U)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2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8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9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19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6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66FF"/>
                          </a:solidFill>
                          <a:effectLst/>
                        </a:rPr>
                        <a:t> 42</a:t>
                      </a:r>
                      <a:endParaRPr lang="tr-TR" sz="12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 2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6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13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22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6 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66FF"/>
                          </a:solidFill>
                          <a:effectLst/>
                        </a:rPr>
                        <a:t>47 </a:t>
                      </a:r>
                      <a:endParaRPr lang="tr-TR" sz="12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2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8 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6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66FF"/>
                          </a:solidFill>
                          <a:effectLst/>
                        </a:rPr>
                        <a:t> 42</a:t>
                      </a:r>
                      <a:endParaRPr lang="tr-TR" sz="12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6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solidFill>
                            <a:srgbClr val="3333FF"/>
                          </a:solidFill>
                          <a:effectLst/>
                        </a:rPr>
                        <a:t>2</a:t>
                      </a:r>
                      <a:endParaRPr lang="tr-TR" sz="1100" b="1" dirty="0">
                        <a:solidFill>
                          <a:srgbClr val="3333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6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13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22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6 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 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solidFill>
                            <a:srgbClr val="0066FF"/>
                          </a:solidFill>
                          <a:effectLst/>
                        </a:rPr>
                        <a:t>47 </a:t>
                      </a:r>
                      <a:endParaRPr lang="tr-TR" sz="1200" dirty="0">
                        <a:solidFill>
                          <a:srgbClr val="0066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9F17F367-4809-4146-5F25-D8F3EAFC6F3F}"/>
              </a:ext>
            </a:extLst>
          </p:cNvPr>
          <p:cNvSpPr txBox="1"/>
          <p:nvPr/>
        </p:nvSpPr>
        <p:spPr>
          <a:xfrm>
            <a:off x="296976" y="5736437"/>
            <a:ext cx="531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6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 için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35406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A8E0C-E296-E764-3CEC-9AA7694C0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16004F0-F95F-46EA-C417-C93A138F7F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8816" rIns="0" bIns="0" rtlCol="0">
            <a:spAutoFit/>
          </a:bodyPr>
          <a:lstStyle/>
          <a:p>
            <a:pPr marL="412115" algn="ctr">
              <a:lnSpc>
                <a:spcPts val="382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Program</a:t>
            </a:r>
            <a:r>
              <a:rPr spc="-1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Görevlendirme</a:t>
            </a:r>
            <a:r>
              <a:rPr spc="-114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Analizi</a:t>
            </a:r>
          </a:p>
          <a:p>
            <a:pPr marL="413384" algn="ctr">
              <a:lnSpc>
                <a:spcPts val="1540"/>
              </a:lnSpc>
            </a:pP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(Her</a:t>
            </a:r>
            <a:r>
              <a:rPr sz="1300" i="1" spc="-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Ana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Bilim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-</a:t>
            </a:r>
            <a:r>
              <a:rPr sz="1300" i="1" spc="-2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Sanat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Dalı/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Program</a:t>
            </a:r>
            <a:r>
              <a:rPr sz="1300" i="1" spc="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için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hazırlayınız.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09D97F62-DB2C-BD11-B7AC-34895ED0E687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1E60BBFF-7240-419E-38A2-5A569AD090ED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79CF1155-5744-C7BC-1CF0-400D7AC993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620434"/>
              </p:ext>
            </p:extLst>
          </p:nvPr>
        </p:nvGraphicFramePr>
        <p:xfrm>
          <a:off x="281889" y="1931797"/>
          <a:ext cx="11478891" cy="3716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8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90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41655">
                <a:tc gridSpan="2">
                  <a:txBody>
                    <a:bodyPr/>
                    <a:lstStyle/>
                    <a:p>
                      <a:pPr marL="8902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Adı: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 DIŞ TİCARET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Yılı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095" marR="243840" indent="69850">
                        <a:lnSpc>
                          <a:spcPct val="107100"/>
                        </a:lnSpc>
                        <a:spcBef>
                          <a:spcPts val="155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Öğretim Dönemi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97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 marR="40005" indent="-12700" algn="just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 Öğretim Elemanı 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 marR="4508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marR="79375" indent="-63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2555" indent="1219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Bölümler)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5260" marR="69850" indent="-96520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Birimler)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" marR="3619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30810" marR="120650" indent="123189">
                        <a:lnSpc>
                          <a:spcPct val="107200"/>
                        </a:lnSpc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(T+U)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6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9D468A9C-910D-6EF0-B59F-6144F1B3EFAB}"/>
              </a:ext>
            </a:extLst>
          </p:cNvPr>
          <p:cNvSpPr txBox="1"/>
          <p:nvPr/>
        </p:nvSpPr>
        <p:spPr>
          <a:xfrm>
            <a:off x="296976" y="5736437"/>
            <a:ext cx="531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6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 için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04884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03071-F868-CACC-3CE0-BD18947F8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EE7F44B-D15D-8CDB-D8C2-87BFD48C46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8816" rIns="0" bIns="0" rtlCol="0">
            <a:spAutoFit/>
          </a:bodyPr>
          <a:lstStyle/>
          <a:p>
            <a:pPr marL="412115" algn="ctr">
              <a:lnSpc>
                <a:spcPts val="382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Program</a:t>
            </a:r>
            <a:r>
              <a:rPr spc="-1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Görevlendirme</a:t>
            </a:r>
            <a:r>
              <a:rPr spc="-114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Analizi</a:t>
            </a:r>
          </a:p>
          <a:p>
            <a:pPr marL="413384" algn="ctr">
              <a:lnSpc>
                <a:spcPts val="1540"/>
              </a:lnSpc>
            </a:pP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(Her</a:t>
            </a:r>
            <a:r>
              <a:rPr sz="1300" i="1" spc="-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Ana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Bilim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-</a:t>
            </a:r>
            <a:r>
              <a:rPr sz="1300" i="1" spc="-2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Sanat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Dalı/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Program</a:t>
            </a:r>
            <a:r>
              <a:rPr sz="1300" i="1" spc="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için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hazırlayınız.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BD90B23-E23C-3259-3628-CAE1DB2C5898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0E9CE7D1-B1F4-1550-089D-8B56118C21F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14F8BC9E-28F4-2B1F-8953-E7A19C3D9D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480741"/>
              </p:ext>
            </p:extLst>
          </p:nvPr>
        </p:nvGraphicFramePr>
        <p:xfrm>
          <a:off x="281889" y="1931797"/>
          <a:ext cx="11478891" cy="3716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8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90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41655">
                <a:tc gridSpan="2">
                  <a:txBody>
                    <a:bodyPr/>
                    <a:lstStyle/>
                    <a:p>
                      <a:pPr marL="8902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Adı: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 İŞLETME YÖNETİMİ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Yılı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095" marR="243840" indent="69850">
                        <a:lnSpc>
                          <a:spcPct val="107100"/>
                        </a:lnSpc>
                        <a:spcBef>
                          <a:spcPts val="155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Öğretim Dönemi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97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 marR="40005" indent="-12700" algn="just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 Öğretim Elemanı 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 marR="4508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marR="79375" indent="-63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2555" indent="1219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Bölümler)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5260" marR="69850" indent="-96520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Birimler)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" marR="3619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30810" marR="120650" indent="123189">
                        <a:lnSpc>
                          <a:spcPct val="107200"/>
                        </a:lnSpc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(T+U)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54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6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14603D5D-5A7D-5861-EB38-56BC2C61C44A}"/>
              </a:ext>
            </a:extLst>
          </p:cNvPr>
          <p:cNvSpPr txBox="1"/>
          <p:nvPr/>
        </p:nvSpPr>
        <p:spPr>
          <a:xfrm>
            <a:off x="296976" y="5736437"/>
            <a:ext cx="531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6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 için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0948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F6D33-E70C-70C6-155E-1F2EAE854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E0FF7CC-509E-BAE4-CA64-5F1B5DD051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8816" rIns="0" bIns="0" rtlCol="0">
            <a:spAutoFit/>
          </a:bodyPr>
          <a:lstStyle/>
          <a:p>
            <a:pPr marL="412115" algn="ctr">
              <a:lnSpc>
                <a:spcPts val="382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Program</a:t>
            </a:r>
            <a:r>
              <a:rPr spc="-13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Görevlendirme</a:t>
            </a:r>
            <a:r>
              <a:rPr spc="-114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Analizi</a:t>
            </a:r>
          </a:p>
          <a:p>
            <a:pPr marL="413384" algn="ctr">
              <a:lnSpc>
                <a:spcPts val="1540"/>
              </a:lnSpc>
            </a:pP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(Her</a:t>
            </a:r>
            <a:r>
              <a:rPr sz="1300" i="1" spc="-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Ana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Bilim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-</a:t>
            </a:r>
            <a:r>
              <a:rPr sz="1300" i="1" spc="-2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Sanat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Dalı/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Program</a:t>
            </a:r>
            <a:r>
              <a:rPr sz="1300" i="1" spc="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için</a:t>
            </a:r>
            <a:r>
              <a:rPr sz="1300" i="1" spc="-1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300" i="1" dirty="0">
                <a:solidFill>
                  <a:srgbClr val="0000CC"/>
                </a:solidFill>
                <a:latin typeface="Calibri"/>
                <a:cs typeface="Calibri"/>
              </a:rPr>
              <a:t>ayrı</a:t>
            </a:r>
            <a:r>
              <a:rPr sz="1300" i="1" spc="-10" dirty="0">
                <a:solidFill>
                  <a:srgbClr val="0000CC"/>
                </a:solidFill>
                <a:latin typeface="Calibri"/>
                <a:cs typeface="Calibri"/>
              </a:rPr>
              <a:t> hazırlayınız.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9B8CC19B-E085-B266-2413-6B58FF9D9BFB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4B71E78D-24AA-2DDA-1E7C-07062DA6577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3E9512DC-6CAD-28D1-BB52-67D8C6D971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914167"/>
              </p:ext>
            </p:extLst>
          </p:nvPr>
        </p:nvGraphicFramePr>
        <p:xfrm>
          <a:off x="281889" y="1931797"/>
          <a:ext cx="11478891" cy="3716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2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5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24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2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928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90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41655">
                <a:tc gridSpan="2">
                  <a:txBody>
                    <a:bodyPr/>
                    <a:lstStyle/>
                    <a:p>
                      <a:pPr marL="890269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Adı: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 PAZARLAMA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Yılı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2095" marR="243840" indent="69850">
                        <a:lnSpc>
                          <a:spcPct val="107100"/>
                        </a:lnSpc>
                        <a:spcBef>
                          <a:spcPts val="155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Öğretim Dönemi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97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 marR="40005" indent="-12700" algn="just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 Öğretim Elemanı 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1435" marR="4508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6360" marR="79375" indent="-63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0810" marR="122555" indent="12192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Bölümler) Karşılanan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63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5260" marR="69850" indent="-96520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Birimler)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" marR="3619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4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Dışından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(Diğer</a:t>
                      </a:r>
                      <a:r>
                        <a:rPr sz="1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Kurumlar) Karşılanan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30810" marR="120650" indent="123189">
                        <a:lnSpc>
                          <a:spcPct val="107200"/>
                        </a:lnSpc>
                      </a:pP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4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4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(T+U)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8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39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3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8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3511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400" b="1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58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30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79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75"/>
                        </a:spcBef>
                      </a:pP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6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39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C7C26CBB-BCB7-7C39-D851-F3731840FC08}"/>
              </a:ext>
            </a:extLst>
          </p:cNvPr>
          <p:cNvSpPr txBox="1"/>
          <p:nvPr/>
        </p:nvSpPr>
        <p:spPr>
          <a:xfrm>
            <a:off x="296976" y="5736437"/>
            <a:ext cx="53136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6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600" b="1" i="1" spc="-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 için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6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81092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8186" rIns="0" bIns="0" rtlCol="0">
            <a:spAutoFit/>
          </a:bodyPr>
          <a:lstStyle/>
          <a:p>
            <a:pPr marL="2656205">
              <a:lnSpc>
                <a:spcPct val="100000"/>
              </a:lnSpc>
              <a:spcBef>
                <a:spcPts val="105"/>
              </a:spcBef>
            </a:pPr>
            <a:r>
              <a:rPr sz="2900" dirty="0">
                <a:solidFill>
                  <a:srgbClr val="FF0000"/>
                </a:solidFill>
              </a:rPr>
              <a:t>Birim</a:t>
            </a:r>
            <a:r>
              <a:rPr sz="2900" spc="-85" dirty="0">
                <a:solidFill>
                  <a:srgbClr val="FF0000"/>
                </a:solidFill>
              </a:rPr>
              <a:t> </a:t>
            </a:r>
            <a:r>
              <a:rPr sz="2900" dirty="0">
                <a:solidFill>
                  <a:srgbClr val="FF0000"/>
                </a:solidFill>
              </a:rPr>
              <a:t>Ders</a:t>
            </a:r>
            <a:r>
              <a:rPr sz="2900" spc="-95" dirty="0">
                <a:solidFill>
                  <a:srgbClr val="FF0000"/>
                </a:solidFill>
              </a:rPr>
              <a:t> </a:t>
            </a:r>
            <a:r>
              <a:rPr sz="2900" dirty="0">
                <a:solidFill>
                  <a:srgbClr val="FF0000"/>
                </a:solidFill>
              </a:rPr>
              <a:t>Görevlendirme</a:t>
            </a:r>
            <a:r>
              <a:rPr sz="2900" spc="-100" dirty="0">
                <a:solidFill>
                  <a:srgbClr val="FF0000"/>
                </a:solidFill>
              </a:rPr>
              <a:t> </a:t>
            </a:r>
            <a:r>
              <a:rPr sz="2900" spc="-10" dirty="0">
                <a:solidFill>
                  <a:srgbClr val="FF0000"/>
                </a:solidFill>
              </a:rPr>
              <a:t>Analizi</a:t>
            </a:r>
            <a:endParaRPr sz="29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362087"/>
              </p:ext>
            </p:extLst>
          </p:nvPr>
        </p:nvGraphicFramePr>
        <p:xfrm>
          <a:off x="450850" y="1861820"/>
          <a:ext cx="11427459" cy="3924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0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7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22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66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89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09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250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6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73990" marR="167005" indent="225425">
                        <a:lnSpc>
                          <a:spcPct val="107500"/>
                        </a:lnSpc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600" b="1" spc="-7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Yılı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92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040" marR="313690" indent="635" algn="ctr">
                        <a:lnSpc>
                          <a:spcPct val="107200"/>
                        </a:lnSpc>
                        <a:spcBef>
                          <a:spcPts val="1680"/>
                        </a:spcBef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6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Öğretim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Dönemi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110" marR="111760" algn="ctr">
                        <a:lnSpc>
                          <a:spcPct val="107200"/>
                        </a:lnSpc>
                        <a:spcBef>
                          <a:spcPts val="168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Elemanı 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5255" marR="126364" indent="-1270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İçinden Karşılanan</a:t>
                      </a:r>
                      <a:r>
                        <a:rPr sz="16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600" b="1" spc="-6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9554" marR="238760" indent="-635" algn="ctr">
                        <a:lnSpc>
                          <a:spcPct val="107200"/>
                        </a:lnSpc>
                        <a:spcBef>
                          <a:spcPts val="650"/>
                        </a:spcBef>
                      </a:pP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Dışından (Üniversitenin</a:t>
                      </a:r>
                      <a:r>
                        <a:rPr sz="16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Diğer 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Birimleri)</a:t>
                      </a:r>
                      <a:r>
                        <a:rPr sz="16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Karşılanan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6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6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25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135" marR="55880" indent="635" algn="ctr">
                        <a:lnSpc>
                          <a:spcPct val="107200"/>
                        </a:lnSpc>
                        <a:spcBef>
                          <a:spcPts val="1680"/>
                        </a:spcBef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Dışından Karşılanan</a:t>
                      </a:r>
                      <a:r>
                        <a:rPr sz="16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Yükü </a:t>
                      </a:r>
                      <a:r>
                        <a:rPr sz="16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6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62865" algn="ctr">
                        <a:lnSpc>
                          <a:spcPct val="107200"/>
                        </a:lnSpc>
                        <a:spcBef>
                          <a:spcPts val="168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Dönemlik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(T+U)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6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1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330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55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95" algn="r">
                        <a:lnSpc>
                          <a:spcPct val="100000"/>
                        </a:lnSpc>
                        <a:spcBef>
                          <a:spcPts val="1445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83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279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8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5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5560" algn="r">
                        <a:lnSpc>
                          <a:spcPct val="100000"/>
                        </a:lnSpc>
                        <a:spcBef>
                          <a:spcPts val="1450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841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294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6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1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33070">
                        <a:lnSpc>
                          <a:spcPct val="10000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5590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95" algn="r">
                        <a:lnSpc>
                          <a:spcPct val="100000"/>
                        </a:lnSpc>
                        <a:spcBef>
                          <a:spcPts val="1450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841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292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590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5560" algn="r">
                        <a:lnSpc>
                          <a:spcPct val="100000"/>
                        </a:lnSpc>
                        <a:spcBef>
                          <a:spcPts val="1450"/>
                        </a:spcBef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841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0669" rIns="0" bIns="0" rtlCol="0">
            <a:spAutoFit/>
          </a:bodyPr>
          <a:lstStyle/>
          <a:p>
            <a:pPr marL="8134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Birim</a:t>
            </a:r>
            <a:r>
              <a:rPr spc="-7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Öğretim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Elemanlarının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9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Görevlendirme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Analizi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185823"/>
              </p:ext>
            </p:extLst>
          </p:nvPr>
        </p:nvGraphicFramePr>
        <p:xfrm>
          <a:off x="411086" y="2080895"/>
          <a:ext cx="11400152" cy="3256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7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4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4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7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342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916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252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3305">
                <a:tc>
                  <a:txBody>
                    <a:bodyPr/>
                    <a:lstStyle/>
                    <a:p>
                      <a:pPr marL="189230" marR="181610" algn="ctr">
                        <a:lnSpc>
                          <a:spcPct val="107200"/>
                        </a:lnSpc>
                        <a:spcBef>
                          <a:spcPts val="82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 Yılı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2240" marR="135890" algn="ctr">
                        <a:lnSpc>
                          <a:spcPct val="107200"/>
                        </a:lnSpc>
                        <a:spcBef>
                          <a:spcPts val="82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81280" marR="73025" indent="2540">
                        <a:lnSpc>
                          <a:spcPct val="1075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55270" marR="113664" indent="-134620">
                        <a:lnSpc>
                          <a:spcPct val="1075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1920" marR="113664" indent="-635" algn="ctr">
                        <a:lnSpc>
                          <a:spcPct val="107200"/>
                        </a:lnSpc>
                        <a:spcBef>
                          <a:spcPts val="82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 Yürütülen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Ders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6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208915" marR="200025" indent="1270" algn="ctr">
                        <a:lnSpc>
                          <a:spcPct val="106900"/>
                        </a:lnSpc>
                        <a:spcBef>
                          <a:spcPts val="1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İçinde Yürütülen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 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995" marR="79375" indent="635" algn="ctr">
                        <a:lnSpc>
                          <a:spcPct val="107200"/>
                        </a:lnSpc>
                        <a:spcBef>
                          <a:spcPts val="82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Dışında Yürütülen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 Toplamı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0970" marR="132080" indent="89535">
                        <a:lnSpc>
                          <a:spcPct val="107200"/>
                        </a:lnSpc>
                        <a:spcBef>
                          <a:spcPts val="82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Toplamı Yürütülen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047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295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81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876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876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108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984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30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16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968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968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94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1062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72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3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329565">
                        <a:lnSpc>
                          <a:spcPct val="100000"/>
                        </a:lnSpc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822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1090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1090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1124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08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822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2669" rIns="0" bIns="0" rtlCol="0">
            <a:spAutoFit/>
          </a:bodyPr>
          <a:lstStyle/>
          <a:p>
            <a:pPr marL="236156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Birim</a:t>
            </a:r>
            <a:r>
              <a:rPr spc="-9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Ders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Yükü</a:t>
            </a:r>
            <a:r>
              <a:rPr spc="-8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Ortalaması</a:t>
            </a:r>
            <a:r>
              <a:rPr spc="-10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(Saat)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980692"/>
              </p:ext>
            </p:extLst>
          </p:nvPr>
        </p:nvGraphicFramePr>
        <p:xfrm>
          <a:off x="331584" y="1805559"/>
          <a:ext cx="11494135" cy="43300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5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4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5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66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BİRİM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YÜKÜ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ORTALAMASI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508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(Lütfen</a:t>
                      </a:r>
                      <a:r>
                        <a:rPr sz="1400" b="1" i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1400" b="1" i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i="1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yapınıza</a:t>
                      </a:r>
                      <a:r>
                        <a:rPr sz="1400" b="1" i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uygun</a:t>
                      </a:r>
                      <a:r>
                        <a:rPr sz="1400" b="1" i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olan</a:t>
                      </a:r>
                      <a:r>
                        <a:rPr sz="1400" b="1" i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satırları</a:t>
                      </a:r>
                      <a:r>
                        <a:rPr sz="1400" b="1" i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cevaplayınız)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57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6675" marR="56515" algn="ctr">
                        <a:lnSpc>
                          <a:spcPct val="107200"/>
                        </a:lnSpc>
                        <a:spcBef>
                          <a:spcPts val="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(Öğretim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Üyesi/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Görevlisi/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Elemanı)*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64465" marR="156210" algn="ctr">
                        <a:lnSpc>
                          <a:spcPct val="106700"/>
                        </a:lnSpc>
                        <a:spcBef>
                          <a:spcPts val="1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(Bahar- 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0960" marR="52069" algn="ctr">
                        <a:lnSpc>
                          <a:spcPct val="107200"/>
                        </a:lnSpc>
                        <a:spcBef>
                          <a:spcPts val="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(Öğretim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Üyesi/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Görevlisi/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Elemanı)*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795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65100" marR="155575" algn="ctr">
                        <a:lnSpc>
                          <a:spcPct val="106700"/>
                        </a:lnSpc>
                        <a:spcBef>
                          <a:spcPts val="1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(Bahar- 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09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93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ÜYESİ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(saat)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93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ÜYESİ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(saat)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968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ÜYESİ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Lisansüstü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(Tez,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tez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izleme,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seminer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uzmanlık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dersleri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hariç)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028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ÜYESİ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Lisansüstü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(Sadece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tez,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tez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izleme,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seminer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uzmanlık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  <a:p>
                      <a:pPr marL="63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dersleri)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186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ÜYESİ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TOPLAM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lisans,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Lisansüstü)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9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593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GÖREVLİSİ</a:t>
                      </a:r>
                      <a:r>
                        <a:rPr sz="12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Ön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(saat)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181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93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GÖREVLİSİ</a:t>
                      </a:r>
                      <a:r>
                        <a:rPr sz="12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(saat)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858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GÖREVLİSİ</a:t>
                      </a:r>
                      <a:r>
                        <a:rPr sz="12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TOPLAM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181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59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5217">
                <a:tc>
                  <a:txBody>
                    <a:bodyPr/>
                    <a:lstStyle/>
                    <a:p>
                      <a:pPr marL="6350" marR="376555">
                        <a:lnSpc>
                          <a:spcPct val="107500"/>
                        </a:lnSpc>
                        <a:spcBef>
                          <a:spcPts val="15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ELEMANI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Toplam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(Tez,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Tez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İzleme,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Seminer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Uzmanlık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Dersleri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Hariç)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lisans,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Lisansüstü)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0931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ÖĞRETİM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ELEMANI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Haftalık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Ortalama</a:t>
                      </a:r>
                      <a:r>
                        <a:rPr sz="12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Toplam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Yükü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(Saat)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(Tez,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Tez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İzleme,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Seminer</a:t>
                      </a:r>
                      <a:r>
                        <a:rPr sz="12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Uzmanlık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Dersleri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3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Dahil)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(Ön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lisans,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Lisans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2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Lisansüstü)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8792">
                <a:tc gridSpan="5"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*: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Her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satırın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karşısına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yıla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ait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sayıyı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yazınız.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32335" y="6320028"/>
            <a:ext cx="359664" cy="37338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29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81905" y="2414473"/>
            <a:ext cx="302958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30" dirty="0">
                <a:solidFill>
                  <a:srgbClr val="FF0000"/>
                </a:solidFill>
              </a:rPr>
              <a:t>YÖNETİM</a:t>
            </a:r>
            <a:endParaRPr sz="6000"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68727" y="751712"/>
            <a:ext cx="6324600" cy="681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3304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Ön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Lisans</a:t>
            </a:r>
            <a:r>
              <a:rPr sz="2800" spc="-4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/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Lisans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Bölüm</a:t>
            </a:r>
            <a:r>
              <a:rPr sz="2800" spc="-3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Program</a:t>
            </a:r>
            <a:r>
              <a:rPr sz="2800" spc="-4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Sayısı</a:t>
            </a:r>
            <a:endParaRPr sz="2800"/>
          </a:p>
          <a:p>
            <a:pPr algn="ctr">
              <a:lnSpc>
                <a:spcPts val="1864"/>
              </a:lnSpc>
            </a:pPr>
            <a:r>
              <a:rPr sz="1600" i="1" spc="-10" dirty="0">
                <a:solidFill>
                  <a:srgbClr val="0066FF"/>
                </a:solidFill>
                <a:latin typeface="Calibri"/>
                <a:cs typeface="Calibri"/>
              </a:rPr>
              <a:t>(Biriminize</a:t>
            </a:r>
            <a:r>
              <a:rPr sz="1600" i="1" spc="-6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0066FF"/>
                </a:solidFill>
                <a:latin typeface="Calibri"/>
                <a:cs typeface="Calibri"/>
              </a:rPr>
              <a:t>uygun</a:t>
            </a:r>
            <a:r>
              <a:rPr sz="1600" i="1" spc="-1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0066FF"/>
                </a:solidFill>
                <a:latin typeface="Calibri"/>
                <a:cs typeface="Calibri"/>
              </a:rPr>
              <a:t>olan</a:t>
            </a:r>
            <a:r>
              <a:rPr sz="1600" i="1" spc="-20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0066FF"/>
                </a:solidFill>
                <a:latin typeface="Calibri"/>
                <a:cs typeface="Calibri"/>
              </a:rPr>
              <a:t>satırları</a:t>
            </a:r>
            <a:r>
              <a:rPr sz="1600" i="1" spc="-30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0066FF"/>
                </a:solidFill>
                <a:latin typeface="Calibri"/>
                <a:cs typeface="Calibri"/>
              </a:rPr>
              <a:t>doldurunuz</a:t>
            </a:r>
            <a:r>
              <a:rPr sz="1600" i="1" spc="15" dirty="0">
                <a:solidFill>
                  <a:srgbClr val="0066FF"/>
                </a:solidFill>
                <a:latin typeface="Calibri"/>
                <a:cs typeface="Calibri"/>
              </a:rPr>
              <a:t> </a:t>
            </a:r>
            <a:r>
              <a:rPr sz="1600" i="1" spc="-10" dirty="0">
                <a:solidFill>
                  <a:srgbClr val="0066FF"/>
                </a:solidFill>
                <a:latin typeface="Calibri"/>
                <a:cs typeface="Calibri"/>
              </a:rPr>
              <a:t>lütfen)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398299"/>
              </p:ext>
            </p:extLst>
          </p:nvPr>
        </p:nvGraphicFramePr>
        <p:xfrm>
          <a:off x="529361" y="2034920"/>
          <a:ext cx="11102338" cy="3123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44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1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6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3230"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400" b="1" spc="-9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371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2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2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Ön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5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Ön</a:t>
                      </a:r>
                      <a:r>
                        <a:rPr sz="2000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7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Aktif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Ön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6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905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4510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96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18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Aktif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Lisans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49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558292" rIns="0" bIns="0" rtlCol="0">
            <a:spAutoFit/>
          </a:bodyPr>
          <a:lstStyle/>
          <a:p>
            <a:pPr marL="1022985">
              <a:lnSpc>
                <a:spcPct val="100000"/>
              </a:lnSpc>
              <a:spcBef>
                <a:spcPts val="100"/>
              </a:spcBef>
            </a:pPr>
            <a:r>
              <a:rPr sz="7800" dirty="0">
                <a:solidFill>
                  <a:srgbClr val="FF0000"/>
                </a:solidFill>
              </a:rPr>
              <a:t>EĞİTİM</a:t>
            </a:r>
            <a:r>
              <a:rPr sz="7800" spc="-200" dirty="0">
                <a:solidFill>
                  <a:srgbClr val="FF0000"/>
                </a:solidFill>
              </a:rPr>
              <a:t> </a:t>
            </a:r>
            <a:r>
              <a:rPr sz="7800" spc="-10" dirty="0">
                <a:solidFill>
                  <a:srgbClr val="FF0000"/>
                </a:solidFill>
              </a:rPr>
              <a:t>ÖĞRETİM</a:t>
            </a:r>
            <a:endParaRPr sz="7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897248" y="4284675"/>
            <a:ext cx="4509770" cy="497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100" b="1" spc="-10" dirty="0">
                <a:solidFill>
                  <a:srgbClr val="3333FF"/>
                </a:solidFill>
                <a:latin typeface="Calibri"/>
                <a:cs typeface="Calibri"/>
              </a:rPr>
              <a:t>PROGRAMLAR</a:t>
            </a:r>
            <a:r>
              <a:rPr sz="3100" b="1" spc="-5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3333FF"/>
                </a:solidFill>
                <a:latin typeface="Calibri"/>
                <a:cs typeface="Calibri"/>
              </a:rPr>
              <a:t>VE</a:t>
            </a:r>
            <a:r>
              <a:rPr sz="3100" b="1" spc="-7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3333FF"/>
                </a:solidFill>
                <a:latin typeface="Calibri"/>
                <a:cs typeface="Calibri"/>
              </a:rPr>
              <a:t>ÖĞRENCİ</a:t>
            </a:r>
            <a:endParaRPr sz="3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0411" rIns="0" bIns="0" rtlCol="0">
            <a:spAutoFit/>
          </a:bodyPr>
          <a:lstStyle/>
          <a:p>
            <a:pPr marL="219392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Ön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Lisans</a:t>
            </a:r>
            <a:r>
              <a:rPr sz="2800" spc="-5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/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Lisans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Eğitimi:</a:t>
            </a:r>
            <a:r>
              <a:rPr sz="2800" spc="-2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0066FF"/>
                </a:solidFill>
              </a:rPr>
              <a:t>Program</a:t>
            </a:r>
            <a:r>
              <a:rPr sz="2800" spc="-45" dirty="0">
                <a:solidFill>
                  <a:srgbClr val="0066FF"/>
                </a:solidFill>
              </a:rPr>
              <a:t> </a:t>
            </a:r>
            <a:r>
              <a:rPr sz="2800" spc="-10" dirty="0">
                <a:solidFill>
                  <a:srgbClr val="0066FF"/>
                </a:solidFill>
              </a:rPr>
              <a:t>Yapısı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20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9172"/>
              </p:ext>
            </p:extLst>
          </p:nvPr>
        </p:nvGraphicFramePr>
        <p:xfrm>
          <a:off x="427761" y="2062607"/>
          <a:ext cx="10658475" cy="3709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57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1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1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5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6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6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Program </a:t>
                      </a:r>
                      <a:r>
                        <a:rPr sz="16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 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Büro Yönetimi</a:t>
                      </a:r>
                      <a:r>
                        <a:rPr lang="tr-TR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Yönetici Asistanlığı Programı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 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Çağrı Merkezi</a:t>
                      </a:r>
                      <a:r>
                        <a:rPr lang="tr-TR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Hizmetleri Programı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E-Ticaret (Pasif)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039463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YÖNETİM ve ORGANİZASYON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12775" y="5904991"/>
            <a:ext cx="44926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2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2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Program sayısı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01005" y="868425"/>
            <a:ext cx="23571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ÖĞRENCİ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spc="-30" dirty="0">
                <a:solidFill>
                  <a:srgbClr val="FF0000"/>
                </a:solidFill>
              </a:rPr>
              <a:t>SAYISI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273480"/>
              </p:ext>
            </p:extLst>
          </p:nvPr>
        </p:nvGraphicFramePr>
        <p:xfrm>
          <a:off x="413384" y="1901951"/>
          <a:ext cx="11408408" cy="3519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49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2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6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9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1175">
                <a:tc>
                  <a:txBody>
                    <a:bodyPr/>
                    <a:lstStyle/>
                    <a:p>
                      <a:pPr marL="92456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Program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369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16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083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 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Büro Yönetimi</a:t>
                      </a:r>
                      <a:r>
                        <a:rPr lang="tr-TR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Yönetici Asistanlığı Programı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264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 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Çağrı Merkezi</a:t>
                      </a:r>
                      <a:r>
                        <a:rPr lang="tr-TR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Hizmetleri Programı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</a:t>
                      </a:r>
                      <a:endParaRPr lang="tr-TR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284</a:t>
                      </a:r>
                    </a:p>
                  </a:txBody>
                  <a:tcPr marL="3810" marR="3810" marT="381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257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219</a:t>
                      </a:r>
                    </a:p>
                  </a:txBody>
                  <a:tcPr marL="3810" marR="3810" marT="381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</a:p>
                  </a:txBody>
                  <a:tcPr marL="3810" marR="3810" marT="381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YÖNETİM ve ORGANİZASYON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</a:p>
                    <a:p>
                      <a:pPr algn="ctr">
                        <a:lnSpc>
                          <a:spcPct val="107000"/>
                        </a:lnSpc>
                      </a:pPr>
                      <a:endParaRPr lang="tr-TR" sz="16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" marR="3810" marT="381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135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31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50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1181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1102</a:t>
                      </a: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18566" y="5967780"/>
            <a:ext cx="52139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6931" rIns="0" bIns="0" rtlCol="0">
            <a:spAutoFit/>
          </a:bodyPr>
          <a:lstStyle/>
          <a:p>
            <a:pPr marL="281876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ÖĞRENCİ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spc="-35" dirty="0">
                <a:solidFill>
                  <a:srgbClr val="FF0000"/>
                </a:solidFill>
              </a:rPr>
              <a:t>SAYISI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(Cinsiyete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Göre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Dağılımı)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18566" y="5967780"/>
            <a:ext cx="52139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015504"/>
              </p:ext>
            </p:extLst>
          </p:nvPr>
        </p:nvGraphicFramePr>
        <p:xfrm>
          <a:off x="421030" y="2070989"/>
          <a:ext cx="11320777" cy="391306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10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7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61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45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56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42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5280">
                <a:tc rowSpan="2">
                  <a:txBody>
                    <a:bodyPr/>
                    <a:lstStyle/>
                    <a:p>
                      <a:pPr marL="1005840">
                        <a:lnSpc>
                          <a:spcPct val="100000"/>
                        </a:lnSpc>
                        <a:spcBef>
                          <a:spcPts val="157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993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159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Program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019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2089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0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93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19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Kız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Erkek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Kız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Erkek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 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Büro Yönetimi</a:t>
                      </a:r>
                      <a:r>
                        <a:rPr lang="tr-TR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 Yönetici Asistanlığı Programı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264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171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63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234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 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Çağrı Merkezi</a:t>
                      </a:r>
                      <a:r>
                        <a:rPr lang="tr-TR" sz="1800" b="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Hizmetleri Programı</a:t>
                      </a:r>
                      <a:endParaRPr lang="tr-TR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174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124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58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182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284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108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149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257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219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103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82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185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105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77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109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YÖNETİM ve ORGANİZASYON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135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69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66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135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6669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1181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607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495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1102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948690" algn="ctr">
              <a:lnSpc>
                <a:spcPct val="100000"/>
              </a:lnSpc>
              <a:spcBef>
                <a:spcPts val="509"/>
              </a:spcBef>
            </a:pPr>
            <a:r>
              <a:rPr sz="2800" dirty="0"/>
              <a:t>Öğretim</a:t>
            </a:r>
            <a:r>
              <a:rPr sz="2800" spc="-95" dirty="0"/>
              <a:t> </a:t>
            </a:r>
            <a:r>
              <a:rPr sz="2800" spc="-10" dirty="0"/>
              <a:t>Üyesi/Elemanı</a:t>
            </a:r>
            <a:r>
              <a:rPr sz="2800" spc="-75" dirty="0"/>
              <a:t> </a:t>
            </a:r>
            <a:r>
              <a:rPr sz="2800" dirty="0"/>
              <a:t>Başına</a:t>
            </a:r>
            <a:r>
              <a:rPr sz="2800" spc="-110" dirty="0"/>
              <a:t> </a:t>
            </a:r>
            <a:r>
              <a:rPr sz="2800" dirty="0"/>
              <a:t>Düşen</a:t>
            </a:r>
            <a:r>
              <a:rPr sz="2800" spc="-110" dirty="0"/>
              <a:t> </a:t>
            </a:r>
            <a:r>
              <a:rPr sz="2800" dirty="0"/>
              <a:t>Öğrenci</a:t>
            </a:r>
            <a:r>
              <a:rPr sz="2800" spc="-100" dirty="0"/>
              <a:t> </a:t>
            </a:r>
            <a:r>
              <a:rPr sz="2800" spc="-10" dirty="0"/>
              <a:t>Sayısı</a:t>
            </a:r>
            <a:endParaRPr sz="2800"/>
          </a:p>
          <a:p>
            <a:pPr marL="948690" algn="ctr">
              <a:lnSpc>
                <a:spcPct val="100000"/>
              </a:lnSpc>
              <a:spcBef>
                <a:spcPts val="270"/>
              </a:spcBef>
            </a:pP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(Programdaki</a:t>
            </a:r>
            <a:r>
              <a:rPr sz="1800" i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ön</a:t>
            </a:r>
            <a:r>
              <a:rPr sz="1800" i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lisans,</a:t>
            </a:r>
            <a:r>
              <a:rPr sz="1800" i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lisans</a:t>
            </a:r>
            <a:r>
              <a:rPr sz="1800" i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ve</a:t>
            </a:r>
            <a:r>
              <a:rPr sz="1800" i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FF0000"/>
                </a:solidFill>
                <a:latin typeface="Calibri"/>
                <a:cs typeface="Calibri"/>
              </a:rPr>
              <a:t>lisansüstü</a:t>
            </a:r>
            <a:r>
              <a:rPr sz="1800" i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toplam</a:t>
            </a:r>
            <a:r>
              <a:rPr sz="1800" i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dirty="0">
                <a:solidFill>
                  <a:srgbClr val="FF0000"/>
                </a:solidFill>
                <a:latin typeface="Calibri"/>
                <a:cs typeface="Calibri"/>
              </a:rPr>
              <a:t>öğrenci</a:t>
            </a:r>
            <a:r>
              <a:rPr sz="1800" i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i="1" spc="-10" dirty="0">
                <a:solidFill>
                  <a:srgbClr val="FF0000"/>
                </a:solidFill>
                <a:latin typeface="Calibri"/>
                <a:cs typeface="Calibri"/>
              </a:rPr>
              <a:t>sayısı)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600034"/>
              </p:ext>
            </p:extLst>
          </p:nvPr>
        </p:nvGraphicFramePr>
        <p:xfrm>
          <a:off x="667905" y="2022094"/>
          <a:ext cx="11142341" cy="37451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6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9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5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3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799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817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388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514984" marR="130810" indent="-375285">
                        <a:lnSpc>
                          <a:spcPct val="107500"/>
                        </a:lnSpc>
                        <a:spcBef>
                          <a:spcPts val="745"/>
                        </a:spcBef>
                      </a:pP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600" b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1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Dalı/ </a:t>
                      </a:r>
                      <a:r>
                        <a:rPr sz="16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600" b="1" spc="-5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46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219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20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6121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20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20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95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46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98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410"/>
                        </a:lnSpc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2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200" b="1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200" b="1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200" b="1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71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Yönetimi ve Yönetici Asistanlığı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Öğretim Üyesi Yok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88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Öğretim Üyesi Yok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78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9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Çağrı Merkezi Hizmetleri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Öğretim Üyesi Yok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87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182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91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9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284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71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128,5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64,25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9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219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54,75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185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46,25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9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52,5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26,25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54,50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27,25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4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YÖNETİM ve ORGANİZASYON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67,5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45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27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9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9695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1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BİRİM</a:t>
                      </a:r>
                      <a:r>
                        <a:rPr sz="11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ORTALAMASI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196,8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51,34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122,45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47,9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6931" rIns="0" bIns="0" rtlCol="0">
            <a:spAutoFit/>
          </a:bodyPr>
          <a:lstStyle/>
          <a:p>
            <a:pPr marL="404558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ÖĞRENCİ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spc="-35" dirty="0">
                <a:solidFill>
                  <a:srgbClr val="FF0000"/>
                </a:solidFill>
              </a:rPr>
              <a:t>SAYISI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(Engelli)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18566" y="5967780"/>
            <a:ext cx="521398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*Bölüm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ve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kadar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123310"/>
              </p:ext>
            </p:extLst>
          </p:nvPr>
        </p:nvGraphicFramePr>
        <p:xfrm>
          <a:off x="311708" y="2021204"/>
          <a:ext cx="11511276" cy="3971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6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9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4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4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27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19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19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788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788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1531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2067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9499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36650" marR="132080" indent="-996950">
                        <a:lnSpc>
                          <a:spcPct val="1071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106680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94615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Dönemi)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7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39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31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İşitme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8895" marR="19050" indent="-22860">
                        <a:lnSpc>
                          <a:spcPct val="107100"/>
                        </a:lnSpc>
                        <a:spcBef>
                          <a:spcPts val="70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Fiziksel 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89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1048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Diğer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Görme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174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İşitme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 marR="66040" indent="-22860">
                        <a:lnSpc>
                          <a:spcPct val="107100"/>
                        </a:lnSpc>
                        <a:spcBef>
                          <a:spcPts val="72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Fiziksel Engelli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14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435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Diğer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4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Sayı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Yönetimi ve Yönetici Asistanlığı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Çağrı Merkezi Hizmetleri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YÖNETİM ve ORGANİZASYON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265">
                <a:tc>
                  <a:txBody>
                    <a:bodyPr/>
                    <a:lstStyle/>
                    <a:p>
                      <a:pPr marL="133413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3822" rIns="0" bIns="0" rtlCol="0">
            <a:spAutoFit/>
          </a:bodyPr>
          <a:lstStyle/>
          <a:p>
            <a:pPr marL="3053080">
              <a:lnSpc>
                <a:spcPct val="100000"/>
              </a:lnSpc>
              <a:spcBef>
                <a:spcPts val="95"/>
              </a:spcBef>
            </a:pPr>
            <a:r>
              <a:rPr sz="2800" spc="-25" dirty="0">
                <a:solidFill>
                  <a:srgbClr val="FF0000"/>
                </a:solidFill>
              </a:rPr>
              <a:t>Yabancı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Uyruklu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Öğrenci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Sayısı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316296"/>
              </p:ext>
            </p:extLst>
          </p:nvPr>
        </p:nvGraphicFramePr>
        <p:xfrm>
          <a:off x="235191" y="1762760"/>
          <a:ext cx="11616688" cy="4420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8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7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3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6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5388">
                <a:tc>
                  <a:txBody>
                    <a:bodyPr/>
                    <a:lstStyle/>
                    <a:p>
                      <a:pPr marL="824865">
                        <a:lnSpc>
                          <a:spcPts val="213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marR="31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Ülkesi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5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Yönetimi ve Yönetici Asistanlığı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5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Çağrı Merkezi Hizmetleri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Suriye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3175"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Suriye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5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YÖNETİM ve ORGANİZASYON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5011" rIns="0" bIns="0" rtlCol="0">
            <a:spAutoFit/>
          </a:bodyPr>
          <a:lstStyle/>
          <a:p>
            <a:pPr marL="211454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YKS/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Özel</a:t>
            </a:r>
            <a:r>
              <a:rPr sz="2800" spc="-110" dirty="0">
                <a:solidFill>
                  <a:srgbClr val="FF0000"/>
                </a:solidFill>
              </a:rPr>
              <a:t> </a:t>
            </a:r>
            <a:r>
              <a:rPr sz="2800" spc="-35" dirty="0">
                <a:solidFill>
                  <a:srgbClr val="FF0000"/>
                </a:solidFill>
              </a:rPr>
              <a:t>Yetenek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Sınavı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/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ÖZYES</a:t>
            </a:r>
            <a:r>
              <a:rPr sz="2800" spc="-110" dirty="0">
                <a:solidFill>
                  <a:srgbClr val="FF0000"/>
                </a:solidFill>
              </a:rPr>
              <a:t> </a:t>
            </a:r>
            <a:r>
              <a:rPr sz="2800" spc="-30" dirty="0">
                <a:solidFill>
                  <a:srgbClr val="FF0000"/>
                </a:solidFill>
              </a:rPr>
              <a:t>Yerleşme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Kesin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Kayıt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Sonuçları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409752" y="5940044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990313"/>
              </p:ext>
            </p:extLst>
          </p:nvPr>
        </p:nvGraphicFramePr>
        <p:xfrm>
          <a:off x="589546" y="1997075"/>
          <a:ext cx="11280136" cy="3476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7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4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7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42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7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85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85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852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585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18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5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28575">
                      <a:solidFill>
                        <a:srgbClr val="5B9BD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6905">
                <a:tc>
                  <a:txBody>
                    <a:bodyPr/>
                    <a:lstStyle/>
                    <a:p>
                      <a:pPr marL="549275">
                        <a:lnSpc>
                          <a:spcPct val="100000"/>
                        </a:lnSpc>
                        <a:spcBef>
                          <a:spcPts val="1460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6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Adı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8542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74650" marR="52069" indent="-314325">
                        <a:lnSpc>
                          <a:spcPct val="107500"/>
                        </a:lnSpc>
                        <a:spcBef>
                          <a:spcPts val="290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Kontenjan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74650" marR="130810" indent="-236220">
                        <a:lnSpc>
                          <a:spcPct val="107500"/>
                        </a:lnSpc>
                        <a:spcBef>
                          <a:spcPts val="290"/>
                        </a:spcBef>
                      </a:pPr>
                      <a:r>
                        <a:rPr sz="1600" b="1" spc="-30" dirty="0">
                          <a:latin typeface="Calibri"/>
                          <a:cs typeface="Calibri"/>
                        </a:rPr>
                        <a:t>Yerleşen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Yerleşme,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50" dirty="0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461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2230" marR="53975" indent="124460">
                        <a:lnSpc>
                          <a:spcPct val="107500"/>
                        </a:lnSpc>
                        <a:spcBef>
                          <a:spcPts val="29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Kesin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Kayıt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18745" marR="109855" indent="107950">
                        <a:lnSpc>
                          <a:spcPct val="107500"/>
                        </a:lnSpc>
                        <a:spcBef>
                          <a:spcPts val="29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Kesin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Kayıt,</a:t>
                      </a:r>
                      <a:r>
                        <a:rPr sz="16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6395" marR="43180" indent="-314325">
                        <a:lnSpc>
                          <a:spcPct val="107500"/>
                        </a:lnSpc>
                        <a:spcBef>
                          <a:spcPts val="250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Kontenjan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3055" marR="67310" indent="-236220">
                        <a:lnSpc>
                          <a:spcPct val="107500"/>
                        </a:lnSpc>
                        <a:spcBef>
                          <a:spcPts val="250"/>
                        </a:spcBef>
                      </a:pPr>
                      <a:r>
                        <a:rPr sz="1600" b="1" spc="-30" dirty="0">
                          <a:latin typeface="Calibri"/>
                          <a:cs typeface="Calibri"/>
                        </a:rPr>
                        <a:t>Yerleşen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Yerleşme,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spc="-50" dirty="0"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0010" marR="70485" indent="124460">
                        <a:lnSpc>
                          <a:spcPct val="107500"/>
                        </a:lnSpc>
                        <a:spcBef>
                          <a:spcPts val="2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Kesin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Kayıt</a:t>
                      </a:r>
                      <a:r>
                        <a:rPr sz="16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(n)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7155" marR="85725" indent="107950">
                        <a:lnSpc>
                          <a:spcPct val="107500"/>
                        </a:lnSpc>
                        <a:spcBef>
                          <a:spcPts val="25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Kesin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Kayıt,</a:t>
                      </a:r>
                      <a:r>
                        <a:rPr sz="16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28575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Yönetimi ve Yönetici Asistanlığı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tr-T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</a:t>
                      </a:r>
                      <a:endParaRPr lang="tr-T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tr-T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Çağrı Merkezi Hizmetleri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91,25</a:t>
                      </a: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92,5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5B9BD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770">
                <a:tc>
                  <a:txBody>
                    <a:bodyPr/>
                    <a:lstStyle/>
                    <a:p>
                      <a:pPr marR="36830" algn="r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6159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 cap="flat" cmpd="sng" algn="ctr">
                      <a:solidFill>
                        <a:srgbClr val="5B9B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0532" rIns="0" bIns="0" rtlCol="0">
            <a:spAutoFit/>
          </a:bodyPr>
          <a:lstStyle/>
          <a:p>
            <a:pPr marL="208089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YKS/ÖZYES</a:t>
            </a:r>
            <a:r>
              <a:rPr spc="-155" dirty="0">
                <a:solidFill>
                  <a:srgbClr val="FF0000"/>
                </a:solidFill>
              </a:rPr>
              <a:t> </a:t>
            </a:r>
            <a:r>
              <a:rPr spc="-35" dirty="0">
                <a:solidFill>
                  <a:srgbClr val="FF0000"/>
                </a:solidFill>
              </a:rPr>
              <a:t>Tercih/</a:t>
            </a:r>
            <a:r>
              <a:rPr spc="-135" dirty="0">
                <a:solidFill>
                  <a:srgbClr val="FF0000"/>
                </a:solidFill>
              </a:rPr>
              <a:t> </a:t>
            </a:r>
            <a:r>
              <a:rPr spc="-20" dirty="0">
                <a:solidFill>
                  <a:srgbClr val="FF0000"/>
                </a:solidFill>
              </a:rPr>
              <a:t>Yerleşme</a:t>
            </a:r>
            <a:r>
              <a:rPr spc="-14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Durumu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891680"/>
              </p:ext>
            </p:extLst>
          </p:nvPr>
        </p:nvGraphicFramePr>
        <p:xfrm>
          <a:off x="301091" y="1991360"/>
          <a:ext cx="11482069" cy="3813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8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3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8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2105">
                <a:tc>
                  <a:txBody>
                    <a:bodyPr/>
                    <a:lstStyle/>
                    <a:p>
                      <a:pPr marL="8858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6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YKS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TERCİH/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YERLEŞME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DURUMU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9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BÜRO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316,19911</a:t>
                      </a:r>
                      <a:endParaRPr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326,10158</a:t>
                      </a:r>
                      <a:endParaRPr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254,01479</a:t>
                      </a:r>
                      <a:endParaRPr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279,93712</a:t>
                      </a:r>
                      <a:endParaRPr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29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ÇAĞRI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 pitchFamily="18" charset="0"/>
                          <a:cs typeface="Times New Roman" pitchFamily="18" charset="0"/>
                        </a:rPr>
                        <a:t>   324,72991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 pitchFamily="18" charset="0"/>
                          <a:cs typeface="Times New Roman" pitchFamily="18" charset="0"/>
                        </a:rPr>
                        <a:t>315,50534</a:t>
                      </a:r>
                      <a:endParaRPr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 pitchFamily="18" charset="0"/>
                          <a:cs typeface="Times New Roman" pitchFamily="18" charset="0"/>
                        </a:rPr>
                        <a:t>  250,52634</a:t>
                      </a:r>
                      <a:endParaRPr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 pitchFamily="18" charset="0"/>
                          <a:cs typeface="Times New Roman" pitchFamily="18" charset="0"/>
                        </a:rPr>
                        <a:t>259,65030</a:t>
                      </a:r>
                      <a:endParaRPr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29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294,35841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304,26587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241,95364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b="1" dirty="0">
                          <a:latin typeface="Times New Roman"/>
                          <a:cs typeface="Times New Roman"/>
                        </a:rPr>
                        <a:t>254,66574</a:t>
                      </a:r>
                      <a:endParaRPr sz="15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09752" y="5945835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702885"/>
          </a:xfrm>
          <a:prstGeom prst="rect">
            <a:avLst/>
          </a:prstGeom>
        </p:spPr>
        <p:txBody>
          <a:bodyPr vert="horz" wrap="square" lIns="0" tIns="269367" rIns="0" bIns="0" rtlCol="0">
            <a:spAutoFit/>
          </a:bodyPr>
          <a:lstStyle/>
          <a:p>
            <a:pPr marL="3330575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YÖNETİM:</a:t>
            </a:r>
            <a:r>
              <a:rPr sz="2800" spc="-114" dirty="0">
                <a:solidFill>
                  <a:srgbClr val="FF0000"/>
                </a:solidFill>
              </a:rPr>
              <a:t> </a:t>
            </a:r>
            <a:r>
              <a:rPr sz="2800" spc="-10" dirty="0" err="1"/>
              <a:t>Müdürlük</a:t>
            </a:r>
            <a:endParaRPr sz="2800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800805"/>
              </p:ext>
            </p:extLst>
          </p:nvPr>
        </p:nvGraphicFramePr>
        <p:xfrm>
          <a:off x="355345" y="2077972"/>
          <a:ext cx="11516995" cy="30274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73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3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816">
                <a:tc>
                  <a:txBody>
                    <a:bodyPr/>
                    <a:lstStyle/>
                    <a:p>
                      <a:pPr marL="3556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2000" b="1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Yöneticisi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r>
                        <a:rPr sz="2000" b="1" spc="-7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2000" b="1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Soyadı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816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2000" spc="-10" dirty="0" err="1">
                          <a:latin typeface="Calibri"/>
                          <a:cs typeface="Calibri"/>
                        </a:rPr>
                        <a:t>Müdür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b="0" i="1" dirty="0">
                          <a:latin typeface="Times New Roman"/>
                          <a:cs typeface="Times New Roman"/>
                        </a:rPr>
                        <a:t> Dr. Öğr. Üyesi Ertuğrul KAROĞLU</a:t>
                      </a:r>
                      <a:endParaRPr sz="2000" b="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816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sz="2000" dirty="0" err="1">
                          <a:latin typeface="Calibri"/>
                          <a:cs typeface="Calibri"/>
                        </a:rPr>
                        <a:t>Müdür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Yardımcısı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130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b="0" i="1" dirty="0">
                          <a:latin typeface="Times New Roman"/>
                          <a:cs typeface="Times New Roman"/>
                        </a:rPr>
                        <a:t> Öğr. Gör. Cafer Yunus ÖZKURT</a:t>
                      </a:r>
                      <a:endParaRPr sz="2000" b="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81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sz="2000" dirty="0" err="1">
                          <a:latin typeface="Calibri"/>
                          <a:cs typeface="Calibri"/>
                        </a:rPr>
                        <a:t>Müdür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Yardımcısı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212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b="0" i="1" dirty="0">
                          <a:latin typeface="Times New Roman"/>
                          <a:cs typeface="Times New Roman"/>
                        </a:rPr>
                        <a:t> Öğr. Gör. Taner BAŞFIRINCI</a:t>
                      </a:r>
                      <a:endParaRPr sz="2000" b="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4168">
                <a:tc>
                  <a:txBody>
                    <a:bodyPr/>
                    <a:lstStyle/>
                    <a:p>
                      <a:pPr marL="36195" marR="480695">
                        <a:lnSpc>
                          <a:spcPct val="100000"/>
                        </a:lnSpc>
                        <a:spcBef>
                          <a:spcPts val="1595"/>
                        </a:spcBef>
                      </a:pPr>
                      <a:r>
                        <a:rPr sz="2000" dirty="0" err="1">
                          <a:latin typeface="Calibri"/>
                          <a:cs typeface="Calibri"/>
                        </a:rPr>
                        <a:t>Meslek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Yüksekokulu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Sekreteri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025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2000" b="0" i="1" dirty="0">
                          <a:latin typeface="Times New Roman"/>
                          <a:cs typeface="Times New Roman"/>
                        </a:rPr>
                        <a:t> Ali ŞEN</a:t>
                      </a:r>
                      <a:endParaRPr sz="2000" b="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91BAC-0642-4ACF-DDAE-B71BCBC04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3C76B2B-C4EE-5ED2-E852-9A222AF5AF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0532" rIns="0" bIns="0" rtlCol="0">
            <a:spAutoFit/>
          </a:bodyPr>
          <a:lstStyle/>
          <a:p>
            <a:pPr marL="208089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YKS/ÖZYES</a:t>
            </a:r>
            <a:r>
              <a:rPr spc="-155" dirty="0">
                <a:solidFill>
                  <a:srgbClr val="FF0000"/>
                </a:solidFill>
              </a:rPr>
              <a:t> </a:t>
            </a:r>
            <a:r>
              <a:rPr spc="-35" dirty="0">
                <a:solidFill>
                  <a:srgbClr val="FF0000"/>
                </a:solidFill>
              </a:rPr>
              <a:t>Tercih/</a:t>
            </a:r>
            <a:r>
              <a:rPr spc="-135" dirty="0">
                <a:solidFill>
                  <a:srgbClr val="FF0000"/>
                </a:solidFill>
              </a:rPr>
              <a:t> </a:t>
            </a:r>
            <a:r>
              <a:rPr spc="-20" dirty="0">
                <a:solidFill>
                  <a:srgbClr val="FF0000"/>
                </a:solidFill>
              </a:rPr>
              <a:t>Yerleşme</a:t>
            </a:r>
            <a:r>
              <a:rPr spc="-14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Durumu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ED686B18-423A-6EE3-AAAA-25325FA3736B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0B733F1D-4CF1-B4D0-048A-6C0E9F203E3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40</a:t>
            </a:fld>
            <a:endParaRPr spc="-25" dirty="0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DCACCC95-9C67-53EE-7656-470D783D4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650900"/>
              </p:ext>
            </p:extLst>
          </p:nvPr>
        </p:nvGraphicFramePr>
        <p:xfrm>
          <a:off x="301091" y="1991360"/>
          <a:ext cx="11482069" cy="3813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8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3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8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8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2105">
                <a:tc>
                  <a:txBody>
                    <a:bodyPr/>
                    <a:lstStyle/>
                    <a:p>
                      <a:pPr marL="8858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6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YKS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TERCİH/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YERLEŞME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DURUMU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9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İŞLETME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306,71681</a:t>
                      </a: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323,19346</a:t>
                      </a: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245,45493</a:t>
                      </a: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259,56848</a:t>
                      </a: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29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MUHASEBE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316,98854</a:t>
                      </a:r>
                      <a:endParaRPr sz="1600" b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330,09581</a:t>
                      </a:r>
                      <a:endParaRPr sz="1600" b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242,64678</a:t>
                      </a:r>
                      <a:endParaRPr sz="1600" b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i="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264,60748</a:t>
                      </a:r>
                      <a:endParaRPr sz="1600" b="1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29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29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312,61822</a:t>
                      </a: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301,61134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PUAN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239,30849</a:t>
                      </a:r>
                      <a:endParaRPr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247,28599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6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YÜKSEK</a:t>
                      </a:r>
                      <a:r>
                        <a:rPr sz="14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79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DÜŞÜK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YÜZDELİK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DİLİM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98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8E362B25-A2C7-9C69-B8CE-D50731706DB0}"/>
              </a:ext>
            </a:extLst>
          </p:cNvPr>
          <p:cNvSpPr txBox="1"/>
          <p:nvPr/>
        </p:nvSpPr>
        <p:spPr>
          <a:xfrm>
            <a:off x="409752" y="5945835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967594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296" rIns="0" bIns="0" rtlCol="0">
            <a:spAutoFit/>
          </a:bodyPr>
          <a:lstStyle/>
          <a:p>
            <a:pPr marL="1181100">
              <a:lnSpc>
                <a:spcPct val="100000"/>
              </a:lnSpc>
              <a:spcBef>
                <a:spcPts val="105"/>
              </a:spcBef>
            </a:pPr>
            <a:r>
              <a:rPr spc="-50" dirty="0">
                <a:solidFill>
                  <a:srgbClr val="0066FF"/>
                </a:solidFill>
              </a:rPr>
              <a:t>Yatay</a:t>
            </a:r>
            <a:r>
              <a:rPr spc="-105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Geçiş</a:t>
            </a:r>
            <a:r>
              <a:rPr spc="-65" dirty="0">
                <a:solidFill>
                  <a:srgbClr val="0066FF"/>
                </a:solidFill>
              </a:rPr>
              <a:t> </a:t>
            </a:r>
            <a:r>
              <a:rPr spc="-20" dirty="0">
                <a:solidFill>
                  <a:srgbClr val="0066FF"/>
                </a:solidFill>
              </a:rPr>
              <a:t>Yapan</a:t>
            </a:r>
            <a:r>
              <a:rPr spc="-100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Öğrenci</a:t>
            </a:r>
            <a:r>
              <a:rPr spc="-105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Sayısı</a:t>
            </a:r>
            <a:r>
              <a:rPr spc="-85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(G.A.N.O.</a:t>
            </a:r>
            <a:r>
              <a:rPr spc="-100" dirty="0">
                <a:solidFill>
                  <a:srgbClr val="FF0000"/>
                </a:solidFill>
              </a:rPr>
              <a:t> </a:t>
            </a:r>
            <a:r>
              <a:rPr spc="-20" dirty="0">
                <a:solidFill>
                  <a:srgbClr val="FF0000"/>
                </a:solidFill>
              </a:rPr>
              <a:t>ile)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41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375101"/>
              </p:ext>
            </p:extLst>
          </p:nvPr>
        </p:nvGraphicFramePr>
        <p:xfrm>
          <a:off x="361403" y="2051050"/>
          <a:ext cx="11509373" cy="36264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6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8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76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90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6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337945" marR="194310" indent="-1137285">
                        <a:lnSpc>
                          <a:spcPct val="107600"/>
                        </a:lnSpc>
                        <a:spcBef>
                          <a:spcPts val="157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00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5524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50419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600" b="1" spc="3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9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00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9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16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16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215" marR="79375" indent="-363220">
                        <a:lnSpc>
                          <a:spcPct val="107500"/>
                        </a:lnSpc>
                        <a:spcBef>
                          <a:spcPts val="2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 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6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Yönetimi ve Yönetici Asistanlığı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9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Çağrı Merkezi Hizmetleri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9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9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8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29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YÖNETİM ve ORGANİZASYON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09752" y="5945835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9178" rIns="0" bIns="0" rtlCol="0">
            <a:spAutoFit/>
          </a:bodyPr>
          <a:lstStyle/>
          <a:p>
            <a:pPr marL="465455">
              <a:lnSpc>
                <a:spcPct val="100000"/>
              </a:lnSpc>
              <a:spcBef>
                <a:spcPts val="95"/>
              </a:spcBef>
            </a:pPr>
            <a:r>
              <a:rPr sz="2800" spc="-55" dirty="0">
                <a:solidFill>
                  <a:srgbClr val="0066FF"/>
                </a:solidFill>
              </a:rPr>
              <a:t>Yatay</a:t>
            </a:r>
            <a:r>
              <a:rPr sz="2800" spc="-100" dirty="0">
                <a:solidFill>
                  <a:srgbClr val="0066FF"/>
                </a:solidFill>
              </a:rPr>
              <a:t> </a:t>
            </a:r>
            <a:r>
              <a:rPr sz="2800" dirty="0">
                <a:solidFill>
                  <a:srgbClr val="0066FF"/>
                </a:solidFill>
              </a:rPr>
              <a:t>Geçiş</a:t>
            </a:r>
            <a:r>
              <a:rPr sz="2800" spc="-80" dirty="0">
                <a:solidFill>
                  <a:srgbClr val="0066FF"/>
                </a:solidFill>
              </a:rPr>
              <a:t> </a:t>
            </a:r>
            <a:r>
              <a:rPr sz="2800" spc="-25" dirty="0">
                <a:solidFill>
                  <a:srgbClr val="0066FF"/>
                </a:solidFill>
              </a:rPr>
              <a:t>Yapan</a:t>
            </a:r>
            <a:r>
              <a:rPr sz="2800" spc="-100" dirty="0">
                <a:solidFill>
                  <a:srgbClr val="0066FF"/>
                </a:solidFill>
              </a:rPr>
              <a:t> </a:t>
            </a:r>
            <a:r>
              <a:rPr sz="2800" dirty="0">
                <a:solidFill>
                  <a:srgbClr val="0066FF"/>
                </a:solidFill>
              </a:rPr>
              <a:t>Öğrenci</a:t>
            </a:r>
            <a:r>
              <a:rPr sz="2800" spc="-75" dirty="0">
                <a:solidFill>
                  <a:srgbClr val="0066FF"/>
                </a:solidFill>
              </a:rPr>
              <a:t> </a:t>
            </a:r>
            <a:r>
              <a:rPr sz="2800" dirty="0">
                <a:solidFill>
                  <a:srgbClr val="0066FF"/>
                </a:solidFill>
              </a:rPr>
              <a:t>Sayısı</a:t>
            </a:r>
            <a:r>
              <a:rPr sz="2800" spc="-90" dirty="0">
                <a:solidFill>
                  <a:srgbClr val="0066FF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(Merkezi</a:t>
            </a:r>
            <a:r>
              <a:rPr sz="2800" spc="-80" dirty="0">
                <a:solidFill>
                  <a:srgbClr val="FF0000"/>
                </a:solidFill>
              </a:rPr>
              <a:t> </a:t>
            </a:r>
            <a:r>
              <a:rPr sz="2800" spc="-25" dirty="0">
                <a:solidFill>
                  <a:srgbClr val="FF0000"/>
                </a:solidFill>
              </a:rPr>
              <a:t>Yerleştirme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Puanı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spc="-20" dirty="0">
                <a:solidFill>
                  <a:srgbClr val="FF0000"/>
                </a:solidFill>
              </a:rPr>
              <a:t>ile)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42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752" y="5677306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739642"/>
              </p:ext>
            </p:extLst>
          </p:nvPr>
        </p:nvGraphicFramePr>
        <p:xfrm>
          <a:off x="324611" y="1964435"/>
          <a:ext cx="11511280" cy="3603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98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1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9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0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30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290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86042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5717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9784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9022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600" b="1" spc="3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8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01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16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1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900"/>
                        </a:lnSpc>
                      </a:pPr>
                      <a:r>
                        <a:rPr sz="16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1600" b="1" spc="-4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16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Yönetimi ve Yönetici Asistanlığı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8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Çağrı Merkezi Hizmetleri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YÖNETİM ve ORGANİZASYON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0373" rIns="0" bIns="0" rtlCol="0">
            <a:spAutoFit/>
          </a:bodyPr>
          <a:lstStyle/>
          <a:p>
            <a:pPr marL="118618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66FF"/>
                </a:solidFill>
              </a:rPr>
              <a:t>Özel</a:t>
            </a:r>
            <a:r>
              <a:rPr spc="-60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Öğrencilik</a:t>
            </a:r>
            <a:r>
              <a:rPr spc="-75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Hakkını</a:t>
            </a:r>
            <a:r>
              <a:rPr spc="-65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Kullanan</a:t>
            </a:r>
            <a:r>
              <a:rPr spc="-75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Öğrenci</a:t>
            </a:r>
            <a:r>
              <a:rPr spc="-80" dirty="0">
                <a:solidFill>
                  <a:srgbClr val="0066FF"/>
                </a:solidFill>
              </a:rPr>
              <a:t> </a:t>
            </a:r>
            <a:r>
              <a:rPr spc="-10" dirty="0">
                <a:solidFill>
                  <a:srgbClr val="0066FF"/>
                </a:solidFill>
              </a:rPr>
              <a:t>Sayısı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43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808895"/>
              </p:ext>
            </p:extLst>
          </p:nvPr>
        </p:nvGraphicFramePr>
        <p:xfrm>
          <a:off x="617222" y="2051050"/>
          <a:ext cx="11269978" cy="38925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3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6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7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66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6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895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838200">
                        <a:lnSpc>
                          <a:spcPct val="100000"/>
                        </a:lnSpc>
                      </a:pPr>
                      <a:r>
                        <a:rPr sz="1600" b="1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  <a:p>
                      <a:pPr marL="1244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755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32434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600" b="1" spc="3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600" b="1" spc="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6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30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55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9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191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900"/>
                        </a:lnSpc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2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Yönetimi ve Yönetici Asistanlığı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2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Çağrı Merkezi Hizmetleri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0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92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YÖNETİM ve ORGANİZASYON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0" i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1700" b="0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2048716"/>
                  </a:ext>
                </a:extLst>
              </a:tr>
              <a:tr h="340066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i="0" dirty="0">
                          <a:latin typeface="Times New Roman"/>
                          <a:cs typeface="Times New Roman"/>
                        </a:rPr>
                        <a:t>0</a:t>
                      </a:r>
                      <a:endParaRPr sz="1700" b="1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i="0" dirty="0">
                          <a:latin typeface="Times New Roman"/>
                          <a:cs typeface="Times New Roman"/>
                        </a:rPr>
                        <a:t>0</a:t>
                      </a:r>
                      <a:endParaRPr sz="1700" b="1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i="0" dirty="0">
                          <a:latin typeface="Times New Roman"/>
                          <a:cs typeface="Times New Roman"/>
                        </a:rPr>
                        <a:t>0</a:t>
                      </a:r>
                      <a:endParaRPr sz="1700" b="1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i="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b="1" i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3801" rIns="0" bIns="0" rtlCol="0">
            <a:spAutoFit/>
          </a:bodyPr>
          <a:lstStyle/>
          <a:p>
            <a:pPr marL="26162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66FF"/>
                </a:solidFill>
              </a:rPr>
              <a:t>Kayıt</a:t>
            </a:r>
            <a:r>
              <a:rPr spc="-90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Donduran</a:t>
            </a:r>
            <a:r>
              <a:rPr spc="-110" dirty="0">
                <a:solidFill>
                  <a:srgbClr val="0066FF"/>
                </a:solidFill>
              </a:rPr>
              <a:t> </a:t>
            </a:r>
            <a:r>
              <a:rPr dirty="0">
                <a:solidFill>
                  <a:srgbClr val="0066FF"/>
                </a:solidFill>
              </a:rPr>
              <a:t>Öğrenci</a:t>
            </a:r>
            <a:r>
              <a:rPr spc="-110" dirty="0">
                <a:solidFill>
                  <a:srgbClr val="0066FF"/>
                </a:solidFill>
              </a:rPr>
              <a:t> </a:t>
            </a:r>
            <a:r>
              <a:rPr spc="-10" dirty="0">
                <a:solidFill>
                  <a:srgbClr val="0066FF"/>
                </a:solidFill>
              </a:rPr>
              <a:t>Sayısı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44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9752" y="5677306"/>
            <a:ext cx="4497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*Her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Ana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Bilim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Sanat</a:t>
            </a:r>
            <a:r>
              <a:rPr sz="14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Dalı/</a:t>
            </a:r>
            <a:r>
              <a:rPr sz="14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4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4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4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4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4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441454"/>
              </p:ext>
            </p:extLst>
          </p:nvPr>
        </p:nvGraphicFramePr>
        <p:xfrm>
          <a:off x="470725" y="1981454"/>
          <a:ext cx="11459844" cy="39814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47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7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7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1815">
                <a:tc>
                  <a:txBody>
                    <a:bodyPr/>
                    <a:lstStyle/>
                    <a:p>
                      <a:pPr marL="1023619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1955"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800" b="1" spc="3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(Güz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Bahar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06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Yönetimi ve Yönetici Asistanlığı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 HİZMETLERİ ve SEKRETERLİK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Çağrı Merkezi Hizmetleri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6338275"/>
                  </a:ext>
                </a:extLst>
              </a:tr>
              <a:tr h="488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Dış Ticaret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83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55775"/>
                  </a:ext>
                </a:extLst>
              </a:tr>
              <a:tr h="4940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0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YÖNETİM ve ORGANİZASYON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 Yönetimi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31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914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6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794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45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059291"/>
              </p:ext>
            </p:extLst>
          </p:nvPr>
        </p:nvGraphicFramePr>
        <p:xfrm>
          <a:off x="252069" y="1921891"/>
          <a:ext cx="11747499" cy="3853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1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595">
                <a:tc>
                  <a:txBody>
                    <a:bodyPr/>
                    <a:lstStyle/>
                    <a:p>
                      <a:pPr algn="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BÜRO YÖNETİMİ ve YÖNETİCİ ASİSTANLIĞI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34290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L="74295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4295">
                        <a:lnSpc>
                          <a:spcPts val="233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2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165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165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5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BB6EF-7125-5A31-751D-C97DB51F8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81580BE-2B69-D000-54BE-2D17F35414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794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1906B296-139E-DC9E-713E-EBA9110C3ABA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DFD1426-7341-67A0-6A20-0FE77D394CE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46</a:t>
            </a:fld>
            <a:endParaRPr spc="-2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1C8BC247-B8F1-A7AC-37F2-8E232B8124EF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D1DCB3E9-8CB2-F7DC-306D-70697BBC8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001097"/>
              </p:ext>
            </p:extLst>
          </p:nvPr>
        </p:nvGraphicFramePr>
        <p:xfrm>
          <a:off x="252069" y="1921891"/>
          <a:ext cx="11747499" cy="3853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1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595">
                <a:tc>
                  <a:txBody>
                    <a:bodyPr/>
                    <a:lstStyle/>
                    <a:p>
                      <a:pPr algn="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ÇAĞRI MERKEZİ HİZMETLERİ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34290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L="74295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29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29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29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29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68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68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68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68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4295">
                        <a:lnSpc>
                          <a:spcPts val="233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2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89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89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89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89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5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EA04808F-6F50-6174-C79E-C13DDAFF7F4D}"/>
              </a:ext>
            </a:extLst>
          </p:cNvPr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0021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CF25B-1F9A-3A7D-22CC-DA85A0480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D1A06B6-E8B3-B90A-5F21-041623C688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794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EB83D504-3C91-11FB-8845-BC7AAEA1CE4E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4B7FD8C3-BEC7-7DBF-5328-018AEC028597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47</a:t>
            </a:fld>
            <a:endParaRPr spc="-2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C067865E-E24C-6DDF-09D5-6E0E1B4A33A8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3F4F84A0-CE4C-8720-EE37-1E3F311D6E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570326"/>
              </p:ext>
            </p:extLst>
          </p:nvPr>
        </p:nvGraphicFramePr>
        <p:xfrm>
          <a:off x="252069" y="1921891"/>
          <a:ext cx="11747499" cy="3853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1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595">
                <a:tc>
                  <a:txBody>
                    <a:bodyPr/>
                    <a:lstStyle/>
                    <a:p>
                      <a:pPr algn="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34290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L="74295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82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82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4295">
                        <a:lnSpc>
                          <a:spcPts val="233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2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5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A4B64837-657D-260E-CD74-120DF595A29B}"/>
              </a:ext>
            </a:extLst>
          </p:cNvPr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656328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C1915-FECA-7CE4-A0DF-CF4FF072D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48726E6-78F5-FDDE-21A9-D6BC02CF5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794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FC720B6-A537-5A6D-08C4-A2D1D3C8340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090A4965-C2E9-4608-F84F-1146EDE60E7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48</a:t>
            </a:fld>
            <a:endParaRPr spc="-2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6D9935C0-4688-7DD7-FC83-084F14788EEF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0EE4C0F5-497B-C476-E665-1F9AEB5585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235109"/>
              </p:ext>
            </p:extLst>
          </p:nvPr>
        </p:nvGraphicFramePr>
        <p:xfrm>
          <a:off x="252069" y="1921891"/>
          <a:ext cx="11747499" cy="3853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1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595">
                <a:tc>
                  <a:txBody>
                    <a:bodyPr/>
                    <a:lstStyle/>
                    <a:p>
                      <a:pPr algn="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İŞLETME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34290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L="74295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38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38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84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84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4295">
                        <a:lnSpc>
                          <a:spcPts val="233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2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94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94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108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108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111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111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5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141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141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681E9196-6604-0367-DB44-34BC5FAAFC3B}"/>
              </a:ext>
            </a:extLst>
          </p:cNvPr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005200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577CD-A4AE-670B-C6A8-3AE0F00E2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AC45706-BB9C-6E1B-FB77-122C906D2E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794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C6F6F8A1-9F9E-3867-66FA-375BB19C3FC0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E487BD65-53AD-D82D-FFF8-2C1A293E2649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49</a:t>
            </a:fld>
            <a:endParaRPr spc="-2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4C6129A-033B-E2EF-B8F3-B055609D17E2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F285EC2A-68D3-039D-2913-28A40D83E1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588259"/>
              </p:ext>
            </p:extLst>
          </p:nvPr>
        </p:nvGraphicFramePr>
        <p:xfrm>
          <a:off x="252069" y="1921891"/>
          <a:ext cx="11747499" cy="3853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1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595">
                <a:tc>
                  <a:txBody>
                    <a:bodyPr/>
                    <a:lstStyle/>
                    <a:p>
                      <a:pPr algn="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MUHASEBE ve VERGİ UYGULAMALARI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34290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L="74295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16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4295">
                        <a:lnSpc>
                          <a:spcPts val="233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2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106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106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104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104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83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83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5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3C5ACD40-3EC2-BE7B-1A00-D608D90D469A}"/>
              </a:ext>
            </a:extLst>
          </p:cNvPr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7452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8699" rIns="0" bIns="0" rtlCol="0">
            <a:spAutoFit/>
          </a:bodyPr>
          <a:lstStyle/>
          <a:p>
            <a:pPr marL="2470785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FF0000"/>
                </a:solidFill>
              </a:rPr>
              <a:t>YÖNETİM:</a:t>
            </a:r>
            <a:r>
              <a:rPr spc="-100" dirty="0">
                <a:solidFill>
                  <a:srgbClr val="FF0000"/>
                </a:solidFill>
              </a:rPr>
              <a:t> </a:t>
            </a:r>
            <a:r>
              <a:rPr dirty="0"/>
              <a:t>Bölüm</a:t>
            </a:r>
            <a:r>
              <a:rPr spc="-114" dirty="0"/>
              <a:t> </a:t>
            </a:r>
            <a:r>
              <a:rPr spc="-10" dirty="0"/>
              <a:t>Başkanlıkları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401126"/>
              </p:ext>
            </p:extLst>
          </p:nvPr>
        </p:nvGraphicFramePr>
        <p:xfrm>
          <a:off x="533400" y="1776222"/>
          <a:ext cx="11329491" cy="3699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0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3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2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73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3817">
                <a:tc>
                  <a:txBody>
                    <a:bodyPr/>
                    <a:lstStyle/>
                    <a:p>
                      <a:pPr marL="833755"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8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ADI*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Başkanı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Soyadı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0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Başkan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Yardımcısı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Soyadı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08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Başkan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Yardımcısı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Soyadı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77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 Büro Hizmetleri ve Sekreterlik 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i="1" dirty="0">
                          <a:latin typeface="Times New Roman"/>
                          <a:cs typeface="Times New Roman"/>
                        </a:rPr>
                        <a:t> Dr. Öğr. Üyesi Hilal OK ERGÜN</a:t>
                      </a:r>
                      <a:endParaRPr sz="19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i="1" dirty="0">
                          <a:latin typeface="Times New Roman"/>
                          <a:cs typeface="Times New Roman"/>
                        </a:rPr>
                        <a:t> Öğr. Gör. Züleyha ÇOLAK</a:t>
                      </a:r>
                      <a:endParaRPr sz="19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2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 Dış Ticaret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i="1" dirty="0">
                          <a:latin typeface="Times New Roman"/>
                          <a:cs typeface="Times New Roman"/>
                        </a:rPr>
                        <a:t> Dr. Öğr. Üyesi Filiz KÖYEL</a:t>
                      </a:r>
                      <a:endParaRPr sz="19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900" i="1" dirty="0">
                          <a:latin typeface="Times New Roman"/>
                          <a:cs typeface="Times New Roman"/>
                        </a:rPr>
                        <a:t> Öğr. Gör. </a:t>
                      </a:r>
                      <a:r>
                        <a:rPr lang="tr-TR" sz="2000" i="1" dirty="0">
                          <a:effectLst/>
                          <a:latin typeface="+mn-lt"/>
                        </a:rPr>
                        <a:t>Öğr. Gör. Eda BÖLÜK DEMİR</a:t>
                      </a:r>
                      <a:endParaRPr sz="19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2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 Muhasebe ve Vergi 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i="1" dirty="0">
                          <a:latin typeface="Times New Roman"/>
                          <a:cs typeface="Times New Roman"/>
                        </a:rPr>
                        <a:t> Dr. Öğr. Üyesi İdris KARSLIOĞLU</a:t>
                      </a:r>
                      <a:endParaRPr sz="19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i="1" dirty="0">
                          <a:latin typeface="Times New Roman"/>
                          <a:cs typeface="Times New Roman"/>
                        </a:rPr>
                        <a:t> </a:t>
                      </a:r>
                      <a:endParaRPr sz="19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02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 Pazarlama ve Reklamcılık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i="1" dirty="0">
                          <a:latin typeface="Times New Roman"/>
                          <a:cs typeface="Times New Roman"/>
                        </a:rPr>
                        <a:t> Doç. Dr. Ersin BURNAZ</a:t>
                      </a:r>
                      <a:endParaRPr sz="19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i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Dr. Öğr. Üyesi Aylin OFLUOĞLU</a:t>
                      </a:r>
                      <a:endParaRPr sz="19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2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Yönetim ve Organizasyon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900" i="1" dirty="0">
                          <a:latin typeface="Times New Roman"/>
                          <a:cs typeface="Times New Roman"/>
                        </a:rPr>
                        <a:t> Doç. Dr. Fatma KOLCU</a:t>
                      </a:r>
                      <a:endParaRPr sz="19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900" i="1" dirty="0">
                          <a:latin typeface="Times New Roman"/>
                          <a:cs typeface="Times New Roman"/>
                        </a:rPr>
                        <a:t> Öğr. Gör. </a:t>
                      </a:r>
                      <a:r>
                        <a:rPr lang="tr-TR" sz="2000" i="1" dirty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Öğr. Gör. Coşkun ALİYAZICIOĞLU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75259" y="5825134"/>
            <a:ext cx="4492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*Bölüm</a:t>
            </a:r>
            <a:r>
              <a:rPr sz="1800" b="1" i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Sayısına</a:t>
            </a:r>
            <a:r>
              <a:rPr sz="1800" b="1" i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göre</a:t>
            </a:r>
            <a:r>
              <a:rPr sz="1800" b="1" i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satır</a:t>
            </a:r>
            <a:r>
              <a:rPr sz="1800" b="1" i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ekleyiniz</a:t>
            </a:r>
            <a:r>
              <a:rPr sz="1800" b="1" i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veya</a:t>
            </a:r>
            <a:r>
              <a:rPr sz="1800" b="1" i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FF0000"/>
                </a:solidFill>
                <a:latin typeface="Calibri"/>
                <a:cs typeface="Calibri"/>
              </a:rPr>
              <a:t>siliniz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F3A47-D033-6466-81A1-13B5919A0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9AE8B32-0F30-B3B4-A800-D3EB1FBAD6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9794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AA3BF6CC-04F0-0792-194E-2399C4A58698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ACEF6FD8-44E6-F6E0-2D82-7920C54F94E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50</a:t>
            </a:fld>
            <a:endParaRPr spc="-2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B4E6DC98-7642-58FB-013C-A2785F1DFEE7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B616C7A5-13C0-C1CB-8619-5318AD2EBE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524378"/>
              </p:ext>
            </p:extLst>
          </p:nvPr>
        </p:nvGraphicFramePr>
        <p:xfrm>
          <a:off x="252069" y="1921891"/>
          <a:ext cx="11747499" cy="38538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8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217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72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1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595">
                <a:tc>
                  <a:txBody>
                    <a:bodyPr/>
                    <a:lstStyle/>
                    <a:p>
                      <a:pPr algn="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9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34290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462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1115" algn="ctr">
                        <a:lnSpc>
                          <a:spcPts val="233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233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 marL="74295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4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17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03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595">
                <a:tc>
                  <a:txBody>
                    <a:bodyPr/>
                    <a:lstStyle/>
                    <a:p>
                      <a:pPr marL="74295">
                        <a:lnSpc>
                          <a:spcPts val="233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232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81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81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81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81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5459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830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235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120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object 4">
            <a:extLst>
              <a:ext uri="{FF2B5EF4-FFF2-40B4-BE49-F238E27FC236}">
                <a16:creationId xmlns:a16="http://schemas.microsoft.com/office/drawing/2014/main" id="{324C5B3E-14F0-F822-1728-197AA424C5C4}"/>
              </a:ext>
            </a:extLst>
          </p:cNvPr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62270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323713"/>
              </p:ext>
            </p:extLst>
          </p:nvPr>
        </p:nvGraphicFramePr>
        <p:xfrm>
          <a:off x="440905" y="2051050"/>
          <a:ext cx="10885168" cy="352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0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BÜRO YÖNETİMİ ve YÖNETİCİ ASİSTANLIĞI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68580" algn="ctr">
                        <a:lnSpc>
                          <a:spcPts val="212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660" marR="3175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4970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165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165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4988" y="6313930"/>
            <a:ext cx="443483" cy="451104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51</a:t>
            </a:fld>
            <a:endParaRPr spc="-25" dirty="0"/>
          </a:p>
        </p:txBody>
      </p:sp>
      <p:sp>
        <p:nvSpPr>
          <p:cNvPr id="8" name="object 8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09638-9813-5926-15D2-EF06B0CC2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9B858E78-5C40-EA1F-D8D5-6BF15053C5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F7CB1A1-D78B-8A1F-6ECF-A2A6F5371C81}"/>
              </a:ext>
            </a:extLst>
          </p:cNvPr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5218F4D9-21DE-E5B2-9067-667B2E1F53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886432"/>
              </p:ext>
            </p:extLst>
          </p:nvPr>
        </p:nvGraphicFramePr>
        <p:xfrm>
          <a:off x="440905" y="2051050"/>
          <a:ext cx="10885168" cy="352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0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ÇAĞRI MERKEZİ HİZMETLERİ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68580" algn="ctr">
                        <a:lnSpc>
                          <a:spcPts val="212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660" marR="3175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4970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29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29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68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68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89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89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89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89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106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26</a:t>
                      </a:r>
                      <a:endParaRPr sz="16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165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165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object 5">
            <a:extLst>
              <a:ext uri="{FF2B5EF4-FFF2-40B4-BE49-F238E27FC236}">
                <a16:creationId xmlns:a16="http://schemas.microsoft.com/office/drawing/2014/main" id="{9FFDFB77-96F0-74BC-5223-1F5F85C8ACD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4988" y="6313930"/>
            <a:ext cx="443483" cy="451104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66E37254-1372-3BCE-9808-11D801B87DE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894611DD-DCEA-7BBE-6575-182D6DB7BB5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52</a:t>
            </a:fld>
            <a:endParaRPr spc="-25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ACDA2969-82D4-1A33-7664-164D06E5ED56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24435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17366-049A-826D-0BAA-016026CDD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C232A2C-3CF6-ABBB-CD1A-31ECE37474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E79D89C-0A35-F34D-F68D-537DF85852D3}"/>
              </a:ext>
            </a:extLst>
          </p:cNvPr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96267B2F-0F6E-148C-EF64-178CE92E40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802895"/>
              </p:ext>
            </p:extLst>
          </p:nvPr>
        </p:nvGraphicFramePr>
        <p:xfrm>
          <a:off x="440905" y="2051050"/>
          <a:ext cx="10885168" cy="352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0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68580" algn="ctr">
                        <a:lnSpc>
                          <a:spcPts val="212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660" marR="3175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4970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16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16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76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object 5">
            <a:extLst>
              <a:ext uri="{FF2B5EF4-FFF2-40B4-BE49-F238E27FC236}">
                <a16:creationId xmlns:a16="http://schemas.microsoft.com/office/drawing/2014/main" id="{CD2ED119-0433-8D65-58E1-7D180A62DD3C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4988" y="6313930"/>
            <a:ext cx="443483" cy="451104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A83D660D-780C-768A-A925-5EA853EA24C1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FC0C52A1-E549-5648-FB27-AFFAF846A81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53</a:t>
            </a:fld>
            <a:endParaRPr spc="-25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D1281D90-782C-305C-327A-E5ECF7BC50C0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23376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C3798-651D-ACEF-F97E-7E32324B8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A3B15982-7BC8-0F29-7EA1-F72F46B1C86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89E3D477-A41E-59D4-E897-D3EBA60DFF88}"/>
              </a:ext>
            </a:extLst>
          </p:cNvPr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CE862DA8-7099-F02A-BB09-CA209CB0D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953760"/>
              </p:ext>
            </p:extLst>
          </p:nvPr>
        </p:nvGraphicFramePr>
        <p:xfrm>
          <a:off x="440905" y="2051050"/>
          <a:ext cx="10885168" cy="352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0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İŞLETME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68580" algn="ctr">
                        <a:lnSpc>
                          <a:spcPts val="212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660" marR="3175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4970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28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28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17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17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74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74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34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34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51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51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object 5">
            <a:extLst>
              <a:ext uri="{FF2B5EF4-FFF2-40B4-BE49-F238E27FC236}">
                <a16:creationId xmlns:a16="http://schemas.microsoft.com/office/drawing/2014/main" id="{8CBCDBA6-4E5A-60EB-3CA5-03B4694494F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4988" y="6313930"/>
            <a:ext cx="443483" cy="451104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DBD5BB9-A930-4F6B-653A-60DBC1DC5315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C7167321-8938-4372-29FD-C93244E934D1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54</a:t>
            </a:fld>
            <a:endParaRPr spc="-25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ECDBC337-EB6C-D8B1-A27C-212C6ACC1E4C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61794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6C682-2713-5A2A-7F52-9002D82C7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90B505D-722D-BBFC-1AB8-67FEB5845A0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629CB04-EC57-45C5-D569-85BB135B5564}"/>
              </a:ext>
            </a:extLst>
          </p:cNvPr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93CC50DB-9215-133B-12B4-4026EF96C3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615498"/>
              </p:ext>
            </p:extLst>
          </p:nvPr>
        </p:nvGraphicFramePr>
        <p:xfrm>
          <a:off x="440905" y="2051050"/>
          <a:ext cx="10885168" cy="352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0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MUHASEBE ve VERGİ UYGULAMALARI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68580" algn="ctr">
                        <a:lnSpc>
                          <a:spcPts val="212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660" marR="3175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4970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28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28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16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16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32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87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87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object 5">
            <a:extLst>
              <a:ext uri="{FF2B5EF4-FFF2-40B4-BE49-F238E27FC236}">
                <a16:creationId xmlns:a16="http://schemas.microsoft.com/office/drawing/2014/main" id="{CF0300B4-C96E-353A-DB4A-6CF11AE8313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4988" y="6313930"/>
            <a:ext cx="443483" cy="451104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026AE841-5608-4FB1-86A1-155DB56AD97B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2197FCB4-B47A-D728-5E77-1BA5235CA890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55</a:t>
            </a:fld>
            <a:endParaRPr spc="-25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883DA6FD-EDDD-E211-62A2-AEAED66DAEF4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945738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E79C9-84BC-BF0D-F24D-CF8F4B835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B28B833-1991-889F-7897-6150351B68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2925445">
              <a:lnSpc>
                <a:spcPct val="100000"/>
              </a:lnSpc>
              <a:spcBef>
                <a:spcPts val="100"/>
              </a:spcBef>
            </a:pPr>
            <a:r>
              <a:rPr sz="3600" spc="-10" dirty="0">
                <a:solidFill>
                  <a:srgbClr val="FF0000"/>
                </a:solidFill>
              </a:rPr>
              <a:t>Program</a:t>
            </a:r>
            <a:r>
              <a:rPr sz="3600" spc="-170" dirty="0">
                <a:solidFill>
                  <a:srgbClr val="FF0000"/>
                </a:solidFill>
              </a:rPr>
              <a:t> </a:t>
            </a:r>
            <a:r>
              <a:rPr sz="3600" dirty="0">
                <a:solidFill>
                  <a:srgbClr val="FF0000"/>
                </a:solidFill>
              </a:rPr>
              <a:t>Dersleri</a:t>
            </a:r>
            <a:r>
              <a:rPr sz="3600" spc="-160" dirty="0">
                <a:solidFill>
                  <a:srgbClr val="FF0000"/>
                </a:solidFill>
              </a:rPr>
              <a:t> </a:t>
            </a:r>
            <a:r>
              <a:rPr sz="3600" spc="-10" dirty="0">
                <a:solidFill>
                  <a:srgbClr val="FF0000"/>
                </a:solidFill>
              </a:rPr>
              <a:t>Analizi</a:t>
            </a:r>
            <a:endParaRPr sz="360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1A607CD-E9C2-4277-F1D7-9ECCB569A301}"/>
              </a:ext>
            </a:extLst>
          </p:cNvPr>
          <p:cNvSpPr txBox="1"/>
          <p:nvPr/>
        </p:nvSpPr>
        <p:spPr>
          <a:xfrm>
            <a:off x="939800" y="5903163"/>
            <a:ext cx="46704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sz="18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8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için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ayrı</a:t>
            </a:r>
            <a:r>
              <a:rPr sz="18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C00000"/>
                </a:solidFill>
                <a:latin typeface="Calibri"/>
                <a:cs typeface="Calibri"/>
              </a:rPr>
              <a:t>tablo</a:t>
            </a:r>
            <a:r>
              <a:rPr sz="18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C00000"/>
                </a:solidFill>
                <a:latin typeface="Calibri"/>
                <a:cs typeface="Calibri"/>
              </a:rPr>
              <a:t>hazırlayınız.</a:t>
            </a:r>
            <a:endParaRPr sz="18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7F94D41-92AD-CE4D-4012-8F9C57ECA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884301"/>
              </p:ext>
            </p:extLst>
          </p:nvPr>
        </p:nvGraphicFramePr>
        <p:xfrm>
          <a:off x="440905" y="2051050"/>
          <a:ext cx="10885168" cy="3522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04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69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04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r">
                        <a:lnSpc>
                          <a:spcPts val="2360"/>
                        </a:lnSpc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45">
                <a:tc>
                  <a:txBody>
                    <a:bodyPr/>
                    <a:lstStyle/>
                    <a:p>
                      <a:pPr marL="68580" algn="ctr">
                        <a:lnSpc>
                          <a:spcPts val="212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0340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5275">
                        <a:lnSpc>
                          <a:spcPts val="2120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660" marR="3175" algn="ct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94970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ts val="2105"/>
                        </a:lnSpc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23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</a:t>
                      </a:r>
                      <a:endParaRPr sz="18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10</a:t>
                      </a:r>
                      <a:endParaRPr sz="18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Saati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61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61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endParaRPr sz="18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endParaRPr sz="18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İçi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Zorunlu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 marR="31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Dışı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Seçmeli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AKTS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90</a:t>
                      </a:r>
                      <a:endParaRPr sz="16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 b="1" dirty="0">
                        <a:solidFill>
                          <a:srgbClr val="FF0000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endParaRPr sz="18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endParaRPr sz="1800" b="1" dirty="0">
                        <a:solidFill>
                          <a:srgbClr val="FF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5" name="object 5">
            <a:extLst>
              <a:ext uri="{FF2B5EF4-FFF2-40B4-BE49-F238E27FC236}">
                <a16:creationId xmlns:a16="http://schemas.microsoft.com/office/drawing/2014/main" id="{55ACB276-CCEB-AE4C-970E-44558513F1B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14988" y="6313930"/>
            <a:ext cx="443483" cy="451104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D38E88EF-3DB8-0297-93EB-5844F48D61BA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560E7AEC-F432-D7B5-53FE-13CFFC4DB446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56</a:t>
            </a:fld>
            <a:endParaRPr spc="-25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B3C85EAC-DA2A-9E70-C507-2406210A4885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74293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1808" y="701802"/>
            <a:ext cx="6709409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951865" marR="5080" indent="-939165">
              <a:lnSpc>
                <a:spcPts val="3020"/>
              </a:lnSpc>
              <a:spcBef>
                <a:spcPts val="480"/>
              </a:spcBef>
            </a:pPr>
            <a:r>
              <a:rPr sz="2800" dirty="0">
                <a:solidFill>
                  <a:srgbClr val="FF0000"/>
                </a:solidFill>
              </a:rPr>
              <a:t>Birim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Öğretim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Programları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Haftalık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Ders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Saati </a:t>
            </a:r>
            <a:r>
              <a:rPr sz="2800" spc="-50" dirty="0"/>
              <a:t>(Teorik-</a:t>
            </a:r>
            <a:r>
              <a:rPr sz="2800" dirty="0"/>
              <a:t>T</a:t>
            </a:r>
            <a:r>
              <a:rPr sz="2800" spc="55" dirty="0"/>
              <a:t> </a:t>
            </a:r>
            <a:r>
              <a:rPr sz="2800" dirty="0"/>
              <a:t>ve</a:t>
            </a:r>
            <a:r>
              <a:rPr sz="2800" spc="20" dirty="0"/>
              <a:t> </a:t>
            </a:r>
            <a:r>
              <a:rPr sz="2800" spc="-25" dirty="0"/>
              <a:t>Uygulama-</a:t>
            </a:r>
            <a:r>
              <a:rPr sz="2800" dirty="0"/>
              <a:t>U)</a:t>
            </a:r>
            <a:r>
              <a:rPr sz="2800" spc="55" dirty="0"/>
              <a:t> </a:t>
            </a:r>
            <a:r>
              <a:rPr sz="2800" spc="-10" dirty="0">
                <a:solidFill>
                  <a:srgbClr val="FF0000"/>
                </a:solidFill>
              </a:rPr>
              <a:t>Analizi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57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800" y="5906211"/>
            <a:ext cx="50571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ikiden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fazla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ise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başka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slayt</a:t>
            </a:r>
            <a:r>
              <a:rPr sz="16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oluşturunuz.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50484"/>
              </p:ext>
            </p:extLst>
          </p:nvPr>
        </p:nvGraphicFramePr>
        <p:xfrm>
          <a:off x="381774" y="1936750"/>
          <a:ext cx="11419835" cy="3917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8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7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07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07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155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616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 marL="47625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556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76884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619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4471C4"/>
                      </a:solidFill>
                      <a:prstDash val="solid"/>
                    </a:lnR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28575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135"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BÜRO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Birinci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İkinci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25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25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Üçüncü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Dördüncü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53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5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53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135"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ÇAĞRI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Birinci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İkinci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Üçüncü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Dördüncü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8997A-E601-5277-8A30-75D27B0E6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3DC9658-BFFE-2260-F279-F1D329521B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1808" y="701802"/>
            <a:ext cx="6709409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951865" marR="5080" indent="-939165">
              <a:lnSpc>
                <a:spcPts val="3020"/>
              </a:lnSpc>
              <a:spcBef>
                <a:spcPts val="480"/>
              </a:spcBef>
            </a:pPr>
            <a:r>
              <a:rPr sz="2800" dirty="0">
                <a:solidFill>
                  <a:srgbClr val="FF0000"/>
                </a:solidFill>
              </a:rPr>
              <a:t>Birim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Öğretim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Programları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Haftalık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Ders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Saati </a:t>
            </a:r>
            <a:r>
              <a:rPr sz="2800" spc="-50" dirty="0"/>
              <a:t>(Teorik-</a:t>
            </a:r>
            <a:r>
              <a:rPr sz="2800" dirty="0"/>
              <a:t>T</a:t>
            </a:r>
            <a:r>
              <a:rPr sz="2800" spc="55" dirty="0"/>
              <a:t> </a:t>
            </a:r>
            <a:r>
              <a:rPr sz="2800" dirty="0"/>
              <a:t>ve</a:t>
            </a:r>
            <a:r>
              <a:rPr sz="2800" spc="20" dirty="0"/>
              <a:t> </a:t>
            </a:r>
            <a:r>
              <a:rPr sz="2800" spc="-25" dirty="0"/>
              <a:t>Uygulama-</a:t>
            </a:r>
            <a:r>
              <a:rPr sz="2800" dirty="0"/>
              <a:t>U)</a:t>
            </a:r>
            <a:r>
              <a:rPr sz="2800" spc="55" dirty="0"/>
              <a:t> </a:t>
            </a:r>
            <a:r>
              <a:rPr sz="2800" spc="-10" dirty="0">
                <a:solidFill>
                  <a:srgbClr val="FF0000"/>
                </a:solidFill>
              </a:rPr>
              <a:t>Analizi</a:t>
            </a:r>
            <a:endParaRPr sz="280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3B1E2915-B861-D727-B2C8-F046B530039A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5377579C-3D59-CF8D-594D-514BFE22150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58</a:t>
            </a:fld>
            <a:endParaRPr spc="-2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30B36427-2B1B-5477-AF76-1C43123962C0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CD3B4C7-D7EB-BB56-EB0C-EC04018C66A3}"/>
              </a:ext>
            </a:extLst>
          </p:cNvPr>
          <p:cNvSpPr txBox="1"/>
          <p:nvPr/>
        </p:nvSpPr>
        <p:spPr>
          <a:xfrm>
            <a:off x="939800" y="5906211"/>
            <a:ext cx="50571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ikiden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fazla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ise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başka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slayt</a:t>
            </a:r>
            <a:r>
              <a:rPr sz="16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oluşturunuz.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923CB39-E76B-4AAE-0F04-983EC1ED3F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812161"/>
              </p:ext>
            </p:extLst>
          </p:nvPr>
        </p:nvGraphicFramePr>
        <p:xfrm>
          <a:off x="381774" y="1936750"/>
          <a:ext cx="11419835" cy="3917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8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7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07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07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155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616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 marL="47625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556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76884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619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4471C4"/>
                      </a:solidFill>
                      <a:prstDash val="solid"/>
                    </a:lnR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28575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135"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DIŞ TİCARET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Birinci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25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25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İkinci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Üçüncü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Dördüncü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135"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İŞLETME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Birinci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25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25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İkinci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Üçüncü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Dördüncü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99959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EE943-90D1-B31B-8F61-9BF04C5F3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D6C467F-DD77-8B79-1973-24F93C8C9C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1808" y="701802"/>
            <a:ext cx="6709409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951865" marR="5080" indent="-939165">
              <a:lnSpc>
                <a:spcPts val="3020"/>
              </a:lnSpc>
              <a:spcBef>
                <a:spcPts val="480"/>
              </a:spcBef>
            </a:pPr>
            <a:r>
              <a:rPr sz="2800" dirty="0">
                <a:solidFill>
                  <a:srgbClr val="FF0000"/>
                </a:solidFill>
              </a:rPr>
              <a:t>Birim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Öğretim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Programları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Haftalık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Ders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Saati </a:t>
            </a:r>
            <a:r>
              <a:rPr sz="2800" spc="-50" dirty="0"/>
              <a:t>(Teorik-</a:t>
            </a:r>
            <a:r>
              <a:rPr sz="2800" dirty="0"/>
              <a:t>T</a:t>
            </a:r>
            <a:r>
              <a:rPr sz="2800" spc="55" dirty="0"/>
              <a:t> </a:t>
            </a:r>
            <a:r>
              <a:rPr sz="2800" dirty="0"/>
              <a:t>ve</a:t>
            </a:r>
            <a:r>
              <a:rPr sz="2800" spc="20" dirty="0"/>
              <a:t> </a:t>
            </a:r>
            <a:r>
              <a:rPr sz="2800" spc="-25" dirty="0"/>
              <a:t>Uygulama-</a:t>
            </a:r>
            <a:r>
              <a:rPr sz="2800" dirty="0"/>
              <a:t>U)</a:t>
            </a:r>
            <a:r>
              <a:rPr sz="2800" spc="55" dirty="0"/>
              <a:t> </a:t>
            </a:r>
            <a:r>
              <a:rPr sz="2800" spc="-10" dirty="0">
                <a:solidFill>
                  <a:srgbClr val="FF0000"/>
                </a:solidFill>
              </a:rPr>
              <a:t>Analizi</a:t>
            </a:r>
            <a:endParaRPr sz="280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D5786E5B-ABFB-C226-88BE-5441CFD6BF05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1ED345B6-6770-8B4C-1246-810ACCED905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59</a:t>
            </a:fld>
            <a:endParaRPr spc="-2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D1C22263-1AC3-72FA-FBD0-7C3E12B42167}"/>
              </a:ext>
            </a:extLst>
          </p:cNvPr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B267ACE-AF52-0A76-F9AA-D3F1F176C3EF}"/>
              </a:ext>
            </a:extLst>
          </p:cNvPr>
          <p:cNvSpPr txBox="1"/>
          <p:nvPr/>
        </p:nvSpPr>
        <p:spPr>
          <a:xfrm>
            <a:off x="939800" y="5906211"/>
            <a:ext cx="50571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*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Program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sayısı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ikiden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fazla</a:t>
            </a:r>
            <a:r>
              <a:rPr sz="16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ise</a:t>
            </a:r>
            <a:r>
              <a:rPr sz="16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başka</a:t>
            </a:r>
            <a:r>
              <a:rPr sz="1600" b="1" i="1" spc="-2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bir</a:t>
            </a:r>
            <a:r>
              <a:rPr sz="16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dirty="0">
                <a:solidFill>
                  <a:srgbClr val="C00000"/>
                </a:solidFill>
                <a:latin typeface="Calibri"/>
                <a:cs typeface="Calibri"/>
              </a:rPr>
              <a:t>slayt</a:t>
            </a:r>
            <a:r>
              <a:rPr sz="16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600" b="1" i="1" spc="-10" dirty="0">
                <a:solidFill>
                  <a:srgbClr val="C00000"/>
                </a:solidFill>
                <a:latin typeface="Calibri"/>
                <a:cs typeface="Calibri"/>
              </a:rPr>
              <a:t>oluşturunuz.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26F1AB8A-521F-DBD8-D2BF-9E8BAE2C4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2225851"/>
              </p:ext>
            </p:extLst>
          </p:nvPr>
        </p:nvGraphicFramePr>
        <p:xfrm>
          <a:off x="381774" y="1936750"/>
          <a:ext cx="11419835" cy="3917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8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97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43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07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07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37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89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155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4616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 marL="47625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5562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76884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Bahar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5619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Güz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0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76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5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4471C4"/>
                      </a:solidFill>
                      <a:prstDash val="solid"/>
                    </a:lnR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28575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1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7940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45"/>
                        </a:spcBef>
                      </a:pP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731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23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135"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MUHASEBE ve VERGİ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Birinci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İkinci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Üçüncü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Dördüncü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135">
                <a:tc row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Birinci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İkinci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4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18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Üçüncü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Dördüncü</a:t>
                      </a:r>
                      <a:r>
                        <a:rPr sz="14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905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905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81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Saat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37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42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905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836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795759" y="6580631"/>
            <a:ext cx="247015" cy="281940"/>
            <a:chOff x="11795759" y="6580631"/>
            <a:chExt cx="247015" cy="281940"/>
          </a:xfrm>
        </p:grpSpPr>
        <p:sp>
          <p:nvSpPr>
            <p:cNvPr id="3" name="object 3"/>
            <p:cNvSpPr/>
            <p:nvPr/>
          </p:nvSpPr>
          <p:spPr>
            <a:xfrm>
              <a:off x="11801855" y="6586727"/>
              <a:ext cx="234950" cy="269875"/>
            </a:xfrm>
            <a:custGeom>
              <a:avLst/>
              <a:gdLst/>
              <a:ahLst/>
              <a:cxnLst/>
              <a:rect l="l" t="t" r="r" b="b"/>
              <a:pathLst>
                <a:path w="234950" h="269875">
                  <a:moveTo>
                    <a:pt x="117348" y="0"/>
                  </a:moveTo>
                  <a:lnTo>
                    <a:pt x="71687" y="10599"/>
                  </a:lnTo>
                  <a:lnTo>
                    <a:pt x="34385" y="39504"/>
                  </a:lnTo>
                  <a:lnTo>
                    <a:pt x="9227" y="82376"/>
                  </a:lnTo>
                  <a:lnTo>
                    <a:pt x="0" y="134874"/>
                  </a:lnTo>
                  <a:lnTo>
                    <a:pt x="9227" y="187372"/>
                  </a:lnTo>
                  <a:lnTo>
                    <a:pt x="34385" y="230243"/>
                  </a:lnTo>
                  <a:lnTo>
                    <a:pt x="71687" y="259148"/>
                  </a:lnTo>
                  <a:lnTo>
                    <a:pt x="117348" y="269747"/>
                  </a:lnTo>
                  <a:lnTo>
                    <a:pt x="163008" y="259148"/>
                  </a:lnTo>
                  <a:lnTo>
                    <a:pt x="200310" y="230243"/>
                  </a:lnTo>
                  <a:lnTo>
                    <a:pt x="225468" y="187372"/>
                  </a:lnTo>
                  <a:lnTo>
                    <a:pt x="234696" y="134874"/>
                  </a:lnTo>
                  <a:lnTo>
                    <a:pt x="225468" y="82376"/>
                  </a:lnTo>
                  <a:lnTo>
                    <a:pt x="200310" y="39504"/>
                  </a:lnTo>
                  <a:lnTo>
                    <a:pt x="163008" y="10599"/>
                  </a:lnTo>
                  <a:lnTo>
                    <a:pt x="11734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801855" y="6586727"/>
              <a:ext cx="234950" cy="269875"/>
            </a:xfrm>
            <a:custGeom>
              <a:avLst/>
              <a:gdLst/>
              <a:ahLst/>
              <a:cxnLst/>
              <a:rect l="l" t="t" r="r" b="b"/>
              <a:pathLst>
                <a:path w="234950" h="269875">
                  <a:moveTo>
                    <a:pt x="34417" y="39497"/>
                  </a:moveTo>
                  <a:lnTo>
                    <a:pt x="200278" y="230243"/>
                  </a:lnTo>
                </a:path>
                <a:path w="234950" h="269875">
                  <a:moveTo>
                    <a:pt x="200278" y="39497"/>
                  </a:moveTo>
                  <a:lnTo>
                    <a:pt x="34417" y="230243"/>
                  </a:lnTo>
                </a:path>
                <a:path w="234950" h="269875">
                  <a:moveTo>
                    <a:pt x="0" y="134874"/>
                  </a:moveTo>
                  <a:lnTo>
                    <a:pt x="9227" y="82376"/>
                  </a:lnTo>
                  <a:lnTo>
                    <a:pt x="34385" y="39504"/>
                  </a:lnTo>
                  <a:lnTo>
                    <a:pt x="71687" y="10599"/>
                  </a:lnTo>
                  <a:lnTo>
                    <a:pt x="117348" y="0"/>
                  </a:lnTo>
                  <a:lnTo>
                    <a:pt x="163008" y="10599"/>
                  </a:lnTo>
                  <a:lnTo>
                    <a:pt x="200310" y="39504"/>
                  </a:lnTo>
                  <a:lnTo>
                    <a:pt x="225468" y="82376"/>
                  </a:lnTo>
                  <a:lnTo>
                    <a:pt x="234696" y="134874"/>
                  </a:lnTo>
                  <a:lnTo>
                    <a:pt x="225468" y="187372"/>
                  </a:lnTo>
                  <a:lnTo>
                    <a:pt x="200310" y="230243"/>
                  </a:lnTo>
                  <a:lnTo>
                    <a:pt x="163008" y="259148"/>
                  </a:lnTo>
                  <a:lnTo>
                    <a:pt x="117348" y="269747"/>
                  </a:lnTo>
                  <a:lnTo>
                    <a:pt x="71687" y="259148"/>
                  </a:lnTo>
                  <a:lnTo>
                    <a:pt x="34385" y="230243"/>
                  </a:lnTo>
                  <a:lnTo>
                    <a:pt x="9227" y="187372"/>
                  </a:lnTo>
                  <a:lnTo>
                    <a:pt x="0" y="134874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688983"/>
          </a:xfrm>
          <a:prstGeom prst="rect">
            <a:avLst/>
          </a:prstGeom>
        </p:spPr>
        <p:txBody>
          <a:bodyPr vert="horz" wrap="square" lIns="0" tIns="255600" rIns="0" bIns="0" rtlCol="0">
            <a:spAutoFit/>
          </a:bodyPr>
          <a:lstStyle/>
          <a:p>
            <a:pPr marL="104648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YÖNETİM: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spc="-10" dirty="0"/>
              <a:t>Program</a:t>
            </a:r>
            <a:r>
              <a:rPr sz="2800" spc="-70" dirty="0"/>
              <a:t> </a:t>
            </a:r>
            <a:r>
              <a:rPr sz="2800" spc="-10" dirty="0"/>
              <a:t>Başkanlıkları</a:t>
            </a:r>
            <a:endParaRPr sz="2800" dirty="0"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834273"/>
              </p:ext>
            </p:extLst>
          </p:nvPr>
        </p:nvGraphicFramePr>
        <p:xfrm>
          <a:off x="490042" y="1813814"/>
          <a:ext cx="11391265" cy="36714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73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2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85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1443">
                <a:tc>
                  <a:txBody>
                    <a:bodyPr/>
                    <a:lstStyle/>
                    <a:p>
                      <a:pPr marL="947419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Adı*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1660">
                        <a:lnSpc>
                          <a:spcPct val="100000"/>
                        </a:lnSpc>
                        <a:spcBef>
                          <a:spcPts val="1095"/>
                        </a:spcBef>
                      </a:pPr>
                      <a:r>
                        <a:rPr lang="tr-TR"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 </a:t>
                      </a:r>
                      <a:r>
                        <a:rPr sz="1600" b="1" spc="-25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1390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tr-TR"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 </a:t>
                      </a:r>
                      <a:r>
                        <a:rPr sz="1600" b="1" spc="-10" dirty="0" err="1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Başkanı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Ünvanı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Soyadı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82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7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Büro Hizmetleri ve Sekreterlik 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Büro Yönetimi ve Yönetici Asistanlığı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i="1" dirty="0">
                          <a:latin typeface="Times New Roman"/>
                          <a:cs typeface="Times New Roman"/>
                        </a:rPr>
                        <a:t> Dr. </a:t>
                      </a:r>
                      <a:r>
                        <a:rPr lang="tr-TR" sz="1600" i="1" dirty="0" err="1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600" i="1" dirty="0">
                          <a:latin typeface="Times New Roman"/>
                          <a:cs typeface="Times New Roman"/>
                        </a:rPr>
                        <a:t>. Üyesi Hilal OK ERGÜN</a:t>
                      </a:r>
                      <a:endParaRPr sz="16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7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Büro Hizmetleri ve Sekreterlik 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Çağrı Merkezi Hizmetleri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i="1" dirty="0">
                          <a:latin typeface="Times New Roman"/>
                          <a:cs typeface="Times New Roman"/>
                        </a:rPr>
                        <a:t> Dr. </a:t>
                      </a:r>
                      <a:r>
                        <a:rPr lang="tr-TR" sz="1600" i="1" dirty="0" err="1">
                          <a:latin typeface="Times New Roman"/>
                          <a:cs typeface="Times New Roman"/>
                        </a:rPr>
                        <a:t>Öğr</a:t>
                      </a:r>
                      <a:r>
                        <a:rPr lang="tr-TR" sz="1600" i="1" dirty="0">
                          <a:latin typeface="Times New Roman"/>
                          <a:cs typeface="Times New Roman"/>
                        </a:rPr>
                        <a:t>. Üyesi Hilal OK ERGÜN</a:t>
                      </a:r>
                      <a:endParaRPr sz="16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7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Dış Ticaret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Dış Ticaret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i="1" dirty="0">
                          <a:latin typeface="Times New Roman"/>
                          <a:cs typeface="Times New Roman"/>
                        </a:rPr>
                        <a:t> Dr. Öğr. Üyesi Filiz KÖYEL</a:t>
                      </a:r>
                      <a:endParaRPr sz="16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7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Muhasebe ve Vergi 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Muhasebe ve Vergi Uygulamaları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i="1" dirty="0">
                          <a:latin typeface="Times New Roman"/>
                          <a:cs typeface="Times New Roman"/>
                        </a:rPr>
                        <a:t> Dr. Öğr. Üyesi İdris KARSLIOĞLU</a:t>
                      </a:r>
                      <a:endParaRPr sz="16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7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Pazarlama ve Reklamcılık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Pazarlama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i="1" dirty="0">
                          <a:latin typeface="Times New Roman"/>
                          <a:cs typeface="Times New Roman"/>
                        </a:rPr>
                        <a:t> Doç. Dr. Ersin BURNAZ</a:t>
                      </a:r>
                      <a:endParaRPr sz="16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7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Pazarlama ve Reklamcılık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E-ticaret ve Pazarlama </a:t>
                      </a:r>
                      <a:r>
                        <a:rPr lang="tr-TR" sz="1600" i="1" dirty="0">
                          <a:latin typeface="Times New Roman"/>
                          <a:cs typeface="Times New Roman"/>
                        </a:rPr>
                        <a:t>(Pasif)</a:t>
                      </a:r>
                      <a:endParaRPr sz="16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i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572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Yönetim ve Organizasyon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 İşletme Yönetimi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600" i="1" dirty="0">
                          <a:latin typeface="Times New Roman"/>
                          <a:cs typeface="Times New Roman"/>
                        </a:rPr>
                        <a:t> Doç. Dr. Fatma KOLCU</a:t>
                      </a:r>
                      <a:endParaRPr sz="1600" i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575259" y="5825134"/>
            <a:ext cx="4492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*Bölüm</a:t>
            </a:r>
            <a:r>
              <a:rPr sz="1800" b="1" i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Sayısına</a:t>
            </a:r>
            <a:r>
              <a:rPr sz="1800" b="1" i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göre</a:t>
            </a:r>
            <a:r>
              <a:rPr sz="1800" b="1" i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satır</a:t>
            </a:r>
            <a:r>
              <a:rPr sz="1800" b="1" i="1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ekleyiniz</a:t>
            </a:r>
            <a:r>
              <a:rPr sz="1800" b="1" i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dirty="0">
                <a:solidFill>
                  <a:srgbClr val="FF0000"/>
                </a:solidFill>
                <a:latin typeface="Calibri"/>
                <a:cs typeface="Calibri"/>
              </a:rPr>
              <a:t>veya</a:t>
            </a:r>
            <a:r>
              <a:rPr sz="1800" b="1" i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i="1" spc="-10" dirty="0">
                <a:solidFill>
                  <a:srgbClr val="FF0000"/>
                </a:solidFill>
                <a:latin typeface="Calibri"/>
                <a:cs typeface="Calibri"/>
              </a:rPr>
              <a:t>siliniz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6235" rIns="0" bIns="0" rtlCol="0">
            <a:spAutoFit/>
          </a:bodyPr>
          <a:lstStyle/>
          <a:p>
            <a:pPr marL="30740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Çift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Anadal</a:t>
            </a:r>
            <a:r>
              <a:rPr spc="-10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Programı</a:t>
            </a:r>
            <a:r>
              <a:rPr spc="-10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Sayısı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739338"/>
              </p:ext>
            </p:extLst>
          </p:nvPr>
        </p:nvGraphicFramePr>
        <p:xfrm>
          <a:off x="677138" y="1970277"/>
          <a:ext cx="11111230" cy="4147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9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6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1955">
                <a:tc gridSpan="2">
                  <a:txBody>
                    <a:bodyPr/>
                    <a:lstStyle/>
                    <a:p>
                      <a:pPr marL="21463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Çift</a:t>
                      </a:r>
                      <a:r>
                        <a:rPr sz="20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Anadal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5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Anadal</a:t>
                      </a:r>
                      <a:r>
                        <a:rPr sz="2000" b="1" spc="-7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(Varsa,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aşağıdaki</a:t>
                      </a:r>
                      <a:r>
                        <a:rPr sz="1200" b="1" i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bilgileri</a:t>
                      </a:r>
                      <a:r>
                        <a:rPr sz="1200" b="1" i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yazınız)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94030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Çift</a:t>
                      </a:r>
                      <a:r>
                        <a:rPr sz="2000" b="1" spc="-6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Anadal</a:t>
                      </a:r>
                      <a:r>
                        <a:rPr sz="2000" b="1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2000" b="1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(Varsa,</a:t>
                      </a:r>
                      <a:r>
                        <a:rPr sz="1200" b="1" i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aşağıdaki</a:t>
                      </a:r>
                      <a:r>
                        <a:rPr sz="1200" b="1" i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bilgileri</a:t>
                      </a:r>
                      <a:r>
                        <a:rPr sz="1200" b="1" i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i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yazınız)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054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6910">
                <a:tc>
                  <a:txBody>
                    <a:bodyPr/>
                    <a:lstStyle/>
                    <a:p>
                      <a:pPr marL="431165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2000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695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00430" marR="382270" indent="-512445">
                        <a:lnSpc>
                          <a:spcPts val="2570"/>
                        </a:lnSpc>
                        <a:spcBef>
                          <a:spcPts val="15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2000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2000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2000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Dalı/ </a:t>
                      </a:r>
                      <a:r>
                        <a:rPr sz="20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8615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Birim</a:t>
                      </a:r>
                      <a:r>
                        <a:rPr sz="2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Bölüm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208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75970" marR="255904" indent="-512445">
                        <a:lnSpc>
                          <a:spcPts val="2570"/>
                        </a:lnSpc>
                        <a:spcBef>
                          <a:spcPts val="15"/>
                        </a:spcBef>
                      </a:pP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Bilim</a:t>
                      </a:r>
                      <a:r>
                        <a:rPr sz="20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Sanat</a:t>
                      </a:r>
                      <a:r>
                        <a:rPr sz="20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Dalı/ </a:t>
                      </a:r>
                      <a:r>
                        <a:rPr sz="20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spc="-6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0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95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BMYO / Muhasebe ve Vergi Uygulamaları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Muhasebe ve Vergi Uygulamaları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BMYO / Yönetim ve Organizasyon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İşletme Yönetimi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95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BMYO / Büro Hizmetleri ve Sekreterlik 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Büro Yönetimi ve Yönetici Asistanlığı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BMYO / Büro Hizmetleri ve Sekreterlik 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Çağrı Merkezi Hizmetleri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5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BMYO / Yönetim ve Organizasyon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İşletme Yönetimi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BMYO / Muhasebe ve Vergi Uygulamaları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Muhasebe ve Vergi Uygulamaları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BMYO / Büro Hizmetleri ve Sekreterlik 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Çağrı Merkezi Hizmetleri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BMYO / Büro Hizmetleri ve Sekreterlik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Times New Roman"/>
                        </a:rPr>
                        <a:t>Büro Yönetimi ve Yönetici Asistanlığı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27180" y="6309359"/>
            <a:ext cx="388620" cy="39471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60</a:t>
            </a:fld>
            <a:endParaRPr spc="-25" dirty="0"/>
          </a:p>
        </p:txBody>
      </p:sp>
      <p:sp>
        <p:nvSpPr>
          <p:cNvPr id="7" name="object 7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01139" y="2237689"/>
            <a:ext cx="8300084" cy="2468245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marL="2419350" marR="5080" indent="-2407285">
              <a:lnSpc>
                <a:spcPts val="8550"/>
              </a:lnSpc>
              <a:spcBef>
                <a:spcPts val="2165"/>
              </a:spcBef>
            </a:pPr>
            <a:r>
              <a:rPr sz="8900" dirty="0">
                <a:solidFill>
                  <a:srgbClr val="FF0000"/>
                </a:solidFill>
              </a:rPr>
              <a:t>Fiziksel</a:t>
            </a:r>
            <a:r>
              <a:rPr sz="8900" spc="-135" dirty="0">
                <a:solidFill>
                  <a:srgbClr val="FF0000"/>
                </a:solidFill>
              </a:rPr>
              <a:t> </a:t>
            </a:r>
            <a:r>
              <a:rPr sz="8900" dirty="0">
                <a:solidFill>
                  <a:srgbClr val="FF0000"/>
                </a:solidFill>
              </a:rPr>
              <a:t>Altyapı</a:t>
            </a:r>
            <a:r>
              <a:rPr sz="8900" spc="-135" dirty="0">
                <a:solidFill>
                  <a:srgbClr val="FF0000"/>
                </a:solidFill>
              </a:rPr>
              <a:t> </a:t>
            </a:r>
            <a:r>
              <a:rPr sz="8900" spc="-25" dirty="0">
                <a:solidFill>
                  <a:srgbClr val="FF0000"/>
                </a:solidFill>
              </a:rPr>
              <a:t>ve </a:t>
            </a:r>
            <a:r>
              <a:rPr sz="8900" spc="-700" dirty="0">
                <a:solidFill>
                  <a:srgbClr val="FF0000"/>
                </a:solidFill>
              </a:rPr>
              <a:t>T</a:t>
            </a:r>
            <a:r>
              <a:rPr sz="8900" spc="85" dirty="0">
                <a:solidFill>
                  <a:srgbClr val="FF0000"/>
                </a:solidFill>
              </a:rPr>
              <a:t>esisler</a:t>
            </a:r>
            <a:endParaRPr sz="8900"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61</a:t>
            </a:fld>
            <a:endParaRPr spc="-25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0101" rIns="0" bIns="0" rtlCol="0">
            <a:spAutoFit/>
          </a:bodyPr>
          <a:lstStyle/>
          <a:p>
            <a:pPr marL="241109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Fiziksel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spc="-20" dirty="0">
                <a:solidFill>
                  <a:srgbClr val="FF0000"/>
                </a:solidFill>
              </a:rPr>
              <a:t>Yapı: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/>
              <a:t>Eğitim</a:t>
            </a:r>
            <a:r>
              <a:rPr sz="2800" spc="-114" dirty="0"/>
              <a:t> </a:t>
            </a:r>
            <a:r>
              <a:rPr sz="2800" dirty="0"/>
              <a:t>Alanları</a:t>
            </a:r>
            <a:r>
              <a:rPr sz="2800" spc="-80" dirty="0"/>
              <a:t> </a:t>
            </a:r>
            <a:r>
              <a:rPr sz="2800" spc="-10" dirty="0"/>
              <a:t>(Derslikler)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62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304922"/>
              </p:ext>
            </p:extLst>
          </p:nvPr>
        </p:nvGraphicFramePr>
        <p:xfrm>
          <a:off x="215303" y="1777238"/>
          <a:ext cx="11645261" cy="4086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6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09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15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37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109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867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318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9662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8477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77875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EĞİTİM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ALANI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479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128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(Adet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14935">
                        <a:lnSpc>
                          <a:spcPct val="10000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428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(m</a:t>
                      </a:r>
                      <a:r>
                        <a:rPr sz="1200" b="1" spc="-30" baseline="243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501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59385" marR="150495" indent="30480">
                        <a:lnSpc>
                          <a:spcPct val="10750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Kapasitesi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(Kişi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Sayısı)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2705" marR="46355" algn="ctr">
                        <a:lnSpc>
                          <a:spcPct val="107100"/>
                        </a:lnSpc>
                        <a:spcBef>
                          <a:spcPts val="88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Haftalık Kullanım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Süresi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(Saat)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Bilgisayar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4130" marR="15875" algn="ctr">
                        <a:lnSpc>
                          <a:spcPct val="106700"/>
                        </a:lnSpc>
                        <a:spcBef>
                          <a:spcPts val="1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Alanı*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7630" marR="81280" indent="100330">
                        <a:lnSpc>
                          <a:spcPct val="107100"/>
                        </a:lnSpc>
                        <a:spcBef>
                          <a:spcPts val="11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Projeksiyon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Cihazı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Alanı*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3803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9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3020" marR="24765" indent="-635" algn="ctr">
                        <a:lnSpc>
                          <a:spcPct val="107200"/>
                        </a:lnSpc>
                        <a:spcBef>
                          <a:spcPts val="105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Bilgisayar</a:t>
                      </a:r>
                      <a:r>
                        <a:rPr sz="1200" b="1" spc="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Projeksiyon</a:t>
                      </a:r>
                      <a:r>
                        <a:rPr sz="1200" b="1" spc="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Cihazı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Alanı*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 marR="57785" indent="-104139">
                        <a:lnSpc>
                          <a:spcPct val="107500"/>
                        </a:lnSpc>
                        <a:spcBef>
                          <a:spcPts val="10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Akılla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Tahta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220979" marR="45720" indent="-166370">
                        <a:lnSpc>
                          <a:spcPts val="1550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 Sayısı*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27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925" indent="-33655" algn="just">
                        <a:lnSpc>
                          <a:spcPct val="107100"/>
                        </a:lnSpc>
                        <a:spcBef>
                          <a:spcPts val="880"/>
                        </a:spcBef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Kablolu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İnternet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</a:t>
                      </a:r>
                      <a:r>
                        <a:rPr sz="12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Alanı*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7100"/>
                        </a:lnSpc>
                        <a:spcBef>
                          <a:spcPts val="88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Wi-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Fi</a:t>
                      </a:r>
                      <a:r>
                        <a:rPr sz="1200" b="1" spc="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Bulunan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Alanı* Sayısı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117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400" b="1" spc="-20" dirty="0">
                          <a:latin typeface="Calibri"/>
                          <a:cs typeface="Calibri"/>
                        </a:rPr>
                        <a:t>Amfi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tr-TR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Sınıf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994,474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50-75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2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12 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2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12 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12 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Atölye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Seminer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Salonu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129,93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150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400" b="1" spc="-20" dirty="0">
                          <a:latin typeface="Calibri"/>
                          <a:cs typeface="Calibri"/>
                        </a:rPr>
                        <a:t>Toplantı</a:t>
                      </a:r>
                      <a:r>
                        <a:rPr sz="14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Salonu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56,25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0-50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20" dirty="0">
                          <a:latin typeface="Calibri"/>
                          <a:cs typeface="Calibri"/>
                        </a:rPr>
                        <a:t>Orkestra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Dersliği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Drama</a:t>
                      </a:r>
                      <a:r>
                        <a:rPr sz="1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Odası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Odası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Odası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Laboratuvarı</a:t>
                      </a:r>
                      <a:r>
                        <a:rPr sz="1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(Ders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Uygulaması)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62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78,18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Teknoloji</a:t>
                      </a:r>
                      <a:r>
                        <a:rPr sz="1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Laboratuvarı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1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10" dirty="0">
                          <a:latin typeface="Calibri"/>
                          <a:cs typeface="Calibri"/>
                        </a:rPr>
                        <a:t>Bilgisayar</a:t>
                      </a:r>
                      <a:r>
                        <a:rPr sz="1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Laboratuvarı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83,44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>
                          <a:effectLst/>
                        </a:rPr>
                        <a:t> </a:t>
                      </a:r>
                      <a:endParaRPr lang="tr-TR" sz="11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b="1" dirty="0">
                          <a:effectLst/>
                        </a:rPr>
                        <a:t> </a:t>
                      </a:r>
                      <a:endParaRPr lang="tr-TR" sz="11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1775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1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88163" y="6043066"/>
            <a:ext cx="35680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*Bu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tabloda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verilen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eğitim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alanlarına</a:t>
            </a:r>
            <a:r>
              <a:rPr sz="1200" b="1" i="1" spc="-1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göre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cevaplayınız.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8168" rIns="0" bIns="0" rtlCol="0">
            <a:spAutoFit/>
          </a:bodyPr>
          <a:lstStyle/>
          <a:p>
            <a:pPr marL="35179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Fiziksel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Altyapı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110" dirty="0">
                <a:solidFill>
                  <a:srgbClr val="FF0000"/>
                </a:solidFill>
              </a:rPr>
              <a:t> </a:t>
            </a:r>
            <a:r>
              <a:rPr sz="2800" spc="-20" dirty="0">
                <a:solidFill>
                  <a:srgbClr val="FF0000"/>
                </a:solidFill>
              </a:rPr>
              <a:t>Tesisler:</a:t>
            </a:r>
            <a:r>
              <a:rPr sz="2800" spc="-8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475692"/>
                </a:solidFill>
              </a:rPr>
              <a:t>Sağlık,</a:t>
            </a:r>
            <a:r>
              <a:rPr sz="2800" spc="-85" dirty="0">
                <a:solidFill>
                  <a:srgbClr val="475692"/>
                </a:solidFill>
              </a:rPr>
              <a:t> </a:t>
            </a:r>
            <a:r>
              <a:rPr sz="2800" dirty="0">
                <a:solidFill>
                  <a:srgbClr val="475692"/>
                </a:solidFill>
              </a:rPr>
              <a:t>Sosyal,</a:t>
            </a:r>
            <a:r>
              <a:rPr sz="2800" spc="-90" dirty="0">
                <a:solidFill>
                  <a:srgbClr val="475692"/>
                </a:solidFill>
              </a:rPr>
              <a:t> </a:t>
            </a:r>
            <a:r>
              <a:rPr sz="2800" dirty="0">
                <a:solidFill>
                  <a:srgbClr val="475692"/>
                </a:solidFill>
              </a:rPr>
              <a:t>Kültürel</a:t>
            </a:r>
            <a:r>
              <a:rPr sz="2800" spc="-85" dirty="0">
                <a:solidFill>
                  <a:srgbClr val="475692"/>
                </a:solidFill>
              </a:rPr>
              <a:t> </a:t>
            </a:r>
            <a:r>
              <a:rPr sz="2800" dirty="0">
                <a:solidFill>
                  <a:srgbClr val="475692"/>
                </a:solidFill>
              </a:rPr>
              <a:t>ve</a:t>
            </a:r>
            <a:r>
              <a:rPr sz="2800" spc="-110" dirty="0">
                <a:solidFill>
                  <a:srgbClr val="475692"/>
                </a:solidFill>
              </a:rPr>
              <a:t> </a:t>
            </a:r>
            <a:r>
              <a:rPr sz="2800" dirty="0">
                <a:solidFill>
                  <a:srgbClr val="475692"/>
                </a:solidFill>
              </a:rPr>
              <a:t>Sportif</a:t>
            </a:r>
            <a:r>
              <a:rPr sz="2800" spc="-95" dirty="0">
                <a:solidFill>
                  <a:srgbClr val="475692"/>
                </a:solidFill>
              </a:rPr>
              <a:t> </a:t>
            </a:r>
            <a:r>
              <a:rPr sz="2800" spc="-10" dirty="0">
                <a:solidFill>
                  <a:srgbClr val="475692"/>
                </a:solidFill>
              </a:rPr>
              <a:t>Alanlar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343786"/>
              </p:ext>
            </p:extLst>
          </p:nvPr>
        </p:nvGraphicFramePr>
        <p:xfrm>
          <a:off x="409930" y="2033523"/>
          <a:ext cx="11407139" cy="38099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45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7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2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2145"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Sağlık,</a:t>
                      </a:r>
                      <a:r>
                        <a:rPr sz="24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Sosyal,</a:t>
                      </a:r>
                      <a:r>
                        <a:rPr sz="24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Kültürel</a:t>
                      </a:r>
                      <a:r>
                        <a:rPr sz="2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2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Sportif</a:t>
                      </a:r>
                      <a:r>
                        <a:rPr sz="2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Alanlar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0665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20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(Adet</a:t>
                      </a:r>
                      <a:r>
                        <a:rPr sz="20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7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1460">
                        <a:lnSpc>
                          <a:spcPct val="100000"/>
                        </a:lnSpc>
                        <a:spcBef>
                          <a:spcPts val="124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(m</a:t>
                      </a:r>
                      <a:r>
                        <a:rPr sz="1950" b="1" spc="-30" baseline="2564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7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ct val="100000"/>
                        </a:lnSpc>
                        <a:spcBef>
                          <a:spcPts val="125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Kapasitesi</a:t>
                      </a:r>
                      <a:r>
                        <a:rPr sz="20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(Kişi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93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Açık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Spor</a:t>
                      </a:r>
                      <a:r>
                        <a:rPr sz="2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Sahası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2288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Kapalı</a:t>
                      </a:r>
                      <a:r>
                        <a:rPr sz="2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Spor</a:t>
                      </a:r>
                      <a:r>
                        <a:rPr sz="2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Sahası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6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48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Kantin/Kafeterya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Yemekhane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124,24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100 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484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Mescit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27,37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4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Kulüp</a:t>
                      </a:r>
                      <a:r>
                        <a:rPr sz="2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Odası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12,47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148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83870" rIns="0" bIns="0" rtlCol="0">
            <a:spAutoFit/>
          </a:bodyPr>
          <a:lstStyle/>
          <a:p>
            <a:pPr marL="3479800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Fiziksel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spc="-20" dirty="0">
                <a:solidFill>
                  <a:srgbClr val="FF0000"/>
                </a:solidFill>
              </a:rPr>
              <a:t>Yapı: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dirty="0"/>
              <a:t>Hizmet</a:t>
            </a:r>
            <a:r>
              <a:rPr sz="2800" spc="-100" dirty="0"/>
              <a:t> </a:t>
            </a:r>
            <a:r>
              <a:rPr sz="2800" spc="-10" dirty="0"/>
              <a:t>Alanları</a:t>
            </a:r>
            <a:endParaRPr sz="2800"/>
          </a:p>
        </p:txBody>
      </p:sp>
      <p:grpSp>
        <p:nvGrpSpPr>
          <p:cNvPr id="3" name="object 3"/>
          <p:cNvGrpSpPr/>
          <p:nvPr/>
        </p:nvGrpSpPr>
        <p:grpSpPr>
          <a:xfrm>
            <a:off x="11795759" y="6580631"/>
            <a:ext cx="247015" cy="281940"/>
            <a:chOff x="11795759" y="6580631"/>
            <a:chExt cx="247015" cy="281940"/>
          </a:xfrm>
        </p:grpSpPr>
        <p:sp>
          <p:nvSpPr>
            <p:cNvPr id="4" name="object 4"/>
            <p:cNvSpPr/>
            <p:nvPr/>
          </p:nvSpPr>
          <p:spPr>
            <a:xfrm>
              <a:off x="11801855" y="6586727"/>
              <a:ext cx="234950" cy="269875"/>
            </a:xfrm>
            <a:custGeom>
              <a:avLst/>
              <a:gdLst/>
              <a:ahLst/>
              <a:cxnLst/>
              <a:rect l="l" t="t" r="r" b="b"/>
              <a:pathLst>
                <a:path w="234950" h="269875">
                  <a:moveTo>
                    <a:pt x="117348" y="0"/>
                  </a:moveTo>
                  <a:lnTo>
                    <a:pt x="71687" y="10599"/>
                  </a:lnTo>
                  <a:lnTo>
                    <a:pt x="34385" y="39504"/>
                  </a:lnTo>
                  <a:lnTo>
                    <a:pt x="9227" y="82376"/>
                  </a:lnTo>
                  <a:lnTo>
                    <a:pt x="0" y="134874"/>
                  </a:lnTo>
                  <a:lnTo>
                    <a:pt x="9227" y="187372"/>
                  </a:lnTo>
                  <a:lnTo>
                    <a:pt x="34385" y="230243"/>
                  </a:lnTo>
                  <a:lnTo>
                    <a:pt x="71687" y="259148"/>
                  </a:lnTo>
                  <a:lnTo>
                    <a:pt x="117348" y="269747"/>
                  </a:lnTo>
                  <a:lnTo>
                    <a:pt x="163008" y="259148"/>
                  </a:lnTo>
                  <a:lnTo>
                    <a:pt x="200310" y="230243"/>
                  </a:lnTo>
                  <a:lnTo>
                    <a:pt x="225468" y="187372"/>
                  </a:lnTo>
                  <a:lnTo>
                    <a:pt x="234696" y="134874"/>
                  </a:lnTo>
                  <a:lnTo>
                    <a:pt x="225468" y="82376"/>
                  </a:lnTo>
                  <a:lnTo>
                    <a:pt x="200310" y="39504"/>
                  </a:lnTo>
                  <a:lnTo>
                    <a:pt x="163008" y="10599"/>
                  </a:lnTo>
                  <a:lnTo>
                    <a:pt x="117348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801855" y="6586727"/>
              <a:ext cx="234950" cy="269875"/>
            </a:xfrm>
            <a:custGeom>
              <a:avLst/>
              <a:gdLst/>
              <a:ahLst/>
              <a:cxnLst/>
              <a:rect l="l" t="t" r="r" b="b"/>
              <a:pathLst>
                <a:path w="234950" h="269875">
                  <a:moveTo>
                    <a:pt x="34417" y="39497"/>
                  </a:moveTo>
                  <a:lnTo>
                    <a:pt x="200278" y="230243"/>
                  </a:lnTo>
                </a:path>
                <a:path w="234950" h="269875">
                  <a:moveTo>
                    <a:pt x="200278" y="39497"/>
                  </a:moveTo>
                  <a:lnTo>
                    <a:pt x="34417" y="230243"/>
                  </a:lnTo>
                </a:path>
                <a:path w="234950" h="269875">
                  <a:moveTo>
                    <a:pt x="0" y="134874"/>
                  </a:moveTo>
                  <a:lnTo>
                    <a:pt x="9227" y="82376"/>
                  </a:lnTo>
                  <a:lnTo>
                    <a:pt x="34385" y="39504"/>
                  </a:lnTo>
                  <a:lnTo>
                    <a:pt x="71687" y="10599"/>
                  </a:lnTo>
                  <a:lnTo>
                    <a:pt x="117348" y="0"/>
                  </a:lnTo>
                  <a:lnTo>
                    <a:pt x="163008" y="10599"/>
                  </a:lnTo>
                  <a:lnTo>
                    <a:pt x="200310" y="39504"/>
                  </a:lnTo>
                  <a:lnTo>
                    <a:pt x="225468" y="82376"/>
                  </a:lnTo>
                  <a:lnTo>
                    <a:pt x="234696" y="134874"/>
                  </a:lnTo>
                  <a:lnTo>
                    <a:pt x="225468" y="187372"/>
                  </a:lnTo>
                  <a:lnTo>
                    <a:pt x="200310" y="230243"/>
                  </a:lnTo>
                  <a:lnTo>
                    <a:pt x="163008" y="259148"/>
                  </a:lnTo>
                  <a:lnTo>
                    <a:pt x="117348" y="269747"/>
                  </a:lnTo>
                  <a:lnTo>
                    <a:pt x="71687" y="259148"/>
                  </a:lnTo>
                  <a:lnTo>
                    <a:pt x="34385" y="230243"/>
                  </a:lnTo>
                  <a:lnTo>
                    <a:pt x="9227" y="187372"/>
                  </a:lnTo>
                  <a:lnTo>
                    <a:pt x="0" y="134874"/>
                  </a:lnTo>
                  <a:close/>
                </a:path>
              </a:pathLst>
            </a:custGeom>
            <a:ln w="12192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795816"/>
              </p:ext>
            </p:extLst>
          </p:nvPr>
        </p:nvGraphicFramePr>
        <p:xfrm>
          <a:off x="339725" y="2062479"/>
          <a:ext cx="11571602" cy="3089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5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2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0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3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936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069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61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7170" marR="48260" indent="-163195">
                        <a:lnSpc>
                          <a:spcPct val="107000"/>
                        </a:lnSpc>
                        <a:spcBef>
                          <a:spcPts val="625"/>
                        </a:spcBef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095" marR="35560" indent="-82550">
                        <a:lnSpc>
                          <a:spcPct val="107000"/>
                        </a:lnSpc>
                        <a:spcBef>
                          <a:spcPts val="59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Odası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20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(Adet)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4160" marR="30480" indent="-226060">
                        <a:lnSpc>
                          <a:spcPct val="107000"/>
                        </a:lnSpc>
                        <a:spcBef>
                          <a:spcPts val="59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Odası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Alanı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(m</a:t>
                      </a:r>
                      <a:r>
                        <a:rPr sz="1950" b="1" spc="-30" baseline="2564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2)</a:t>
                      </a:r>
                      <a:endParaRPr sz="1950" baseline="25641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5255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Odası</a:t>
                      </a:r>
                      <a:r>
                        <a:rPr sz="20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Düşen</a:t>
                      </a:r>
                      <a:r>
                        <a:rPr sz="20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6235" marR="52705" indent="-294640">
                        <a:lnSpc>
                          <a:spcPct val="107000"/>
                        </a:lnSpc>
                        <a:spcBef>
                          <a:spcPts val="59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Düşen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Fiziksel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Alan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(m</a:t>
                      </a:r>
                      <a:r>
                        <a:rPr sz="1950" b="1" spc="-30" baseline="2564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805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Akademik</a:t>
                      </a:r>
                      <a:r>
                        <a:rPr sz="2000" b="1" spc="-4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Hizmet</a:t>
                      </a:r>
                      <a:r>
                        <a:rPr sz="2000" b="1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Alanları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44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24 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427,88 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16,45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67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2000" b="1" spc="-7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6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Hizmet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Alanları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15 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362,11 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18,10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1516380">
                        <a:lnSpc>
                          <a:spcPct val="100000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64</a:t>
            </a:fld>
            <a:endParaRPr spc="-25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135" rIns="0" bIns="0" rtlCol="0">
            <a:spAutoFit/>
          </a:bodyPr>
          <a:lstStyle/>
          <a:p>
            <a:pPr marL="32893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Bilgi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ve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spc="-25" dirty="0">
                <a:solidFill>
                  <a:srgbClr val="FF0000"/>
                </a:solidFill>
              </a:rPr>
              <a:t>Teknoloji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Kaynakları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65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274068"/>
              </p:ext>
            </p:extLst>
          </p:nvPr>
        </p:nvGraphicFramePr>
        <p:xfrm>
          <a:off x="560184" y="1896364"/>
          <a:ext cx="11372848" cy="419474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00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2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91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8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64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Cinsi*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7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24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(Adet)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Cinsi*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24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(Adet)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Masaüstü</a:t>
                      </a:r>
                      <a:r>
                        <a:rPr sz="18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Bilgisayar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113</a:t>
                      </a:r>
                    </a:p>
                  </a:txBody>
                  <a:tcPr marL="55245" marR="55245" marT="95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20" dirty="0">
                          <a:latin typeface="Calibri"/>
                          <a:cs typeface="Calibri"/>
                        </a:rPr>
                        <a:t>Faks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Taşınabilir</a:t>
                      </a:r>
                      <a:r>
                        <a:rPr sz="1800" b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Bilgisayar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55245" marR="55245" marT="95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204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Telefon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Projeksiyon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55245" marR="55245" marT="95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Kamera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ts val="2120"/>
                        </a:lnSpc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Akıllı</a:t>
                      </a:r>
                      <a:r>
                        <a:rPr sz="18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Tahta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Televizyon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Baskı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Makinesi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55245" marR="55245" marT="95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Fotoğraf</a:t>
                      </a:r>
                      <a:r>
                        <a:rPr sz="18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Makinesi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Fotokopi</a:t>
                      </a:r>
                      <a:r>
                        <a:rPr sz="18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Makinesi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55245" marR="55245" marT="95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Kulaklık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Yazıcı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</a:p>
                  </a:txBody>
                  <a:tcPr marL="55245" marR="55245" marT="95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Hoparlör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 (10</a:t>
                      </a:r>
                      <a:r>
                        <a:rPr lang="tr-TR" sz="180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Adet Sabit Konferans Salonu)</a:t>
                      </a: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Tarayıcı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55245" marR="55245" marT="95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spc="-10" dirty="0">
                          <a:latin typeface="Calibri"/>
                          <a:cs typeface="Calibri"/>
                        </a:rPr>
                        <a:t>Mikroskop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Optik</a:t>
                      </a:r>
                      <a:r>
                        <a:rPr sz="18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Okuyucu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</a:rPr>
                        <a:t> 1</a:t>
                      </a:r>
                      <a:endParaRPr lang="tr-TR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5245" marR="55245" marT="95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095"/>
                        </a:lnSpc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Barkod</a:t>
                      </a:r>
                      <a:r>
                        <a:rPr sz="1800" b="1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Yazıcı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782218" y="6022949"/>
            <a:ext cx="334517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*Bu</a:t>
            </a:r>
            <a:r>
              <a:rPr sz="12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cihazların</a:t>
            </a:r>
            <a:r>
              <a:rPr sz="1200" b="1" i="1" spc="-2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dışında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varsa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lütfen</a:t>
            </a:r>
            <a:r>
              <a:rPr sz="12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tabloya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5772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400" dirty="0"/>
              <a:t>Araştırma</a:t>
            </a:r>
            <a:r>
              <a:rPr sz="7400" spc="-204" dirty="0"/>
              <a:t> </a:t>
            </a:r>
            <a:r>
              <a:rPr sz="7400" dirty="0"/>
              <a:t>ve</a:t>
            </a:r>
            <a:r>
              <a:rPr sz="7400" spc="-195" dirty="0"/>
              <a:t> </a:t>
            </a:r>
            <a:r>
              <a:rPr sz="7400" spc="-10" dirty="0"/>
              <a:t>Geliştirme</a:t>
            </a:r>
            <a:endParaRPr sz="7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66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579244" y="4357827"/>
            <a:ext cx="9144635" cy="605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Bilimsel,</a:t>
            </a:r>
            <a:r>
              <a:rPr sz="3800" b="1" spc="-1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Sosyal,</a:t>
            </a:r>
            <a:r>
              <a:rPr sz="38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Kültürel</a:t>
            </a:r>
            <a:r>
              <a:rPr sz="3800" b="1" spc="-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ve</a:t>
            </a:r>
            <a:r>
              <a:rPr sz="3800" b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FF0000"/>
                </a:solidFill>
                <a:latin typeface="Calibri"/>
                <a:cs typeface="Calibri"/>
              </a:rPr>
              <a:t>Sportif</a:t>
            </a:r>
            <a:r>
              <a:rPr sz="38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FF0000"/>
                </a:solidFill>
                <a:latin typeface="Calibri"/>
                <a:cs typeface="Calibri"/>
              </a:rPr>
              <a:t>Faaliyetler</a:t>
            </a:r>
            <a:endParaRPr sz="3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2357" y="882141"/>
            <a:ext cx="81718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206615" algn="l"/>
              </a:tabLst>
            </a:pPr>
            <a:r>
              <a:rPr sz="2400" spc="-10" dirty="0">
                <a:solidFill>
                  <a:srgbClr val="FF0000"/>
                </a:solidFill>
              </a:rPr>
              <a:t>Araştırma</a:t>
            </a:r>
            <a:r>
              <a:rPr sz="2400" spc="-7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ve</a:t>
            </a:r>
            <a:r>
              <a:rPr sz="2400" spc="-65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Geliştirme</a:t>
            </a:r>
            <a:r>
              <a:rPr sz="2400" spc="-50" dirty="0">
                <a:solidFill>
                  <a:srgbClr val="FF0000"/>
                </a:solidFill>
              </a:rPr>
              <a:t> </a:t>
            </a:r>
            <a:r>
              <a:rPr sz="2400" spc="-10" dirty="0">
                <a:solidFill>
                  <a:srgbClr val="FF0000"/>
                </a:solidFill>
              </a:rPr>
              <a:t>Faaliyetleri:</a:t>
            </a:r>
            <a:r>
              <a:rPr sz="2400" spc="-70" dirty="0">
                <a:solidFill>
                  <a:srgbClr val="FF0000"/>
                </a:solidFill>
              </a:rPr>
              <a:t> </a:t>
            </a:r>
            <a:r>
              <a:rPr sz="2400" spc="-20" dirty="0"/>
              <a:t>Yıllara</a:t>
            </a:r>
            <a:r>
              <a:rPr sz="2400" spc="-65" dirty="0"/>
              <a:t> </a:t>
            </a:r>
            <a:r>
              <a:rPr sz="2400" dirty="0"/>
              <a:t>Göre</a:t>
            </a:r>
            <a:r>
              <a:rPr sz="2400" spc="-75" dirty="0"/>
              <a:t> </a:t>
            </a:r>
            <a:r>
              <a:rPr sz="2400" spc="-10" dirty="0"/>
              <a:t>Makale</a:t>
            </a:r>
            <a:r>
              <a:rPr sz="2400" dirty="0"/>
              <a:t>	</a:t>
            </a:r>
            <a:r>
              <a:rPr sz="2400" spc="-10" dirty="0"/>
              <a:t>Bilgileri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437303"/>
              </p:ext>
            </p:extLst>
          </p:nvPr>
        </p:nvGraphicFramePr>
        <p:xfrm>
          <a:off x="235026" y="1962023"/>
          <a:ext cx="11466828" cy="40462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86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4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0985">
                <a:tc>
                  <a:txBody>
                    <a:bodyPr/>
                    <a:lstStyle/>
                    <a:p>
                      <a:pPr algn="ctr">
                        <a:lnSpc>
                          <a:spcPts val="186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MAKALELER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ts val="1860"/>
                        </a:lnSpc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ts val="1860"/>
                        </a:lnSpc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makale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(Q1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dergide)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makale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(Q2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dergide)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makale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(Q3</a:t>
                      </a:r>
                      <a:r>
                        <a:rPr sz="1400" spc="2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dergide)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ESCI,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makale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(Q4*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dergide)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39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ÜAK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Trabzon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Üniversitesi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senatosu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belirlenen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uluslararası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alan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endekslerinde</a:t>
                      </a:r>
                      <a:r>
                        <a:rPr sz="1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taranan dergilerde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makale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104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725">
                <a:tc>
                  <a:txBody>
                    <a:bodyPr/>
                    <a:lstStyle/>
                    <a:p>
                      <a:pPr marL="104775">
                        <a:lnSpc>
                          <a:spcPts val="1580"/>
                        </a:lnSpc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hakemli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dergilerde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yayınlanmış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makalesi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TR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Dizin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hakemli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yayınlanmış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makale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434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Dizin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hakemli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dışındaki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hakemli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makale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58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02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400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hakemli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editöre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mektup,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notu,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özet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kritiği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5073">
                <a:tc>
                  <a:txBody>
                    <a:bodyPr/>
                    <a:lstStyle/>
                    <a:p>
                      <a:pPr marR="59690" algn="r">
                        <a:lnSpc>
                          <a:spcPts val="1635"/>
                        </a:lnSpc>
                      </a:pP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12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30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8828" y="814832"/>
            <a:ext cx="82403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275195" algn="l"/>
              </a:tabLst>
            </a:pPr>
            <a:r>
              <a:rPr sz="2400" spc="-10" dirty="0">
                <a:solidFill>
                  <a:srgbClr val="FF0000"/>
                </a:solidFill>
              </a:rPr>
              <a:t>Araştırma</a:t>
            </a:r>
            <a:r>
              <a:rPr sz="2400" spc="-65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ve</a:t>
            </a:r>
            <a:r>
              <a:rPr sz="2400" spc="-6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Geliştirme</a:t>
            </a:r>
            <a:r>
              <a:rPr sz="2400" spc="-50" dirty="0">
                <a:solidFill>
                  <a:srgbClr val="FF0000"/>
                </a:solidFill>
              </a:rPr>
              <a:t> </a:t>
            </a:r>
            <a:r>
              <a:rPr sz="2400" spc="-10" dirty="0">
                <a:solidFill>
                  <a:srgbClr val="FF0000"/>
                </a:solidFill>
              </a:rPr>
              <a:t>Faaliyetleri</a:t>
            </a:r>
            <a:r>
              <a:rPr sz="2400" spc="-75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:</a:t>
            </a:r>
            <a:r>
              <a:rPr sz="2400" spc="-60" dirty="0">
                <a:solidFill>
                  <a:srgbClr val="FF0000"/>
                </a:solidFill>
              </a:rPr>
              <a:t> </a:t>
            </a:r>
            <a:r>
              <a:rPr sz="2400" spc="-20" dirty="0"/>
              <a:t>Yıllara</a:t>
            </a:r>
            <a:r>
              <a:rPr sz="2400" spc="-55" dirty="0"/>
              <a:t> </a:t>
            </a:r>
            <a:r>
              <a:rPr sz="2400" dirty="0"/>
              <a:t>Göre</a:t>
            </a:r>
            <a:r>
              <a:rPr sz="2400" spc="-60" dirty="0"/>
              <a:t> </a:t>
            </a:r>
            <a:r>
              <a:rPr sz="2400" spc="-10" dirty="0"/>
              <a:t>Makale</a:t>
            </a:r>
            <a:r>
              <a:rPr sz="2400" dirty="0"/>
              <a:t>	</a:t>
            </a:r>
            <a:r>
              <a:rPr sz="2400" spc="-10" dirty="0"/>
              <a:t>Bilgileri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47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038996"/>
              </p:ext>
            </p:extLst>
          </p:nvPr>
        </p:nvGraphicFramePr>
        <p:xfrm>
          <a:off x="355104" y="2045207"/>
          <a:ext cx="11466828" cy="34577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86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4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5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993">
                <a:tc>
                  <a:txBody>
                    <a:bodyPr/>
                    <a:lstStyle/>
                    <a:p>
                      <a:pPr algn="ctr">
                        <a:lnSpc>
                          <a:spcPts val="186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MAKALELER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9395">
                        <a:lnSpc>
                          <a:spcPts val="1860"/>
                        </a:lnSpc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ts val="1860"/>
                        </a:lnSpc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(Q1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0,112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(Q1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0,044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(Q2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0,223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Q2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0,087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75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(Q3</a:t>
                      </a:r>
                      <a:r>
                        <a:rPr sz="1400" spc="2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40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Q3</a:t>
                      </a:r>
                      <a:r>
                        <a:rPr sz="1400" spc="2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5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41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ESCI,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 dergilerde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Q4*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üyesi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977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0,223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ESCI,</a:t>
                      </a:r>
                      <a:r>
                        <a:rPr sz="14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kapsamındaki dergilerde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Q4*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4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spc="-35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solidFill>
                            <a:srgbClr val="3333FF"/>
                          </a:solidFill>
                          <a:latin typeface="Calibri"/>
                          <a:cs typeface="Calibri"/>
                        </a:rPr>
                        <a:t>dergide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400" u="sng" spc="-40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başına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düşen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00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0,087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9880" rIns="0" bIns="0" rtlCol="0">
            <a:spAutoFit/>
          </a:bodyPr>
          <a:lstStyle/>
          <a:p>
            <a:pPr marL="1218565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F0000"/>
                </a:solidFill>
              </a:rPr>
              <a:t>Araştırma</a:t>
            </a:r>
            <a:r>
              <a:rPr sz="2400" spc="-7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ve</a:t>
            </a:r>
            <a:r>
              <a:rPr sz="2400" spc="-65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Geliştirme</a:t>
            </a:r>
            <a:r>
              <a:rPr sz="2400" spc="-55" dirty="0">
                <a:solidFill>
                  <a:srgbClr val="FF0000"/>
                </a:solidFill>
              </a:rPr>
              <a:t> </a:t>
            </a:r>
            <a:r>
              <a:rPr sz="2400" spc="-10" dirty="0">
                <a:solidFill>
                  <a:srgbClr val="FF0000"/>
                </a:solidFill>
              </a:rPr>
              <a:t>Faaliyetleri</a:t>
            </a:r>
            <a:r>
              <a:rPr sz="2400" spc="-8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:</a:t>
            </a:r>
            <a:r>
              <a:rPr sz="2400" spc="-60" dirty="0">
                <a:solidFill>
                  <a:srgbClr val="FF0000"/>
                </a:solidFill>
              </a:rPr>
              <a:t> </a:t>
            </a:r>
            <a:r>
              <a:rPr sz="2400" spc="-20" dirty="0"/>
              <a:t>Yıllara</a:t>
            </a:r>
            <a:r>
              <a:rPr sz="2400" spc="-55" dirty="0"/>
              <a:t> </a:t>
            </a:r>
            <a:r>
              <a:rPr sz="2400" dirty="0"/>
              <a:t>Göre</a:t>
            </a:r>
            <a:r>
              <a:rPr sz="2400" spc="-70" dirty="0"/>
              <a:t> </a:t>
            </a:r>
            <a:r>
              <a:rPr sz="2400" dirty="0"/>
              <a:t>Kitap</a:t>
            </a:r>
            <a:r>
              <a:rPr sz="2400" spc="-55" dirty="0"/>
              <a:t> </a:t>
            </a:r>
            <a:r>
              <a:rPr sz="2400" spc="-10" dirty="0"/>
              <a:t>Bilgileri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50364"/>
              </p:ext>
            </p:extLst>
          </p:nvPr>
        </p:nvGraphicFramePr>
        <p:xfrm>
          <a:off x="450850" y="1986152"/>
          <a:ext cx="11373485" cy="3792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89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3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4645">
                <a:tc>
                  <a:txBody>
                    <a:bodyPr/>
                    <a:lstStyle/>
                    <a:p>
                      <a:pPr marL="3429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KİTAPLAR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4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Tanınmış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uluslararası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yayınlanmış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özgün bilimsel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kitap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104775">
                        <a:lnSpc>
                          <a:spcPts val="1864"/>
                        </a:lnSpc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Tanınmış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6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yayınlanmış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özgün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editörlüğü,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yazarlığı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5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1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Tanınmış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 tarafından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yayınlanmış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özgün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kitap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5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825">
                <a:tc>
                  <a:txBody>
                    <a:bodyPr/>
                    <a:lstStyle/>
                    <a:p>
                      <a:pPr marL="104775">
                        <a:lnSpc>
                          <a:spcPts val="1864"/>
                        </a:lnSpc>
                      </a:pPr>
                      <a:r>
                        <a:rPr sz="1600" b="1" spc="-20" dirty="0">
                          <a:latin typeface="Calibri"/>
                          <a:cs typeface="Calibri"/>
                        </a:rPr>
                        <a:t>Tanınmış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 yayınlanmış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özgün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editörlüğü,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yazarlığı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104775">
                        <a:lnSpc>
                          <a:spcPts val="1889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Alanında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çeviri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editörlüğü,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6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bölümü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çevirisi,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tam</a:t>
                      </a:r>
                      <a:r>
                        <a:rPr sz="16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kitap</a:t>
                      </a:r>
                      <a:r>
                        <a:rPr sz="16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çevirisi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(Yabancı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dil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alanındaki</a:t>
                      </a:r>
                      <a:r>
                        <a:rPr sz="16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adaylar</a:t>
                      </a:r>
                      <a:r>
                        <a:rPr sz="16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kendi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dil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/>
                          <a:cs typeface="Calibri"/>
                        </a:rPr>
                        <a:t>alanlarında</a:t>
                      </a:r>
                      <a:r>
                        <a:rPr sz="16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çeviri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yaparsa,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puanın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yarısı)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104775" marR="710565">
                        <a:lnSpc>
                          <a:spcPts val="1930"/>
                        </a:lnSpc>
                        <a:spcBef>
                          <a:spcPts val="10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hakem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incelemesi</a:t>
                      </a:r>
                      <a:r>
                        <a:rPr sz="16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yaptırıldıktan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sonra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yayınlanan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kitabı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(Hakemsiz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kitapları puanlandırmaya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 tabi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tutulmaz)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104775" marR="132080">
                        <a:lnSpc>
                          <a:spcPts val="1930"/>
                        </a:lnSpc>
                        <a:spcBef>
                          <a:spcPts val="1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 yayınlanan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ansiklopedilerde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madde</a:t>
                      </a:r>
                      <a:r>
                        <a:rPr sz="16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(en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fazla</a:t>
                      </a:r>
                      <a:r>
                        <a:rPr sz="16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dört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madde</a:t>
                      </a:r>
                      <a:r>
                        <a:rPr sz="16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hesaplamada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dikkate alınır)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190">
                <a:tc>
                  <a:txBody>
                    <a:bodyPr/>
                    <a:lstStyle/>
                    <a:p>
                      <a:pPr marL="104775" marR="599440">
                        <a:lnSpc>
                          <a:spcPts val="1930"/>
                        </a:lnSpc>
                        <a:spcBef>
                          <a:spcPts val="1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6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yayınlanan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ansiklopedilerde</a:t>
                      </a:r>
                      <a:r>
                        <a:rPr sz="16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madde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(en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fazla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dört</a:t>
                      </a:r>
                      <a:r>
                        <a:rPr sz="16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madde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latin typeface="Calibri"/>
                          <a:cs typeface="Calibri"/>
                        </a:rPr>
                        <a:t>hesaplamada</a:t>
                      </a:r>
                      <a:r>
                        <a:rPr sz="16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latin typeface="Calibri"/>
                          <a:cs typeface="Calibri"/>
                        </a:rPr>
                        <a:t>dikkate alınır)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16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3" rIns="0" bIns="0" rtlCol="0">
            <a:spAutoFit/>
          </a:bodyPr>
          <a:lstStyle/>
          <a:p>
            <a:pPr marL="35185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Kurullar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/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Komisyonlar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251117"/>
              </p:ext>
            </p:extLst>
          </p:nvPr>
        </p:nvGraphicFramePr>
        <p:xfrm>
          <a:off x="633730" y="1951863"/>
          <a:ext cx="11264262" cy="4473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26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Kurul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Komisyon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46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Akademik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365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Akademik Birim Kalite Ekibi (</a:t>
                      </a:r>
                      <a:r>
                        <a:rPr lang="tr-TR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Abke</a:t>
                      </a: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Ve Akreditasyon Komisyonu</a:t>
                      </a:r>
                      <a:endParaRPr kumimoji="0" lang="tr-T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Liderlik, Yönetişim Ve Kalite – Komisyonu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Eğitim Ve Öğretim – Komisyonu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Araştırma Ve Geliştirme – Komisyonu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Toplumsal Katkı – Komisyonu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spc="-10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spc="-1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Büro Hizmetleri ve Sekreterlik Bölüm Kurulu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Dış Ticaret Bölüm Kurulu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Muhasebe ve Vergi Bölüm Kurulu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Pazarlama ve Reklamcılık</a:t>
                      </a:r>
                      <a:r>
                        <a:rPr lang="tr-TR" sz="1800" b="1" baseline="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 Bölüm Kurulu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Yönetim ve Organizasyon Bölüm Kurulu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32335" y="6356603"/>
            <a:ext cx="359664" cy="36423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1338" rIns="0" bIns="0" rtlCol="0">
            <a:spAutoFit/>
          </a:bodyPr>
          <a:lstStyle/>
          <a:p>
            <a:pPr marL="129667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F0000"/>
                </a:solidFill>
              </a:rPr>
              <a:t>Araştırma</a:t>
            </a:r>
            <a:r>
              <a:rPr sz="2400" spc="-7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ve</a:t>
            </a:r>
            <a:r>
              <a:rPr sz="2400" spc="-6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FF0000"/>
                </a:solidFill>
              </a:rPr>
              <a:t>Geliştirme</a:t>
            </a:r>
            <a:r>
              <a:rPr sz="2400" spc="-55" dirty="0">
                <a:solidFill>
                  <a:srgbClr val="FF0000"/>
                </a:solidFill>
              </a:rPr>
              <a:t> </a:t>
            </a:r>
            <a:r>
              <a:rPr sz="2400" spc="-10" dirty="0">
                <a:solidFill>
                  <a:srgbClr val="FF0000"/>
                </a:solidFill>
              </a:rPr>
              <a:t>Faaliyetleri</a:t>
            </a:r>
            <a:r>
              <a:rPr sz="2400" spc="-8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952D2D"/>
                </a:solidFill>
              </a:rPr>
              <a:t>:</a:t>
            </a:r>
            <a:r>
              <a:rPr sz="2400" spc="-60" dirty="0">
                <a:solidFill>
                  <a:srgbClr val="952D2D"/>
                </a:solidFill>
              </a:rPr>
              <a:t> </a:t>
            </a:r>
            <a:r>
              <a:rPr sz="2400" spc="-20" dirty="0"/>
              <a:t>Yıllara</a:t>
            </a:r>
            <a:r>
              <a:rPr sz="2400" spc="-55" dirty="0"/>
              <a:t> </a:t>
            </a:r>
            <a:r>
              <a:rPr sz="2400" dirty="0"/>
              <a:t>Göre</a:t>
            </a:r>
            <a:r>
              <a:rPr sz="2400" spc="-75" dirty="0"/>
              <a:t> </a:t>
            </a:r>
            <a:r>
              <a:rPr sz="2400" dirty="0"/>
              <a:t>Proje</a:t>
            </a:r>
            <a:r>
              <a:rPr sz="2400" spc="-75" dirty="0"/>
              <a:t> </a:t>
            </a:r>
            <a:r>
              <a:rPr sz="2400" spc="-10" dirty="0"/>
              <a:t>Bilgileri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70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079327"/>
              </p:ext>
            </p:extLst>
          </p:nvPr>
        </p:nvGraphicFramePr>
        <p:xfrm>
          <a:off x="267970" y="1813814"/>
          <a:ext cx="11575413" cy="42100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87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37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6409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ARAŞTIRMA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PROJELERİ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36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3990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36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89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36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570">
                <a:tc>
                  <a:txBody>
                    <a:bodyPr/>
                    <a:lstStyle/>
                    <a:p>
                      <a:pPr marL="8890" marR="509905">
                        <a:lnSpc>
                          <a:spcPts val="1920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(1)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Başarı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ile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tamamlanmış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AB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çerçeve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programı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(Koordinatör/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alt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koordinatör/yürütücü 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8890" marR="61023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Başarı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tamamlanmış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1.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Madde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dışındaki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destekli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(Derleme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rapor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hazırlama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çalışmaları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hariç)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2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645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TÜBİTAK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(ARDEB,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TEYDEB,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KAMAG,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vb.)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729">
                <a:tc>
                  <a:txBody>
                    <a:bodyPr/>
                    <a:lstStyle/>
                    <a:p>
                      <a:pPr marL="8890">
                        <a:lnSpc>
                          <a:spcPts val="1889"/>
                        </a:lnSpc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TÜBİTAK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084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dışındaki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kamu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kurumlarıyla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yapılan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başarıyla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tamamlanmış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838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8890" marR="6985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Başarıyla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tamamlanmış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Projeleri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(BAP)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Koordinatörlüğü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destekli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projesi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(derleme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ve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rapor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hazırlama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çalışmaları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hariç)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5635">
                <a:tc>
                  <a:txBody>
                    <a:bodyPr/>
                    <a:lstStyle/>
                    <a:p>
                      <a:pPr marL="8890" marR="46291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Başarıyla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tamamlanmış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projesi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(TTO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sanayi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kuruluşları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ile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yapılan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Ar-Ge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projeleri,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vb.)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(derleme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rapor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hazırlama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çalışmaları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hariç)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(Yürütücü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olmak)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5646" rIns="0" bIns="0" rtlCol="0">
            <a:spAutoFit/>
          </a:bodyPr>
          <a:lstStyle/>
          <a:p>
            <a:pPr marL="504825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Araştırma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7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Geliştirme</a:t>
            </a:r>
            <a:r>
              <a:rPr sz="2800" spc="-3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Faaliyetleri</a:t>
            </a:r>
            <a:r>
              <a:rPr sz="2800" spc="-3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952D2D"/>
                </a:solidFill>
              </a:rPr>
              <a:t>:</a:t>
            </a:r>
            <a:r>
              <a:rPr sz="2800" spc="-70" dirty="0">
                <a:solidFill>
                  <a:srgbClr val="952D2D"/>
                </a:solidFill>
              </a:rPr>
              <a:t> </a:t>
            </a:r>
            <a:r>
              <a:rPr sz="1800" spc="-20" dirty="0">
                <a:solidFill>
                  <a:srgbClr val="0000CC"/>
                </a:solidFill>
              </a:rPr>
              <a:t>Yıllara</a:t>
            </a:r>
            <a:r>
              <a:rPr sz="1800" spc="-75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Göre</a:t>
            </a:r>
            <a:r>
              <a:rPr sz="1800" spc="-60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Bilimsel</a:t>
            </a:r>
            <a:r>
              <a:rPr sz="1800" spc="-80" dirty="0">
                <a:solidFill>
                  <a:srgbClr val="0000CC"/>
                </a:solidFill>
              </a:rPr>
              <a:t> </a:t>
            </a:r>
            <a:r>
              <a:rPr sz="1800" spc="-20" dirty="0">
                <a:solidFill>
                  <a:srgbClr val="0000CC"/>
                </a:solidFill>
              </a:rPr>
              <a:t>Toplantı</a:t>
            </a:r>
            <a:r>
              <a:rPr sz="1800" spc="-85" dirty="0">
                <a:solidFill>
                  <a:srgbClr val="0000CC"/>
                </a:solidFill>
              </a:rPr>
              <a:t> </a:t>
            </a:r>
            <a:r>
              <a:rPr sz="1800" spc="-10" dirty="0">
                <a:solidFill>
                  <a:srgbClr val="0000CC"/>
                </a:solidFill>
              </a:rPr>
              <a:t>Faaliyetleri</a:t>
            </a:r>
            <a:endParaRPr sz="1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025691"/>
              </p:ext>
            </p:extLst>
          </p:nvPr>
        </p:nvGraphicFramePr>
        <p:xfrm>
          <a:off x="546811" y="1828673"/>
          <a:ext cx="11161394" cy="41319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08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4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959">
                <a:tc>
                  <a:txBody>
                    <a:bodyPr/>
                    <a:lstStyle/>
                    <a:p>
                      <a:pPr marL="69850" algn="ctr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BİLİMSEL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TOPLANTI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FAALİYETLERİ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161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901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78740" marR="176530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sunulan,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tam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metni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matbu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elektronik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bildiri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kitapçığında yayımlanmış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7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16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045">
                <a:tc>
                  <a:txBody>
                    <a:bodyPr/>
                    <a:lstStyle/>
                    <a:p>
                      <a:pPr marL="78740" marR="15113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sunulan,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özet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metni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matbu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elektronik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bildiri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kitapçığında yayımlanmış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857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934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poster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003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78740" marR="744220">
                        <a:lnSpc>
                          <a:spcPts val="216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tam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metni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matbu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elektronik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bildiri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kitapçığında yayımlanmış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325">
                <a:tc>
                  <a:txBody>
                    <a:bodyPr/>
                    <a:lstStyle/>
                    <a:p>
                      <a:pPr marL="78740" marR="659765">
                        <a:lnSpc>
                          <a:spcPts val="216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sunulan,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özet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metni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matbu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elektronik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bildiri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kitapçığında yayımlanmış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marL="78740">
                        <a:lnSpc>
                          <a:spcPts val="213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bilimsel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toplantılarda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poster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sunulan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çalışma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655">
                <a:tc>
                  <a:txBody>
                    <a:bodyPr/>
                    <a:lstStyle/>
                    <a:p>
                      <a:pPr algn="r">
                        <a:lnSpc>
                          <a:spcPts val="213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11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23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8168" rIns="0" bIns="0" rtlCol="0">
            <a:spAutoFit/>
          </a:bodyPr>
          <a:lstStyle/>
          <a:p>
            <a:pPr marL="39624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Araştırma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8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Geliştirme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Faaliyetleri</a:t>
            </a:r>
            <a:r>
              <a:rPr sz="2800" spc="-3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952D2D"/>
                </a:solidFill>
              </a:rPr>
              <a:t>:</a:t>
            </a:r>
            <a:r>
              <a:rPr sz="2800" spc="-75" dirty="0">
                <a:solidFill>
                  <a:srgbClr val="952D2D"/>
                </a:solidFill>
              </a:rPr>
              <a:t> </a:t>
            </a:r>
            <a:r>
              <a:rPr sz="1800" spc="-20" dirty="0">
                <a:solidFill>
                  <a:srgbClr val="0000CC"/>
                </a:solidFill>
              </a:rPr>
              <a:t>Yıllara</a:t>
            </a:r>
            <a:r>
              <a:rPr sz="1800" spc="-75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Göre</a:t>
            </a:r>
            <a:r>
              <a:rPr sz="1800" spc="-60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Editörlük</a:t>
            </a:r>
            <a:r>
              <a:rPr sz="1800" spc="-90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ve</a:t>
            </a:r>
            <a:r>
              <a:rPr sz="1800" spc="-65" dirty="0">
                <a:solidFill>
                  <a:srgbClr val="0000CC"/>
                </a:solidFill>
              </a:rPr>
              <a:t> </a:t>
            </a:r>
            <a:r>
              <a:rPr sz="1800" dirty="0">
                <a:solidFill>
                  <a:srgbClr val="0000CC"/>
                </a:solidFill>
              </a:rPr>
              <a:t>Hakemlik</a:t>
            </a:r>
            <a:r>
              <a:rPr sz="1800" spc="-70" dirty="0">
                <a:solidFill>
                  <a:srgbClr val="0000CC"/>
                </a:solidFill>
              </a:rPr>
              <a:t> </a:t>
            </a:r>
            <a:r>
              <a:rPr sz="1800" spc="-10" dirty="0">
                <a:solidFill>
                  <a:srgbClr val="0000CC"/>
                </a:solidFill>
              </a:rPr>
              <a:t>Faaliyetleri</a:t>
            </a:r>
            <a:endParaRPr sz="1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72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315397"/>
              </p:ext>
            </p:extLst>
          </p:nvPr>
        </p:nvGraphicFramePr>
        <p:xfrm>
          <a:off x="359409" y="1864614"/>
          <a:ext cx="11343005" cy="3939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9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9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2150"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168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EDİTÖRLÜK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HAKEMLİK</a:t>
                      </a:r>
                      <a:r>
                        <a:rPr sz="16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FAALİYETLERİ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3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6715">
                        <a:lnSpc>
                          <a:spcPct val="100000"/>
                        </a:lnSpc>
                        <a:spcBef>
                          <a:spcPts val="1664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145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00">
                        <a:lnSpc>
                          <a:spcPct val="100000"/>
                        </a:lnSpc>
                        <a:spcBef>
                          <a:spcPts val="1664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1145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68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SCI,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SCI-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editörlük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görevi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95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24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SCI,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SCI-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associate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editörlük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görevi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SCI,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SCI-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asistan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editörlük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görevi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SCI,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SCI-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kurulu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üyeliği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Dizin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baş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editörlük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görevi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Dizin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kurulu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üyeliği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SCI,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SCI-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E,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SSCI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AHCI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hakemlik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TR</a:t>
                      </a:r>
                      <a:r>
                        <a:rPr sz="16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Dizin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kapsamındaki</a:t>
                      </a:r>
                      <a:r>
                        <a:rPr sz="16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dergilerde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hakemlik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9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155"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9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b="1" dirty="0">
                          <a:latin typeface="Times New Roman"/>
                          <a:cs typeface="Times New Roman"/>
                        </a:rPr>
                        <a:t>14</a:t>
                      </a:r>
                      <a:endParaRPr sz="16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3525" rIns="0" bIns="0" rtlCol="0">
            <a:spAutoFit/>
          </a:bodyPr>
          <a:lstStyle/>
          <a:p>
            <a:pPr marL="505459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Araştırma</a:t>
            </a:r>
            <a:r>
              <a:rPr sz="2800" spc="-6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Geliştirme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Faaliyetleri</a:t>
            </a:r>
            <a:r>
              <a:rPr sz="2800" spc="-4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:</a:t>
            </a:r>
            <a:r>
              <a:rPr sz="2800" spc="-80" dirty="0">
                <a:solidFill>
                  <a:srgbClr val="FF0000"/>
                </a:solidFill>
              </a:rPr>
              <a:t> </a:t>
            </a:r>
            <a:r>
              <a:rPr sz="2400" spc="-10" dirty="0"/>
              <a:t>Atıflar</a:t>
            </a:r>
            <a:r>
              <a:rPr sz="2400" spc="-85" dirty="0"/>
              <a:t> </a:t>
            </a:r>
            <a:r>
              <a:rPr sz="1200" i="1" spc="-20" dirty="0">
                <a:solidFill>
                  <a:srgbClr val="0000CC"/>
                </a:solidFill>
                <a:latin typeface="Calibri"/>
                <a:cs typeface="Calibri"/>
              </a:rPr>
              <a:t>(Yazarın</a:t>
            </a:r>
            <a:r>
              <a:rPr sz="1200" i="1" spc="-3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CC"/>
                </a:solidFill>
                <a:latin typeface="Calibri"/>
                <a:cs typeface="Calibri"/>
              </a:rPr>
              <a:t>kendi</a:t>
            </a:r>
            <a:r>
              <a:rPr sz="1200" i="1" spc="-4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CC"/>
                </a:solidFill>
                <a:latin typeface="Calibri"/>
                <a:cs typeface="Calibri"/>
              </a:rPr>
              <a:t>yayınlarına</a:t>
            </a:r>
            <a:r>
              <a:rPr sz="1200" i="1" spc="-20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CC"/>
                </a:solidFill>
                <a:latin typeface="Calibri"/>
                <a:cs typeface="Calibri"/>
              </a:rPr>
              <a:t>yaptığı</a:t>
            </a:r>
            <a:r>
              <a:rPr sz="1200" i="1" spc="-4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i="1" dirty="0">
                <a:solidFill>
                  <a:srgbClr val="0000CC"/>
                </a:solidFill>
                <a:latin typeface="Calibri"/>
                <a:cs typeface="Calibri"/>
              </a:rPr>
              <a:t>atıflar</a:t>
            </a:r>
            <a:r>
              <a:rPr sz="1200" i="1" spc="-45" dirty="0">
                <a:solidFill>
                  <a:srgbClr val="0000CC"/>
                </a:solidFill>
                <a:latin typeface="Calibri"/>
                <a:cs typeface="Calibri"/>
              </a:rPr>
              <a:t> </a:t>
            </a:r>
            <a:r>
              <a:rPr sz="1200" i="1" spc="-10" dirty="0">
                <a:solidFill>
                  <a:srgbClr val="0000CC"/>
                </a:solidFill>
                <a:latin typeface="Calibri"/>
                <a:cs typeface="Calibri"/>
              </a:rPr>
              <a:t>hariç)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73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644945"/>
              </p:ext>
            </p:extLst>
          </p:nvPr>
        </p:nvGraphicFramePr>
        <p:xfrm>
          <a:off x="463918" y="1936750"/>
          <a:ext cx="11208384" cy="4161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66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51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62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ATIFLAR</a:t>
                      </a:r>
                      <a:r>
                        <a:rPr sz="2000" b="1" spc="3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(Yazarın</a:t>
                      </a:r>
                      <a:r>
                        <a:rPr sz="1400" b="1" i="1" spc="-6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kendi</a:t>
                      </a:r>
                      <a:r>
                        <a:rPr sz="1400" b="1" i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yayınlarına</a:t>
                      </a:r>
                      <a:r>
                        <a:rPr sz="1400" b="1" i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yaptığı</a:t>
                      </a:r>
                      <a:r>
                        <a:rPr sz="1400" b="1" i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atıflar</a:t>
                      </a:r>
                      <a:r>
                        <a:rPr sz="1400" b="1" i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" dirty="0" err="1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hariç</a:t>
                      </a:r>
                      <a:r>
                        <a:rPr sz="14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098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88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1260"/>
                        </a:spcBef>
                      </a:pPr>
                      <a:r>
                        <a:rPr sz="1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60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675">
                <a:tc>
                  <a:txBody>
                    <a:bodyPr/>
                    <a:lstStyle/>
                    <a:p>
                      <a:pPr marL="80010" marR="1085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b="1" spc="-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dergilerde;</a:t>
                      </a:r>
                      <a:r>
                        <a:rPr sz="14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kitaplarda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yayımlanan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ve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adayın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yazar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yer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almadığı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yayınlardan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birinde,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metin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içindeki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sayısına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bakılmaksızın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adayın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yapılan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eseri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bir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dikkate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alınır)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875">
                <a:tc>
                  <a:txBody>
                    <a:bodyPr/>
                    <a:lstStyle/>
                    <a:p>
                      <a:pPr marL="80010" marR="23495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SCI,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SCI-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E,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SSCI</a:t>
                      </a:r>
                      <a:r>
                        <a:rPr sz="1400" b="1" spc="-1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AHCI</a:t>
                      </a:r>
                      <a:r>
                        <a:rPr sz="14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dışındaki</a:t>
                      </a:r>
                      <a:r>
                        <a:rPr sz="14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endeksler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taranan</a:t>
                      </a:r>
                      <a:r>
                        <a:rPr sz="14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dergilerde;</a:t>
                      </a:r>
                      <a:r>
                        <a:rPr sz="14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Uluslararası yayınevleri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tarafından yayımlanmış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kitaplarda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bölüm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yazarı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yayımlanan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adayın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yazar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yer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almadığı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yayınlardan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birinde,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metin</a:t>
                      </a:r>
                      <a:r>
                        <a:rPr sz="1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içindeki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sayısına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bakılmaksızın adayın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yapılan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eseri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dikkate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alınır)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622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pPr marL="80010" marR="489584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hakemli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dergilerde;</a:t>
                      </a:r>
                      <a:r>
                        <a:rPr sz="14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yayınevleri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tarafından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yayımlanmış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kitaplarda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yayımlanan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adayın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yazar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olarak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yer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almadığı yayınlardan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birinde,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metin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içindeki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sayısına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bakılmaksızın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adayın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yapılan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her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eseri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için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bir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atıf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dikkate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alınır)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25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340">
                <a:tc>
                  <a:txBody>
                    <a:bodyPr/>
                    <a:lstStyle/>
                    <a:p>
                      <a:pPr marL="80010" marR="500380" algn="just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Güzel</a:t>
                      </a:r>
                      <a:r>
                        <a:rPr sz="14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Sanatlardaki</a:t>
                      </a:r>
                      <a:r>
                        <a:rPr sz="14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eserlerin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kaynak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organlarında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yer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alması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(kitap,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ansiklopedi, katalog,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periyodik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sanat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dergileri,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belgesel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nitelikli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TV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yayınları,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film)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gösterime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dinletime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girmesi.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(Ancak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duyuru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niteliğindeki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geçerli değildir.)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pPr marL="80010" marR="26670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14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Güzel</a:t>
                      </a:r>
                      <a:r>
                        <a:rPr sz="14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Sanatlardaki</a:t>
                      </a:r>
                      <a:r>
                        <a:rPr sz="14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eserlerin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kaynak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organlarında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yer</a:t>
                      </a:r>
                      <a:r>
                        <a:rPr sz="1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alması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(kitap,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ansiklopedi,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katalog,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periyodik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sanat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dergileri,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belgesel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nitelikli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TV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yayınları,</a:t>
                      </a:r>
                      <a:r>
                        <a:rPr sz="1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film)</a:t>
                      </a:r>
                      <a:r>
                        <a:rPr sz="1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veya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gösterime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ya</a:t>
                      </a:r>
                      <a:r>
                        <a:rPr sz="1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dinletime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girmesi.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(Ancak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duyuru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niteliğindeki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yayınlar</a:t>
                      </a:r>
                      <a:r>
                        <a:rPr sz="1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geçerli</a:t>
                      </a:r>
                      <a:r>
                        <a:rPr sz="1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değildir.)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24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b="1" dirty="0">
                          <a:latin typeface="Times New Roman"/>
                          <a:cs typeface="Times New Roman"/>
                        </a:rPr>
                        <a:t>44</a:t>
                      </a:r>
                      <a:endParaRPr sz="14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b="1" dirty="0">
                          <a:latin typeface="Times New Roman"/>
                          <a:cs typeface="Times New Roman"/>
                        </a:rPr>
                        <a:t>51</a:t>
                      </a:r>
                      <a:endParaRPr sz="14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0289" rIns="0" bIns="0" rtlCol="0">
            <a:spAutoFit/>
          </a:bodyPr>
          <a:lstStyle/>
          <a:p>
            <a:pPr marL="1605915">
              <a:lnSpc>
                <a:spcPct val="100000"/>
              </a:lnSpc>
              <a:spcBef>
                <a:spcPts val="95"/>
              </a:spcBef>
            </a:pPr>
            <a:r>
              <a:rPr sz="2800" dirty="0">
                <a:solidFill>
                  <a:srgbClr val="FF0000"/>
                </a:solidFill>
              </a:rPr>
              <a:t>Bilimsel,</a:t>
            </a:r>
            <a:r>
              <a:rPr sz="2800" spc="-11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Sosyal,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Kültürel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ve</a:t>
            </a:r>
            <a:r>
              <a:rPr sz="2800" spc="-114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Sportif</a:t>
            </a:r>
            <a:r>
              <a:rPr sz="2800" spc="-11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Faaliyetler</a:t>
            </a:r>
            <a:endParaRPr sz="2800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419811" y="6104026"/>
            <a:ext cx="3481704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*Bu</a:t>
            </a:r>
            <a:r>
              <a:rPr sz="12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etkinliklerin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dışında</a:t>
            </a:r>
            <a:r>
              <a:rPr sz="1200" b="1" i="1" spc="-3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varsa</a:t>
            </a:r>
            <a:r>
              <a:rPr sz="1200" b="1" i="1" spc="-3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lütfen</a:t>
            </a:r>
            <a:r>
              <a:rPr sz="12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tabloya</a:t>
            </a:r>
            <a:r>
              <a:rPr sz="1200" b="1" i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646958"/>
              </p:ext>
            </p:extLst>
          </p:nvPr>
        </p:nvGraphicFramePr>
        <p:xfrm>
          <a:off x="450850" y="1842389"/>
          <a:ext cx="11398247" cy="40278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3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4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08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34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36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2895">
                <a:tc>
                  <a:txBody>
                    <a:bodyPr/>
                    <a:lstStyle/>
                    <a:p>
                      <a:pPr marL="8001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Faaliyet</a:t>
                      </a: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94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394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" marR="3175"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Faaliyet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Türü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0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51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Sempozyum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Kongre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20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Teknik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Gezi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Konferans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Seminerleri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6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Panel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Toplantı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6839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Seminer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8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Diğer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(Açıkhava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Etkinlikleri,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Ziyaretler,</a:t>
                      </a:r>
                      <a:r>
                        <a:rPr sz="16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Geziler</a:t>
                      </a:r>
                      <a:r>
                        <a:rPr sz="16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v.b.)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Açık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Oturum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Çalıştay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Söyleşi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194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Film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Gösterimi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Tiyatro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Bağış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Yardım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Kampanyası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600" spc="-10" dirty="0">
                          <a:latin typeface="Calibri"/>
                          <a:cs typeface="Calibri"/>
                        </a:rPr>
                        <a:t>Konser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Bilgilendirme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Tanıtım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Toplantısı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3429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9885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600" spc="-20" dirty="0">
                          <a:latin typeface="Calibri"/>
                          <a:cs typeface="Calibri"/>
                        </a:rPr>
                        <a:t>Sergi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Anma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Törenleri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-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4320">
                <a:tc rowSpan="2"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Spor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Turnuvası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270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600" dirty="0" err="1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Oryantasyon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Semineri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600" dirty="0">
                          <a:latin typeface="Times New Roman"/>
                          <a:cs typeface="Times New Roman"/>
                        </a:rPr>
                        <a:t>6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32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70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20"/>
                        </a:lnSpc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b="1" dirty="0">
                          <a:latin typeface="Times New Roman"/>
                          <a:cs typeface="Times New Roman"/>
                        </a:rPr>
                        <a:t>38</a:t>
                      </a:r>
                      <a:endParaRPr sz="14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400" b="1" dirty="0">
                          <a:latin typeface="Times New Roman"/>
                          <a:cs typeface="Times New Roman"/>
                        </a:rPr>
                        <a:t>103</a:t>
                      </a:r>
                      <a:endParaRPr sz="14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7007" rIns="0" bIns="0" rtlCol="0">
            <a:spAutoFit/>
          </a:bodyPr>
          <a:lstStyle/>
          <a:p>
            <a:pPr marL="1587500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solidFill>
                  <a:srgbClr val="FF0000"/>
                </a:solidFill>
              </a:rPr>
              <a:t>Bilimsel,</a:t>
            </a:r>
            <a:r>
              <a:rPr sz="2600" spc="-70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Sosyal,</a:t>
            </a:r>
            <a:r>
              <a:rPr sz="2600" spc="-60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Kültürel</a:t>
            </a:r>
            <a:r>
              <a:rPr sz="2600" spc="-50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ve</a:t>
            </a:r>
            <a:r>
              <a:rPr sz="2600" spc="-65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Sportif</a:t>
            </a:r>
            <a:r>
              <a:rPr sz="2600" spc="-50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Ödüller</a:t>
            </a:r>
            <a:r>
              <a:rPr sz="2600" spc="-45" dirty="0">
                <a:solidFill>
                  <a:srgbClr val="FF0000"/>
                </a:solidFill>
              </a:rPr>
              <a:t> </a:t>
            </a:r>
            <a:r>
              <a:rPr sz="2600" dirty="0">
                <a:solidFill>
                  <a:srgbClr val="FF0000"/>
                </a:solidFill>
              </a:rPr>
              <a:t>ile</a:t>
            </a:r>
            <a:r>
              <a:rPr sz="2600" spc="-50" dirty="0">
                <a:solidFill>
                  <a:srgbClr val="FF0000"/>
                </a:solidFill>
              </a:rPr>
              <a:t> </a:t>
            </a:r>
            <a:r>
              <a:rPr sz="2600" spc="-10" dirty="0">
                <a:solidFill>
                  <a:srgbClr val="FF0000"/>
                </a:solidFill>
              </a:rPr>
              <a:t>Başarılar</a:t>
            </a:r>
            <a:endParaRPr sz="26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59827"/>
              </p:ext>
            </p:extLst>
          </p:nvPr>
        </p:nvGraphicFramePr>
        <p:xfrm>
          <a:off x="525703" y="1925954"/>
          <a:ext cx="11095990" cy="3735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44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1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9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8960">
                <a:tc>
                  <a:txBody>
                    <a:bodyPr/>
                    <a:lstStyle/>
                    <a:p>
                      <a:pPr marL="3217545" marR="1859280" indent="-1355090">
                        <a:lnSpc>
                          <a:spcPts val="2170"/>
                        </a:lnSpc>
                        <a:spcBef>
                          <a:spcPts val="2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Bilimsel,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Sosyal,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Kültürel</a:t>
                      </a:r>
                      <a:r>
                        <a:rPr sz="18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Sportif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Ödül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ve/veya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Başarı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(Ödülün</a:t>
                      </a:r>
                      <a:r>
                        <a:rPr sz="1800" b="1" spc="-2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r>
                        <a:rPr sz="1800" b="1" spc="-5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Derecesi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7975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315">
                        <a:lnSpc>
                          <a:spcPct val="100000"/>
                        </a:lnSpc>
                        <a:spcBef>
                          <a:spcPts val="115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466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245">
                <a:tc>
                  <a:txBody>
                    <a:bodyPr/>
                    <a:lstStyle/>
                    <a:p>
                      <a:pPr marL="0" marR="317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Türkiye İhsan Yener Klavye Şampiyonası</a:t>
                      </a:r>
                      <a:r>
                        <a:rPr lang="tr-TR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-  Türkiye 22.,25.,31.,66.’sı</a:t>
                      </a:r>
                      <a:endParaRPr sz="20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b="0" dirty="0">
                          <a:latin typeface="Times New Roman"/>
                          <a:cs typeface="Times New Roman"/>
                        </a:rPr>
                        <a:t>4</a:t>
                      </a:r>
                      <a:endParaRPr sz="2000" b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b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2000" b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245">
                <a:tc>
                  <a:txBody>
                    <a:bodyPr/>
                    <a:lstStyle/>
                    <a:p>
                      <a:pPr marL="0" marR="3175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0" dirty="0">
                          <a:latin typeface="Times New Roman" pitchFamily="18" charset="0"/>
                          <a:cs typeface="Times New Roman" pitchFamily="18" charset="0"/>
                        </a:rPr>
                        <a:t>2024 Dünya İnternet Klavye Şampiyonası -  Dünya 170.,548.si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b="0" dirty="0">
                          <a:latin typeface="Times New Roman"/>
                          <a:cs typeface="Times New Roman"/>
                        </a:rPr>
                        <a:t>2</a:t>
                      </a:r>
                      <a:endParaRPr sz="2000" b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b="0" dirty="0">
                          <a:latin typeface="Times New Roman"/>
                          <a:cs typeface="Times New Roman"/>
                        </a:rPr>
                        <a:t>-</a:t>
                      </a:r>
                      <a:endParaRPr sz="2000" b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Akademik Teşvik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 b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 b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Kalite Yönetim ve Akreditasyon Süreçleri İçerisinde Göstermiş Olduğu Özverili Çalışmaları Nedeniyle Teşekkür Belgesi	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b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0" dirty="0">
                          <a:latin typeface="Times New Roman"/>
                          <a:cs typeface="Times New Roman"/>
                        </a:rPr>
                        <a:t>1</a:t>
                      </a:r>
                      <a:endParaRPr sz="1800" b="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245">
                <a:tc>
                  <a:txBody>
                    <a:bodyPr/>
                    <a:lstStyle/>
                    <a:p>
                      <a:pPr marR="96520" algn="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7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10920" y="5904382"/>
            <a:ext cx="1863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*Gerektiğinde</a:t>
            </a:r>
            <a:r>
              <a:rPr sz="1200" b="1" i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dirty="0">
                <a:solidFill>
                  <a:srgbClr val="C00000"/>
                </a:solidFill>
                <a:latin typeface="Calibri"/>
                <a:cs typeface="Calibri"/>
              </a:rPr>
              <a:t>satır</a:t>
            </a:r>
            <a:r>
              <a:rPr sz="1200" b="1" i="1" spc="-4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1200" b="1" i="1" spc="-10" dirty="0">
                <a:solidFill>
                  <a:srgbClr val="C00000"/>
                </a:solidFill>
                <a:latin typeface="Calibri"/>
                <a:cs typeface="Calibri"/>
              </a:rPr>
              <a:t>ekleyiniz.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28119" y="6330696"/>
            <a:ext cx="387096" cy="39014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54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2714" y="2387041"/>
            <a:ext cx="850011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10" dirty="0"/>
              <a:t>ULUSLARARASILAŞMA</a:t>
            </a:r>
            <a:endParaRPr sz="7200"/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76</a:t>
            </a:fld>
            <a:endParaRPr spc="-25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9931" rIns="0" bIns="0" rtlCol="0">
            <a:spAutoFit/>
          </a:bodyPr>
          <a:lstStyle/>
          <a:p>
            <a:pPr marL="17145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0000"/>
                </a:solidFill>
              </a:rPr>
              <a:t>Uluslararası</a:t>
            </a:r>
            <a:r>
              <a:rPr sz="2800" spc="-7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İşbirlikleri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400" dirty="0">
                <a:solidFill>
                  <a:srgbClr val="0000CC"/>
                </a:solidFill>
              </a:rPr>
              <a:t>(Ortak</a:t>
            </a:r>
            <a:r>
              <a:rPr sz="2400" spc="-60" dirty="0">
                <a:solidFill>
                  <a:srgbClr val="0000CC"/>
                </a:solidFill>
              </a:rPr>
              <a:t> </a:t>
            </a:r>
            <a:r>
              <a:rPr sz="2400" spc="-10" dirty="0">
                <a:solidFill>
                  <a:srgbClr val="0000CC"/>
                </a:solidFill>
              </a:rPr>
              <a:t>Programlar</a:t>
            </a:r>
            <a:r>
              <a:rPr sz="2400" spc="-114" dirty="0">
                <a:solidFill>
                  <a:srgbClr val="0000CC"/>
                </a:solidFill>
              </a:rPr>
              <a:t> </a:t>
            </a:r>
            <a:r>
              <a:rPr sz="2400" dirty="0">
                <a:solidFill>
                  <a:srgbClr val="0000CC"/>
                </a:solidFill>
              </a:rPr>
              <a:t>ve</a:t>
            </a:r>
            <a:r>
              <a:rPr sz="2400" spc="-80" dirty="0">
                <a:solidFill>
                  <a:srgbClr val="0000CC"/>
                </a:solidFill>
              </a:rPr>
              <a:t> </a:t>
            </a:r>
            <a:r>
              <a:rPr sz="2400" spc="-10" dirty="0">
                <a:solidFill>
                  <a:srgbClr val="0000CC"/>
                </a:solidFill>
              </a:rPr>
              <a:t>Projeler)</a:t>
            </a:r>
            <a:endParaRPr sz="2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70725" y="1911857"/>
          <a:ext cx="11370943" cy="4199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2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58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8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6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8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00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801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7338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Ülke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2956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8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24180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Fakülte</a:t>
                      </a:r>
                      <a:r>
                        <a:rPr sz="1800" b="1" spc="-1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5367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Bölüm/Program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Kapsamı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(Program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veya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Proje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Süresi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(Başlangıç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Bitiş</a:t>
                      </a:r>
                      <a:r>
                        <a:rPr sz="18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Tarihi)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3" rIns="0" bIns="0" rtlCol="0">
            <a:spAutoFit/>
          </a:bodyPr>
          <a:lstStyle/>
          <a:p>
            <a:pPr marL="2493645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FF0000"/>
                </a:solidFill>
              </a:rPr>
              <a:t>Uluslararası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İşbirlikleri</a:t>
            </a:r>
            <a:r>
              <a:rPr spc="-5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0000CC"/>
                </a:solidFill>
              </a:rPr>
              <a:t>(Erasmus+)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78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51459" y="2061082"/>
          <a:ext cx="11510645" cy="3905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61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8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84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694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6740">
                <a:tc>
                  <a:txBody>
                    <a:bodyPr/>
                    <a:lstStyle/>
                    <a:p>
                      <a:pPr marL="382905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Ülke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9570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Üniversite</a:t>
                      </a:r>
                      <a:r>
                        <a:rPr sz="18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3860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Fakülte</a:t>
                      </a:r>
                      <a:r>
                        <a:rPr sz="1800" b="1" spc="-10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8755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Bölüm/Program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23875"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Kapsamı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779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9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Süresi</a:t>
                      </a:r>
                      <a:r>
                        <a:rPr sz="1800" b="1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(Başlangıç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Bitiş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Tarihi)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5379" rIns="0" bIns="0" rtlCol="0">
            <a:spAutoFit/>
          </a:bodyPr>
          <a:lstStyle/>
          <a:p>
            <a:pPr marL="29464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ERASMUS+</a:t>
            </a:r>
            <a:r>
              <a:rPr spc="-7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0000CC"/>
                </a:solidFill>
              </a:rPr>
              <a:t>Hareketlilik</a:t>
            </a:r>
            <a:r>
              <a:rPr spc="-85" dirty="0">
                <a:solidFill>
                  <a:srgbClr val="0000CC"/>
                </a:solidFill>
              </a:rPr>
              <a:t> </a:t>
            </a:r>
            <a:r>
              <a:rPr spc="-10" dirty="0">
                <a:solidFill>
                  <a:srgbClr val="0000CC"/>
                </a:solidFill>
              </a:rPr>
              <a:t>Durumu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79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28777" y="1951863"/>
          <a:ext cx="11453495" cy="3953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71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0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0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0070"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ERASMUS+</a:t>
                      </a:r>
                      <a:r>
                        <a:rPr sz="24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HAREKETLİLİLK</a:t>
                      </a:r>
                      <a:r>
                        <a:rPr sz="24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DURUMU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7302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Yurtdışına</a:t>
                      </a:r>
                      <a:r>
                        <a:rPr sz="2000" b="1" spc="-7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Yurtdışına</a:t>
                      </a:r>
                      <a:r>
                        <a:rPr sz="20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1430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Yurtdışına</a:t>
                      </a:r>
                      <a:r>
                        <a:rPr sz="2000" b="1" spc="-7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Giden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Yurtdışından</a:t>
                      </a:r>
                      <a:r>
                        <a:rPr sz="20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76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1120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Yurtdışından</a:t>
                      </a:r>
                      <a:r>
                        <a:rPr sz="20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Elemanı</a:t>
                      </a:r>
                      <a:r>
                        <a:rPr sz="20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4224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71755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ERASMUS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+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Yurtdışından</a:t>
                      </a:r>
                      <a:r>
                        <a:rPr sz="20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Gelen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0F080-A6CE-D8EC-CFF2-93C6C16A4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C816B23-A413-F318-7227-210B2F509E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3" rIns="0" bIns="0" rtlCol="0">
            <a:spAutoFit/>
          </a:bodyPr>
          <a:lstStyle/>
          <a:p>
            <a:pPr marL="35185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Kurullar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/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Komisyonlar</a:t>
            </a: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333D6158-92BC-3923-3AD1-2A3EDF431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5741"/>
              </p:ext>
            </p:extLst>
          </p:nvPr>
        </p:nvGraphicFramePr>
        <p:xfrm>
          <a:off x="633730" y="1951863"/>
          <a:ext cx="11264262" cy="4438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26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Kurul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Komisyon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46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Akademik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365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Stratejik Plan Komisyonu</a:t>
                      </a:r>
                      <a:endParaRPr kumimoji="0" lang="tr-T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Ortak Dersler Komisyonu/BODEK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Akademik Teşvik Başvuru ve İnceleme Komisyonları</a:t>
                      </a:r>
                      <a:endParaRPr lang="tr-TR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 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Büro Hizmetleri ve Sekreterlik Bölümü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spc="-1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spc="-1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Dış Ticaret Bölümü</a:t>
                      </a: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Muhasebe ve Vergi Bölümü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Pazarlama ve Reklamcılık</a:t>
                      </a:r>
                      <a:r>
                        <a:rPr lang="tr-TR" sz="18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Bölümü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Yönetim</a:t>
                      </a:r>
                      <a:r>
                        <a:rPr lang="tr-TR" sz="1800" b="1" baseline="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 ve Organizasyon </a:t>
                      </a:r>
                      <a:r>
                        <a:rPr lang="tr-TR" sz="1800" b="1" baseline="0" dirty="0" err="1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Böklümü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4" name="object 4">
            <a:extLst>
              <a:ext uri="{FF2B5EF4-FFF2-40B4-BE49-F238E27FC236}">
                <a16:creationId xmlns:a16="http://schemas.microsoft.com/office/drawing/2014/main" id="{EDD80864-2F1B-AD51-BE85-97B4D8FD773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32335" y="6356603"/>
            <a:ext cx="359664" cy="364236"/>
          </a:xfrm>
          <a:prstGeom prst="rect">
            <a:avLst/>
          </a:prstGeom>
        </p:spPr>
      </p:pic>
      <p:sp>
        <p:nvSpPr>
          <p:cNvPr id="5" name="object 5">
            <a:extLst>
              <a:ext uri="{FF2B5EF4-FFF2-40B4-BE49-F238E27FC236}">
                <a16:creationId xmlns:a16="http://schemas.microsoft.com/office/drawing/2014/main" id="{A4C7E28E-E7C1-0C4C-964D-E80CD4C8E7B5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E4EC4701-10F2-6410-A576-FA802E9ECB8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346207074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8290" rIns="0" bIns="0" rtlCol="0">
            <a:spAutoFit/>
          </a:bodyPr>
          <a:lstStyle/>
          <a:p>
            <a:pPr marL="24644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Bilgi</a:t>
            </a:r>
            <a:r>
              <a:rPr spc="-7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Paketi</a:t>
            </a:r>
            <a:r>
              <a:rPr spc="-6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Hazırlanma</a:t>
            </a:r>
            <a:r>
              <a:rPr spc="-9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Durumu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805581"/>
              </p:ext>
            </p:extLst>
          </p:nvPr>
        </p:nvGraphicFramePr>
        <p:xfrm>
          <a:off x="423367" y="1970277"/>
          <a:ext cx="11271883" cy="3899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59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0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5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64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30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2000" b="1" spc="-1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270" algn="ctr">
                        <a:lnSpc>
                          <a:spcPts val="2320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3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43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0" marR="271780" indent="-355600">
                        <a:lnSpc>
                          <a:spcPts val="2400"/>
                        </a:lnSpc>
                        <a:spcBef>
                          <a:spcPts val="35"/>
                        </a:spcBef>
                      </a:pP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Toplam</a:t>
                      </a:r>
                      <a:r>
                        <a:rPr sz="2000" b="1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28575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528320" marR="92075" indent="-426720">
                        <a:lnSpc>
                          <a:spcPts val="2400"/>
                        </a:lnSpc>
                        <a:spcBef>
                          <a:spcPts val="3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Girişi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tamamlanan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</a:t>
                      </a:r>
                      <a:r>
                        <a:rPr sz="2000" b="1" spc="-7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33730" marR="147320" indent="-477520">
                        <a:lnSpc>
                          <a:spcPts val="2400"/>
                        </a:lnSpc>
                        <a:spcBef>
                          <a:spcPts val="3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Eksik/boş</a:t>
                      </a:r>
                      <a:r>
                        <a:rPr sz="20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ders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Büro Yönetimi ve Yönetici Asistanlığı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41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41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0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Çağrı Merkezi Hizmetleri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38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38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Dış Ticaret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43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43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İşletme Yönetimi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45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45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Muhasebe ve Vergi Uygulamaları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69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69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7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Pazarlama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33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33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0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800" b="1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0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0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12523" y="6571488"/>
            <a:ext cx="188975" cy="25145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80</a:t>
            </a:fld>
            <a:endParaRPr spc="-25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6231" y="1954149"/>
            <a:ext cx="11215370" cy="833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300" dirty="0"/>
              <a:t>KALİTE</a:t>
            </a:r>
            <a:r>
              <a:rPr sz="5300" spc="-85" dirty="0"/>
              <a:t> </a:t>
            </a:r>
            <a:r>
              <a:rPr sz="5300" dirty="0"/>
              <a:t>VE</a:t>
            </a:r>
            <a:r>
              <a:rPr sz="5300" spc="-80" dirty="0"/>
              <a:t> </a:t>
            </a:r>
            <a:r>
              <a:rPr sz="5300" spc="-50" dirty="0"/>
              <a:t>AKREDİTASYON</a:t>
            </a:r>
            <a:r>
              <a:rPr sz="5300" spc="-110" dirty="0"/>
              <a:t> </a:t>
            </a:r>
            <a:r>
              <a:rPr sz="5300" spc="-10" dirty="0"/>
              <a:t>ÇALIŞMALARI</a:t>
            </a:r>
            <a:endParaRPr sz="53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81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282441" y="3126364"/>
            <a:ext cx="5821045" cy="147447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20"/>
              </a:spcBef>
            </a:pP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YÖKAK</a:t>
            </a:r>
            <a:r>
              <a:rPr sz="22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BİRİM</a:t>
            </a:r>
            <a:r>
              <a:rPr sz="22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İÇ</a:t>
            </a:r>
            <a:r>
              <a:rPr sz="22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DEĞERLENDİRME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RAPORU</a:t>
            </a:r>
            <a:r>
              <a:rPr sz="2200" b="1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(BİDR)</a:t>
            </a:r>
            <a:endParaRPr sz="2200">
              <a:latin typeface="Calibri"/>
              <a:cs typeface="Calibri"/>
            </a:endParaRPr>
          </a:p>
          <a:p>
            <a:pPr marL="1273175" marR="1266190" algn="ctr">
              <a:lnSpc>
                <a:spcPct val="107700"/>
              </a:lnSpc>
              <a:spcBef>
                <a:spcPts val="15"/>
              </a:spcBef>
            </a:pP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PROGRAM</a:t>
            </a:r>
            <a:r>
              <a:rPr sz="2200" b="1" spc="-11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25" dirty="0">
                <a:solidFill>
                  <a:srgbClr val="FF0000"/>
                </a:solidFill>
                <a:latin typeface="Calibri"/>
                <a:cs typeface="Calibri"/>
              </a:rPr>
              <a:t>AKREDİTASYONU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ÖZ</a:t>
            </a:r>
            <a:r>
              <a:rPr sz="2200" b="1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DEĞERLENDİRME</a:t>
            </a:r>
            <a:endParaRPr sz="2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2026</a:t>
            </a:r>
            <a:r>
              <a:rPr sz="22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YILI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FF0000"/>
                </a:solidFill>
                <a:latin typeface="Calibri"/>
                <a:cs typeface="Calibri"/>
              </a:rPr>
              <a:t>İYİLEŞTİRME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FF0000"/>
                </a:solidFill>
                <a:latin typeface="Calibri"/>
                <a:cs typeface="Calibri"/>
              </a:rPr>
              <a:t>PLANI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1737" rIns="0" bIns="0" rtlCol="0">
            <a:spAutoFit/>
          </a:bodyPr>
          <a:lstStyle/>
          <a:p>
            <a:pPr marL="1769110" marR="5080" indent="-1535430">
              <a:lnSpc>
                <a:spcPts val="2700"/>
              </a:lnSpc>
              <a:spcBef>
                <a:spcPts val="434"/>
              </a:spcBef>
            </a:pPr>
            <a:r>
              <a:rPr sz="2500" dirty="0">
                <a:solidFill>
                  <a:srgbClr val="FF0000"/>
                </a:solidFill>
              </a:rPr>
              <a:t>2024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Birim</a:t>
            </a:r>
            <a:r>
              <a:rPr sz="2500" spc="-7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İç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Değerlendirme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Raporu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(BİDR)</a:t>
            </a:r>
            <a:r>
              <a:rPr sz="2500" spc="-7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Kalite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Güvence</a:t>
            </a:r>
            <a:r>
              <a:rPr sz="2500" spc="-7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Sistem</a:t>
            </a:r>
            <a:r>
              <a:rPr sz="2500" spc="-55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Ölçütleri </a:t>
            </a:r>
            <a:r>
              <a:rPr sz="2500" dirty="0">
                <a:solidFill>
                  <a:srgbClr val="FF0000"/>
                </a:solidFill>
              </a:rPr>
              <a:t>Olgunluk</a:t>
            </a:r>
            <a:r>
              <a:rPr sz="2500" spc="-12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Düzeyleri:</a:t>
            </a:r>
            <a:r>
              <a:rPr sz="2500" spc="-9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LİDERLİK,</a:t>
            </a:r>
            <a:r>
              <a:rPr sz="2500" spc="-65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YÖNETİŞİM</a:t>
            </a:r>
            <a:r>
              <a:rPr sz="2500" spc="-70" dirty="0">
                <a:solidFill>
                  <a:srgbClr val="0000CC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VE</a:t>
            </a:r>
            <a:r>
              <a:rPr sz="2500" spc="-105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KALİTE</a:t>
            </a:r>
            <a:endParaRPr sz="25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82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773880"/>
              </p:ext>
            </p:extLst>
          </p:nvPr>
        </p:nvGraphicFramePr>
        <p:xfrm>
          <a:off x="202374" y="1989201"/>
          <a:ext cx="11490324" cy="36766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01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55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0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2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4805">
                <a:tc rowSpan="2">
                  <a:txBody>
                    <a:bodyPr/>
                    <a:lstStyle/>
                    <a:p>
                      <a:pPr marL="931544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20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b="1" spc="-1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70"/>
                        </a:spcBef>
                      </a:pPr>
                      <a:r>
                        <a:rPr sz="20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2000" b="1" spc="-5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3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1465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0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20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Düzeyi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8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3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3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22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82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42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16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A.1.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Liderlik</a:t>
                      </a:r>
                      <a:r>
                        <a:rPr sz="20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Kalite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A.1.1.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Yönetim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modeli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idari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yapı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A.1.2.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Liderlik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A.1.3.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Kurumsal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dönüşüm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kapasitesi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A.1.4.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kalite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güvencesi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mekanizmaları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6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A.1.5.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Kamuoyunu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bilgilendirme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hesap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verebilirlik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425">
                <a:tc rowSpan="3"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2025"/>
                        </a:spcBef>
                        <a:tabLst>
                          <a:tab pos="697865" algn="l"/>
                          <a:tab pos="1700530" algn="l"/>
                          <a:tab pos="2178050" algn="l"/>
                        </a:tabLst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A.2.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Misyon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Stratejik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Amaçlar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57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A.2.1.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Misyon,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vizyon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politikalar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4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7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A.2.2.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Stratejik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amaç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hedefler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57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68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7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A.2.3.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Performans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79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1737" rIns="0" bIns="0" rtlCol="0">
            <a:spAutoFit/>
          </a:bodyPr>
          <a:lstStyle/>
          <a:p>
            <a:pPr marL="1769110" marR="5080" indent="-1178560">
              <a:lnSpc>
                <a:spcPts val="2700"/>
              </a:lnSpc>
              <a:spcBef>
                <a:spcPts val="434"/>
              </a:spcBef>
            </a:pPr>
            <a:r>
              <a:rPr sz="2500" dirty="0">
                <a:solidFill>
                  <a:srgbClr val="FF0000"/>
                </a:solidFill>
              </a:rPr>
              <a:t>Birim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İç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Değerlendirme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Raporu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(BİDR)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Kalite</a:t>
            </a:r>
            <a:r>
              <a:rPr sz="2500" spc="-7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Güvence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Sistem</a:t>
            </a:r>
            <a:r>
              <a:rPr sz="2500" spc="-6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Ölçütleri </a:t>
            </a:r>
            <a:r>
              <a:rPr sz="2500" dirty="0">
                <a:solidFill>
                  <a:srgbClr val="FF0000"/>
                </a:solidFill>
              </a:rPr>
              <a:t>Olgunluk</a:t>
            </a:r>
            <a:r>
              <a:rPr sz="2500" spc="-12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Düzeyleri:</a:t>
            </a:r>
            <a:r>
              <a:rPr sz="2500" spc="-9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LİDERLİK,</a:t>
            </a:r>
            <a:r>
              <a:rPr sz="2500" spc="-65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YÖNETİŞİM</a:t>
            </a:r>
            <a:r>
              <a:rPr sz="2500" spc="-70" dirty="0">
                <a:solidFill>
                  <a:srgbClr val="0000CC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VE</a:t>
            </a:r>
            <a:r>
              <a:rPr sz="2500" spc="-105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KALİTE</a:t>
            </a:r>
            <a:endParaRPr sz="25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62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550580"/>
              </p:ext>
            </p:extLst>
          </p:nvPr>
        </p:nvGraphicFramePr>
        <p:xfrm>
          <a:off x="778840" y="1901951"/>
          <a:ext cx="10636249" cy="4030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2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7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755">
                <a:tc rowSpan="2">
                  <a:txBody>
                    <a:bodyPr/>
                    <a:lstStyle/>
                    <a:p>
                      <a:pPr marL="723265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20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2000" b="1" spc="-4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2000" b="1" spc="-5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9405">
                        <a:lnSpc>
                          <a:spcPts val="2335"/>
                        </a:lnSpc>
                      </a:pPr>
                      <a:r>
                        <a:rPr sz="2000" b="1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2000" b="1" spc="-35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Düzeyi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7660">
                        <a:lnSpc>
                          <a:spcPts val="2335"/>
                        </a:lnSpc>
                      </a:pP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6390">
                        <a:lnSpc>
                          <a:spcPts val="2335"/>
                        </a:lnSpc>
                      </a:pPr>
                      <a:r>
                        <a:rPr sz="2000" b="1" spc="-20" dirty="0">
                          <a:solidFill>
                            <a:srgbClr val="0066FF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83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A.3.</a:t>
                      </a:r>
                      <a:r>
                        <a:rPr sz="20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Yönetim</a:t>
                      </a:r>
                      <a:r>
                        <a:rPr sz="20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Sistemleri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987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A.3.1.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Bilgi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yönetim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sistemi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87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A.3.2.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İnsan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kaynakları 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87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55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A.3.3.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Finansal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987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A.3.4.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Süreç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8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A.4.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Paydaş</a:t>
                      </a: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Katılımı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A.4.1.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İç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dış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paydaş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katılımı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A.4.2.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geri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bildirimleri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A.4.3.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Mezun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ilişkileri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08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A.5.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Uluslararasılaşma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A.5.1.</a:t>
                      </a:r>
                      <a:r>
                        <a:rPr sz="20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Uluslararasılaşma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süreçlerinin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ts val="236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A.5.2.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Uluslararasılaşma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kaynakları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19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92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A.5.3.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Uluslararasılaşma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performansı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3675" rIns="0" bIns="0" rtlCol="0">
            <a:spAutoFit/>
          </a:bodyPr>
          <a:lstStyle/>
          <a:p>
            <a:pPr marL="2525395" marR="5080" indent="-1906905">
              <a:lnSpc>
                <a:spcPts val="2700"/>
              </a:lnSpc>
              <a:spcBef>
                <a:spcPts val="434"/>
              </a:spcBef>
            </a:pPr>
            <a:r>
              <a:rPr sz="2500" dirty="0">
                <a:solidFill>
                  <a:srgbClr val="FF0000"/>
                </a:solidFill>
              </a:rPr>
              <a:t>Birim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İç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Değerlendirme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Raporu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(BİDR)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Kalite</a:t>
            </a:r>
            <a:r>
              <a:rPr sz="2500" spc="-7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Güvence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Sistem</a:t>
            </a:r>
            <a:r>
              <a:rPr sz="2500" spc="-6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Ölçütleri </a:t>
            </a:r>
            <a:r>
              <a:rPr sz="2500" dirty="0">
                <a:solidFill>
                  <a:srgbClr val="FF0000"/>
                </a:solidFill>
              </a:rPr>
              <a:t>Olgunluk</a:t>
            </a:r>
            <a:r>
              <a:rPr sz="2500" spc="-11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Düzeyleri: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EĞİTİM</a:t>
            </a:r>
            <a:r>
              <a:rPr sz="2500" spc="-80" dirty="0">
                <a:solidFill>
                  <a:srgbClr val="0000CC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VE</a:t>
            </a:r>
            <a:r>
              <a:rPr sz="2500" spc="-80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ÖĞRETİM</a:t>
            </a:r>
            <a:endParaRPr sz="25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63</a:t>
            </a:r>
            <a:endParaRPr sz="12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301729"/>
              </p:ext>
            </p:extLst>
          </p:nvPr>
        </p:nvGraphicFramePr>
        <p:xfrm>
          <a:off x="391210" y="1941702"/>
          <a:ext cx="11318872" cy="39668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5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7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9570">
                <a:tc rowSpan="2">
                  <a:txBody>
                    <a:bodyPr/>
                    <a:lstStyle/>
                    <a:p>
                      <a:pPr marL="612775">
                        <a:lnSpc>
                          <a:spcPct val="100000"/>
                        </a:lnSpc>
                        <a:spcBef>
                          <a:spcPts val="167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12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670"/>
                        </a:spcBef>
                      </a:pP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12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28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63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12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12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098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21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8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3815" marR="156845">
                        <a:lnSpc>
                          <a:spcPct val="107300"/>
                        </a:lnSpc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B.1.</a:t>
                      </a:r>
                      <a:r>
                        <a:rPr sz="18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Tasarımı,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Değerlendirmesi</a:t>
                      </a:r>
                      <a:r>
                        <a:rPr sz="1800" b="1" spc="-9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Güncellenmesi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B.1.1.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Programların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tasarımı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onayı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B.1.2.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Programın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dağılım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dengesi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B.1.3.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kazanımlarının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çıktılarıyla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uyumu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B.1.4.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iş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yüküne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dayalı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ders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tasarımı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B.1.5.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Programların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izlenmesi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güncellenmesi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387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B.1.6.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Eğitim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süreçlerinin yönetimi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21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43815" marR="630555">
                        <a:lnSpc>
                          <a:spcPct val="107200"/>
                        </a:lnSpc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B.2.</a:t>
                      </a:r>
                      <a:r>
                        <a:rPr sz="18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Programların Yürütülmesi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B.2.1.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yöntem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teknikleri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B.2.2.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Ölçme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değerlendirme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B.2.3.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kabulü,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önceki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öğrenmenin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tanınması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kredilendirilmesi*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28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B.2.4.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Yeterliliklerin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sertifikalandırılması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diploma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8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3675" rIns="0" bIns="0" rtlCol="0">
            <a:spAutoFit/>
          </a:bodyPr>
          <a:lstStyle/>
          <a:p>
            <a:pPr marL="2525395" marR="5080" indent="-1906905">
              <a:lnSpc>
                <a:spcPts val="2700"/>
              </a:lnSpc>
              <a:spcBef>
                <a:spcPts val="434"/>
              </a:spcBef>
            </a:pPr>
            <a:r>
              <a:rPr sz="2500" dirty="0">
                <a:solidFill>
                  <a:srgbClr val="FF0000"/>
                </a:solidFill>
              </a:rPr>
              <a:t>Birim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İç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Değerlendirme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Raporu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(BİDR)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Kalite</a:t>
            </a:r>
            <a:r>
              <a:rPr sz="2500" spc="-7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Güvence</a:t>
            </a:r>
            <a:r>
              <a:rPr sz="2500" spc="-8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Sistem</a:t>
            </a:r>
            <a:r>
              <a:rPr sz="2500" spc="-6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Ölçütleri </a:t>
            </a:r>
            <a:r>
              <a:rPr sz="2500" dirty="0">
                <a:solidFill>
                  <a:srgbClr val="FF0000"/>
                </a:solidFill>
              </a:rPr>
              <a:t>Olgunluk</a:t>
            </a:r>
            <a:r>
              <a:rPr sz="2500" spc="-11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Düzeyleri:</a:t>
            </a:r>
            <a:r>
              <a:rPr sz="2500" spc="-8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EĞİTİM</a:t>
            </a:r>
            <a:r>
              <a:rPr sz="2500" spc="-80" dirty="0">
                <a:solidFill>
                  <a:srgbClr val="0000CC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VE</a:t>
            </a:r>
            <a:r>
              <a:rPr sz="2500" spc="-80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ÖĞRETİM</a:t>
            </a:r>
            <a:endParaRPr sz="25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94211" y="6464680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88888"/>
                </a:solidFill>
                <a:latin typeface="Calibri"/>
                <a:cs typeface="Calibri"/>
              </a:rPr>
              <a:t>64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91505" y="6530213"/>
            <a:ext cx="18110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35"/>
              </a:lnSpc>
            </a:pPr>
            <a:r>
              <a:rPr sz="1400" b="1" spc="-35" dirty="0">
                <a:solidFill>
                  <a:srgbClr val="952D2D"/>
                </a:solidFill>
                <a:latin typeface="Calibri"/>
                <a:cs typeface="Calibri"/>
              </a:rPr>
              <a:t>FATİH</a:t>
            </a:r>
            <a:r>
              <a:rPr sz="1400" b="1" spc="-4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952D2D"/>
                </a:solidFill>
                <a:latin typeface="Calibri"/>
                <a:cs typeface="Calibri"/>
              </a:rPr>
              <a:t>EĞİTİM</a:t>
            </a:r>
            <a:r>
              <a:rPr sz="1400" b="1" spc="-55" dirty="0">
                <a:solidFill>
                  <a:srgbClr val="952D2D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952D2D"/>
                </a:solidFill>
                <a:latin typeface="Calibri"/>
                <a:cs typeface="Calibri"/>
              </a:rPr>
              <a:t>FAKÜLTESİ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555513"/>
              </p:ext>
            </p:extLst>
          </p:nvPr>
        </p:nvGraphicFramePr>
        <p:xfrm>
          <a:off x="391210" y="1961642"/>
          <a:ext cx="11389358" cy="3768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62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48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93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3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0530">
                <a:tc rowSpan="2">
                  <a:txBody>
                    <a:bodyPr/>
                    <a:lstStyle/>
                    <a:p>
                      <a:pPr marL="913130">
                        <a:lnSpc>
                          <a:spcPct val="100000"/>
                        </a:lnSpc>
                        <a:spcBef>
                          <a:spcPts val="163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b="1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07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30"/>
                        </a:spcBef>
                      </a:pP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07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9230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16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7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70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6220">
                        <a:lnSpc>
                          <a:spcPts val="2335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555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815" marR="105410">
                        <a:lnSpc>
                          <a:spcPct val="107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B.3.</a:t>
                      </a:r>
                      <a:r>
                        <a:rPr sz="20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Öğrenme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Kaynakları</a:t>
                      </a:r>
                      <a:r>
                        <a:rPr sz="2000" b="1" spc="-3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Akademik</a:t>
                      </a:r>
                      <a:r>
                        <a:rPr sz="20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Destek Hizmetleri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B.3.1.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Öğrenme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ortam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kaynakları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B.3.2.</a:t>
                      </a:r>
                      <a:r>
                        <a:rPr sz="20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Akademik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destek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hizmetleri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B.3.3.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Tesis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altyapılar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B.3.4.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Dezavantajlı</a:t>
                      </a:r>
                      <a:r>
                        <a:rPr sz="2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gruplar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1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B.3.5.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Sosyal,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kültürel,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sportif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faaliyetler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55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B.4.</a:t>
                      </a:r>
                      <a:r>
                        <a:rPr sz="20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b="1" spc="-7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Kadrosu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B.4.1.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Atama,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yükseltme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görevlendirme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kriterleri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B.4.2.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yetkinlikleri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gelişimi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65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B.4.3.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Eğitim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faaliyetlerine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yönelik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teşvik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ödüllendirme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0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3586" rIns="0" bIns="0" rtlCol="0">
            <a:spAutoFit/>
          </a:bodyPr>
          <a:lstStyle/>
          <a:p>
            <a:pPr marL="2700020" marR="5080" indent="-2687955">
              <a:lnSpc>
                <a:spcPts val="2700"/>
              </a:lnSpc>
              <a:spcBef>
                <a:spcPts val="434"/>
              </a:spcBef>
            </a:pPr>
            <a:r>
              <a:rPr sz="2500" dirty="0">
                <a:solidFill>
                  <a:srgbClr val="FF0000"/>
                </a:solidFill>
              </a:rPr>
              <a:t>Birim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İç</a:t>
            </a:r>
            <a:r>
              <a:rPr sz="2500" spc="-70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Değerlendirme</a:t>
            </a:r>
            <a:r>
              <a:rPr sz="2500" spc="-7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Raporu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(BİDR)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Kalite</a:t>
            </a:r>
            <a:r>
              <a:rPr sz="2500" spc="-5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Güvence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Sistem</a:t>
            </a:r>
            <a:r>
              <a:rPr sz="2500" spc="-50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FF0000"/>
                </a:solidFill>
              </a:rPr>
              <a:t>Ölçütleri</a:t>
            </a:r>
            <a:r>
              <a:rPr sz="2500" spc="-65" dirty="0">
                <a:solidFill>
                  <a:srgbClr val="FF0000"/>
                </a:solidFill>
              </a:rPr>
              <a:t> </a:t>
            </a:r>
            <a:r>
              <a:rPr sz="2500" spc="-10" dirty="0">
                <a:solidFill>
                  <a:srgbClr val="FF0000"/>
                </a:solidFill>
              </a:rPr>
              <a:t>Olgunluk Düzeyleri:</a:t>
            </a:r>
            <a:r>
              <a:rPr sz="2500" spc="-75" dirty="0">
                <a:solidFill>
                  <a:srgbClr val="FF0000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ARAŞTIRMA</a:t>
            </a:r>
            <a:r>
              <a:rPr sz="2500" spc="-55" dirty="0">
                <a:solidFill>
                  <a:srgbClr val="0000CC"/>
                </a:solidFill>
              </a:rPr>
              <a:t> </a:t>
            </a:r>
            <a:r>
              <a:rPr sz="2500" dirty="0">
                <a:solidFill>
                  <a:srgbClr val="0000CC"/>
                </a:solidFill>
              </a:rPr>
              <a:t>VE</a:t>
            </a:r>
            <a:r>
              <a:rPr sz="2500" spc="-80" dirty="0">
                <a:solidFill>
                  <a:srgbClr val="0000CC"/>
                </a:solidFill>
              </a:rPr>
              <a:t> </a:t>
            </a:r>
            <a:r>
              <a:rPr sz="2500" spc="-10" dirty="0">
                <a:solidFill>
                  <a:srgbClr val="0000CC"/>
                </a:solidFill>
              </a:rPr>
              <a:t>GELİŞTİRME</a:t>
            </a:r>
            <a:endParaRPr sz="25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86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608512"/>
              </p:ext>
            </p:extLst>
          </p:nvPr>
        </p:nvGraphicFramePr>
        <p:xfrm>
          <a:off x="455282" y="1891410"/>
          <a:ext cx="11294744" cy="38049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85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4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330">
                <a:tc rowSpan="2">
                  <a:txBody>
                    <a:bodyPr/>
                    <a:lstStyle/>
                    <a:p>
                      <a:pPr marL="69850" algn="ctr">
                        <a:lnSpc>
                          <a:spcPct val="100000"/>
                        </a:lnSpc>
                        <a:spcBef>
                          <a:spcPts val="1735"/>
                        </a:spcBef>
                      </a:pPr>
                      <a:r>
                        <a:rPr sz="16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16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0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2390" algn="ctr">
                        <a:lnSpc>
                          <a:spcPct val="100000"/>
                        </a:lnSpc>
                        <a:spcBef>
                          <a:spcPts val="1735"/>
                        </a:spcBef>
                      </a:pPr>
                      <a:r>
                        <a:rPr sz="1600" b="1" spc="-3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1600" b="1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20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16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3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0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203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940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6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780">
                <a:tc rowSpan="3">
                  <a:txBody>
                    <a:bodyPr/>
                    <a:lstStyle/>
                    <a:p>
                      <a:pPr marL="116205" marR="64135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C.1.</a:t>
                      </a:r>
                      <a:r>
                        <a:rPr sz="18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8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Süreçlerinin Yönetimi</a:t>
                      </a:r>
                      <a:r>
                        <a:rPr sz="1800" b="1" spc="-6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b="1" spc="-9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Araştırma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16205">
                        <a:lnSpc>
                          <a:spcPct val="100000"/>
                        </a:lnSpc>
                      </a:pP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Kaynakları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72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C.1.1.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süreçlerinin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540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7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2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C.1.2.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İç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dış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kaynaklar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7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720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C.1.3.</a:t>
                      </a:r>
                      <a:r>
                        <a:rPr sz="16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Doktora</a:t>
                      </a:r>
                      <a:r>
                        <a:rPr sz="16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programları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doktora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sonrası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imkanlar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780">
                <a:tc rowSpan="2">
                  <a:txBody>
                    <a:bodyPr/>
                    <a:lstStyle/>
                    <a:p>
                      <a:pPr marL="116205" marR="648970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C.2.</a:t>
                      </a:r>
                      <a:r>
                        <a:rPr sz="1800" b="1" spc="-5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800" b="1" spc="-6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Yetkinliği,</a:t>
                      </a:r>
                      <a:r>
                        <a:rPr sz="18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İş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birlikleri</a:t>
                      </a:r>
                      <a:r>
                        <a:rPr sz="1800" b="1" spc="-6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18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Destekler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C.2.1.</a:t>
                      </a:r>
                      <a:r>
                        <a:rPr sz="16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yetkinlikleri</a:t>
                      </a:r>
                      <a:r>
                        <a:rPr sz="16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gelişimi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54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C.2.2.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Ulusal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uluslararası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ortak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 programlar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ortak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birimleri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9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0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16205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C.3.</a:t>
                      </a:r>
                      <a:r>
                        <a:rPr sz="1800" b="1" spc="-4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800" b="1" spc="-5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Performansı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C.3.1.</a:t>
                      </a:r>
                      <a:r>
                        <a:rPr sz="16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Araştırma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performansının</a:t>
                      </a:r>
                      <a:r>
                        <a:rPr sz="16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izlenmesi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16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değerlendirilmesi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26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8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1635"/>
                        </a:spcBef>
                      </a:pPr>
                      <a:r>
                        <a:rPr sz="1600" dirty="0">
                          <a:latin typeface="Calibri"/>
                          <a:cs typeface="Calibri"/>
                        </a:rPr>
                        <a:t>C.3.2.</a:t>
                      </a:r>
                      <a:r>
                        <a:rPr sz="16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dirty="0">
                          <a:latin typeface="Calibri"/>
                          <a:cs typeface="Calibri"/>
                        </a:rPr>
                        <a:t>Öğretim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elemanı/araştırmacı</a:t>
                      </a:r>
                      <a:r>
                        <a:rPr sz="16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performansının</a:t>
                      </a:r>
                      <a:r>
                        <a:rPr sz="16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spc="-10" dirty="0">
                          <a:latin typeface="Calibri"/>
                          <a:cs typeface="Calibri"/>
                        </a:rPr>
                        <a:t>değerlendirilmesi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2076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17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9936" rIns="0" bIns="0" rtlCol="0">
            <a:spAutoFit/>
          </a:bodyPr>
          <a:lstStyle/>
          <a:p>
            <a:pPr marL="1751964" marR="5080" indent="-937260">
              <a:lnSpc>
                <a:spcPts val="3030"/>
              </a:lnSpc>
              <a:spcBef>
                <a:spcPts val="475"/>
              </a:spcBef>
            </a:pPr>
            <a:r>
              <a:rPr sz="2800" dirty="0">
                <a:solidFill>
                  <a:srgbClr val="FF0000"/>
                </a:solidFill>
              </a:rPr>
              <a:t>Birim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İç</a:t>
            </a:r>
            <a:r>
              <a:rPr sz="2800" spc="-10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Değerlendirme</a:t>
            </a:r>
            <a:r>
              <a:rPr sz="2800" spc="-6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Raporu</a:t>
            </a:r>
            <a:r>
              <a:rPr sz="2800" spc="-10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(BİDR)</a:t>
            </a:r>
            <a:r>
              <a:rPr sz="2800" spc="-9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Kalite</a:t>
            </a:r>
            <a:r>
              <a:rPr sz="2800" spc="-65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Güvence</a:t>
            </a:r>
            <a:r>
              <a:rPr sz="2800" spc="-9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Sistem </a:t>
            </a:r>
            <a:r>
              <a:rPr sz="2800" dirty="0">
                <a:solidFill>
                  <a:srgbClr val="FF0000"/>
                </a:solidFill>
              </a:rPr>
              <a:t>Ölçütleri</a:t>
            </a:r>
            <a:r>
              <a:rPr sz="2800" spc="-80" dirty="0">
                <a:solidFill>
                  <a:srgbClr val="FF0000"/>
                </a:solidFill>
              </a:rPr>
              <a:t> </a:t>
            </a:r>
            <a:r>
              <a:rPr sz="2800" dirty="0">
                <a:solidFill>
                  <a:srgbClr val="FF0000"/>
                </a:solidFill>
              </a:rPr>
              <a:t>Olgunluk</a:t>
            </a:r>
            <a:r>
              <a:rPr sz="2800" spc="-80" dirty="0">
                <a:solidFill>
                  <a:srgbClr val="FF0000"/>
                </a:solidFill>
              </a:rPr>
              <a:t> </a:t>
            </a:r>
            <a:r>
              <a:rPr sz="2800" spc="-10" dirty="0">
                <a:solidFill>
                  <a:srgbClr val="FF0000"/>
                </a:solidFill>
              </a:rPr>
              <a:t>Düzeyleri:</a:t>
            </a:r>
            <a:r>
              <a:rPr sz="2800" spc="-55" dirty="0">
                <a:solidFill>
                  <a:srgbClr val="FF0000"/>
                </a:solidFill>
              </a:rPr>
              <a:t> </a:t>
            </a:r>
            <a:r>
              <a:rPr sz="2800" spc="-25" dirty="0">
                <a:solidFill>
                  <a:srgbClr val="0000CC"/>
                </a:solidFill>
              </a:rPr>
              <a:t>TOPLUMSAL</a:t>
            </a:r>
            <a:r>
              <a:rPr sz="2800" spc="-70" dirty="0">
                <a:solidFill>
                  <a:srgbClr val="0000CC"/>
                </a:solidFill>
              </a:rPr>
              <a:t> </a:t>
            </a:r>
            <a:r>
              <a:rPr sz="2800" spc="-10" dirty="0">
                <a:solidFill>
                  <a:srgbClr val="0000CC"/>
                </a:solidFill>
              </a:rPr>
              <a:t>KATKI</a:t>
            </a:r>
            <a:endParaRPr sz="28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87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85501"/>
              </p:ext>
            </p:extLst>
          </p:nvPr>
        </p:nvGraphicFramePr>
        <p:xfrm>
          <a:off x="320217" y="2005329"/>
          <a:ext cx="11600180" cy="3511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675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8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2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2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755"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ANA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ÖLÇÜT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20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ALT</a:t>
                      </a:r>
                      <a:r>
                        <a:rPr sz="2000" b="1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ÖLÇÜT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0190">
                        <a:lnSpc>
                          <a:spcPts val="2335"/>
                        </a:lnSpc>
                      </a:pP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OLGUNLUK</a:t>
                      </a:r>
                      <a:r>
                        <a:rPr sz="20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DÜZEYİ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49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7665">
                        <a:lnSpc>
                          <a:spcPts val="2335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2024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>
                        <a:lnSpc>
                          <a:spcPts val="2335"/>
                        </a:lnSpc>
                      </a:pPr>
                      <a:r>
                        <a:rPr sz="20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2025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11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85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D.1.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Toplumsal</a:t>
                      </a:r>
                      <a:r>
                        <a:rPr sz="2000" b="1" spc="-7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Katkı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Süreçlerinin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Yönetimi</a:t>
                      </a:r>
                      <a:r>
                        <a:rPr sz="2000" b="1" spc="-7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Toplumsal</a:t>
                      </a:r>
                      <a:r>
                        <a:rPr sz="2000" b="1" spc="-8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Katkı</a:t>
                      </a:r>
                      <a:r>
                        <a:rPr sz="2000" b="1" spc="-3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Kaynakları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1250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77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D.1.1.</a:t>
                      </a:r>
                      <a:r>
                        <a:rPr sz="200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Toplumsal</a:t>
                      </a:r>
                      <a:r>
                        <a:rPr sz="20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katkı</a:t>
                      </a:r>
                      <a:r>
                        <a:rPr sz="20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süreçlerinin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yönetimi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25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6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50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44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D.1.2.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Kaynaklar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182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2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8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D.2.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Toplumsal</a:t>
                      </a:r>
                      <a:r>
                        <a:rPr sz="2000" b="1" spc="-75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Katkı</a:t>
                      </a:r>
                      <a:r>
                        <a:rPr sz="2000" b="1" spc="-4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Performansı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159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44450" marR="860425">
                        <a:lnSpc>
                          <a:spcPct val="107000"/>
                        </a:lnSpc>
                      </a:pPr>
                      <a:r>
                        <a:rPr sz="2000" spc="-35" dirty="0">
                          <a:latin typeface="Calibri"/>
                          <a:cs typeface="Calibri"/>
                        </a:rPr>
                        <a:t>D.2.1.Toplumsal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katkı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performansının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izlenmesi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ve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değerlendirilmesi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r-TR" sz="2100" dirty="0">
                          <a:latin typeface="Times New Roman"/>
                          <a:cs typeface="Times New Roman"/>
                        </a:rPr>
                        <a:t>3</a:t>
                      </a: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4353" rIns="0" bIns="0" rtlCol="0">
            <a:spAutoFit/>
          </a:bodyPr>
          <a:lstStyle/>
          <a:p>
            <a:pPr marL="1581785">
              <a:lnSpc>
                <a:spcPct val="100000"/>
              </a:lnSpc>
              <a:spcBef>
                <a:spcPts val="105"/>
              </a:spcBef>
            </a:pPr>
            <a:r>
              <a:rPr dirty="0"/>
              <a:t>Program</a:t>
            </a:r>
            <a:r>
              <a:rPr spc="-100" dirty="0"/>
              <a:t> </a:t>
            </a:r>
            <a:r>
              <a:rPr spc="-10" dirty="0"/>
              <a:t>Akreditasyon</a:t>
            </a:r>
            <a:r>
              <a:rPr spc="-85" dirty="0"/>
              <a:t> </a:t>
            </a:r>
            <a:r>
              <a:rPr dirty="0" err="1"/>
              <a:t>Hazırlık</a:t>
            </a:r>
            <a:r>
              <a:rPr spc="-60" dirty="0"/>
              <a:t> </a:t>
            </a:r>
            <a:r>
              <a:rPr spc="-10" dirty="0" err="1"/>
              <a:t>Çalışmaları</a:t>
            </a:r>
            <a:endParaRPr spc="-10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88</a:t>
            </a:fld>
            <a:endParaRPr spc="-25" dirty="0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D8ABE0CD-8209-31A4-53A3-7CAF5C825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195270"/>
              </p:ext>
            </p:extLst>
          </p:nvPr>
        </p:nvGraphicFramePr>
        <p:xfrm>
          <a:off x="1562099" y="2438400"/>
          <a:ext cx="8597902" cy="3777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951">
                  <a:extLst>
                    <a:ext uri="{9D8B030D-6E8A-4147-A177-3AD203B41FA5}">
                      <a16:colId xmlns:a16="http://schemas.microsoft.com/office/drawing/2014/main" val="2639380471"/>
                    </a:ext>
                  </a:extLst>
                </a:gridCol>
                <a:gridCol w="4298951">
                  <a:extLst>
                    <a:ext uri="{9D8B030D-6E8A-4147-A177-3AD203B41FA5}">
                      <a16:colId xmlns:a16="http://schemas.microsoft.com/office/drawing/2014/main" val="734549178"/>
                    </a:ext>
                  </a:extLst>
                </a:gridCol>
              </a:tblGrid>
              <a:tr h="377746">
                <a:tc>
                  <a:txBody>
                    <a:bodyPr/>
                    <a:lstStyle/>
                    <a:p>
                      <a:r>
                        <a:rPr lang="tr-TR" dirty="0"/>
                        <a:t>Ölçütler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617001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r>
                        <a:rPr lang="tr-TR" dirty="0"/>
                        <a:t>Ölçüt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Öğrenciler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899282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r>
                        <a:rPr lang="tr-TR" dirty="0"/>
                        <a:t>Ölçüt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pt-BR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 Eğitim Amaçları</a:t>
                      </a:r>
                      <a:endParaRPr lang="tr-TR" sz="18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216990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r>
                        <a:rPr lang="tr-TR" dirty="0"/>
                        <a:t>Ölçüt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 Çıktıları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230567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r>
                        <a:rPr lang="tr-TR" dirty="0"/>
                        <a:t>Ölçüt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Sürekli İyileştirme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815896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r>
                        <a:rPr lang="tr-TR" dirty="0"/>
                        <a:t>Ölçüt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Eğitim Planı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873186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Ölçüt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Öğretim Kadrosu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407175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Ölçüt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Altyapı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958694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Ölçüt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Yönetim ve İdari Birimlerin Yapısı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9523424"/>
                  </a:ext>
                </a:extLst>
              </a:tr>
              <a:tr h="37774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Ölçüt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Programa Özgü Ölçütler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6106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EA9CC-96CC-83D1-5E57-F37792AEE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FDDA988-D6E2-FAB2-FFDC-387A7CF5EE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0504" y="590803"/>
            <a:ext cx="10444480" cy="536121"/>
          </a:xfrm>
          <a:prstGeom prst="rect">
            <a:avLst/>
          </a:prstGeom>
        </p:spPr>
        <p:txBody>
          <a:bodyPr vert="horz" wrap="square" lIns="0" tIns="149936" rIns="0" bIns="0" rtlCol="0">
            <a:spAutoFit/>
          </a:bodyPr>
          <a:lstStyle/>
          <a:p>
            <a:pPr marL="1751964" marR="5080" indent="-937260">
              <a:lnSpc>
                <a:spcPts val="3030"/>
              </a:lnSpc>
              <a:spcBef>
                <a:spcPts val="475"/>
              </a:spcBef>
            </a:pPr>
            <a:r>
              <a:rPr lang="tr-TR" sz="2800" dirty="0">
                <a:solidFill>
                  <a:srgbClr val="FF0000"/>
                </a:solidFill>
              </a:rPr>
              <a:t>MEDEK AKREDİTASYON</a:t>
            </a:r>
            <a:endParaRPr sz="28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4C60209-0031-2962-799F-840C8B1945D8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B6F33559-7BB5-A9C1-E6B3-116F89EFF676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89</a:t>
            </a:fld>
            <a:endParaRPr spc="-25" dirty="0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5B79A2C0-D278-C974-5B12-16767DA4B563}"/>
              </a:ext>
            </a:extLst>
          </p:cNvPr>
          <p:cNvSpPr txBox="1"/>
          <p:nvPr/>
        </p:nvSpPr>
        <p:spPr>
          <a:xfrm>
            <a:off x="533400" y="2667000"/>
            <a:ext cx="10668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1800" dirty="0"/>
              <a:t>	Yukarıda verilen 9 ölçüte yönelik ayrıntılı durum değerlendirmesi EK olarak sunulmuş olup, yapılan değerlendirme sonucunda </a:t>
            </a:r>
            <a:r>
              <a:rPr lang="tr-TR" sz="1800" dirty="0">
                <a:solidFill>
                  <a:srgbClr val="FF0000"/>
                </a:solidFill>
              </a:rPr>
              <a:t>Büro Hizmetleri ve Yönetici Asistanlığı, Çağrı Merkezi Hizmetleri, Dış Ticaret, İşletme Yönetimi</a:t>
            </a:r>
            <a:r>
              <a:rPr lang="tr-TR" sz="1800" dirty="0"/>
              <a:t> ve </a:t>
            </a:r>
            <a:r>
              <a:rPr lang="tr-TR" sz="1800" dirty="0">
                <a:solidFill>
                  <a:srgbClr val="FF0000"/>
                </a:solidFill>
              </a:rPr>
              <a:t>Pazarlama</a:t>
            </a:r>
            <a:r>
              <a:rPr lang="tr-TR" sz="1800" dirty="0"/>
              <a:t> programlarının söz konusu ölçütleri büyük oranda karşıladığı ancak akreditasyon sürecine alınması durumunda geliştirilmesi gereken hususlar olacağı değerlendirilmektedir.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0860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EDAE4-1202-DCF2-3FD2-994ED67C4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B03D9DE-C2E1-E3CC-720C-9939465158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9263" rIns="0" bIns="0" rtlCol="0">
            <a:spAutoFit/>
          </a:bodyPr>
          <a:lstStyle/>
          <a:p>
            <a:pPr marL="3518535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FF0000"/>
                </a:solidFill>
              </a:rPr>
              <a:t>Kurullar</a:t>
            </a:r>
            <a:r>
              <a:rPr spc="-60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/</a:t>
            </a:r>
            <a:r>
              <a:rPr spc="-3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Komisyonlar</a:t>
            </a: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4774989B-239A-740C-4324-6C1E63A1E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890440"/>
              </p:ext>
            </p:extLst>
          </p:nvPr>
        </p:nvGraphicFramePr>
        <p:xfrm>
          <a:off x="633730" y="1951863"/>
          <a:ext cx="11264262" cy="43019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2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265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Kurul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Komisyon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Adı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4605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3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Akademik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365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r>
                        <a:rPr sz="1800" b="1" spc="-8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İdari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Personel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Üye</a:t>
                      </a:r>
                      <a:r>
                        <a:rPr sz="1800" b="1" spc="-6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Öğrenci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Sayısı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b="1" i="1" spc="-10" dirty="0">
                          <a:solidFill>
                            <a:srgbClr val="0000CC"/>
                          </a:solidFill>
                          <a:latin typeface="Calibri"/>
                          <a:cs typeface="Calibri"/>
                        </a:rPr>
                        <a:t>(Varsa)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28575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Veri İzleme-Görünürlük</a:t>
                      </a:r>
                      <a:r>
                        <a:rPr lang="tr-TR" sz="1800" b="1" kern="12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Komisyon Ekipleri</a:t>
                      </a:r>
                      <a:endParaRPr kumimoji="0" lang="tr-T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28575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BMYO Müdürlüğü 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Büro Hizmetleri ve Sekreterlik Bölümü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spc="-1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Dış Ticaret Bölümü</a:t>
                      </a: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Muhasebe ve Vergi Bölümü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spc="-1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Pazarlama ve Reklamcılık</a:t>
                      </a:r>
                      <a:r>
                        <a:rPr lang="tr-TR" sz="18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Bölümü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590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Yönetim</a:t>
                      </a:r>
                      <a:r>
                        <a:rPr lang="tr-TR" sz="1800" b="1" baseline="0" dirty="0">
                          <a:effectLst/>
                          <a:latin typeface="Times New Roman" panose="02020603050405020304" pitchFamily="18" charset="0"/>
                          <a:ea typeface="Carlito"/>
                          <a:cs typeface="Times New Roman" panose="02020603050405020304" pitchFamily="18" charset="0"/>
                        </a:rPr>
                        <a:t> ve Organizasyon Bölümü</a:t>
                      </a: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990" marR="46990" marT="6350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 marL="23495">
                        <a:lnSpc>
                          <a:spcPts val="1150"/>
                        </a:lnSpc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rlito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 cap="flat" cmpd="sng" algn="ctr">
                      <a:solidFill>
                        <a:srgbClr val="4471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4471C4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9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12700">
                      <a:solidFill>
                        <a:srgbClr val="4471C4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4" name="object 4">
            <a:extLst>
              <a:ext uri="{FF2B5EF4-FFF2-40B4-BE49-F238E27FC236}">
                <a16:creationId xmlns:a16="http://schemas.microsoft.com/office/drawing/2014/main" id="{4894EA56-C48C-F078-C0C4-4B3E6A68378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32335" y="6356603"/>
            <a:ext cx="359664" cy="364236"/>
          </a:xfrm>
          <a:prstGeom prst="rect">
            <a:avLst/>
          </a:prstGeom>
        </p:spPr>
      </p:pic>
      <p:sp>
        <p:nvSpPr>
          <p:cNvPr id="5" name="object 5">
            <a:extLst>
              <a:ext uri="{FF2B5EF4-FFF2-40B4-BE49-F238E27FC236}">
                <a16:creationId xmlns:a16="http://schemas.microsoft.com/office/drawing/2014/main" id="{01E7DD33-56E4-A4B7-E594-021E6189647D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48045036-7440-6ABD-7B56-440FDB7A427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172966968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095" y="0"/>
            <a:ext cx="12204700" cy="6864350"/>
            <a:chOff x="-6095" y="0"/>
            <a:chExt cx="12204700" cy="68643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320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6095" y="6301738"/>
              <a:ext cx="12204192" cy="562357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15920" y="2884170"/>
            <a:ext cx="735203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>
                <a:solidFill>
                  <a:srgbClr val="952D2D"/>
                </a:solidFill>
              </a:rPr>
              <a:t>Sorularınız</a:t>
            </a:r>
            <a:r>
              <a:rPr sz="5400" spc="-170" dirty="0">
                <a:solidFill>
                  <a:srgbClr val="952D2D"/>
                </a:solidFill>
              </a:rPr>
              <a:t> </a:t>
            </a:r>
            <a:r>
              <a:rPr sz="5400" dirty="0">
                <a:solidFill>
                  <a:srgbClr val="952D2D"/>
                </a:solidFill>
              </a:rPr>
              <a:t>ve</a:t>
            </a:r>
            <a:r>
              <a:rPr sz="5400" spc="-170" dirty="0">
                <a:solidFill>
                  <a:srgbClr val="952D2D"/>
                </a:solidFill>
              </a:rPr>
              <a:t> </a:t>
            </a:r>
            <a:r>
              <a:rPr sz="5400" spc="-10" dirty="0">
                <a:solidFill>
                  <a:srgbClr val="952D2D"/>
                </a:solidFill>
              </a:rPr>
              <a:t>Önerileriniz</a:t>
            </a:r>
            <a:endParaRPr sz="540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90</a:t>
            </a:fld>
            <a:endParaRPr spc="-25" dirty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6095" y="0"/>
            <a:ext cx="12204700" cy="6864350"/>
            <a:chOff x="-6095" y="0"/>
            <a:chExt cx="12204700" cy="68643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2000" cy="683208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6095" y="6301738"/>
              <a:ext cx="12204192" cy="562357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53287" y="2462631"/>
            <a:ext cx="10848975" cy="1899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65955" marR="5080" indent="-4453890">
              <a:lnSpc>
                <a:spcPct val="113900"/>
              </a:lnSpc>
              <a:spcBef>
                <a:spcPts val="95"/>
              </a:spcBef>
            </a:pPr>
            <a:r>
              <a:rPr sz="5400" dirty="0">
                <a:solidFill>
                  <a:srgbClr val="952D2D"/>
                </a:solidFill>
              </a:rPr>
              <a:t>Katılımınız</a:t>
            </a:r>
            <a:r>
              <a:rPr sz="5400" spc="-145" dirty="0">
                <a:solidFill>
                  <a:srgbClr val="952D2D"/>
                </a:solidFill>
              </a:rPr>
              <a:t> </a:t>
            </a:r>
            <a:r>
              <a:rPr sz="5400" dirty="0">
                <a:solidFill>
                  <a:srgbClr val="952D2D"/>
                </a:solidFill>
              </a:rPr>
              <a:t>ve</a:t>
            </a:r>
            <a:r>
              <a:rPr sz="5400" spc="-145" dirty="0">
                <a:solidFill>
                  <a:srgbClr val="952D2D"/>
                </a:solidFill>
              </a:rPr>
              <a:t> </a:t>
            </a:r>
            <a:r>
              <a:rPr sz="5400" spc="-10" dirty="0">
                <a:solidFill>
                  <a:srgbClr val="952D2D"/>
                </a:solidFill>
              </a:rPr>
              <a:t>katkılarınız</a:t>
            </a:r>
            <a:r>
              <a:rPr sz="5400" spc="-155" dirty="0">
                <a:solidFill>
                  <a:srgbClr val="952D2D"/>
                </a:solidFill>
              </a:rPr>
              <a:t> </a:t>
            </a:r>
            <a:r>
              <a:rPr sz="5400" dirty="0">
                <a:solidFill>
                  <a:srgbClr val="952D2D"/>
                </a:solidFill>
              </a:rPr>
              <a:t>için</a:t>
            </a:r>
            <a:r>
              <a:rPr sz="5400" spc="-135" dirty="0">
                <a:solidFill>
                  <a:srgbClr val="952D2D"/>
                </a:solidFill>
              </a:rPr>
              <a:t> </a:t>
            </a:r>
            <a:r>
              <a:rPr sz="5400" spc="-10" dirty="0">
                <a:solidFill>
                  <a:srgbClr val="952D2D"/>
                </a:solidFill>
              </a:rPr>
              <a:t>teşekkür ederiz.</a:t>
            </a:r>
            <a:endParaRPr sz="5400"/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 dirty="0"/>
              <a:t>1.01.2026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91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</TotalTime>
  <Words>8878</Words>
  <Application>Microsoft Office PowerPoint</Application>
  <PresentationFormat>Geniş ekran</PresentationFormat>
  <Paragraphs>3498</Paragraphs>
  <Slides>91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91</vt:i4>
      </vt:variant>
    </vt:vector>
  </HeadingPairs>
  <TitlesOfParts>
    <vt:vector size="94" baseType="lpstr">
      <vt:lpstr>Calibri</vt:lpstr>
      <vt:lpstr>Times New Roman</vt:lpstr>
      <vt:lpstr>Office Theme</vt:lpstr>
      <vt:lpstr>PowerPoint Sunusu</vt:lpstr>
      <vt:lpstr>SUNUM PLANI</vt:lpstr>
      <vt:lpstr>YÖNETİM</vt:lpstr>
      <vt:lpstr>YÖNETİM: Müdürlük</vt:lpstr>
      <vt:lpstr>YÖNETİM: Bölüm Başkanlıkları</vt:lpstr>
      <vt:lpstr>YÖNETİM: Program Başkanlıkları</vt:lpstr>
      <vt:lpstr>Kurullar / Komisyonlar</vt:lpstr>
      <vt:lpstr>Kurullar / Komisyonlar</vt:lpstr>
      <vt:lpstr>Kurullar / Komisyonlar</vt:lpstr>
      <vt:lpstr>Kurullar / Komisyonlar</vt:lpstr>
      <vt:lpstr>Kurullar / Komisyonlar</vt:lpstr>
      <vt:lpstr>PERSONEL</vt:lpstr>
      <vt:lpstr>Akademik Personel Sayısı (Birim Düzeyi)</vt:lpstr>
      <vt:lpstr>AKADEMİK PERSONEL SAYISI (BÖLÜMLERE GÖRE DAĞILIMI)</vt:lpstr>
      <vt:lpstr>AKADEMİK PERSONEL SAYISI (BÖLÜMLERE GÖRE DAĞILIMI)</vt:lpstr>
      <vt:lpstr>AKADEMİK PERSONEL SAYISI (BÖLÜMLERE GÖRE DAĞILIMI)</vt:lpstr>
      <vt:lpstr>AKADEMİK PERSONEL SAYISI (BÖLÜMLERE GÖRE DAĞILIMI)</vt:lpstr>
      <vt:lpstr>AKADEMİK PERSONEL SAYISI (BÖLÜMLERE GÖRE DAĞILIMI)</vt:lpstr>
      <vt:lpstr>İdari Personel Sayısı (Birim Düzeyi)</vt:lpstr>
      <vt:lpstr>Akademik Personel 2025 Yılında Yapılan Atama ve Yükseltmeler</vt:lpstr>
      <vt:lpstr>Hizmetiçi Eğitim /Eğiticilerin Eğitimi Etkinlikleri Sayısı</vt:lpstr>
      <vt:lpstr>Program Ders Görevlendirme Analizi (Her Ana Bilim - Sanat Dalı/ Program için ayrı ayrı hazırlayınız.</vt:lpstr>
      <vt:lpstr>Program Ders Görevlendirme Analizi (Her Ana Bilim - Sanat Dalı/ Program için ayrı ayrı hazırlayınız.</vt:lpstr>
      <vt:lpstr>Program Ders Görevlendirme Analizi (Her Ana Bilim - Sanat Dalı/ Program için ayrı ayrı hazırlayınız.</vt:lpstr>
      <vt:lpstr>Program Ders Görevlendirme Analizi (Her Ana Bilim - Sanat Dalı/ Program için ayrı ayrı hazırlayınız.</vt:lpstr>
      <vt:lpstr>Program Ders Görevlendirme Analizi (Her Ana Bilim - Sanat Dalı/ Program için ayrı ayrı hazırlayınız.</vt:lpstr>
      <vt:lpstr>Birim Ders Görevlendirme Analizi</vt:lpstr>
      <vt:lpstr>Birim Öğretim Elemanlarının Ders Görevlendirme Analizi</vt:lpstr>
      <vt:lpstr>Birim Ders Yükü Ortalaması (Saat)</vt:lpstr>
      <vt:lpstr>Ön Lisans / Lisans Bölüm ve Program Sayısı (Biriminize uygun olan satırları doldurunuz lütfen)</vt:lpstr>
      <vt:lpstr>EĞİTİM ÖĞRETİM</vt:lpstr>
      <vt:lpstr>Ön Lisans / Lisans Eğitimi: Program Yapısı</vt:lpstr>
      <vt:lpstr>ÖĞRENCİ SAYISI</vt:lpstr>
      <vt:lpstr>ÖĞRENCİ SAYISI (Cinsiyete Göre Dağılımı)</vt:lpstr>
      <vt:lpstr>Öğretim Üyesi/Elemanı Başına Düşen Öğrenci Sayısı (Programdaki ön lisans, lisans ve lisansüstü toplam öğrenci sayısı)</vt:lpstr>
      <vt:lpstr>ÖĞRENCİ SAYISI (Engelli)</vt:lpstr>
      <vt:lpstr>Yabancı Uyruklu Öğrenci Sayısı</vt:lpstr>
      <vt:lpstr>YKS/ Özel Yetenek Sınavı / ÖZYES Yerleşme ve Kesin Kayıt Sonuçları</vt:lpstr>
      <vt:lpstr>YKS/ÖZYES Tercih/ Yerleşme Durumu</vt:lpstr>
      <vt:lpstr>YKS/ÖZYES Tercih/ Yerleşme Durumu</vt:lpstr>
      <vt:lpstr>Yatay Geçiş Yapan Öğrenci Sayısı (G.A.N.O. ile)</vt:lpstr>
      <vt:lpstr>Yatay Geçiş Yapan Öğrenci Sayısı (Merkezi Yerleştirme Puanı ile)</vt:lpstr>
      <vt:lpstr>Özel Öğrencilik Hakkını Kullanan Öğrenci Sayısı</vt:lpstr>
      <vt:lpstr>Kayıt Donduran Öğrenci Sayısı</vt:lpstr>
      <vt:lpstr>Program Dersleri Analizi</vt:lpstr>
      <vt:lpstr>Program Dersleri Analizi</vt:lpstr>
      <vt:lpstr>Program Dersleri Analizi</vt:lpstr>
      <vt:lpstr>Program Dersleri Analizi</vt:lpstr>
      <vt:lpstr>Program Dersleri Analizi</vt:lpstr>
      <vt:lpstr>Program Dersleri Analizi</vt:lpstr>
      <vt:lpstr>Program Dersleri Analizi</vt:lpstr>
      <vt:lpstr>Program Dersleri Analizi</vt:lpstr>
      <vt:lpstr>Program Dersleri Analizi</vt:lpstr>
      <vt:lpstr>Program Dersleri Analizi</vt:lpstr>
      <vt:lpstr>Program Dersleri Analizi</vt:lpstr>
      <vt:lpstr>Program Dersleri Analizi</vt:lpstr>
      <vt:lpstr>Birim Öğretim Programları Haftalık Ders Saati (Teorik-T ve Uygulama-U) Analizi</vt:lpstr>
      <vt:lpstr>Birim Öğretim Programları Haftalık Ders Saati (Teorik-T ve Uygulama-U) Analizi</vt:lpstr>
      <vt:lpstr>Birim Öğretim Programları Haftalık Ders Saati (Teorik-T ve Uygulama-U) Analizi</vt:lpstr>
      <vt:lpstr>Çift Anadal Programı Sayısı</vt:lpstr>
      <vt:lpstr>Fiziksel Altyapı ve Tesisler</vt:lpstr>
      <vt:lpstr>Fiziksel Yapı: Eğitim Alanları (Derslikler)</vt:lpstr>
      <vt:lpstr>Fiziksel Altyapı ve Tesisler: Sağlık, Sosyal, Kültürel ve Sportif Alanlar</vt:lpstr>
      <vt:lpstr>Fiziksel Yapı: Hizmet Alanları</vt:lpstr>
      <vt:lpstr>Bilgi ve Teknoloji Kaynakları</vt:lpstr>
      <vt:lpstr>Araştırma ve Geliştirme</vt:lpstr>
      <vt:lpstr>Araştırma ve Geliştirme Faaliyetleri: Yıllara Göre Makale Bilgileri</vt:lpstr>
      <vt:lpstr>Araştırma ve Geliştirme Faaliyetleri : Yıllara Göre Makale Bilgileri</vt:lpstr>
      <vt:lpstr>Araştırma ve Geliştirme Faaliyetleri : Yıllara Göre Kitap Bilgileri</vt:lpstr>
      <vt:lpstr>Araştırma ve Geliştirme Faaliyetleri : Yıllara Göre Proje Bilgileri</vt:lpstr>
      <vt:lpstr>Araştırma ve Geliştirme Faaliyetleri : Yıllara Göre Bilimsel Toplantı Faaliyetleri</vt:lpstr>
      <vt:lpstr>Araştırma ve Geliştirme Faaliyetleri : Yıllara Göre Editörlük ve Hakemlik Faaliyetleri</vt:lpstr>
      <vt:lpstr>Araştırma ve Geliştirme Faaliyetleri : Atıflar (Yazarın kendi yayınlarına yaptığı atıflar hariç)</vt:lpstr>
      <vt:lpstr>Bilimsel, Sosyal, Kültürel ve Sportif Faaliyetler</vt:lpstr>
      <vt:lpstr>Bilimsel, Sosyal, Kültürel ve Sportif Ödüller ile Başarılar</vt:lpstr>
      <vt:lpstr>ULUSLARARASILAŞMA</vt:lpstr>
      <vt:lpstr>Uluslararası İşbirlikleri (Ortak Programlar ve Projeler)</vt:lpstr>
      <vt:lpstr>Uluslararası İşbirlikleri (Erasmus+)</vt:lpstr>
      <vt:lpstr>ERASMUS+ Hareketlilik Durumu</vt:lpstr>
      <vt:lpstr>Bilgi Paketi Hazırlanma Durumu</vt:lpstr>
      <vt:lpstr>KALİTE VE AKREDİTASYON ÇALIŞMALARI</vt:lpstr>
      <vt:lpstr>2024 Birim İç Değerlendirme Raporu (BİDR) Kalite Güvence Sistem Ölçütleri Olgunluk Düzeyleri: LİDERLİK, YÖNETİŞİM VE KALİTE</vt:lpstr>
      <vt:lpstr>Birim İç Değerlendirme Raporu (BİDR) Kalite Güvence Sistem Ölçütleri Olgunluk Düzeyleri: LİDERLİK, YÖNETİŞİM VE KALİTE</vt:lpstr>
      <vt:lpstr>Birim İç Değerlendirme Raporu (BİDR) Kalite Güvence Sistem Ölçütleri Olgunluk Düzeyleri: EĞİTİM VE ÖĞRETİM</vt:lpstr>
      <vt:lpstr>Birim İç Değerlendirme Raporu (BİDR) Kalite Güvence Sistem Ölçütleri Olgunluk Düzeyleri: EĞİTİM VE ÖĞRETİM</vt:lpstr>
      <vt:lpstr>Birim İç Değerlendirme Raporu (BİDR) Kalite Güvence Sistem Ölçütleri Olgunluk Düzeyleri: ARAŞTIRMA VE GELİŞTİRME</vt:lpstr>
      <vt:lpstr>Birim İç Değerlendirme Raporu (BİDR) Kalite Güvence Sistem Ölçütleri Olgunluk Düzeyleri: TOPLUMSAL KATKI</vt:lpstr>
      <vt:lpstr>Program Akreditasyon Hazırlık Çalışmaları</vt:lpstr>
      <vt:lpstr>MEDEK AKREDİTASYON</vt:lpstr>
      <vt:lpstr>Sorularınız ve Önerileriniz</vt:lpstr>
      <vt:lpstr>Katılımınız ve katkılarınız için teşekkür ederiz.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Ertugrul</dc:creator>
  <cp:lastModifiedBy>ERTUĞRUL KAROĞLU</cp:lastModifiedBy>
  <cp:revision>26</cp:revision>
  <dcterms:created xsi:type="dcterms:W3CDTF">2026-01-01T12:54:59Z</dcterms:created>
  <dcterms:modified xsi:type="dcterms:W3CDTF">2026-01-13T16:59:59Z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2026-01-01T00:00:00Z</vt:filetime>
  </property>
  <property fmtid="{D5CDD505-2E9C-101B-9397-08002B2CF9AE}" pid="3" name="Creator">
    <vt:lpwstr>Microsoft PowerPoint v16</vt:lpwstr>
  </property>
  <property fmtid="{D5CDD505-2E9C-101B-9397-08002B2CF9AE}" pid="4" name="LastSaved">
    <vt:filetime>2026-01-01T00:00:00Z</vt:filetime>
  </property>
  <property fmtid="{D5CDD505-2E9C-101B-9397-08002B2CF9AE}" pid="5" name="Producer">
    <vt:lpwstr>Neevia Document Converter Pro v7.1.0.106 (http://neevia.com)</vt:lpwstr>
  </property>
</Properties>
</file>