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37" r:id="rId2"/>
    <p:sldId id="330" r:id="rId3"/>
    <p:sldId id="493" r:id="rId4"/>
    <p:sldId id="286" r:id="rId5"/>
    <p:sldId id="464" r:id="rId6"/>
    <p:sldId id="494" r:id="rId7"/>
    <p:sldId id="502" r:id="rId8"/>
    <p:sldId id="495" r:id="rId9"/>
    <p:sldId id="496" r:id="rId10"/>
    <p:sldId id="340" r:id="rId11"/>
    <p:sldId id="299" r:id="rId12"/>
    <p:sldId id="497" r:id="rId13"/>
    <p:sldId id="437" r:id="rId14"/>
    <p:sldId id="498" r:id="rId15"/>
    <p:sldId id="501" r:id="rId16"/>
    <p:sldId id="499" r:id="rId17"/>
    <p:sldId id="491" r:id="rId18"/>
    <p:sldId id="453" r:id="rId19"/>
    <p:sldId id="472" r:id="rId20"/>
    <p:sldId id="454" r:id="rId21"/>
    <p:sldId id="473" r:id="rId22"/>
    <p:sldId id="455" r:id="rId23"/>
    <p:sldId id="456" r:id="rId24"/>
    <p:sldId id="342" r:id="rId25"/>
    <p:sldId id="347" r:id="rId26"/>
    <p:sldId id="411" r:id="rId27"/>
    <p:sldId id="350" r:id="rId28"/>
    <p:sldId id="427" r:id="rId29"/>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0000CC"/>
    <a:srgbClr val="000099"/>
    <a:srgbClr val="485793"/>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41" autoAdjust="0"/>
    <p:restoredTop sz="96404" autoAdjust="0"/>
  </p:normalViewPr>
  <p:slideViewPr>
    <p:cSldViewPr snapToGrid="0">
      <p:cViewPr varScale="1">
        <p:scale>
          <a:sx n="111" d="100"/>
          <a:sy n="111" d="100"/>
        </p:scale>
        <p:origin x="138" y="18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pPr/>
              <a:t>15.01.2026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pPr/>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pPr/>
              <a:t>15.01.2026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pPr/>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pPr/>
              <a:t>15.01.2026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pPr/>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pPr/>
              <a:t>15.01.2026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pPr/>
              <a:t>15.01.2026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pPr/>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smtClean="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Bologna Koordinatörlüğü</a:t>
            </a: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Slayt Numarası Yer Tutucusu 8"/>
          <p:cNvSpPr>
            <a:spLocks noGrp="1"/>
          </p:cNvSpPr>
          <p:nvPr>
            <p:ph type="sldNum" sz="quarter" idx="12"/>
          </p:nvPr>
        </p:nvSpPr>
        <p:spPr/>
        <p:txBody>
          <a:bodyPr/>
          <a:lstStyle/>
          <a:p>
            <a:fld id="{15D42E69-0B45-4D6A-BDA9-8F9042B0111B}" type="slidenum">
              <a:rPr lang="tr-TR" smtClean="0"/>
              <a:pPr/>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346080" y="853920"/>
            <a:ext cx="10278377" cy="616225"/>
          </a:xfrm>
        </p:spPr>
        <p:txBody>
          <a:bodyPr>
            <a:normAutofit/>
          </a:bodyPr>
          <a:lstStyle/>
          <a:p>
            <a:pPr algn="ctr"/>
            <a:r>
              <a:rPr lang="tr-TR" sz="3600" b="1" dirty="0" smtClean="0">
                <a:solidFill>
                  <a:srgbClr val="FF0000"/>
                </a:solidFill>
                <a:latin typeface="+mn-lt"/>
              </a:rPr>
              <a:t>Fiziksel Yapı: </a:t>
            </a:r>
            <a:r>
              <a:rPr lang="tr-TR" sz="3600" b="1" dirty="0" smtClean="0">
                <a:solidFill>
                  <a:srgbClr val="3333FF"/>
                </a:solidFill>
                <a:latin typeface="+mn-lt"/>
              </a:rPr>
              <a:t>Hizmet Alanları</a:t>
            </a:r>
            <a:endParaRPr lang="tr-TR" sz="36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10</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845059228"/>
              </p:ext>
            </p:extLst>
          </p:nvPr>
        </p:nvGraphicFramePr>
        <p:xfrm>
          <a:off x="346080" y="2068815"/>
          <a:ext cx="11572685" cy="3090196"/>
        </p:xfrm>
        <a:graphic>
          <a:graphicData uri="http://schemas.openxmlformats.org/drawingml/2006/table">
            <a:tbl>
              <a:tblPr firstRow="1" firstCol="1" bandRow="1">
                <a:tableStyleId>{BDBED569-4797-4DF1-A0F4-6AAB3CD982D8}</a:tableStyleId>
              </a:tblPr>
              <a:tblGrid>
                <a:gridCol w="2436116">
                  <a:extLst>
                    <a:ext uri="{9D8B030D-6E8A-4147-A177-3AD203B41FA5}">
                      <a16:colId xmlns:a16="http://schemas.microsoft.com/office/drawing/2014/main" val="3971967903"/>
                    </a:ext>
                  </a:extLst>
                </a:gridCol>
                <a:gridCol w="1023186">
                  <a:extLst>
                    <a:ext uri="{9D8B030D-6E8A-4147-A177-3AD203B41FA5}">
                      <a16:colId xmlns:a16="http://schemas.microsoft.com/office/drawing/2014/main" val="4094087159"/>
                    </a:ext>
                  </a:extLst>
                </a:gridCol>
                <a:gridCol w="1560945">
                  <a:extLst>
                    <a:ext uri="{9D8B030D-6E8A-4147-A177-3AD203B41FA5}">
                      <a16:colId xmlns:a16="http://schemas.microsoft.com/office/drawing/2014/main" val="416363929"/>
                    </a:ext>
                  </a:extLst>
                </a:gridCol>
                <a:gridCol w="1551709">
                  <a:extLst>
                    <a:ext uri="{9D8B030D-6E8A-4147-A177-3AD203B41FA5}">
                      <a16:colId xmlns:a16="http://schemas.microsoft.com/office/drawing/2014/main" val="1810272846"/>
                    </a:ext>
                  </a:extLst>
                </a:gridCol>
                <a:gridCol w="2493819">
                  <a:extLst>
                    <a:ext uri="{9D8B030D-6E8A-4147-A177-3AD203B41FA5}">
                      <a16:colId xmlns:a16="http://schemas.microsoft.com/office/drawing/2014/main" val="2143473600"/>
                    </a:ext>
                  </a:extLst>
                </a:gridCol>
                <a:gridCol w="2506910">
                  <a:extLst>
                    <a:ext uri="{9D8B030D-6E8A-4147-A177-3AD203B41FA5}">
                      <a16:colId xmlns:a16="http://schemas.microsoft.com/office/drawing/2014/main" val="690554438"/>
                    </a:ext>
                  </a:extLst>
                </a:gridCol>
              </a:tblGrid>
              <a:tr h="861287">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Çalışma Odası Sayısı (Adet)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Alanı (m</a:t>
                      </a:r>
                      <a:r>
                        <a:rPr lang="tr-TR" sz="2000" baseline="30000" dirty="0">
                          <a:solidFill>
                            <a:srgbClr val="FF0000"/>
                          </a:solidFill>
                          <a:effectLst/>
                          <a:latin typeface="+mn-lt"/>
                        </a:rPr>
                        <a:t>2)</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Başına Düşen 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Personel Başına Düşen Fiziksel Alan (m</a:t>
                      </a:r>
                      <a:r>
                        <a:rPr lang="tr-TR" sz="2000" baseline="30000" dirty="0">
                          <a:solidFill>
                            <a:srgbClr val="FF0000"/>
                          </a:solidFill>
                          <a:effectLst/>
                          <a:latin typeface="+mn-lt"/>
                        </a:rPr>
                        <a:t>2</a:t>
                      </a:r>
                      <a:r>
                        <a:rPr lang="tr-TR" sz="2000" dirty="0">
                          <a:solidFill>
                            <a:srgbClr val="FF0000"/>
                          </a:solidFill>
                          <a:effectLst/>
                          <a:latin typeface="+mn-lt"/>
                        </a:rPr>
                        <a: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2411976"/>
                  </a:ext>
                </a:extLst>
              </a:tr>
              <a:tr h="908490">
                <a:tc>
                  <a:txBody>
                    <a:bodyPr/>
                    <a:lstStyle/>
                    <a:p>
                      <a:pPr>
                        <a:lnSpc>
                          <a:spcPct val="107000"/>
                        </a:lnSpc>
                        <a:spcAft>
                          <a:spcPts val="0"/>
                        </a:spcAft>
                      </a:pPr>
                      <a:r>
                        <a:rPr lang="tr-TR" sz="2000" dirty="0">
                          <a:solidFill>
                            <a:srgbClr val="3333FF"/>
                          </a:solidFill>
                          <a:effectLst/>
                          <a:latin typeface="+mn-lt"/>
                        </a:rPr>
                        <a:t>Akademik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2000" dirty="0">
                        <a:effectLst/>
                        <a:latin typeface="+mn-lt"/>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1 (Ortak)</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2000"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5282906"/>
                  </a:ext>
                </a:extLst>
              </a:tr>
              <a:tr h="604900">
                <a:tc>
                  <a:txBody>
                    <a:bodyPr/>
                    <a:lstStyle/>
                    <a:p>
                      <a:pPr>
                        <a:lnSpc>
                          <a:spcPct val="107000"/>
                        </a:lnSpc>
                        <a:spcAft>
                          <a:spcPts val="0"/>
                        </a:spcAft>
                      </a:pPr>
                      <a:r>
                        <a:rPr lang="tr-TR" sz="2000" dirty="0">
                          <a:solidFill>
                            <a:srgbClr val="3333FF"/>
                          </a:solidFill>
                          <a:effectLst/>
                          <a:latin typeface="+mn-lt"/>
                        </a:rPr>
                        <a:t>İdari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2000">
                        <a:effectLst/>
                        <a:latin typeface="+mn-lt"/>
                        <a:cs typeface="Times New Roman" panose="02020603050405020304" pitchFamily="18" charset="0"/>
                      </a:endParaRPr>
                    </a:p>
                  </a:txBody>
                  <a:tcPr marL="9525" marR="9525" marT="9525"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20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89105459"/>
                  </a:ext>
                </a:extLst>
              </a:tr>
              <a:tr h="600677">
                <a:tc>
                  <a:txBody>
                    <a:bodyPr/>
                    <a:lstStyle/>
                    <a:p>
                      <a:pPr algn="r">
                        <a:lnSpc>
                          <a:spcPct val="107000"/>
                        </a:lnSpc>
                        <a:spcAft>
                          <a:spcPts val="0"/>
                        </a:spcAft>
                      </a:pPr>
                      <a:r>
                        <a:rPr lang="tr-TR" sz="2000" dirty="0" smtClean="0">
                          <a:solidFill>
                            <a:srgbClr val="FF0000"/>
                          </a:solidFill>
                          <a:effectLst/>
                          <a:latin typeface="+mn-lt"/>
                        </a:rPr>
                        <a:t>                               </a:t>
                      </a:r>
                      <a:r>
                        <a:rPr lang="tr-TR" sz="2000" dirty="0">
                          <a:solidFill>
                            <a:srgbClr val="FF0000"/>
                          </a:solidFill>
                          <a:effectLst/>
                          <a:latin typeface="+mn-lt"/>
                        </a:rPr>
                        <a:t>TOPLAM</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000" dirty="0">
                        <a:effectLst/>
                        <a:latin typeface="+mn-lt"/>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1</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2000"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9653533"/>
                  </a:ext>
                </a:extLst>
              </a:tr>
            </a:tbl>
          </a:graphicData>
        </a:graphic>
      </p:graphicFrame>
    </p:spTree>
    <p:extLst>
      <p:ext uri="{BB962C8B-B14F-4D97-AF65-F5344CB8AC3E}">
        <p14:creationId xmlns:p14="http://schemas.microsoft.com/office/powerpoint/2010/main" val="257781583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772887"/>
            <a:ext cx="10488543" cy="761384"/>
          </a:xfrm>
        </p:spPr>
        <p:txBody>
          <a:bodyPr>
            <a:normAutofit/>
          </a:bodyPr>
          <a:lstStyle/>
          <a:p>
            <a:pPr algn="ctr"/>
            <a:r>
              <a:rPr lang="tr-TR" sz="3600" b="1" dirty="0" smtClean="0">
                <a:solidFill>
                  <a:srgbClr val="FF0000"/>
                </a:solidFill>
                <a:latin typeface="+mn-lt"/>
              </a:rPr>
              <a:t>Bilgi ve Teknoloji Kaynakları</a:t>
            </a:r>
            <a:endParaRPr lang="tr-TR" sz="36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392882082"/>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smtClean="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smtClean="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smtClean="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smtClean="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rPr>
                        <a:t>Faks</a:t>
                      </a:r>
                      <a:endParaRPr lang="tr-TR" sz="1800" b="1" dirty="0" smtClean="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r>
                        <a:rPr lang="tr-TR" sz="1800" b="1" dirty="0" smtClean="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smtClean="0">
                          <a:effectLst/>
                        </a:rPr>
                        <a:t>Akıllı Tahta</a:t>
                      </a:r>
                      <a:endParaRPr lang="tr-TR" sz="1800" b="1" dirty="0" smtClean="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a:effectLst/>
                        </a:rPr>
                        <a:t>Baskı </a:t>
                      </a:r>
                      <a:r>
                        <a:rPr lang="tr-TR" sz="1800" b="1" dirty="0" smtClean="0">
                          <a:effectLst/>
                        </a:rPr>
                        <a:t>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rPr>
                        <a:t>Fotoğraf Makinesi</a:t>
                      </a:r>
                      <a:endParaRPr lang="tr-TR" sz="1800" b="1" dirty="0" smtClean="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a:effectLst/>
                        </a:rPr>
                        <a:t>Fotokopi </a:t>
                      </a:r>
                      <a:r>
                        <a:rPr lang="tr-TR" sz="1800" b="1" dirty="0" smtClean="0">
                          <a:effectLst/>
                        </a:rPr>
                        <a:t>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rPr>
                        <a:t>Kulaklık</a:t>
                      </a:r>
                      <a:endParaRPr lang="tr-TR" sz="1800" b="1" dirty="0" smtClean="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rPr>
                        <a:t>Yazıcı</a:t>
                      </a:r>
                      <a:endParaRPr lang="tr-TR" sz="1800" b="1" dirty="0" smtClean="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rPr>
                        <a:t>Hoparlör</a:t>
                      </a:r>
                      <a:endParaRPr lang="tr-TR" sz="1800" b="1" dirty="0" smtClean="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rPr>
                        <a:t>Tarayıcı</a:t>
                      </a:r>
                      <a:endParaRPr lang="tr-TR" sz="1800" b="1" dirty="0" smtClean="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rPr>
                        <a:t>Mikroskop</a:t>
                      </a:r>
                      <a:endParaRPr lang="tr-TR" sz="1800" b="1" dirty="0" smtClean="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effectLst/>
                        </a:rPr>
                        <a:t> </a:t>
                      </a:r>
                      <a:r>
                        <a:rPr lang="tr-TR" sz="1800" b="1" dirty="0" smtClean="0">
                          <a:effectLst/>
                        </a:rPr>
                        <a:t>-</a:t>
                      </a:r>
                      <a:endParaRPr lang="tr-TR" sz="1800" b="1" dirty="0" smtClean="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rPr>
                        <a:t>Barkod Yazıcı</a:t>
                      </a:r>
                      <a:endParaRPr lang="tr-TR" sz="1800" b="1" dirty="0" smtClean="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15.01.2026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11</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smtClean="0">
                <a:solidFill>
                  <a:srgbClr val="C00000"/>
                </a:solidFill>
              </a:rPr>
              <a:t>*Bu cihazların dışında varsa lütfen tabloya ekleyiniz. </a:t>
            </a:r>
            <a:endParaRPr lang="tr-TR" sz="1200" b="1" i="1" dirty="0">
              <a:solidFill>
                <a:srgbClr val="C00000"/>
              </a:solidFill>
            </a:endParaRP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a:t>
            </a:r>
            <a:r>
              <a:rPr lang="tr-TR" sz="18500" b="1" dirty="0" smtClean="0">
                <a:solidFill>
                  <a:srgbClr val="3333FF"/>
                </a:solidFill>
              </a:rPr>
              <a:t>Geliştirme</a:t>
            </a:r>
          </a:p>
          <a:p>
            <a:endParaRPr lang="tr-TR" sz="9600" b="1" dirty="0">
              <a:solidFill>
                <a:srgbClr val="FF0000"/>
              </a:solidFill>
            </a:endParaRPr>
          </a:p>
          <a:p>
            <a:endParaRPr lang="tr-TR" sz="9600" b="1" dirty="0">
              <a:solidFill>
                <a:srgbClr val="FF0000"/>
              </a:solidFill>
            </a:endParaRPr>
          </a:p>
          <a:p>
            <a:r>
              <a:rPr lang="tr-TR" sz="9600" b="1" dirty="0" smtClean="0">
                <a:solidFill>
                  <a:srgbClr val="FF0000"/>
                </a:solidFill>
              </a:rPr>
              <a:t>Bilimsel</a:t>
            </a:r>
            <a:r>
              <a:rPr lang="tr-TR" sz="9600" b="1" dirty="0">
                <a:solidFill>
                  <a:srgbClr val="FF0000"/>
                </a:solidFill>
              </a:rPr>
              <a:t>, Sosyal, Kültürel ve Sportif </a:t>
            </a:r>
            <a:r>
              <a:rPr lang="tr-TR" sz="9600" b="1" dirty="0" smtClean="0">
                <a:solidFill>
                  <a:srgbClr val="FF0000"/>
                </a:solidFill>
              </a:rPr>
              <a:t>Faaliyetler</a:t>
            </a:r>
            <a:endParaRPr lang="tr-TR" sz="6000" b="1" dirty="0" smtClean="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12</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Autofit/>
          </a:bodyPr>
          <a:lstStyle/>
          <a:p>
            <a:pPr algn="ctr"/>
            <a:r>
              <a:rPr lang="tr-TR" sz="2800" b="1" dirty="0">
                <a:solidFill>
                  <a:srgbClr val="FF0000"/>
                </a:solidFill>
              </a:rPr>
              <a:t>Araştırma ve Geliştirme Faaliyetleri </a:t>
            </a:r>
            <a:r>
              <a:rPr lang="tr-TR" sz="2800" b="1" dirty="0" smtClean="0">
                <a:solidFill>
                  <a:srgbClr val="962E2E"/>
                </a:solidFill>
              </a:rPr>
              <a:t>: </a:t>
            </a:r>
            <a:br>
              <a:rPr lang="tr-TR" sz="2800" b="1" dirty="0" smtClean="0">
                <a:solidFill>
                  <a:srgbClr val="962E2E"/>
                </a:solidFill>
              </a:rPr>
            </a:br>
            <a:r>
              <a:rPr lang="tr-TR" sz="2800" b="1" dirty="0" smtClean="0">
                <a:solidFill>
                  <a:srgbClr val="3333FF"/>
                </a:solidFill>
              </a:rPr>
              <a:t>Yıllara Göre Toplantı Faaliyetleri </a:t>
            </a:r>
            <a:endParaRPr lang="tr-TR" sz="2800" b="1"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13</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4120253892"/>
              </p:ext>
            </p:extLst>
          </p:nvPr>
        </p:nvGraphicFramePr>
        <p:xfrm>
          <a:off x="553164" y="1834962"/>
          <a:ext cx="11161645" cy="2212913"/>
        </p:xfrm>
        <a:graphic>
          <a:graphicData uri="http://schemas.openxmlformats.org/drawingml/2006/table">
            <a:tbl>
              <a:tblPr firstRow="1" firstCol="1" lastRow="1" lastCol="1" bandRow="1" bandCol="1">
                <a:tableStyleId>{5940675A-B579-460E-94D1-54222C63F5DA}</a:tableStyleId>
              </a:tblPr>
              <a:tblGrid>
                <a:gridCol w="9427598">
                  <a:extLst>
                    <a:ext uri="{9D8B030D-6E8A-4147-A177-3AD203B41FA5}">
                      <a16:colId xmlns:a16="http://schemas.microsoft.com/office/drawing/2014/main" val="3709928752"/>
                    </a:ext>
                  </a:extLst>
                </a:gridCol>
                <a:gridCol w="1059857">
                  <a:extLst>
                    <a:ext uri="{9D8B030D-6E8A-4147-A177-3AD203B41FA5}">
                      <a16:colId xmlns:a16="http://schemas.microsoft.com/office/drawing/2014/main" val="4108230107"/>
                    </a:ext>
                  </a:extLst>
                </a:gridCol>
                <a:gridCol w="67419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smtClean="0">
                          <a:solidFill>
                            <a:srgbClr val="FF0000"/>
                          </a:solidFill>
                          <a:effectLst/>
                        </a:rPr>
                        <a:t>TOPLANTI </a:t>
                      </a:r>
                      <a:r>
                        <a:rPr lang="tr-TR" sz="1600" b="1" dirty="0">
                          <a:solidFill>
                            <a:srgbClr val="FF0000"/>
                          </a:solidFill>
                          <a:effectLst/>
                        </a:rPr>
                        <a:t>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smtClean="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smtClean="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smtClean="0">
                          <a:solidFill>
                            <a:schemeClr val="tx1"/>
                          </a:solidFill>
                          <a:effectLst/>
                        </a:rPr>
                        <a:t>Birimlere yapılan eğitimler</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2000" dirty="0" smtClean="0">
                          <a:effectLst/>
                        </a:rPr>
                        <a:t>3</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gn="ctr">
                        <a:lnSpc>
                          <a:spcPct val="100000"/>
                        </a:lnSpc>
                        <a:spcAft>
                          <a:spcPts val="0"/>
                        </a:spcAft>
                      </a:pPr>
                      <a:r>
                        <a:rPr lang="tr-TR" sz="2000" dirty="0">
                          <a:effectLst/>
                        </a:rPr>
                        <a:t> </a:t>
                      </a:r>
                      <a:r>
                        <a:rPr lang="tr-TR" sz="2000" dirty="0" smtClean="0">
                          <a:effectLst/>
                        </a:rPr>
                        <a:t>1</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Birimlerden gelen talep,</a:t>
                      </a:r>
                      <a:r>
                        <a:rPr lang="tr-TR" sz="18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istek ve sorunların çözümü</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2800" dirty="0">
                          <a:effectLst/>
                        </a:rPr>
                        <a:t> </a:t>
                      </a:r>
                      <a:r>
                        <a:rPr lang="tr-TR" sz="2800" dirty="0" smtClean="0">
                          <a:effectLst/>
                        </a:rPr>
                        <a:t>--+++</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2800" dirty="0">
                          <a:effectLst/>
                        </a:rPr>
                        <a:t> </a:t>
                      </a:r>
                      <a:r>
                        <a:rPr lang="tr-TR" sz="2800" dirty="0" smtClean="0">
                          <a:effectLst/>
                        </a:rPr>
                        <a:t>+</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676625811"/>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a:effectLst/>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25209" y="783771"/>
            <a:ext cx="10560505" cy="667343"/>
          </a:xfrm>
        </p:spPr>
        <p:txBody>
          <a:bodyPr>
            <a:normAutofit/>
          </a:bodyPr>
          <a:lstStyle/>
          <a:p>
            <a:pPr algn="ctr"/>
            <a:r>
              <a:rPr lang="tr-TR" sz="3200" b="1" dirty="0" smtClean="0">
                <a:solidFill>
                  <a:srgbClr val="FF0000"/>
                </a:solidFill>
                <a:latin typeface="+mn-lt"/>
              </a:rPr>
              <a:t>Bilimsel, Sosyal, Kültürel ve Sportif Faaliyetler</a:t>
            </a:r>
            <a:endParaRPr lang="tr-TR" sz="32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pPr/>
              <a:t>15.01.2026</a:t>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14</a:t>
            </a:fld>
            <a:endParaRPr lang="tr-TR"/>
          </a:p>
        </p:txBody>
      </p:sp>
      <p:sp>
        <p:nvSpPr>
          <p:cNvPr id="7" name="Metin kutusu 6"/>
          <p:cNvSpPr txBox="1"/>
          <p:nvPr/>
        </p:nvSpPr>
        <p:spPr>
          <a:xfrm>
            <a:off x="341075" y="6079351"/>
            <a:ext cx="4572000" cy="276999"/>
          </a:xfrm>
          <a:prstGeom prst="rect">
            <a:avLst/>
          </a:prstGeom>
          <a:noFill/>
        </p:spPr>
        <p:txBody>
          <a:bodyPr wrap="square" rtlCol="0">
            <a:spAutoFit/>
          </a:bodyPr>
          <a:lstStyle/>
          <a:p>
            <a:r>
              <a:rPr lang="tr-TR" sz="1200" b="1" i="1" dirty="0" smtClean="0">
                <a:solidFill>
                  <a:srgbClr val="C00000"/>
                </a:solidFill>
              </a:rPr>
              <a:t>*Bu etkinliklerin dışında varsa lütfen tabloya ekleyiniz. </a:t>
            </a:r>
            <a:endParaRPr lang="tr-TR" sz="1200" b="1" i="1" dirty="0">
              <a:solidFill>
                <a:srgbClr val="C0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2262520060"/>
              </p:ext>
            </p:extLst>
          </p:nvPr>
        </p:nvGraphicFramePr>
        <p:xfrm>
          <a:off x="457201" y="1848680"/>
          <a:ext cx="11390242" cy="3821089"/>
        </p:xfrm>
        <a:graphic>
          <a:graphicData uri="http://schemas.openxmlformats.org/drawingml/2006/table">
            <a:tbl>
              <a:tblPr>
                <a:tableStyleId>{BDBED569-4797-4DF1-A0F4-6AAB3CD982D8}</a:tableStyleId>
              </a:tblPr>
              <a:tblGrid>
                <a:gridCol w="2603507">
                  <a:extLst>
                    <a:ext uri="{9D8B030D-6E8A-4147-A177-3AD203B41FA5}">
                      <a16:colId xmlns:a16="http://schemas.microsoft.com/office/drawing/2014/main" val="1512283553"/>
                    </a:ext>
                  </a:extLst>
                </a:gridCol>
                <a:gridCol w="1214863">
                  <a:extLst>
                    <a:ext uri="{9D8B030D-6E8A-4147-A177-3AD203B41FA5}">
                      <a16:colId xmlns:a16="http://schemas.microsoft.com/office/drawing/2014/main" val="2941615692"/>
                    </a:ext>
                  </a:extLst>
                </a:gridCol>
                <a:gridCol w="1091086">
                  <a:extLst>
                    <a:ext uri="{9D8B030D-6E8A-4147-A177-3AD203B41FA5}">
                      <a16:colId xmlns:a16="http://schemas.microsoft.com/office/drawing/2014/main" val="3849964202"/>
                    </a:ext>
                  </a:extLst>
                </a:gridCol>
                <a:gridCol w="4931229">
                  <a:extLst>
                    <a:ext uri="{9D8B030D-6E8A-4147-A177-3AD203B41FA5}">
                      <a16:colId xmlns:a16="http://schemas.microsoft.com/office/drawing/2014/main" val="1885514975"/>
                    </a:ext>
                  </a:extLst>
                </a:gridCol>
                <a:gridCol w="772885">
                  <a:extLst>
                    <a:ext uri="{9D8B030D-6E8A-4147-A177-3AD203B41FA5}">
                      <a16:colId xmlns:a16="http://schemas.microsoft.com/office/drawing/2014/main" val="2981608465"/>
                    </a:ext>
                  </a:extLst>
                </a:gridCol>
                <a:gridCol w="776672">
                  <a:extLst>
                    <a:ext uri="{9D8B030D-6E8A-4147-A177-3AD203B41FA5}">
                      <a16:colId xmlns:a16="http://schemas.microsoft.com/office/drawing/2014/main" val="3219867409"/>
                    </a:ext>
                  </a:extLst>
                </a:gridCol>
              </a:tblGrid>
              <a:tr h="303513">
                <a:tc>
                  <a:txBody>
                    <a:bodyPr/>
                    <a:lstStyle/>
                    <a:p>
                      <a:pPr marL="72000" algn="ctr">
                        <a:lnSpc>
                          <a:spcPct val="100000"/>
                        </a:lnSpc>
                        <a:spcAft>
                          <a:spcPts val="0"/>
                        </a:spcAft>
                      </a:pPr>
                      <a:r>
                        <a:rPr lang="tr-TR" sz="2000" b="1" dirty="0">
                          <a:solidFill>
                            <a:srgbClr val="FF0000"/>
                          </a:solidFill>
                          <a:effectLst/>
                          <a:latin typeface="+mn-lt"/>
                        </a:rPr>
                        <a:t>Faaliyet Türü</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solidFill>
                            <a:srgbClr val="FF0000"/>
                          </a:solidFill>
                          <a:effectLst/>
                          <a:latin typeface="+mn-lt"/>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solidFill>
                            <a:srgbClr val="FF0000"/>
                          </a:solidFill>
                          <a:effectLst/>
                          <a:latin typeface="+mn-lt"/>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2000" b="1" dirty="0" smtClean="0">
                          <a:solidFill>
                            <a:srgbClr val="FF0000"/>
                          </a:solidFill>
                          <a:effectLst/>
                          <a:latin typeface="+mn-lt"/>
                        </a:rPr>
                        <a:t>Faaliyet Türü</a:t>
                      </a:r>
                      <a:endParaRPr lang="tr-TR" sz="2000" b="1" dirty="0" smtClean="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solidFill>
                            <a:srgbClr val="FF0000"/>
                          </a:solidFill>
                          <a:effectLst/>
                          <a:latin typeface="+mn-lt"/>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solidFill>
                            <a:srgbClr val="FF0000"/>
                          </a:solidFill>
                          <a:effectLst/>
                          <a:latin typeface="+mn-lt"/>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906734"/>
                  </a:ext>
                </a:extLst>
              </a:tr>
              <a:tr h="336624">
                <a:tc>
                  <a:txBody>
                    <a:bodyPr/>
                    <a:lstStyle/>
                    <a:p>
                      <a:pPr marL="72000">
                        <a:lnSpc>
                          <a:spcPct val="100000"/>
                        </a:lnSpc>
                        <a:spcAft>
                          <a:spcPts val="0"/>
                        </a:spcAft>
                      </a:pPr>
                      <a:r>
                        <a:rPr lang="tr-TR" sz="1800" b="1" dirty="0" smtClean="0">
                          <a:solidFill>
                            <a:schemeClr val="bg1">
                              <a:lumMod val="65000"/>
                            </a:schemeClr>
                          </a:solidFill>
                          <a:effectLst/>
                          <a:latin typeface="+mn-lt"/>
                        </a:rPr>
                        <a:t>Sempozyum</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bg1">
                              <a:lumMod val="65000"/>
                            </a:schemeClr>
                          </a:solidFill>
                          <a:effectLst/>
                          <a:latin typeface="+mn-lt"/>
                        </a:rPr>
                        <a:t>Teknik Gezi</a:t>
                      </a:r>
                      <a:endParaRPr lang="tr-TR" sz="1800" b="1" dirty="0" smtClean="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8491658"/>
                  </a:ext>
                </a:extLst>
              </a:tr>
              <a:tr h="254383">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bg1">
                              <a:lumMod val="65000"/>
                            </a:schemeClr>
                          </a:solidFill>
                          <a:effectLst/>
                          <a:latin typeface="+mn-lt"/>
                        </a:rPr>
                        <a:t>Kongre</a:t>
                      </a:r>
                      <a:endParaRPr lang="tr-TR" sz="1800" b="1" dirty="0">
                        <a:solidFill>
                          <a:schemeClr val="bg1">
                            <a:lumMod val="65000"/>
                          </a:schemeClr>
                        </a:solidFill>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solidFill>
                            <a:srgbClr val="3333FF"/>
                          </a:solidFill>
                          <a:effectLst/>
                          <a:latin typeface="+mn-lt"/>
                        </a:rPr>
                        <a:t>Eğitim Seminerleri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smtClean="0">
                          <a:effectLst/>
                          <a:latin typeface="+mn-lt"/>
                        </a:rPr>
                        <a:t>1</a:t>
                      </a: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8280707"/>
                  </a:ext>
                </a:extLst>
              </a:tr>
              <a:tr h="283029">
                <a:tc>
                  <a:txBody>
                    <a:bodyPr/>
                    <a:lstStyle/>
                    <a:p>
                      <a:pPr marL="72000">
                        <a:lnSpc>
                          <a:spcPct val="100000"/>
                        </a:lnSpc>
                        <a:spcAft>
                          <a:spcPts val="0"/>
                        </a:spcAft>
                      </a:pPr>
                      <a:r>
                        <a:rPr lang="tr-TR" sz="1800" b="1" dirty="0">
                          <a:solidFill>
                            <a:schemeClr val="bg1">
                              <a:lumMod val="65000"/>
                            </a:schemeClr>
                          </a:solidFill>
                          <a:effectLst/>
                          <a:latin typeface="+mn-lt"/>
                        </a:rPr>
                        <a:t>Konferans</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chemeClr val="bg1">
                              <a:lumMod val="65000"/>
                            </a:schemeClr>
                          </a:solidFill>
                          <a:effectLst/>
                          <a:latin typeface="+mn-lt"/>
                        </a:rPr>
                        <a:t>Ulusal Toplantı</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503645"/>
                  </a:ext>
                </a:extLst>
              </a:tr>
              <a:tr h="336624">
                <a:tc>
                  <a:txBody>
                    <a:bodyPr/>
                    <a:lstStyle/>
                    <a:p>
                      <a:pPr marL="72000">
                        <a:lnSpc>
                          <a:spcPct val="100000"/>
                        </a:lnSpc>
                        <a:spcAft>
                          <a:spcPts val="0"/>
                        </a:spcAft>
                      </a:pPr>
                      <a:r>
                        <a:rPr lang="tr-TR" sz="1800" b="1" dirty="0">
                          <a:solidFill>
                            <a:schemeClr val="bg1">
                              <a:lumMod val="65000"/>
                            </a:schemeClr>
                          </a:solidFill>
                          <a:effectLst/>
                          <a:latin typeface="+mn-lt"/>
                        </a:rPr>
                        <a:t>Panel</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chemeClr val="bg1">
                              <a:lumMod val="65000"/>
                            </a:schemeClr>
                          </a:solidFill>
                          <a:effectLst/>
                          <a:latin typeface="+mn-lt"/>
                        </a:rPr>
                        <a:t>Diğer (Açıkhava Etkinlikleri, Ziyaretler, Geziler </a:t>
                      </a:r>
                      <a:r>
                        <a:rPr lang="tr-TR" sz="1800" b="1" dirty="0" err="1">
                          <a:solidFill>
                            <a:schemeClr val="bg1">
                              <a:lumMod val="65000"/>
                            </a:schemeClr>
                          </a:solidFill>
                          <a:effectLst/>
                          <a:latin typeface="+mn-lt"/>
                        </a:rPr>
                        <a:t>v.b</a:t>
                      </a:r>
                      <a:r>
                        <a:rPr lang="tr-TR" sz="1800" b="1" dirty="0">
                          <a:solidFill>
                            <a:schemeClr val="bg1">
                              <a:lumMod val="65000"/>
                            </a:schemeClr>
                          </a:solidFill>
                          <a:effectLst/>
                          <a:latin typeface="+mn-lt"/>
                        </a:rPr>
                        <a:t>.)</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0936759"/>
                  </a:ext>
                </a:extLst>
              </a:tr>
              <a:tr h="336624">
                <a:tc>
                  <a:txBody>
                    <a:bodyPr/>
                    <a:lstStyle/>
                    <a:p>
                      <a:pPr marL="72000">
                        <a:lnSpc>
                          <a:spcPct val="100000"/>
                        </a:lnSpc>
                        <a:spcAft>
                          <a:spcPts val="0"/>
                        </a:spcAft>
                      </a:pPr>
                      <a:r>
                        <a:rPr lang="tr-TR" sz="1800" b="1" dirty="0">
                          <a:solidFill>
                            <a:schemeClr val="bg1">
                              <a:lumMod val="65000"/>
                            </a:schemeClr>
                          </a:solidFill>
                          <a:effectLst/>
                          <a:latin typeface="+mn-lt"/>
                        </a:rPr>
                        <a:t>Seminer</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err="1">
                          <a:solidFill>
                            <a:schemeClr val="bg1">
                              <a:lumMod val="65000"/>
                            </a:schemeClr>
                          </a:solidFill>
                          <a:effectLst/>
                          <a:latin typeface="+mn-lt"/>
                        </a:rPr>
                        <a:t>Çalıştay</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7973444"/>
                  </a:ext>
                </a:extLst>
              </a:tr>
              <a:tr h="336624">
                <a:tc>
                  <a:txBody>
                    <a:bodyPr/>
                    <a:lstStyle/>
                    <a:p>
                      <a:pPr marL="72000">
                        <a:lnSpc>
                          <a:spcPct val="100000"/>
                        </a:lnSpc>
                        <a:spcAft>
                          <a:spcPts val="0"/>
                        </a:spcAft>
                      </a:pPr>
                      <a:r>
                        <a:rPr lang="tr-TR" sz="1800" b="1" dirty="0">
                          <a:solidFill>
                            <a:schemeClr val="bg1">
                              <a:lumMod val="65000"/>
                            </a:schemeClr>
                          </a:solidFill>
                          <a:effectLst/>
                          <a:latin typeface="+mn-lt"/>
                        </a:rPr>
                        <a:t>Açık Oturum</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chemeClr val="bg1">
                              <a:lumMod val="65000"/>
                            </a:schemeClr>
                          </a:solidFill>
                          <a:effectLst/>
                          <a:latin typeface="+mn-lt"/>
                        </a:rPr>
                        <a:t>Film Gösterimi</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2991955"/>
                  </a:ext>
                </a:extLst>
              </a:tr>
              <a:tr h="336624">
                <a:tc>
                  <a:txBody>
                    <a:bodyPr/>
                    <a:lstStyle/>
                    <a:p>
                      <a:pPr marL="72000">
                        <a:lnSpc>
                          <a:spcPct val="100000"/>
                        </a:lnSpc>
                        <a:spcAft>
                          <a:spcPts val="0"/>
                        </a:spcAft>
                      </a:pPr>
                      <a:r>
                        <a:rPr lang="tr-TR" sz="1800" b="1" dirty="0">
                          <a:solidFill>
                            <a:schemeClr val="bg1">
                              <a:lumMod val="65000"/>
                            </a:schemeClr>
                          </a:solidFill>
                          <a:effectLst/>
                          <a:latin typeface="+mn-lt"/>
                        </a:rPr>
                        <a:t>Söyleşi</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chemeClr val="bg1">
                              <a:lumMod val="65000"/>
                            </a:schemeClr>
                          </a:solidFill>
                          <a:effectLst/>
                          <a:latin typeface="+mn-lt"/>
                        </a:rPr>
                        <a:t>Bağış ve Yardım Kampanyası</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0303215"/>
                  </a:ext>
                </a:extLst>
              </a:tr>
              <a:tr h="336624">
                <a:tc>
                  <a:txBody>
                    <a:bodyPr/>
                    <a:lstStyle/>
                    <a:p>
                      <a:pPr marL="72000">
                        <a:lnSpc>
                          <a:spcPct val="100000"/>
                        </a:lnSpc>
                        <a:spcAft>
                          <a:spcPts val="0"/>
                        </a:spcAft>
                      </a:pPr>
                      <a:r>
                        <a:rPr lang="tr-TR" sz="1800" b="1" dirty="0">
                          <a:solidFill>
                            <a:schemeClr val="bg1">
                              <a:lumMod val="65000"/>
                            </a:schemeClr>
                          </a:solidFill>
                          <a:effectLst/>
                          <a:latin typeface="+mn-lt"/>
                        </a:rPr>
                        <a:t>Tiyatro</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2000" b="1" dirty="0">
                          <a:solidFill>
                            <a:srgbClr val="3333FF"/>
                          </a:solidFill>
                          <a:effectLst/>
                          <a:latin typeface="+mn-lt"/>
                        </a:rPr>
                        <a:t>Bilgilendirme ve Tanıtım Toplantısı</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a:t>
                      </a:r>
                      <a:r>
                        <a:rPr lang="tr-TR" sz="1400" dirty="0" smtClean="0">
                          <a:effectLst/>
                          <a:latin typeface="+mn-lt"/>
                        </a:rPr>
                        <a:t>3</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smtClean="0">
                          <a:effectLst/>
                          <a:latin typeface="+mn-lt"/>
                        </a:rPr>
                        <a:t>1</a:t>
                      </a: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623417"/>
                  </a:ext>
                </a:extLst>
              </a:tr>
              <a:tr h="350551">
                <a:tc>
                  <a:txBody>
                    <a:bodyPr/>
                    <a:lstStyle/>
                    <a:p>
                      <a:pPr marL="72000">
                        <a:lnSpc>
                          <a:spcPct val="100000"/>
                        </a:lnSpc>
                        <a:spcAft>
                          <a:spcPts val="0"/>
                        </a:spcAft>
                      </a:pPr>
                      <a:r>
                        <a:rPr lang="tr-TR" sz="1800" b="1" dirty="0">
                          <a:solidFill>
                            <a:schemeClr val="bg1">
                              <a:lumMod val="65000"/>
                            </a:schemeClr>
                          </a:solidFill>
                          <a:effectLst/>
                          <a:latin typeface="+mn-lt"/>
                        </a:rPr>
                        <a:t>Konser</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chemeClr val="bg1">
                              <a:lumMod val="65000"/>
                            </a:schemeClr>
                          </a:solidFill>
                          <a:effectLst/>
                          <a:latin typeface="+mn-lt"/>
                        </a:rPr>
                        <a:t>Anma Törenleri</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4438468"/>
                  </a:ext>
                </a:extLst>
              </a:tr>
              <a:tr h="259080">
                <a:tc>
                  <a:txBody>
                    <a:bodyPr/>
                    <a:lstStyle/>
                    <a:p>
                      <a:pPr marL="72000">
                        <a:lnSpc>
                          <a:spcPct val="100000"/>
                        </a:lnSpc>
                        <a:spcAft>
                          <a:spcPts val="0"/>
                        </a:spcAft>
                      </a:pPr>
                      <a:r>
                        <a:rPr lang="tr-TR" sz="1800" b="1" dirty="0">
                          <a:solidFill>
                            <a:schemeClr val="bg1">
                              <a:lumMod val="65000"/>
                            </a:schemeClr>
                          </a:solidFill>
                          <a:effectLst/>
                          <a:latin typeface="+mn-lt"/>
                        </a:rPr>
                        <a:t>Sergi</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chemeClr val="bg1">
                              <a:lumMod val="65000"/>
                            </a:schemeClr>
                          </a:solidFill>
                          <a:effectLst/>
                          <a:latin typeface="+mn-lt"/>
                        </a:rPr>
                        <a:t>Öğrenci Oryantasyon Semineri</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endParaRPr lang="tr-TR" sz="1400" dirty="0"/>
                    </a:p>
                  </a:txBody>
                  <a:tcPr marL="0" marR="0" marT="0" marB="0" anchor="ctr"/>
                </a:tc>
                <a:tc>
                  <a:txBody>
                    <a:bodyPr/>
                    <a:lstStyle/>
                    <a:p>
                      <a:pPr marL="72000" algn="ctr">
                        <a:lnSpc>
                          <a:spcPct val="100000"/>
                        </a:lnSpc>
                        <a:spcAft>
                          <a:spcPts val="0"/>
                        </a:spcAft>
                      </a:pPr>
                      <a:r>
                        <a:rPr lang="tr-TR" sz="1400" b="1" dirty="0">
                          <a:solidFill>
                            <a:srgbClr val="FF0000"/>
                          </a:solidFill>
                          <a:effectLst/>
                          <a:latin typeface="+mn-lt"/>
                        </a:rPr>
                        <a:t> </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0704476"/>
                  </a:ext>
                </a:extLst>
              </a:tr>
              <a:tr h="236997">
                <a:tc>
                  <a:txBody>
                    <a:bodyPr/>
                    <a:lstStyle/>
                    <a:p>
                      <a:pPr marL="72000">
                        <a:lnSpc>
                          <a:spcPct val="100000"/>
                        </a:lnSpc>
                        <a:spcAft>
                          <a:spcPts val="0"/>
                        </a:spcAft>
                      </a:pPr>
                      <a:r>
                        <a:rPr lang="tr-TR" sz="1800" b="1" dirty="0">
                          <a:solidFill>
                            <a:schemeClr val="bg1">
                              <a:lumMod val="65000"/>
                            </a:schemeClr>
                          </a:solidFill>
                          <a:effectLst/>
                          <a:latin typeface="+mn-lt"/>
                        </a:rPr>
                        <a:t>Spor Turnuvası</a:t>
                      </a:r>
                      <a:endParaRPr lang="tr-TR" sz="1800" b="1" dirty="0">
                        <a:solidFill>
                          <a:schemeClr val="bg1">
                            <a:lumMod val="65000"/>
                          </a:schemeClr>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endParaRPr lang="tr-TR" sz="1800" b="1" dirty="0">
                        <a:solidFill>
                          <a:srgbClr val="3333FF"/>
                        </a:solidFill>
                      </a:endParaRPr>
                    </a:p>
                  </a:txBody>
                  <a:tcPr marL="3175" marR="3175" marT="3175" marB="0" anchor="ctr"/>
                </a:tc>
                <a:tc>
                  <a:txBody>
                    <a:bodyPr/>
                    <a:lstStyle/>
                    <a:p>
                      <a:endParaRPr lang="tr-TR" sz="1800" b="1" dirty="0">
                        <a:solidFill>
                          <a:srgbClr val="3333FF"/>
                        </a:solidFill>
                      </a:endParaRPr>
                    </a:p>
                  </a:txBody>
                  <a:tcPr marL="3175" marR="3175" marT="3175" marB="0" anchor="ctr"/>
                </a:tc>
                <a:tc>
                  <a:txBody>
                    <a:bodyPr/>
                    <a:lstStyle/>
                    <a:p>
                      <a:pPr marL="72000" algn="r">
                        <a:lnSpc>
                          <a:spcPct val="100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FF0000"/>
                          </a:solidFill>
                          <a:effectLst/>
                          <a:latin typeface="+mn-lt"/>
                        </a:rPr>
                        <a:t> </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05473690"/>
                  </a:ext>
                </a:extLst>
              </a:tr>
            </a:tbl>
          </a:graphicData>
        </a:graphic>
      </p:graphicFrame>
    </p:spTree>
    <p:extLst>
      <p:ext uri="{BB962C8B-B14F-4D97-AF65-F5344CB8AC3E}">
        <p14:creationId xmlns:p14="http://schemas.microsoft.com/office/powerpoint/2010/main" val="240061322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230" y="696686"/>
            <a:ext cx="10406741" cy="805543"/>
          </a:xfrm>
        </p:spPr>
        <p:txBody>
          <a:bodyPr>
            <a:normAutofit fontScale="90000"/>
          </a:bodyPr>
          <a:lstStyle/>
          <a:p>
            <a:pPr algn="ctr"/>
            <a:r>
              <a:rPr lang="tr-TR" sz="3200" b="1" dirty="0">
                <a:solidFill>
                  <a:srgbClr val="FF0000"/>
                </a:solidFill>
              </a:rPr>
              <a:t>Bilimsel, Sosyal, Kültürel ve Sportif </a:t>
            </a:r>
            <a:r>
              <a:rPr lang="tr-TR" sz="3200" b="1" dirty="0" smtClean="0">
                <a:solidFill>
                  <a:srgbClr val="FF0000"/>
                </a:solidFill>
              </a:rPr>
              <a:t>Faaliyetler </a:t>
            </a:r>
            <a:br>
              <a:rPr lang="tr-TR" sz="3200" b="1" dirty="0" smtClean="0">
                <a:solidFill>
                  <a:srgbClr val="FF0000"/>
                </a:solidFill>
              </a:rPr>
            </a:br>
            <a:r>
              <a:rPr lang="tr-TR" sz="2200" b="1" dirty="0" smtClean="0">
                <a:solidFill>
                  <a:srgbClr val="3333FF"/>
                </a:solidFill>
              </a:rPr>
              <a:t>(Düzenlemiş olduğunuz her bir etkinliğe ilişkin bilgileri tabloya yazınız)</a:t>
            </a:r>
            <a:endParaRPr lang="tr-TR" sz="22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15</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866672830"/>
              </p:ext>
            </p:extLst>
          </p:nvPr>
        </p:nvGraphicFramePr>
        <p:xfrm>
          <a:off x="261258" y="1959425"/>
          <a:ext cx="11636827" cy="2407920"/>
        </p:xfrm>
        <a:graphic>
          <a:graphicData uri="http://schemas.openxmlformats.org/drawingml/2006/table">
            <a:tbl>
              <a:tblPr>
                <a:tableStyleId>{BDBED569-4797-4DF1-A0F4-6AAB3CD982D8}</a:tableStyleId>
              </a:tblPr>
              <a:tblGrid>
                <a:gridCol w="402771">
                  <a:extLst>
                    <a:ext uri="{9D8B030D-6E8A-4147-A177-3AD203B41FA5}">
                      <a16:colId xmlns:a16="http://schemas.microsoft.com/office/drawing/2014/main" val="3980326864"/>
                    </a:ext>
                  </a:extLst>
                </a:gridCol>
                <a:gridCol w="1850571">
                  <a:extLst>
                    <a:ext uri="{9D8B030D-6E8A-4147-A177-3AD203B41FA5}">
                      <a16:colId xmlns:a16="http://schemas.microsoft.com/office/drawing/2014/main" val="3129810704"/>
                    </a:ext>
                  </a:extLst>
                </a:gridCol>
                <a:gridCol w="2699657">
                  <a:extLst>
                    <a:ext uri="{9D8B030D-6E8A-4147-A177-3AD203B41FA5}">
                      <a16:colId xmlns:a16="http://schemas.microsoft.com/office/drawing/2014/main" val="3117410747"/>
                    </a:ext>
                  </a:extLst>
                </a:gridCol>
                <a:gridCol w="1894114">
                  <a:extLst>
                    <a:ext uri="{9D8B030D-6E8A-4147-A177-3AD203B41FA5}">
                      <a16:colId xmlns:a16="http://schemas.microsoft.com/office/drawing/2014/main" val="10421554"/>
                    </a:ext>
                  </a:extLst>
                </a:gridCol>
                <a:gridCol w="2023225">
                  <a:extLst>
                    <a:ext uri="{9D8B030D-6E8A-4147-A177-3AD203B41FA5}">
                      <a16:colId xmlns:a16="http://schemas.microsoft.com/office/drawing/2014/main" val="2802644275"/>
                    </a:ext>
                  </a:extLst>
                </a:gridCol>
                <a:gridCol w="951438">
                  <a:extLst>
                    <a:ext uri="{9D8B030D-6E8A-4147-A177-3AD203B41FA5}">
                      <a16:colId xmlns:a16="http://schemas.microsoft.com/office/drawing/2014/main" val="1419412460"/>
                    </a:ext>
                  </a:extLst>
                </a:gridCol>
                <a:gridCol w="702600">
                  <a:extLst>
                    <a:ext uri="{9D8B030D-6E8A-4147-A177-3AD203B41FA5}">
                      <a16:colId xmlns:a16="http://schemas.microsoft.com/office/drawing/2014/main" val="3004738591"/>
                    </a:ext>
                  </a:extLst>
                </a:gridCol>
                <a:gridCol w="1112451">
                  <a:extLst>
                    <a:ext uri="{9D8B030D-6E8A-4147-A177-3AD203B41FA5}">
                      <a16:colId xmlns:a16="http://schemas.microsoft.com/office/drawing/2014/main" val="4113809080"/>
                    </a:ext>
                  </a:extLst>
                </a:gridCol>
              </a:tblGrid>
              <a:tr h="871192">
                <a:tc>
                  <a:txBody>
                    <a:bodyPr/>
                    <a:lstStyle/>
                    <a:p>
                      <a:pPr algn="ctr" fontAlgn="ctr"/>
                      <a:r>
                        <a:rPr lang="tr-TR" sz="1200" b="1" u="none" strike="noStrike" dirty="0">
                          <a:solidFill>
                            <a:srgbClr val="C00000"/>
                          </a:solidFill>
                          <a:effectLst/>
                        </a:rPr>
                        <a:t>SIRA NO</a:t>
                      </a:r>
                      <a:endParaRPr lang="tr-TR" sz="12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200" b="1" u="none" strike="noStrike" dirty="0">
                          <a:solidFill>
                            <a:srgbClr val="C00000"/>
                          </a:solidFill>
                          <a:effectLst/>
                        </a:rPr>
                        <a:t>ETKİNLİK ALANI </a:t>
                      </a:r>
                      <a:r>
                        <a:rPr lang="tr-TR" sz="1200" b="1" i="1" u="none" strike="noStrike" dirty="0">
                          <a:solidFill>
                            <a:srgbClr val="3333FF"/>
                          </a:solidFill>
                          <a:effectLst/>
                        </a:rPr>
                        <a:t>(Eğitim/Bilimsel/Sosyal/ Kültürel/ Sportif)</a:t>
                      </a:r>
                      <a:endParaRPr lang="tr-TR" sz="12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200" b="1" u="none" strike="noStrike" dirty="0">
                          <a:solidFill>
                            <a:srgbClr val="C00000"/>
                          </a:solidFill>
                          <a:effectLst/>
                        </a:rPr>
                        <a:t>ETKİNLİK </a:t>
                      </a:r>
                      <a:r>
                        <a:rPr lang="tr-TR" sz="1200" b="1" u="none" strike="noStrike" dirty="0" smtClean="0">
                          <a:solidFill>
                            <a:srgbClr val="C00000"/>
                          </a:solidFill>
                          <a:effectLst/>
                        </a:rPr>
                        <a:t>TÜRÜ</a:t>
                      </a:r>
                    </a:p>
                    <a:p>
                      <a:pPr algn="ctr" fontAlgn="ctr"/>
                      <a:r>
                        <a:rPr lang="tr-TR" sz="1200" b="1" i="1" u="none" strike="noStrike" dirty="0" smtClean="0">
                          <a:solidFill>
                            <a:srgbClr val="3333FF"/>
                          </a:solidFill>
                          <a:effectLst/>
                        </a:rPr>
                        <a:t>(</a:t>
                      </a:r>
                      <a:r>
                        <a:rPr lang="tr-TR" sz="1200" b="1" i="1" u="none" strike="noStrike" dirty="0">
                          <a:solidFill>
                            <a:srgbClr val="3333FF"/>
                          </a:solidFill>
                          <a:effectLst/>
                        </a:rPr>
                        <a:t>Söyleşi, Konferans, Panel, Seminer, </a:t>
                      </a:r>
                      <a:r>
                        <a:rPr lang="tr-TR" sz="1200" b="1" i="1" u="none" strike="noStrike" dirty="0" err="1">
                          <a:solidFill>
                            <a:srgbClr val="3333FF"/>
                          </a:solidFill>
                          <a:effectLst/>
                        </a:rPr>
                        <a:t>Webinar</a:t>
                      </a:r>
                      <a:r>
                        <a:rPr lang="tr-TR" sz="1200" b="1" i="1" u="none" strike="noStrike" dirty="0">
                          <a:solidFill>
                            <a:srgbClr val="3333FF"/>
                          </a:solidFill>
                          <a:effectLst/>
                        </a:rPr>
                        <a:t>, </a:t>
                      </a:r>
                      <a:r>
                        <a:rPr lang="tr-TR" sz="1200" b="1" i="1" u="none" strike="noStrike" dirty="0" err="1">
                          <a:solidFill>
                            <a:srgbClr val="3333FF"/>
                          </a:solidFill>
                          <a:effectLst/>
                        </a:rPr>
                        <a:t>Çalıştay</a:t>
                      </a:r>
                      <a:r>
                        <a:rPr lang="tr-TR" sz="1200" b="1" i="1" u="none" strike="noStrike" dirty="0">
                          <a:solidFill>
                            <a:srgbClr val="3333FF"/>
                          </a:solidFill>
                          <a:effectLst/>
                        </a:rPr>
                        <a:t>, Kongre, Sempozyum, Sergi, Konser, Turnuva, Yarışma, Gösteri, Oyun, Drama, Tiyatro, Kermes, vb.)</a:t>
                      </a:r>
                      <a:endParaRPr lang="tr-TR" sz="12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200" b="1" u="none" strike="noStrike" dirty="0">
                          <a:solidFill>
                            <a:srgbClr val="C00000"/>
                          </a:solidFill>
                          <a:effectLst/>
                        </a:rPr>
                        <a:t>ETKİNLİK ADI/ </a:t>
                      </a:r>
                      <a:r>
                        <a:rPr lang="tr-TR" sz="1200" b="1" u="none" strike="noStrike" dirty="0" smtClean="0">
                          <a:solidFill>
                            <a:srgbClr val="C00000"/>
                          </a:solidFill>
                          <a:effectLst/>
                        </a:rPr>
                        <a:t>BAŞLIĞI/KONUSU</a:t>
                      </a:r>
                      <a:endParaRPr lang="tr-TR" sz="12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200" b="1" u="none" strike="noStrike" dirty="0">
                          <a:solidFill>
                            <a:srgbClr val="C00000"/>
                          </a:solidFill>
                          <a:effectLst/>
                        </a:rPr>
                        <a:t>DAVETLİ/KONUŞMACI </a:t>
                      </a:r>
                      <a:r>
                        <a:rPr lang="tr-TR" sz="1200" b="1" u="none" strike="noStrike" dirty="0">
                          <a:effectLst/>
                        </a:rPr>
                        <a:t>(</a:t>
                      </a:r>
                      <a:r>
                        <a:rPr lang="tr-TR" sz="1200" b="1" i="1" u="none" strike="noStrike" dirty="0">
                          <a:solidFill>
                            <a:srgbClr val="3333FF"/>
                          </a:solidFill>
                          <a:effectLst/>
                        </a:rPr>
                        <a:t>Akademisyen, Sanatçı, Oyuncu, Sporcu, Yönetici, Gazeteci, İş Adamı, vb.)</a:t>
                      </a:r>
                      <a:endParaRPr lang="tr-TR" sz="12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200" b="1" u="none" strike="noStrike" dirty="0">
                          <a:solidFill>
                            <a:srgbClr val="C00000"/>
                          </a:solidFill>
                          <a:effectLst/>
                        </a:rPr>
                        <a:t>TARİH</a:t>
                      </a:r>
                      <a:endParaRPr lang="tr-TR" sz="12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200" b="1" u="none" strike="noStrike" dirty="0">
                          <a:solidFill>
                            <a:srgbClr val="C00000"/>
                          </a:solidFill>
                          <a:effectLst/>
                        </a:rPr>
                        <a:t>SAAT</a:t>
                      </a:r>
                      <a:endParaRPr lang="tr-TR" sz="12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200" b="1" u="none" strike="noStrike" dirty="0">
                          <a:solidFill>
                            <a:srgbClr val="C00000"/>
                          </a:solidFill>
                          <a:effectLst/>
                        </a:rPr>
                        <a:t>YER / İNTERNET ADRESİ</a:t>
                      </a:r>
                      <a:endParaRPr lang="tr-TR" sz="1200" b="1" i="0" u="none" strike="noStrike" dirty="0">
                        <a:solidFill>
                          <a:srgbClr val="C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880829489"/>
                  </a:ext>
                </a:extLst>
              </a:tr>
              <a:tr h="310811">
                <a:tc>
                  <a:txBody>
                    <a:bodyPr/>
                    <a:lstStyle/>
                    <a:p>
                      <a:pPr algn="ctr" fontAlgn="ctr"/>
                      <a:r>
                        <a:rPr lang="tr-TR" sz="1200" u="none" strike="noStrike" dirty="0">
                          <a:effectLst/>
                        </a:rPr>
                        <a:t>1</a:t>
                      </a:r>
                      <a:endParaRPr lang="tr-TR"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u="none" strike="noStrike" dirty="0" smtClean="0">
                          <a:effectLst/>
                          <a:latin typeface="+mj-lt"/>
                        </a:rPr>
                        <a:t>Turizm ve Otelcilik  MYO</a:t>
                      </a:r>
                      <a:r>
                        <a:rPr lang="tr-TR" sz="1200" u="none" strike="noStrike" dirty="0">
                          <a:effectLst/>
                          <a:latin typeface="+mj-lt"/>
                        </a:rPr>
                        <a:t> </a:t>
                      </a:r>
                      <a:endParaRPr lang="tr-TR" sz="1200" b="1" i="0" u="none" strike="noStrike" dirty="0">
                        <a:solidFill>
                          <a:srgbClr val="000000"/>
                        </a:solidFill>
                        <a:effectLst/>
                        <a:latin typeface="+mj-lt"/>
                      </a:endParaRPr>
                    </a:p>
                  </a:txBody>
                  <a:tcPr marL="7620" marR="7620" marT="7620" marB="0" anchor="ctr"/>
                </a:tc>
                <a:tc>
                  <a:txBody>
                    <a:bodyPr/>
                    <a:lstStyle/>
                    <a:p>
                      <a:pPr algn="ctr" fontAlgn="ctr"/>
                      <a:r>
                        <a:rPr lang="tr-TR" sz="1200" u="none" strike="noStrike" dirty="0">
                          <a:effectLst/>
                          <a:latin typeface="+mj-lt"/>
                        </a:rPr>
                        <a:t> </a:t>
                      </a:r>
                      <a:r>
                        <a:rPr lang="tr-TR" sz="1200" u="none" strike="noStrike" dirty="0" smtClean="0">
                          <a:effectLst/>
                          <a:latin typeface="+mj-lt"/>
                        </a:rPr>
                        <a:t>Bilgilendirme ve Tanıtım</a:t>
                      </a:r>
                      <a:endParaRPr lang="tr-TR" sz="1200" b="1" i="0" u="none" strike="noStrike" dirty="0">
                        <a:solidFill>
                          <a:srgbClr val="000000"/>
                        </a:solidFill>
                        <a:effectLst/>
                        <a:latin typeface="+mj-lt"/>
                      </a:endParaRPr>
                    </a:p>
                  </a:txBody>
                  <a:tcPr marL="7620" marR="7620" marT="7620" marB="0" anchor="ctr"/>
                </a:tc>
                <a:tc>
                  <a:txBody>
                    <a:bodyPr/>
                    <a:lstStyle/>
                    <a:p>
                      <a:pPr algn="ctr" fontAlgn="ctr"/>
                      <a:r>
                        <a:rPr lang="tr-TR" sz="1200" u="none" strike="noStrike" dirty="0" smtClean="0">
                          <a:effectLst/>
                          <a:latin typeface="+mj-lt"/>
                        </a:rPr>
                        <a:t>Akreditasyon Süreci Bilgi Paketi Hazırlama</a:t>
                      </a:r>
                      <a:r>
                        <a:rPr lang="tr-TR" sz="1200" u="none" strike="noStrike" dirty="0">
                          <a:effectLst/>
                          <a:latin typeface="+mj-lt"/>
                        </a:rPr>
                        <a:t> </a:t>
                      </a:r>
                      <a:endParaRPr lang="tr-TR" sz="1200" b="1" i="0" u="none" strike="noStrike" dirty="0">
                        <a:solidFill>
                          <a:srgbClr val="000000"/>
                        </a:solidFill>
                        <a:effectLst/>
                        <a:latin typeface="+mj-lt"/>
                      </a:endParaRPr>
                    </a:p>
                  </a:txBody>
                  <a:tcPr marL="7620" marR="7620" marT="7620" marB="0" anchor="ctr"/>
                </a:tc>
                <a:tc>
                  <a:txBody>
                    <a:bodyPr/>
                    <a:lstStyle/>
                    <a:p>
                      <a:pPr algn="ctr" fontAlgn="ctr"/>
                      <a:r>
                        <a:rPr lang="tr-TR" sz="1200" u="none" strike="noStrike" dirty="0">
                          <a:effectLst/>
                          <a:latin typeface="+mj-lt"/>
                        </a:rPr>
                        <a:t> </a:t>
                      </a:r>
                      <a:r>
                        <a:rPr lang="tr-TR" sz="1200" u="none" strike="noStrike" dirty="0" err="1" smtClean="0">
                          <a:effectLst/>
                          <a:latin typeface="+mj-lt"/>
                        </a:rPr>
                        <a:t>Prof.Dr</a:t>
                      </a:r>
                      <a:r>
                        <a:rPr lang="tr-TR" sz="1200" u="none" strike="noStrike" dirty="0" smtClean="0">
                          <a:effectLst/>
                          <a:latin typeface="+mj-lt"/>
                        </a:rPr>
                        <a:t>.</a:t>
                      </a:r>
                      <a:r>
                        <a:rPr lang="tr-TR" sz="1200" u="none" strike="noStrike" baseline="0" dirty="0" smtClean="0">
                          <a:effectLst/>
                          <a:latin typeface="+mj-lt"/>
                        </a:rPr>
                        <a:t> Tuncay ÖZSEVGEÇ</a:t>
                      </a:r>
                      <a:endParaRPr lang="tr-TR" sz="1200" b="1" i="0" u="none" strike="noStrike" dirty="0">
                        <a:solidFill>
                          <a:srgbClr val="000000"/>
                        </a:solidFill>
                        <a:effectLst/>
                        <a:latin typeface="+mj-lt"/>
                      </a:endParaRPr>
                    </a:p>
                  </a:txBody>
                  <a:tcPr marL="7620" marR="7620" marT="7620" marB="0" anchor="ctr"/>
                </a:tc>
                <a:tc>
                  <a:txBody>
                    <a:bodyPr/>
                    <a:lstStyle/>
                    <a:p>
                      <a:pPr algn="ctr" fontAlgn="ctr"/>
                      <a:r>
                        <a:rPr lang="tr-TR" sz="1200" u="none" strike="noStrike" dirty="0" smtClean="0">
                          <a:effectLst/>
                        </a:rPr>
                        <a:t>2025</a:t>
                      </a:r>
                      <a:r>
                        <a:rPr lang="tr-TR" sz="1200" u="none" strike="noStrike" dirty="0">
                          <a:effectLst/>
                        </a:rPr>
                        <a:t> </a:t>
                      </a:r>
                      <a:endParaRPr lang="tr-TR"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u="none" strike="noStrike" dirty="0">
                          <a:effectLst/>
                        </a:rPr>
                        <a:t> </a:t>
                      </a:r>
                      <a:r>
                        <a:rPr lang="tr-TR" sz="1200" u="none" strike="noStrike" dirty="0" smtClean="0">
                          <a:effectLst/>
                        </a:rPr>
                        <a:t>2</a:t>
                      </a:r>
                      <a:endParaRPr lang="tr-TR"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u="none" strike="noStrike" dirty="0">
                          <a:effectLst/>
                        </a:rPr>
                        <a:t> </a:t>
                      </a:r>
                      <a:r>
                        <a:rPr lang="tr-TR" sz="1200" u="none" strike="noStrike" dirty="0" smtClean="0">
                          <a:effectLst/>
                        </a:rPr>
                        <a:t>TRÜ</a:t>
                      </a:r>
                      <a:endParaRPr lang="tr-TR" sz="12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93554729"/>
                  </a:ext>
                </a:extLst>
              </a:tr>
              <a:tr h="310811">
                <a:tc>
                  <a:txBody>
                    <a:bodyPr/>
                    <a:lstStyle/>
                    <a:p>
                      <a:pPr algn="ctr" fontAlgn="ctr"/>
                      <a:r>
                        <a:rPr lang="tr-TR" sz="1200" u="none" strike="noStrike" dirty="0">
                          <a:effectLst/>
                        </a:rPr>
                        <a:t>2</a:t>
                      </a:r>
                      <a:endParaRPr lang="tr-TR"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u="none" strike="noStrike" dirty="0">
                          <a:effectLst/>
                          <a:latin typeface="+mj-lt"/>
                        </a:rPr>
                        <a:t> </a:t>
                      </a:r>
                      <a:r>
                        <a:rPr lang="tr-TR" sz="1200" u="none" strike="noStrike" dirty="0" smtClean="0">
                          <a:effectLst/>
                          <a:latin typeface="+mj-lt"/>
                        </a:rPr>
                        <a:t>Özel Eğitim Bölümü</a:t>
                      </a:r>
                      <a:endParaRPr lang="tr-TR" sz="1200" b="1" i="0" u="none" strike="noStrike" dirty="0">
                        <a:solidFill>
                          <a:srgbClr val="000000"/>
                        </a:solidFill>
                        <a:effectLst/>
                        <a:latin typeface="+mj-lt"/>
                      </a:endParaRPr>
                    </a:p>
                  </a:txBody>
                  <a:tcPr marL="7620" marR="7620" marT="7620" marB="0" anchor="ctr"/>
                </a:tc>
                <a:tc>
                  <a:txBody>
                    <a:bodyPr/>
                    <a:lstStyle/>
                    <a:p>
                      <a:pPr algn="ctr" fontAlgn="ctr"/>
                      <a:r>
                        <a:rPr lang="tr-TR" sz="1200" u="none" strike="noStrike" dirty="0" smtClean="0">
                          <a:effectLst/>
                          <a:latin typeface="+mj-lt"/>
                        </a:rPr>
                        <a:t>Bilgilendirme</a:t>
                      </a:r>
                      <a:r>
                        <a:rPr lang="tr-TR" sz="1200" u="none" strike="noStrike" dirty="0">
                          <a:effectLst/>
                          <a:latin typeface="+mj-lt"/>
                        </a:rPr>
                        <a:t> </a:t>
                      </a:r>
                      <a:endParaRPr lang="tr-TR" sz="1200" b="1" i="0" u="none" strike="noStrike" dirty="0">
                        <a:solidFill>
                          <a:srgbClr val="000000"/>
                        </a:solidFill>
                        <a:effectLst/>
                        <a:latin typeface="+mj-lt"/>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u="none" strike="noStrike" dirty="0" smtClean="0">
                          <a:effectLst/>
                          <a:latin typeface="+mj-lt"/>
                        </a:rPr>
                        <a:t>Akreditasyon Süreci Bilgi Paketi Hazırlama </a:t>
                      </a:r>
                      <a:endParaRPr lang="tr-TR" sz="1200" b="1" i="0" u="none" strike="noStrike" dirty="0" smtClean="0">
                        <a:solidFill>
                          <a:srgbClr val="000000"/>
                        </a:solidFill>
                        <a:effectLst/>
                        <a:latin typeface="+mj-lt"/>
                      </a:endParaRPr>
                    </a:p>
                    <a:p>
                      <a:pPr algn="ctr" fontAlgn="ctr"/>
                      <a:r>
                        <a:rPr lang="tr-TR" sz="1200" u="none" strike="noStrike" dirty="0">
                          <a:effectLst/>
                          <a:latin typeface="+mj-lt"/>
                        </a:rPr>
                        <a:t> </a:t>
                      </a:r>
                      <a:endParaRPr lang="tr-TR" sz="1200" b="1" i="0" u="none" strike="noStrike" dirty="0">
                        <a:solidFill>
                          <a:srgbClr val="000000"/>
                        </a:solidFill>
                        <a:effectLst/>
                        <a:latin typeface="+mj-lt"/>
                      </a:endParaRPr>
                    </a:p>
                  </a:txBody>
                  <a:tcPr marL="7620" marR="7620" marT="7620" marB="0" anchor="ctr"/>
                </a:tc>
                <a:tc>
                  <a:txBody>
                    <a:bodyPr/>
                    <a:lstStyle/>
                    <a:p>
                      <a:pPr algn="ctr" fontAlgn="ctr"/>
                      <a:r>
                        <a:rPr lang="tr-TR" sz="1200" u="none" strike="noStrike" dirty="0" err="1" smtClean="0">
                          <a:effectLst/>
                          <a:latin typeface="+mj-lt"/>
                        </a:rPr>
                        <a:t>Prof.Dr</a:t>
                      </a:r>
                      <a:r>
                        <a:rPr lang="tr-TR" sz="1200" u="none" strike="noStrike" dirty="0" smtClean="0">
                          <a:effectLst/>
                          <a:latin typeface="+mj-lt"/>
                        </a:rPr>
                        <a:t>.</a:t>
                      </a:r>
                      <a:r>
                        <a:rPr lang="tr-TR" sz="1200" u="none" strike="noStrike" baseline="0" dirty="0" smtClean="0">
                          <a:effectLst/>
                          <a:latin typeface="+mj-lt"/>
                        </a:rPr>
                        <a:t> Tuncay ÖZSEVGEÇ</a:t>
                      </a:r>
                      <a:r>
                        <a:rPr lang="tr-TR" sz="1200" u="none" strike="noStrike" dirty="0">
                          <a:effectLst/>
                          <a:latin typeface="+mj-lt"/>
                        </a:rPr>
                        <a:t> </a:t>
                      </a:r>
                      <a:endParaRPr lang="tr-TR" sz="1200" b="1" i="0" u="none" strike="noStrike" dirty="0">
                        <a:solidFill>
                          <a:srgbClr val="000000"/>
                        </a:solidFill>
                        <a:effectLst/>
                        <a:latin typeface="+mj-lt"/>
                      </a:endParaRPr>
                    </a:p>
                  </a:txBody>
                  <a:tcPr marL="7620" marR="7620" marT="7620" marB="0" anchor="ctr"/>
                </a:tc>
                <a:tc>
                  <a:txBody>
                    <a:bodyPr/>
                    <a:lstStyle/>
                    <a:p>
                      <a:pPr algn="ctr" fontAlgn="ctr"/>
                      <a:r>
                        <a:rPr lang="tr-TR" sz="1200" u="none" strike="noStrike" dirty="0" smtClean="0">
                          <a:effectLst/>
                        </a:rPr>
                        <a:t>2025</a:t>
                      </a:r>
                      <a:r>
                        <a:rPr lang="tr-TR" sz="1200" u="none" strike="noStrike" dirty="0">
                          <a:effectLst/>
                        </a:rPr>
                        <a:t> </a:t>
                      </a:r>
                      <a:endParaRPr lang="tr-TR"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u="none" strike="noStrike" dirty="0" smtClean="0">
                          <a:effectLst/>
                        </a:rPr>
                        <a:t>1</a:t>
                      </a:r>
                      <a:r>
                        <a:rPr lang="tr-TR" sz="1200" u="none" strike="noStrike" dirty="0">
                          <a:effectLst/>
                        </a:rPr>
                        <a:t> </a:t>
                      </a:r>
                      <a:endParaRPr lang="tr-TR"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u="none" strike="noStrike" dirty="0">
                          <a:effectLst/>
                        </a:rPr>
                        <a:t> </a:t>
                      </a:r>
                      <a:r>
                        <a:rPr lang="tr-TR" sz="1200" u="none" strike="noStrike" dirty="0" smtClean="0">
                          <a:effectLst/>
                        </a:rPr>
                        <a:t>TRÜ</a:t>
                      </a:r>
                      <a:endParaRPr lang="tr-TR" sz="12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88816453"/>
                  </a:ext>
                </a:extLst>
              </a:tr>
              <a:tr h="310811">
                <a:tc>
                  <a:txBody>
                    <a:bodyPr/>
                    <a:lstStyle/>
                    <a:p>
                      <a:pPr algn="ctr" fontAlgn="ctr"/>
                      <a:r>
                        <a:rPr lang="tr-TR" sz="1200" u="none" strike="noStrike" dirty="0">
                          <a:effectLst/>
                        </a:rPr>
                        <a:t>3</a:t>
                      </a:r>
                      <a:endParaRPr lang="tr-TR"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u="none" strike="noStrike" dirty="0" smtClean="0">
                          <a:effectLst/>
                          <a:latin typeface="+mj-lt"/>
                        </a:rPr>
                        <a:t>ÜNİ-</a:t>
                      </a:r>
                      <a:r>
                        <a:rPr lang="tr-TR" sz="1200" u="none" strike="noStrike" dirty="0">
                          <a:effectLst/>
                          <a:latin typeface="+mj-lt"/>
                        </a:rPr>
                        <a:t> </a:t>
                      </a:r>
                      <a:r>
                        <a:rPr lang="tr-TR" sz="1200" u="none" strike="noStrike" dirty="0" smtClean="0">
                          <a:effectLst/>
                          <a:latin typeface="+mj-lt"/>
                        </a:rPr>
                        <a:t>DOKAP </a:t>
                      </a:r>
                      <a:endParaRPr lang="tr-TR" sz="1200" b="1" i="0" u="none" strike="noStrike" dirty="0">
                        <a:solidFill>
                          <a:srgbClr val="000000"/>
                        </a:solidFill>
                        <a:effectLst/>
                        <a:latin typeface="+mj-lt"/>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b="0" u="none" strike="noStrike" dirty="0" smtClean="0">
                          <a:solidFill>
                            <a:schemeClr val="tx1"/>
                          </a:solidFill>
                          <a:effectLst/>
                          <a:latin typeface="+mj-lt"/>
                        </a:rPr>
                        <a:t> </a:t>
                      </a:r>
                      <a:r>
                        <a:rPr lang="tr-TR" sz="1200" b="0" dirty="0" smtClean="0">
                          <a:solidFill>
                            <a:schemeClr val="tx1"/>
                          </a:solidFill>
                          <a:latin typeface="+mj-lt"/>
                          <a:ea typeface="Times New Roman" panose="02020603050405020304" pitchFamily="18" charset="0"/>
                          <a:cs typeface="Times New Roman" panose="02020603050405020304" pitchFamily="18" charset="0"/>
                        </a:rPr>
                        <a:t>ÜNİ-DOKAP Eğiticilerin Eğitimi Programı</a:t>
                      </a:r>
                      <a:r>
                        <a:rPr lang="tr-TR" sz="1200" b="0" u="none" strike="noStrike" dirty="0" smtClean="0">
                          <a:solidFill>
                            <a:schemeClr val="tx1"/>
                          </a:solidFill>
                          <a:effectLst/>
                          <a:latin typeface="+mj-lt"/>
                        </a:rPr>
                        <a:t> </a:t>
                      </a:r>
                      <a:endParaRPr lang="tr-TR" sz="1200" b="0" i="0" u="none" strike="noStrike" dirty="0" smtClean="0">
                        <a:solidFill>
                          <a:schemeClr val="tx1"/>
                        </a:solidFill>
                        <a:effectLst/>
                        <a:latin typeface="+mj-lt"/>
                      </a:endParaRPr>
                    </a:p>
                    <a:p>
                      <a:pPr algn="ctr" fontAlgn="ctr"/>
                      <a:endParaRPr lang="tr-TR" sz="1200" b="0" i="0" u="none" strike="noStrike" dirty="0">
                        <a:solidFill>
                          <a:schemeClr val="tx1"/>
                        </a:solidFill>
                        <a:effectLst/>
                        <a:latin typeface="+mj-lt"/>
                      </a:endParaRPr>
                    </a:p>
                  </a:txBody>
                  <a:tcPr marL="7620" marR="7620" marT="7620" marB="0"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1200" b="0" u="none" strike="noStrike" dirty="0" smtClean="0">
                          <a:solidFill>
                            <a:schemeClr val="tx1"/>
                          </a:solidFill>
                          <a:effectLst/>
                          <a:latin typeface="+mj-lt"/>
                        </a:rPr>
                        <a:t> </a:t>
                      </a:r>
                      <a:r>
                        <a:rPr kumimoji="0" lang="tr-TR" sz="1200" b="0" i="0" u="none" strike="noStrike" cap="none" normalizeH="0" baseline="0" dirty="0" smtClean="0">
                          <a:ln>
                            <a:noFill/>
                          </a:ln>
                          <a:solidFill>
                            <a:schemeClr val="tx1"/>
                          </a:solidFill>
                          <a:effectLst/>
                          <a:latin typeface="+mj-lt"/>
                          <a:ea typeface="Times New Roman" pitchFamily="18" charset="0"/>
                          <a:cs typeface="Times New Roman" pitchFamily="18" charset="0"/>
                        </a:rPr>
                        <a:t>Ders Bilgi Paketi </a:t>
                      </a:r>
                      <a:endParaRPr kumimoji="0" lang="tr-TR" sz="12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mj-lt"/>
                          <a:ea typeface="Times New Roman" pitchFamily="18" charset="0"/>
                          <a:cs typeface="Times New Roman" pitchFamily="18" charset="0"/>
                        </a:rPr>
                        <a:t>Hazırlama </a:t>
                      </a:r>
                      <a:r>
                        <a:rPr kumimoji="0" lang="tr-TR" sz="1200" b="0" i="0" u="none" strike="noStrike" cap="none" normalizeH="0" baseline="0" dirty="0" smtClean="0">
                          <a:ln>
                            <a:noFill/>
                          </a:ln>
                          <a:solidFill>
                            <a:schemeClr val="tx1"/>
                          </a:solidFill>
                          <a:effectLst/>
                          <a:latin typeface="+mj-lt"/>
                          <a:ea typeface="Times New Roman" pitchFamily="18" charset="0"/>
                          <a:cs typeface="Times New Roman" pitchFamily="18" charset="0"/>
                        </a:rPr>
                        <a:t>ve </a:t>
                      </a:r>
                      <a:r>
                        <a:rPr kumimoji="0" lang="tr-TR" sz="1200" b="0" i="0" u="none" strike="noStrike" cap="none" normalizeH="0" baseline="0" dirty="0" smtClean="0">
                          <a:ln>
                            <a:noFill/>
                          </a:ln>
                          <a:solidFill>
                            <a:schemeClr val="tx1"/>
                          </a:solidFill>
                          <a:effectLst/>
                          <a:latin typeface="+mj-lt"/>
                          <a:ea typeface="Times New Roman" pitchFamily="18" charset="0"/>
                          <a:cs typeface="Times New Roman" pitchFamily="18" charset="0"/>
                        </a:rPr>
                        <a:t>İyileştirme Çalışması </a:t>
                      </a:r>
                      <a:endParaRPr kumimoji="0" lang="tr-TR" sz="1200" b="0" i="0" u="none" strike="noStrike" cap="none" normalizeH="0" baseline="0" dirty="0" smtClean="0">
                        <a:ln>
                          <a:noFill/>
                        </a:ln>
                        <a:solidFill>
                          <a:schemeClr val="tx1"/>
                        </a:solidFill>
                        <a:effectLst/>
                        <a:latin typeface="+mj-lt"/>
                        <a:cs typeface="Arial" pitchFamily="34" charset="0"/>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u="none" strike="noStrike" dirty="0" err="1" smtClean="0">
                          <a:effectLst/>
                          <a:latin typeface="+mj-lt"/>
                        </a:rPr>
                        <a:t>Prof.Dr</a:t>
                      </a:r>
                      <a:r>
                        <a:rPr lang="tr-TR" sz="1200" u="none" strike="noStrike" dirty="0" smtClean="0">
                          <a:effectLst/>
                          <a:latin typeface="+mj-lt"/>
                        </a:rPr>
                        <a:t>.</a:t>
                      </a:r>
                      <a:r>
                        <a:rPr lang="tr-TR" sz="1200" u="none" strike="noStrike" baseline="0" dirty="0" smtClean="0">
                          <a:effectLst/>
                          <a:latin typeface="+mj-lt"/>
                        </a:rPr>
                        <a:t> Tuncay ÖZSEVGEÇ</a:t>
                      </a:r>
                      <a:r>
                        <a:rPr lang="tr-TR" sz="1200" u="none" strike="noStrike" dirty="0" smtClean="0">
                          <a:effectLst/>
                          <a:latin typeface="+mj-lt"/>
                        </a:rPr>
                        <a:t> </a:t>
                      </a:r>
                      <a:endParaRPr lang="tr-TR" sz="1200" b="1" i="0" u="none" strike="noStrike" dirty="0" smtClean="0">
                        <a:solidFill>
                          <a:srgbClr val="000000"/>
                        </a:solidFill>
                        <a:effectLst/>
                        <a:latin typeface="+mj-lt"/>
                      </a:endParaRPr>
                    </a:p>
                    <a:p>
                      <a:pPr algn="ctr" fontAlgn="ctr"/>
                      <a:r>
                        <a:rPr lang="tr-TR" sz="1200" u="none" strike="noStrike" dirty="0">
                          <a:effectLst/>
                          <a:latin typeface="+mj-lt"/>
                        </a:rPr>
                        <a:t> </a:t>
                      </a:r>
                      <a:endParaRPr lang="tr-TR" sz="1200" b="1" i="0" u="none" strike="noStrike" dirty="0">
                        <a:solidFill>
                          <a:srgbClr val="000000"/>
                        </a:solidFill>
                        <a:effectLst/>
                        <a:latin typeface="+mj-lt"/>
                      </a:endParaRPr>
                    </a:p>
                  </a:txBody>
                  <a:tcPr marL="7620" marR="7620" marT="7620" marB="0" anchor="ctr"/>
                </a:tc>
                <a:tc>
                  <a:txBody>
                    <a:bodyPr/>
                    <a:lstStyle/>
                    <a:p>
                      <a:pPr algn="ctr" fontAlgn="ctr"/>
                      <a:r>
                        <a:rPr lang="tr-TR" sz="1200" u="none" strike="noStrike" dirty="0">
                          <a:effectLst/>
                        </a:rPr>
                        <a:t> </a:t>
                      </a:r>
                      <a:r>
                        <a:rPr lang="tr-TR" sz="1200" u="none" strike="noStrike" dirty="0" smtClean="0">
                          <a:effectLst/>
                        </a:rPr>
                        <a:t>2025</a:t>
                      </a:r>
                      <a:endParaRPr lang="tr-TR"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u="none" strike="noStrike" dirty="0" smtClean="0">
                          <a:effectLst/>
                        </a:rPr>
                        <a:t>1</a:t>
                      </a:r>
                      <a:r>
                        <a:rPr lang="tr-TR" sz="1200" u="none" strike="noStrike" dirty="0">
                          <a:effectLst/>
                        </a:rPr>
                        <a:t> </a:t>
                      </a:r>
                      <a:endParaRPr lang="tr-TR"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u="none" strike="noStrike" dirty="0" smtClean="0">
                          <a:effectLst/>
                        </a:rPr>
                        <a:t>Online </a:t>
                      </a:r>
                      <a:r>
                        <a:rPr lang="tr-TR" sz="1200" u="none" strike="noStrike" dirty="0">
                          <a:effectLst/>
                        </a:rPr>
                        <a:t> </a:t>
                      </a:r>
                      <a:endParaRPr lang="tr-TR" sz="12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70939734"/>
                  </a:ext>
                </a:extLst>
              </a:tr>
            </a:tbl>
          </a:graphicData>
        </a:graphic>
      </p:graphicFrame>
      <p:sp>
        <p:nvSpPr>
          <p:cNvPr id="7" name="Metin kutusu 6"/>
          <p:cNvSpPr txBox="1"/>
          <p:nvPr/>
        </p:nvSpPr>
        <p:spPr>
          <a:xfrm>
            <a:off x="261258" y="5853633"/>
            <a:ext cx="4572000" cy="276999"/>
          </a:xfrm>
          <a:prstGeom prst="rect">
            <a:avLst/>
          </a:prstGeom>
          <a:noFill/>
        </p:spPr>
        <p:txBody>
          <a:bodyPr wrap="square" rtlCol="0">
            <a:spAutoFit/>
          </a:bodyPr>
          <a:lstStyle/>
          <a:p>
            <a:r>
              <a:rPr lang="tr-TR" sz="1200" b="1" i="1" dirty="0" smtClean="0">
                <a:solidFill>
                  <a:srgbClr val="C00000"/>
                </a:solidFill>
              </a:rPr>
              <a:t>*Lütfen etkinlik sayısı kadar yeni satırı tabloya ekleyiniz. </a:t>
            </a:r>
            <a:endParaRPr lang="tr-TR" sz="1200" b="1" i="1" dirty="0">
              <a:solidFill>
                <a:srgbClr val="C00000"/>
              </a:solidFill>
            </a:endParaRPr>
          </a:p>
        </p:txBody>
      </p:sp>
    </p:spTree>
    <p:extLst>
      <p:ext uri="{BB962C8B-B14F-4D97-AF65-F5344CB8AC3E}">
        <p14:creationId xmlns:p14="http://schemas.microsoft.com/office/powerpoint/2010/main" val="291849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a:bodyPr>
          <a:lstStyle/>
          <a:p>
            <a:r>
              <a:rPr lang="tr-TR" sz="7200" b="1" dirty="0" smtClean="0">
                <a:solidFill>
                  <a:srgbClr val="3333FF"/>
                </a:solidFill>
              </a:rPr>
              <a:t>ULUSLARARASILAŞMA</a:t>
            </a:r>
            <a:endParaRPr lang="tr-TR" sz="72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16</a:t>
            </a:fld>
            <a:endParaRPr lang="tr-TR"/>
          </a:p>
        </p:txBody>
      </p:sp>
    </p:spTree>
    <p:extLst>
      <p:ext uri="{BB962C8B-B14F-4D97-AF65-F5344CB8AC3E}">
        <p14:creationId xmlns:p14="http://schemas.microsoft.com/office/powerpoint/2010/main" val="3207028648"/>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55000" lnSpcReduction="20000"/>
          </a:bodyPr>
          <a:lstStyle/>
          <a:p>
            <a:r>
              <a:rPr lang="tr-TR" sz="9600" b="1" dirty="0" smtClean="0">
                <a:solidFill>
                  <a:srgbClr val="3333FF"/>
                </a:solidFill>
              </a:rPr>
              <a:t>KALİTE VE AKREDİTASYON ÇALIŞMALARI</a:t>
            </a:r>
          </a:p>
          <a:p>
            <a:endParaRPr lang="tr-TR" sz="4000" b="1" dirty="0">
              <a:solidFill>
                <a:srgbClr val="3333FF"/>
              </a:solidFill>
            </a:endParaRPr>
          </a:p>
          <a:p>
            <a:r>
              <a:rPr lang="tr-TR" sz="4000" b="1" dirty="0" smtClean="0">
                <a:solidFill>
                  <a:srgbClr val="FF0000"/>
                </a:solidFill>
              </a:rPr>
              <a:t>YÖKAK BİRİM İÇ DEĞERLENDİRME RAPORU (BİDR)</a:t>
            </a:r>
          </a:p>
          <a:p>
            <a:r>
              <a:rPr lang="tr-TR" sz="4000" b="1" dirty="0" smtClean="0">
                <a:solidFill>
                  <a:srgbClr val="FF0000"/>
                </a:solidFill>
              </a:rPr>
              <a:t>PROGRAM AKREDİTASYONU</a:t>
            </a:r>
          </a:p>
          <a:p>
            <a:r>
              <a:rPr lang="tr-TR" sz="4000" b="1" dirty="0" smtClean="0">
                <a:solidFill>
                  <a:srgbClr val="FF0000"/>
                </a:solidFill>
              </a:rPr>
              <a:t>ÖZ DEĞERLENDİRME </a:t>
            </a:r>
          </a:p>
          <a:p>
            <a:r>
              <a:rPr lang="tr-TR" sz="4000" b="1" dirty="0" smtClean="0">
                <a:solidFill>
                  <a:srgbClr val="FF0000"/>
                </a:solidFill>
              </a:rPr>
              <a:t>2026 YILI İYİLEŞTİRME PLANI</a:t>
            </a:r>
            <a:endParaRPr lang="tr-TR" sz="4000" b="1" dirty="0">
              <a:solidFill>
                <a:srgbClr val="FF0000"/>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17</a:t>
            </a:fld>
            <a:endParaRPr lang="tr-TR"/>
          </a:p>
        </p:txBody>
      </p:sp>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smtClean="0">
                <a:solidFill>
                  <a:srgbClr val="FF0000"/>
                </a:solidFill>
              </a:rPr>
              <a:t>2024 Birim İç Değerlendirme Raporu (BİDR) Kalite Güvence Sistem Ölçütleri Olgunluk Düzeyleri: </a:t>
            </a:r>
            <a:r>
              <a:rPr lang="tr-TR" sz="2800" b="1" dirty="0" smtClean="0">
                <a:solidFill>
                  <a:srgbClr val="0000CC"/>
                </a:solidFill>
              </a:rPr>
              <a:t>LİDERLİK, YÖNETİŞİM VE KALİTE</a:t>
            </a:r>
            <a:endParaRPr lang="tr-TR" sz="2800" b="1"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18</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2693743143"/>
              </p:ext>
            </p:extLst>
          </p:nvPr>
        </p:nvGraphicFramePr>
        <p:xfrm>
          <a:off x="208723" y="1995545"/>
          <a:ext cx="11489635" cy="3680030"/>
        </p:xfrm>
        <a:graphic>
          <a:graphicData uri="http://schemas.openxmlformats.org/drawingml/2006/table">
            <a:tbl>
              <a:tblPr firstRow="1" firstCol="1" bandRow="1">
                <a:tableStyleId>{5940675A-B579-460E-94D1-54222C63F5DA}</a:tableStyleId>
              </a:tblPr>
              <a:tblGrid>
                <a:gridCol w="3101007">
                  <a:extLst>
                    <a:ext uri="{9D8B030D-6E8A-4147-A177-3AD203B41FA5}">
                      <a16:colId xmlns:a16="http://schemas.microsoft.com/office/drawing/2014/main" val="246640834"/>
                    </a:ext>
                  </a:extLst>
                </a:gridCol>
                <a:gridCol w="5855197">
                  <a:extLst>
                    <a:ext uri="{9D8B030D-6E8A-4147-A177-3AD203B41FA5}">
                      <a16:colId xmlns:a16="http://schemas.microsoft.com/office/drawing/2014/main" val="1877722691"/>
                    </a:ext>
                  </a:extLst>
                </a:gridCol>
                <a:gridCol w="1360612">
                  <a:extLst>
                    <a:ext uri="{9D8B030D-6E8A-4147-A177-3AD203B41FA5}">
                      <a16:colId xmlns:a16="http://schemas.microsoft.com/office/drawing/2014/main" val="424251854"/>
                    </a:ext>
                  </a:extLst>
                </a:gridCol>
                <a:gridCol w="1172819">
                  <a:extLst>
                    <a:ext uri="{9D8B030D-6E8A-4147-A177-3AD203B41FA5}">
                      <a16:colId xmlns:a16="http://schemas.microsoft.com/office/drawing/2014/main" val="1945863112"/>
                    </a:ext>
                  </a:extLst>
                </a:gridCol>
              </a:tblGrid>
              <a:tr h="345032">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smtClean="0">
                          <a:solidFill>
                            <a:srgbClr val="0066FF"/>
                          </a:solidFill>
                          <a:effectLst/>
                          <a:latin typeface="+mn-lt"/>
                          <a:ea typeface="Calibri" panose="020F0502020204030204" pitchFamily="34" charset="0"/>
                          <a:cs typeface="Times New Roman" panose="02020603050405020304" pitchFamily="18" charset="0"/>
                        </a:rPr>
                        <a:t>Olgunluk Düzeyi </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4503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smtClean="0">
                          <a:solidFill>
                            <a:srgbClr val="0066FF"/>
                          </a:solidFill>
                          <a:effectLst/>
                          <a:latin typeface="+mn-lt"/>
                          <a:ea typeface="Calibri" panose="020F0502020204030204" pitchFamily="34" charset="0"/>
                          <a:cs typeface="Times New Roman" panose="02020603050405020304" pitchFamily="18" charset="0"/>
                        </a:rPr>
                        <a:t>2024</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b="1" dirty="0" smtClean="0">
                          <a:solidFill>
                            <a:srgbClr val="0066FF"/>
                          </a:solidFill>
                          <a:effectLst/>
                          <a:latin typeface="+mn-lt"/>
                          <a:ea typeface="Calibri" panose="020F0502020204030204" pitchFamily="34" charset="0"/>
                          <a:cs typeface="Times New Roman" panose="02020603050405020304" pitchFamily="18" charset="0"/>
                        </a:rPr>
                        <a:t>2025</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41854559"/>
                  </a:ext>
                </a:extLst>
              </a:tr>
              <a:tr h="352784">
                <a:tc rowSpan="5">
                  <a:txBody>
                    <a:bodyPr/>
                    <a:lstStyle/>
                    <a:p>
                      <a:pPr algn="just">
                        <a:lnSpc>
                          <a:spcPct val="107000"/>
                        </a:lnSpc>
                        <a:spcAft>
                          <a:spcPts val="0"/>
                        </a:spcAft>
                      </a:pPr>
                      <a:r>
                        <a:rPr lang="tr-TR" sz="2000" b="1" dirty="0">
                          <a:solidFill>
                            <a:srgbClr val="FF0000"/>
                          </a:solidFill>
                          <a:effectLst/>
                          <a:latin typeface="+mn-lt"/>
                        </a:rPr>
                        <a:t>A.1. Liderlik ve Kalite</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A.1.1. Yönetim modeli ve idari yapı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36937291"/>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A.1.2. Liderlik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776373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A.1.3. Kurumsal dönüşüm kapasitesi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90035010"/>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A.1.4. İç kalite güvencesi mekanizmaları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44945693"/>
                  </a:ext>
                </a:extLst>
              </a:tr>
              <a:tr h="395742">
                <a:tc vMerge="1">
                  <a:txBody>
                    <a:bodyPr/>
                    <a:lstStyle/>
                    <a:p>
                      <a:endParaRPr lang="tr-TR"/>
                    </a:p>
                  </a:txBody>
                  <a:tcPr/>
                </a:tc>
                <a:tc>
                  <a:txBody>
                    <a:bodyPr/>
                    <a:lstStyle/>
                    <a:p>
                      <a:pPr algn="just">
                        <a:lnSpc>
                          <a:spcPct val="107000"/>
                        </a:lnSpc>
                        <a:spcAft>
                          <a:spcPts val="0"/>
                        </a:spcAft>
                      </a:pPr>
                      <a:r>
                        <a:rPr lang="tr-TR" sz="2000" dirty="0">
                          <a:effectLst/>
                          <a:latin typeface="+mn-lt"/>
                        </a:rPr>
                        <a:t>A.1.5. Kamuoyunu bilgilendirme ve hesap verebilirlik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36132192"/>
                  </a:ext>
                </a:extLst>
              </a:tr>
              <a:tr h="352784">
                <a:tc rowSpan="3">
                  <a:txBody>
                    <a:bodyPr/>
                    <a:lstStyle/>
                    <a:p>
                      <a:pPr algn="just">
                        <a:lnSpc>
                          <a:spcPct val="107000"/>
                        </a:lnSpc>
                        <a:spcAft>
                          <a:spcPts val="0"/>
                        </a:spcAft>
                      </a:pPr>
                      <a:r>
                        <a:rPr lang="tr-TR" sz="2000" b="1" dirty="0">
                          <a:solidFill>
                            <a:srgbClr val="FF0000"/>
                          </a:solidFill>
                          <a:effectLst/>
                          <a:latin typeface="+mn-lt"/>
                        </a:rPr>
                        <a:t>A.2. Misyon ve Stratejik Amaçlar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A.2.1. Misyon, vizyon ve politikalar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6040251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A.2.2. Stratejik amaç ve hedefler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04760620"/>
                  </a:ext>
                </a:extLst>
              </a:tr>
              <a:tr h="477520">
                <a:tc vMerge="1">
                  <a:txBody>
                    <a:bodyPr/>
                    <a:lstStyle/>
                    <a:p>
                      <a:endParaRPr lang="tr-TR"/>
                    </a:p>
                  </a:txBody>
                  <a:tcPr/>
                </a:tc>
                <a:tc>
                  <a:txBody>
                    <a:bodyPr/>
                    <a:lstStyle/>
                    <a:p>
                      <a:pPr algn="just">
                        <a:lnSpc>
                          <a:spcPct val="107000"/>
                        </a:lnSpc>
                        <a:spcAft>
                          <a:spcPts val="0"/>
                        </a:spcAft>
                      </a:pPr>
                      <a:r>
                        <a:rPr lang="tr-TR" sz="2000" dirty="0">
                          <a:effectLst/>
                          <a:latin typeface="+mn-lt"/>
                        </a:rPr>
                        <a:t>A.2.3. Performans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92506191"/>
                  </a:ext>
                </a:extLst>
              </a:tr>
            </a:tbl>
          </a:graphicData>
        </a:graphic>
      </p:graphicFrame>
    </p:spTree>
    <p:extLst>
      <p:ext uri="{BB962C8B-B14F-4D97-AF65-F5344CB8AC3E}">
        <p14:creationId xmlns:p14="http://schemas.microsoft.com/office/powerpoint/2010/main" val="255685785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smtClean="0">
                <a:solidFill>
                  <a:srgbClr val="FF0000"/>
                </a:solidFill>
              </a:rPr>
              <a:t>Birim İç Değerlendirme Raporu (BİDR) Kalite Güvence Sistem Ölçütleri Olgunluk Düzeyleri: </a:t>
            </a:r>
            <a:r>
              <a:rPr lang="tr-TR" sz="2800" b="1" dirty="0" smtClean="0">
                <a:solidFill>
                  <a:srgbClr val="0000CC"/>
                </a:solidFill>
              </a:rPr>
              <a:t>LİDERLİK, YÖNETİŞİM VE KALİTE</a:t>
            </a:r>
            <a:endParaRPr lang="tr-TR" sz="2800" b="1"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19</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23694048"/>
              </p:ext>
            </p:extLst>
          </p:nvPr>
        </p:nvGraphicFramePr>
        <p:xfrm>
          <a:off x="785192" y="1908314"/>
          <a:ext cx="10634869" cy="4034846"/>
        </p:xfrm>
        <a:graphic>
          <a:graphicData uri="http://schemas.openxmlformats.org/drawingml/2006/table">
            <a:tbl>
              <a:tblPr firstRow="1" firstCol="1" bandRow="1">
                <a:tableStyleId>{5940675A-B579-460E-94D1-54222C63F5DA}</a:tableStyleId>
              </a:tblPr>
              <a:tblGrid>
                <a:gridCol w="2682669">
                  <a:extLst>
                    <a:ext uri="{9D8B030D-6E8A-4147-A177-3AD203B41FA5}">
                      <a16:colId xmlns:a16="http://schemas.microsoft.com/office/drawing/2014/main" val="246640834"/>
                    </a:ext>
                  </a:extLst>
                </a:gridCol>
                <a:gridCol w="5607243">
                  <a:extLst>
                    <a:ext uri="{9D8B030D-6E8A-4147-A177-3AD203B41FA5}">
                      <a16:colId xmlns:a16="http://schemas.microsoft.com/office/drawing/2014/main" val="1877722691"/>
                    </a:ext>
                  </a:extLst>
                </a:gridCol>
                <a:gridCol w="1173950">
                  <a:extLst>
                    <a:ext uri="{9D8B030D-6E8A-4147-A177-3AD203B41FA5}">
                      <a16:colId xmlns:a16="http://schemas.microsoft.com/office/drawing/2014/main" val="424251854"/>
                    </a:ext>
                  </a:extLst>
                </a:gridCol>
                <a:gridCol w="1171007">
                  <a:extLst>
                    <a:ext uri="{9D8B030D-6E8A-4147-A177-3AD203B41FA5}">
                      <a16:colId xmlns:a16="http://schemas.microsoft.com/office/drawing/2014/main" val="1945863112"/>
                    </a:ext>
                  </a:extLst>
                </a:gridCol>
              </a:tblGrid>
              <a:tr h="316416">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smtClean="0">
                          <a:solidFill>
                            <a:srgbClr val="0066FF"/>
                          </a:solidFill>
                          <a:effectLst/>
                          <a:latin typeface="+mn-lt"/>
                          <a:ea typeface="Calibri" panose="020F0502020204030204" pitchFamily="34" charset="0"/>
                          <a:cs typeface="Times New Roman" panose="02020603050405020304" pitchFamily="18" charset="0"/>
                        </a:rPr>
                        <a:t>Olgunluk Düzeyi </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1641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smtClean="0">
                          <a:solidFill>
                            <a:srgbClr val="0066FF"/>
                          </a:solidFill>
                          <a:effectLst/>
                          <a:latin typeface="+mn-lt"/>
                          <a:ea typeface="Calibri" panose="020F0502020204030204" pitchFamily="34" charset="0"/>
                          <a:cs typeface="Times New Roman" panose="02020603050405020304" pitchFamily="18" charset="0"/>
                        </a:rPr>
                        <a:t>2024</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b="1" dirty="0" smtClean="0">
                          <a:solidFill>
                            <a:srgbClr val="0066FF"/>
                          </a:solidFill>
                          <a:effectLst/>
                          <a:latin typeface="+mn-lt"/>
                          <a:ea typeface="Calibri" panose="020F0502020204030204" pitchFamily="34" charset="0"/>
                          <a:cs typeface="Times New Roman" panose="02020603050405020304" pitchFamily="18" charset="0"/>
                        </a:rPr>
                        <a:t>2025</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41854559"/>
                  </a:ext>
                </a:extLst>
              </a:tr>
              <a:tr h="331115">
                <a:tc rowSpan="4">
                  <a:txBody>
                    <a:bodyPr/>
                    <a:lstStyle/>
                    <a:p>
                      <a:pPr algn="just">
                        <a:lnSpc>
                          <a:spcPct val="107000"/>
                        </a:lnSpc>
                        <a:spcAft>
                          <a:spcPts val="0"/>
                        </a:spcAft>
                      </a:pPr>
                      <a:r>
                        <a:rPr lang="tr-TR" sz="2000" b="1" dirty="0">
                          <a:solidFill>
                            <a:srgbClr val="FF0000"/>
                          </a:solidFill>
                          <a:effectLst/>
                          <a:latin typeface="+mn-lt"/>
                        </a:rPr>
                        <a:t>A.3. Yönetim Sistemleri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A.3.1. Bilgi yönetim sistemi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7788883"/>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A.3.2. İnsan kaynakları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7303980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A.3.3. Finansal yönetim</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a:t>
                      </a: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06439766"/>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A.3.4. Süreç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133214"/>
                  </a:ext>
                </a:extLst>
              </a:tr>
              <a:tr h="331115">
                <a:tc rowSpan="3">
                  <a:txBody>
                    <a:bodyPr/>
                    <a:lstStyle/>
                    <a:p>
                      <a:pPr algn="just">
                        <a:lnSpc>
                          <a:spcPct val="107000"/>
                        </a:lnSpc>
                        <a:spcAft>
                          <a:spcPts val="0"/>
                        </a:spcAft>
                      </a:pPr>
                      <a:r>
                        <a:rPr lang="tr-TR" sz="2000" b="1" dirty="0">
                          <a:solidFill>
                            <a:srgbClr val="FF0000"/>
                          </a:solidFill>
                          <a:effectLst/>
                          <a:latin typeface="+mn-lt"/>
                        </a:rPr>
                        <a:t>A.4. Paydaş Katılımı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A.4.1. İç ve dış paydaş katılımı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84577651"/>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A.4.2. Öğrenci geri bildirimleri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09472989"/>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A.4.3. Mezun ilişkileri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61784372"/>
                  </a:ext>
                </a:extLst>
              </a:tr>
              <a:tr h="331115">
                <a:tc rowSpan="3">
                  <a:txBody>
                    <a:bodyPr/>
                    <a:lstStyle/>
                    <a:p>
                      <a:pPr algn="just">
                        <a:lnSpc>
                          <a:spcPct val="107000"/>
                        </a:lnSpc>
                        <a:spcAft>
                          <a:spcPts val="0"/>
                        </a:spcAft>
                      </a:pPr>
                      <a:r>
                        <a:rPr lang="tr-TR" sz="2000" b="1" dirty="0">
                          <a:solidFill>
                            <a:srgbClr val="FF0000"/>
                          </a:solidFill>
                          <a:effectLst/>
                          <a:latin typeface="+mn-lt"/>
                        </a:rPr>
                        <a:t>A.5. </a:t>
                      </a:r>
                      <a:r>
                        <a:rPr lang="tr-TR" sz="2000" b="1" dirty="0" err="1">
                          <a:solidFill>
                            <a:srgbClr val="FF0000"/>
                          </a:solidFill>
                          <a:effectLst/>
                          <a:latin typeface="+mn-lt"/>
                        </a:rPr>
                        <a:t>Uluslararasılaşma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A.5.1. </a:t>
                      </a:r>
                      <a:r>
                        <a:rPr lang="tr-TR" sz="2000" dirty="0" err="1">
                          <a:effectLst/>
                          <a:latin typeface="+mn-lt"/>
                        </a:rPr>
                        <a:t>Uluslararasılaşma</a:t>
                      </a:r>
                      <a:r>
                        <a:rPr lang="tr-TR" sz="2000" dirty="0">
                          <a:effectLst/>
                          <a:latin typeface="+mn-lt"/>
                        </a:rPr>
                        <a:t> süreçlerinin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3222961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A.5.2. </a:t>
                      </a:r>
                      <a:r>
                        <a:rPr lang="tr-TR" sz="2000" dirty="0" err="1">
                          <a:effectLst/>
                          <a:latin typeface="+mn-lt"/>
                        </a:rPr>
                        <a:t>Uluslararasılaşma</a:t>
                      </a:r>
                      <a:r>
                        <a:rPr lang="tr-TR" sz="2000" dirty="0">
                          <a:effectLst/>
                          <a:latin typeface="+mn-lt"/>
                        </a:rPr>
                        <a:t> kaynakları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96551595"/>
                  </a:ext>
                </a:extLst>
              </a:tr>
              <a:tr h="402539">
                <a:tc vMerge="1">
                  <a:txBody>
                    <a:bodyPr/>
                    <a:lstStyle/>
                    <a:p>
                      <a:endParaRPr lang="tr-TR"/>
                    </a:p>
                  </a:txBody>
                  <a:tcPr/>
                </a:tc>
                <a:tc>
                  <a:txBody>
                    <a:bodyPr/>
                    <a:lstStyle/>
                    <a:p>
                      <a:pPr algn="just">
                        <a:lnSpc>
                          <a:spcPct val="107000"/>
                        </a:lnSpc>
                        <a:spcAft>
                          <a:spcPts val="0"/>
                        </a:spcAft>
                      </a:pPr>
                      <a:r>
                        <a:rPr lang="tr-TR" sz="2000" dirty="0">
                          <a:effectLst/>
                          <a:latin typeface="+mn-lt"/>
                        </a:rPr>
                        <a:t>A.5.3. </a:t>
                      </a:r>
                      <a:r>
                        <a:rPr lang="tr-TR" sz="2000" dirty="0" err="1">
                          <a:effectLst/>
                          <a:latin typeface="+mn-lt"/>
                        </a:rPr>
                        <a:t>Uluslararasılaşma</a:t>
                      </a:r>
                      <a:r>
                        <a:rPr lang="tr-TR" sz="2000" dirty="0">
                          <a:effectLst/>
                          <a:latin typeface="+mn-lt"/>
                        </a:rPr>
                        <a:t> performansı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504298740"/>
                  </a:ext>
                </a:extLst>
              </a:tr>
            </a:tbl>
          </a:graphicData>
        </a:graphic>
      </p:graphicFrame>
    </p:spTree>
    <p:extLst>
      <p:ext uri="{BB962C8B-B14F-4D97-AF65-F5344CB8AC3E}">
        <p14:creationId xmlns:p14="http://schemas.microsoft.com/office/powerpoint/2010/main" val="170784484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smtClean="0">
                <a:solidFill>
                  <a:srgbClr val="FF0000"/>
                </a:solidFill>
                <a:latin typeface="+mn-lt"/>
              </a:rPr>
              <a:t>SUNUM PLANI</a:t>
            </a:r>
            <a:endParaRPr lang="tr-TR" sz="2800" b="1" dirty="0">
              <a:solidFill>
                <a:srgbClr val="FF0000"/>
              </a:solidFill>
              <a:latin typeface="+mn-lt"/>
            </a:endParaRP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2764972" y="1927960"/>
            <a:ext cx="6009574"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smtClean="0">
                <a:solidFill>
                  <a:srgbClr val="FF0000"/>
                </a:solidFill>
              </a:rPr>
              <a:t>GİRİŞ</a:t>
            </a:r>
          </a:p>
          <a:p>
            <a:pPr marL="514350" indent="-514350">
              <a:lnSpc>
                <a:spcPct val="150000"/>
              </a:lnSpc>
              <a:spcBef>
                <a:spcPts val="0"/>
              </a:spcBef>
              <a:spcAft>
                <a:spcPts val="400"/>
              </a:spcAft>
              <a:buFont typeface="+mj-lt"/>
              <a:buAutoNum type="arabicParenR"/>
            </a:pPr>
            <a:r>
              <a:rPr lang="tr-TR" sz="3200" b="1" dirty="0" smtClean="0">
                <a:solidFill>
                  <a:srgbClr val="FF0000"/>
                </a:solidFill>
              </a:rPr>
              <a:t>YÖNETİM</a:t>
            </a:r>
          </a:p>
          <a:p>
            <a:pPr marL="514350" indent="-514350">
              <a:lnSpc>
                <a:spcPct val="150000"/>
              </a:lnSpc>
              <a:spcBef>
                <a:spcPts val="0"/>
              </a:spcBef>
              <a:spcAft>
                <a:spcPts val="400"/>
              </a:spcAft>
              <a:buFont typeface="+mj-lt"/>
              <a:buAutoNum type="arabicParenR"/>
            </a:pPr>
            <a:r>
              <a:rPr lang="tr-TR" sz="3200" b="1" dirty="0" smtClean="0">
                <a:solidFill>
                  <a:srgbClr val="FF0000"/>
                </a:solidFill>
              </a:rPr>
              <a:t>PERSONEL</a:t>
            </a:r>
          </a:p>
          <a:p>
            <a:pPr marL="514350" indent="-514350">
              <a:lnSpc>
                <a:spcPct val="150000"/>
              </a:lnSpc>
              <a:spcBef>
                <a:spcPts val="0"/>
              </a:spcBef>
              <a:spcAft>
                <a:spcPts val="400"/>
              </a:spcAft>
              <a:buFont typeface="+mj-lt"/>
              <a:buAutoNum type="arabicParenR"/>
            </a:pPr>
            <a:r>
              <a:rPr lang="tr-TR" sz="3200" b="1" dirty="0" smtClean="0">
                <a:solidFill>
                  <a:schemeClr val="bg2"/>
                </a:solidFill>
              </a:rPr>
              <a:t>EĞİTİM ÖĞRETİM</a:t>
            </a:r>
          </a:p>
          <a:p>
            <a:pPr marL="514350" indent="-514350">
              <a:lnSpc>
                <a:spcPct val="150000"/>
              </a:lnSpc>
              <a:spcBef>
                <a:spcPts val="0"/>
              </a:spcBef>
              <a:spcAft>
                <a:spcPts val="400"/>
              </a:spcAft>
              <a:buFont typeface="+mj-lt"/>
              <a:buAutoNum type="arabicParenR"/>
            </a:pPr>
            <a:r>
              <a:rPr lang="tr-TR" sz="3200" b="1" dirty="0" smtClean="0">
                <a:solidFill>
                  <a:schemeClr val="bg2"/>
                </a:solidFill>
              </a:rPr>
              <a:t>FİZİKSEL ALTYAPI VE TESİSLER</a:t>
            </a:r>
          </a:p>
          <a:p>
            <a:pPr marL="514350" indent="-514350">
              <a:lnSpc>
                <a:spcPct val="150000"/>
              </a:lnSpc>
              <a:spcBef>
                <a:spcPts val="0"/>
              </a:spcBef>
              <a:spcAft>
                <a:spcPts val="400"/>
              </a:spcAft>
              <a:buFont typeface="+mj-lt"/>
              <a:buAutoNum type="arabicParenR"/>
            </a:pPr>
            <a:r>
              <a:rPr lang="tr-TR" sz="3200" b="1" dirty="0" smtClean="0">
                <a:solidFill>
                  <a:schemeClr val="bg2"/>
                </a:solidFill>
              </a:rPr>
              <a:t>ARAŞTIRMA VE GELİŞTİRME</a:t>
            </a:r>
          </a:p>
          <a:p>
            <a:pPr marL="514350" indent="-514350">
              <a:lnSpc>
                <a:spcPct val="150000"/>
              </a:lnSpc>
              <a:spcBef>
                <a:spcPts val="0"/>
              </a:spcBef>
              <a:spcAft>
                <a:spcPts val="400"/>
              </a:spcAft>
              <a:buFont typeface="+mj-lt"/>
              <a:buAutoNum type="arabicParenR"/>
            </a:pPr>
            <a:r>
              <a:rPr lang="tr-TR" sz="3200" b="1" dirty="0" smtClean="0">
                <a:solidFill>
                  <a:schemeClr val="bg2"/>
                </a:solidFill>
              </a:rPr>
              <a:t>ULUSLARARASILAŞMA</a:t>
            </a:r>
          </a:p>
          <a:p>
            <a:pPr marL="514350" indent="-514350">
              <a:lnSpc>
                <a:spcPct val="150000"/>
              </a:lnSpc>
              <a:spcBef>
                <a:spcPts val="0"/>
              </a:spcBef>
              <a:spcAft>
                <a:spcPts val="400"/>
              </a:spcAft>
              <a:buFont typeface="+mj-lt"/>
              <a:buAutoNum type="arabicParenR"/>
            </a:pPr>
            <a:r>
              <a:rPr lang="tr-TR" sz="3200" b="1" dirty="0" smtClean="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smtClean="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smtClean="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smtClean="0">
                <a:solidFill>
                  <a:srgbClr val="FF0000"/>
                </a:solidFill>
              </a:rPr>
              <a:t>Birim </a:t>
            </a:r>
            <a:r>
              <a:rPr lang="tr-TR" sz="2800" b="1" dirty="0">
                <a:solidFill>
                  <a:srgbClr val="FF0000"/>
                </a:solidFill>
              </a:rPr>
              <a:t>İç Değerlendirme Raporu (BİDR) Kalite Güvence Sistem Ölçütleri Olgunluk Düzeyleri: </a:t>
            </a:r>
            <a:r>
              <a:rPr lang="tr-TR" sz="2800" b="1" dirty="0" smtClean="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458610306"/>
              </p:ext>
            </p:extLst>
          </p:nvPr>
        </p:nvGraphicFramePr>
        <p:xfrm>
          <a:off x="397563" y="1948069"/>
          <a:ext cx="11320673" cy="3991770"/>
        </p:xfrm>
        <a:graphic>
          <a:graphicData uri="http://schemas.openxmlformats.org/drawingml/2006/table">
            <a:tbl>
              <a:tblPr firstRow="1" firstCol="1" bandRow="1">
                <a:tableStyleId>{5940675A-B579-460E-94D1-54222C63F5DA}</a:tableStyleId>
              </a:tblPr>
              <a:tblGrid>
                <a:gridCol w="2335698">
                  <a:extLst>
                    <a:ext uri="{9D8B030D-6E8A-4147-A177-3AD203B41FA5}">
                      <a16:colId xmlns:a16="http://schemas.microsoft.com/office/drawing/2014/main" val="1700850444"/>
                    </a:ext>
                  </a:extLst>
                </a:gridCol>
                <a:gridCol w="7017745">
                  <a:extLst>
                    <a:ext uri="{9D8B030D-6E8A-4147-A177-3AD203B41FA5}">
                      <a16:colId xmlns:a16="http://schemas.microsoft.com/office/drawing/2014/main" val="2280777400"/>
                    </a:ext>
                  </a:extLst>
                </a:gridCol>
                <a:gridCol w="983615">
                  <a:extLst>
                    <a:ext uri="{9D8B030D-6E8A-4147-A177-3AD203B41FA5}">
                      <a16:colId xmlns:a16="http://schemas.microsoft.com/office/drawing/2014/main" val="849643670"/>
                    </a:ext>
                  </a:extLst>
                </a:gridCol>
                <a:gridCol w="983615">
                  <a:extLst>
                    <a:ext uri="{9D8B030D-6E8A-4147-A177-3AD203B41FA5}">
                      <a16:colId xmlns:a16="http://schemas.microsoft.com/office/drawing/2014/main" val="3338100498"/>
                    </a:ext>
                  </a:extLst>
                </a:gridCol>
              </a:tblGrid>
              <a:tr h="369859">
                <a:tc rowSpan="2">
                  <a:txBody>
                    <a:bodyPr/>
                    <a:lstStyle/>
                    <a:p>
                      <a:pPr algn="ctr">
                        <a:lnSpc>
                          <a:spcPct val="107000"/>
                        </a:lnSpc>
                        <a:spcAft>
                          <a:spcPts val="0"/>
                        </a:spcAft>
                      </a:pPr>
                      <a:r>
                        <a:rPr lang="tr-TR" sz="1800" b="1" dirty="0">
                          <a:solidFill>
                            <a:srgbClr val="FF0000"/>
                          </a:solidFill>
                          <a:effectLst/>
                          <a:latin typeface="+mn-lt"/>
                        </a:rPr>
                        <a:t>ANA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1800" b="1" dirty="0">
                          <a:solidFill>
                            <a:srgbClr val="FF0000"/>
                          </a:solidFill>
                          <a:effectLst/>
                          <a:latin typeface="+mn-lt"/>
                        </a:rPr>
                        <a:t>ALT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36563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smtClean="0">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smtClean="0">
                          <a:solidFill>
                            <a:srgbClr val="FF0000"/>
                          </a:solidFill>
                          <a:effectLst/>
                          <a:latin typeface="+mn-lt"/>
                          <a:ea typeface="Calibri" panose="020F0502020204030204" pitchFamily="34" charset="0"/>
                          <a:cs typeface="Times New Roman" panose="02020603050405020304" pitchFamily="18" charset="0"/>
                        </a:rPr>
                        <a:t>2025</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77730375"/>
                  </a:ext>
                </a:extLst>
              </a:tr>
              <a:tr h="323593">
                <a:tc rowSpan="6">
                  <a:txBody>
                    <a:bodyPr/>
                    <a:lstStyle/>
                    <a:p>
                      <a:pPr algn="l">
                        <a:lnSpc>
                          <a:spcPct val="107000"/>
                        </a:lnSpc>
                        <a:spcAft>
                          <a:spcPts val="0"/>
                        </a:spcAft>
                      </a:pPr>
                      <a:r>
                        <a:rPr lang="tr-TR" sz="1800" b="1" dirty="0">
                          <a:solidFill>
                            <a:srgbClr val="0000CC"/>
                          </a:solidFill>
                          <a:effectLst/>
                          <a:latin typeface="+mn-lt"/>
                        </a:rPr>
                        <a:t>B.1. Program Tasarımı, Değerlendirmesi ve Güncellenmesi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B.1.1. Programların tasarımı ve onayı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6440397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B.1.2. Programın ders dağılım dengesi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53339067"/>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B.1.3. Ders kazanımlarının program çıktılarıyla uyumu</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49715348"/>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B.1.4. Öğrenci iş yüküne dayalı ders tasarımı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44495381"/>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B.1.5. Programların izlenmesi ve güncellenmesi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84180111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B.1.6. Eğitim ve öğretim süreçlerinin yönetimi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smtClean="0">
                          <a:effectLst/>
                          <a:latin typeface="+mn-lt"/>
                        </a:rPr>
                        <a:t>3</a:t>
                      </a:r>
                      <a:r>
                        <a:rPr lang="tr-TR" sz="1800" dirty="0">
                          <a:effectLst/>
                          <a:latin typeface="+mn-lt"/>
                        </a:rPr>
                        <a:t>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smtClean="0">
                          <a:effectLst/>
                          <a:latin typeface="+mn-lt"/>
                          <a:ea typeface="Calibri" panose="020F0502020204030204" pitchFamily="34" charset="0"/>
                          <a:cs typeface="Times New Roman" panose="02020603050405020304" pitchFamily="18" charset="0"/>
                        </a:rPr>
                        <a:t>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68389602"/>
                  </a:ext>
                </a:extLst>
              </a:tr>
              <a:tr h="323593">
                <a:tc rowSpan="4">
                  <a:txBody>
                    <a:bodyPr/>
                    <a:lstStyle/>
                    <a:p>
                      <a:pPr algn="l">
                        <a:lnSpc>
                          <a:spcPct val="107000"/>
                        </a:lnSpc>
                        <a:spcAft>
                          <a:spcPts val="0"/>
                        </a:spcAft>
                      </a:pPr>
                      <a:r>
                        <a:rPr lang="tr-TR" sz="1800" b="1" dirty="0">
                          <a:solidFill>
                            <a:srgbClr val="0000CC"/>
                          </a:solidFill>
                          <a:effectLst/>
                          <a:latin typeface="+mn-lt"/>
                        </a:rPr>
                        <a:t>B.2. Programların Yürütülmesi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B.2.1. Öğretim yöntem ve teknikleri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9610150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B.2.2. Ölçme ve değerlendirme</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193271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B.2.3. Öğrenci kabulü, önceki öğrenmenin tanınması ve kredilendirilmesi*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543256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B.2.4. Yeterliliklerin sertifikalandırılması ve diploma</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a:t>
                      </a:r>
                      <a:r>
                        <a:rPr lang="tr-TR" sz="1800" dirty="0" smtClean="0">
                          <a:effectLst/>
                          <a:latin typeface="+mn-lt"/>
                        </a:rPr>
                        <a:t>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smtClean="0">
                          <a:effectLst/>
                          <a:latin typeface="+mn-lt"/>
                          <a:ea typeface="Calibri" panose="020F0502020204030204" pitchFamily="34" charset="0"/>
                          <a:cs typeface="Times New Roman" panose="02020603050405020304" pitchFamily="18" charset="0"/>
                        </a:rPr>
                        <a:t>3</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90941980"/>
                  </a:ext>
                </a:extLst>
              </a:tr>
            </a:tbl>
          </a:graphicData>
        </a:graphic>
      </p:graphicFrame>
    </p:spTree>
    <p:extLst>
      <p:ext uri="{BB962C8B-B14F-4D97-AF65-F5344CB8AC3E}">
        <p14:creationId xmlns:p14="http://schemas.microsoft.com/office/powerpoint/2010/main" val="417556239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smtClean="0">
                <a:solidFill>
                  <a:srgbClr val="FF0000"/>
                </a:solidFill>
              </a:rPr>
              <a:t>Birim </a:t>
            </a:r>
            <a:r>
              <a:rPr lang="tr-TR" sz="2800" b="1" dirty="0">
                <a:solidFill>
                  <a:srgbClr val="FF0000"/>
                </a:solidFill>
              </a:rPr>
              <a:t>İç Değerlendirme Raporu (BİDR) Kalite Güvence Sistem Ölçütleri Olgunluk Düzeyleri: </a:t>
            </a:r>
            <a:r>
              <a:rPr lang="tr-TR" sz="2800" b="1" dirty="0" smtClean="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745260801"/>
              </p:ext>
            </p:extLst>
          </p:nvPr>
        </p:nvGraphicFramePr>
        <p:xfrm>
          <a:off x="397563" y="1967947"/>
          <a:ext cx="11390246" cy="3771775"/>
        </p:xfrm>
        <a:graphic>
          <a:graphicData uri="http://schemas.openxmlformats.org/drawingml/2006/table">
            <a:tbl>
              <a:tblPr firstRow="1" firstCol="1" bandRow="1">
                <a:tableStyleId>{5940675A-B579-460E-94D1-54222C63F5DA}</a:tableStyleId>
              </a:tblPr>
              <a:tblGrid>
                <a:gridCol w="3062529">
                  <a:extLst>
                    <a:ext uri="{9D8B030D-6E8A-4147-A177-3AD203B41FA5}">
                      <a16:colId xmlns:a16="http://schemas.microsoft.com/office/drawing/2014/main" val="1700850444"/>
                    </a:ext>
                  </a:extLst>
                </a:gridCol>
                <a:gridCol w="6348397">
                  <a:extLst>
                    <a:ext uri="{9D8B030D-6E8A-4147-A177-3AD203B41FA5}">
                      <a16:colId xmlns:a16="http://schemas.microsoft.com/office/drawing/2014/main" val="2280777400"/>
                    </a:ext>
                  </a:extLst>
                </a:gridCol>
                <a:gridCol w="989660">
                  <a:extLst>
                    <a:ext uri="{9D8B030D-6E8A-4147-A177-3AD203B41FA5}">
                      <a16:colId xmlns:a16="http://schemas.microsoft.com/office/drawing/2014/main" val="849643670"/>
                    </a:ext>
                  </a:extLst>
                </a:gridCol>
                <a:gridCol w="989660">
                  <a:extLst>
                    <a:ext uri="{9D8B030D-6E8A-4147-A177-3AD203B41FA5}">
                      <a16:colId xmlns:a16="http://schemas.microsoft.com/office/drawing/2014/main" val="3338100498"/>
                    </a:ext>
                  </a:extLst>
                </a:gridCol>
              </a:tblGrid>
              <a:tr h="430623">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latin typeface="+mn-lt"/>
                        </a:rPr>
                        <a:t>OLGUNLUK DÜZEYİ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195543">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smtClean="0">
                          <a:solidFill>
                            <a:srgbClr val="FF0000"/>
                          </a:solidFill>
                          <a:effectLst/>
                          <a:latin typeface="+mn-lt"/>
                          <a:ea typeface="Calibri" panose="020F0502020204030204" pitchFamily="34" charset="0"/>
                          <a:cs typeface="Times New Roman" panose="02020603050405020304" pitchFamily="18" charset="0"/>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smtClean="0">
                          <a:solidFill>
                            <a:srgbClr val="FF0000"/>
                          </a:solidFill>
                          <a:effectLst/>
                          <a:latin typeface="+mn-lt"/>
                          <a:ea typeface="Calibri" panose="020F0502020204030204" pitchFamily="34" charset="0"/>
                          <a:cs typeface="Times New Roman" panose="02020603050405020304" pitchFamily="18" charset="0"/>
                        </a:rPr>
                        <a:t>2025</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77730375"/>
                  </a:ext>
                </a:extLst>
              </a:tr>
              <a:tr h="376877">
                <a:tc rowSpan="5">
                  <a:txBody>
                    <a:bodyPr/>
                    <a:lstStyle/>
                    <a:p>
                      <a:pPr algn="l">
                        <a:lnSpc>
                          <a:spcPct val="107000"/>
                        </a:lnSpc>
                        <a:spcAft>
                          <a:spcPts val="0"/>
                        </a:spcAft>
                      </a:pPr>
                      <a:r>
                        <a:rPr lang="tr-TR" sz="2000" b="1" dirty="0">
                          <a:solidFill>
                            <a:srgbClr val="0000CC"/>
                          </a:solidFill>
                          <a:effectLst/>
                          <a:latin typeface="+mn-lt"/>
                        </a:rPr>
                        <a:t>B.3. Öğrenme Kaynakları ve Akademik Destek Hizmetleri</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B.3.1. Öğrenme ortam ve kaynakları</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5679890"/>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B.3.2. Akademik destek hizmetleri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2932963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B.3.3. Tesis ve altyapılar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6655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B.3.4. Dezavantajlı gruplar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646460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B.3.5. Sosyal, kültürel, sportif faaliyetler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37565821"/>
                  </a:ext>
                </a:extLst>
              </a:tr>
              <a:tr h="376877">
                <a:tc rowSpan="3">
                  <a:txBody>
                    <a:bodyPr/>
                    <a:lstStyle/>
                    <a:p>
                      <a:pPr algn="l">
                        <a:lnSpc>
                          <a:spcPct val="107000"/>
                        </a:lnSpc>
                        <a:spcAft>
                          <a:spcPts val="0"/>
                        </a:spcAft>
                      </a:pPr>
                      <a:r>
                        <a:rPr lang="tr-TR" sz="2000" b="1" dirty="0">
                          <a:solidFill>
                            <a:srgbClr val="0000CC"/>
                          </a:solidFill>
                          <a:effectLst/>
                          <a:latin typeface="+mn-lt"/>
                        </a:rPr>
                        <a:t>B.4. Öğretim Kadrosu</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B.4.1. Atama, yükseltme ve görevlendirme kriterleri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3729851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B.4.2. Öğretim yetkinlikleri ve gelişimi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39092146"/>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B.4.3. Eğitim faaliyetlerine yönelik teşvik ve ödüllendirme</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96414806"/>
                  </a:ext>
                </a:extLst>
              </a:tr>
            </a:tbl>
          </a:graphicData>
        </a:graphic>
      </p:graphicFrame>
    </p:spTree>
    <p:extLst>
      <p:ext uri="{BB962C8B-B14F-4D97-AF65-F5344CB8AC3E}">
        <p14:creationId xmlns:p14="http://schemas.microsoft.com/office/powerpoint/2010/main" val="178673216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8722" y="727167"/>
            <a:ext cx="10688165" cy="731521"/>
          </a:xfrm>
        </p:spPr>
        <p:txBody>
          <a:bodyPr>
            <a:normAutofit fontScale="90000"/>
          </a:bodyPr>
          <a:lstStyle/>
          <a:p>
            <a:pPr algn="ctr"/>
            <a:r>
              <a:rPr lang="tr-TR" sz="2800" b="1" dirty="0" smtClean="0">
                <a:solidFill>
                  <a:srgbClr val="FF0000"/>
                </a:solidFill>
              </a:rPr>
              <a:t>Birim </a:t>
            </a:r>
            <a:r>
              <a:rPr lang="tr-TR" sz="2800" b="1" dirty="0">
                <a:solidFill>
                  <a:srgbClr val="FF0000"/>
                </a:solidFill>
              </a:rPr>
              <a:t>İç Değerlendirme Raporu (BİDR) Kalite Güvence Sistem Ölçütleri Olgunluk Düzeyleri: </a:t>
            </a:r>
            <a:r>
              <a:rPr lang="tr-TR" sz="2800" b="1" dirty="0" smtClean="0">
                <a:solidFill>
                  <a:srgbClr val="0000CC"/>
                </a:solidFill>
              </a:rPr>
              <a:t>ARAŞTIRMA VE GELİŞTİRME</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386544034"/>
              </p:ext>
            </p:extLst>
          </p:nvPr>
        </p:nvGraphicFramePr>
        <p:xfrm>
          <a:off x="461638" y="1897810"/>
          <a:ext cx="11296353" cy="3807251"/>
        </p:xfrm>
        <a:graphic>
          <a:graphicData uri="http://schemas.openxmlformats.org/drawingml/2006/table">
            <a:tbl>
              <a:tblPr firstRow="1" firstCol="1" bandRow="1">
                <a:tableStyleId>{5940675A-B579-460E-94D1-54222C63F5DA}</a:tableStyleId>
              </a:tblPr>
              <a:tblGrid>
                <a:gridCol w="3285772">
                  <a:extLst>
                    <a:ext uri="{9D8B030D-6E8A-4147-A177-3AD203B41FA5}">
                      <a16:colId xmlns:a16="http://schemas.microsoft.com/office/drawing/2014/main" val="645855470"/>
                    </a:ext>
                  </a:extLst>
                </a:gridCol>
                <a:gridCol w="6225223">
                  <a:extLst>
                    <a:ext uri="{9D8B030D-6E8A-4147-A177-3AD203B41FA5}">
                      <a16:colId xmlns:a16="http://schemas.microsoft.com/office/drawing/2014/main" val="1792247549"/>
                    </a:ext>
                  </a:extLst>
                </a:gridCol>
                <a:gridCol w="892679">
                  <a:extLst>
                    <a:ext uri="{9D8B030D-6E8A-4147-A177-3AD203B41FA5}">
                      <a16:colId xmlns:a16="http://schemas.microsoft.com/office/drawing/2014/main" val="3941718591"/>
                    </a:ext>
                  </a:extLst>
                </a:gridCol>
                <a:gridCol w="892679">
                  <a:extLst>
                    <a:ext uri="{9D8B030D-6E8A-4147-A177-3AD203B41FA5}">
                      <a16:colId xmlns:a16="http://schemas.microsoft.com/office/drawing/2014/main" val="2393758815"/>
                    </a:ext>
                  </a:extLst>
                </a:gridCol>
              </a:tblGrid>
              <a:tr h="354598">
                <a:tc rowSpan="2">
                  <a:txBody>
                    <a:bodyPr/>
                    <a:lstStyle/>
                    <a:p>
                      <a:pPr marL="72000" algn="ctr">
                        <a:lnSpc>
                          <a:spcPct val="100000"/>
                        </a:lnSpc>
                        <a:spcAft>
                          <a:spcPts val="0"/>
                        </a:spcAft>
                      </a:pPr>
                      <a:r>
                        <a:rPr lang="tr-TR" sz="1600" b="1" dirty="0">
                          <a:solidFill>
                            <a:srgbClr val="FF0000"/>
                          </a:solidFill>
                          <a:effectLst/>
                        </a:rPr>
                        <a:t>ANA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72000" algn="ctr">
                        <a:lnSpc>
                          <a:spcPct val="100000"/>
                        </a:lnSpc>
                        <a:spcAft>
                          <a:spcPts val="0"/>
                        </a:spcAft>
                      </a:pPr>
                      <a:r>
                        <a:rPr lang="tr-TR" sz="1600" b="1" dirty="0">
                          <a:solidFill>
                            <a:srgbClr val="FF0000"/>
                          </a:solidFill>
                          <a:effectLst/>
                        </a:rPr>
                        <a:t>ALT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marL="72000" algn="ctr">
                        <a:lnSpc>
                          <a:spcPct val="100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2869761587"/>
                  </a:ext>
                </a:extLst>
              </a:tr>
              <a:tr h="354598">
                <a:tc vMerge="1">
                  <a:txBody>
                    <a:bodyPr/>
                    <a:lstStyle/>
                    <a:p>
                      <a:endParaRPr lang="tr-TR"/>
                    </a:p>
                  </a:txBody>
                  <a:tcPr/>
                </a:tc>
                <a:tc vMerge="1">
                  <a:txBody>
                    <a:bodyPr/>
                    <a:lstStyle/>
                    <a:p>
                      <a:endParaRPr lang="tr-TR"/>
                    </a:p>
                  </a:txBody>
                  <a:tcPr/>
                </a:tc>
                <a:tc>
                  <a:txBody>
                    <a:bodyPr/>
                    <a:lstStyle/>
                    <a:p>
                      <a:pPr marL="72000" algn="ctr">
                        <a:lnSpc>
                          <a:spcPct val="100000"/>
                        </a:lnSpc>
                        <a:spcAft>
                          <a:spcPts val="0"/>
                        </a:spcAft>
                      </a:pPr>
                      <a:r>
                        <a:rPr lang="tr-TR" sz="16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10336978"/>
                  </a:ext>
                </a:extLst>
              </a:tr>
              <a:tr h="398921">
                <a:tc rowSpan="3">
                  <a:txBody>
                    <a:bodyPr/>
                    <a:lstStyle/>
                    <a:p>
                      <a:pPr marL="72000" algn="l">
                        <a:lnSpc>
                          <a:spcPct val="100000"/>
                        </a:lnSpc>
                        <a:spcAft>
                          <a:spcPts val="0"/>
                        </a:spcAft>
                      </a:pPr>
                      <a:r>
                        <a:rPr lang="tr-TR" sz="1800" b="1" dirty="0">
                          <a:solidFill>
                            <a:srgbClr val="0000CC"/>
                          </a:solidFill>
                          <a:effectLst/>
                        </a:rPr>
                        <a:t>C.1. Araştırma Süreçlerinin Yönetimi ve Araştırma Kaynakları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C.1.1. Araştırma süreçlerinin yönetimi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3939489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C.1.2. İç ve dış kaynaklar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80244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C.1.3. Doktora programları ve doktora sonrası imkanlar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66837723"/>
                  </a:ext>
                </a:extLst>
              </a:tr>
              <a:tr h="398921">
                <a:tc rowSpan="2">
                  <a:txBody>
                    <a:bodyPr/>
                    <a:lstStyle/>
                    <a:p>
                      <a:pPr marL="72000" algn="l">
                        <a:lnSpc>
                          <a:spcPct val="100000"/>
                        </a:lnSpc>
                        <a:spcAft>
                          <a:spcPts val="0"/>
                        </a:spcAft>
                      </a:pPr>
                      <a:r>
                        <a:rPr lang="tr-TR" sz="1800" b="1" dirty="0">
                          <a:solidFill>
                            <a:srgbClr val="0000CC"/>
                          </a:solidFill>
                          <a:effectLst/>
                        </a:rPr>
                        <a:t>C.2. Araştırma Yetkinliği, İş birlikleri ve Destekler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C.2.1. Araştırma yetkinlikleri ve gelişimi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35560358"/>
                  </a:ext>
                </a:extLst>
              </a:tr>
              <a:tr h="416770">
                <a:tc vMerge="1">
                  <a:txBody>
                    <a:bodyPr/>
                    <a:lstStyle/>
                    <a:p>
                      <a:endParaRPr lang="tr-TR"/>
                    </a:p>
                  </a:txBody>
                  <a:tcPr/>
                </a:tc>
                <a:tc>
                  <a:txBody>
                    <a:bodyPr/>
                    <a:lstStyle/>
                    <a:p>
                      <a:pPr marL="72000" algn="l">
                        <a:lnSpc>
                          <a:spcPct val="100000"/>
                        </a:lnSpc>
                        <a:spcAft>
                          <a:spcPts val="0"/>
                        </a:spcAft>
                      </a:pPr>
                      <a:r>
                        <a:rPr lang="tr-TR" sz="1600" dirty="0">
                          <a:effectLst/>
                        </a:rPr>
                        <a:t>C.2.2. Ulusal ve uluslararası ortak programlar ve ortak araştırma birimleri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36882168"/>
                  </a:ext>
                </a:extLst>
              </a:tr>
              <a:tr h="402651">
                <a:tc rowSpan="2">
                  <a:txBody>
                    <a:bodyPr/>
                    <a:lstStyle/>
                    <a:p>
                      <a:pPr marL="72000" algn="l">
                        <a:lnSpc>
                          <a:spcPct val="100000"/>
                        </a:lnSpc>
                        <a:spcAft>
                          <a:spcPts val="0"/>
                        </a:spcAft>
                      </a:pPr>
                      <a:r>
                        <a:rPr lang="tr-TR" sz="1800" b="1" dirty="0">
                          <a:solidFill>
                            <a:srgbClr val="0000CC"/>
                          </a:solidFill>
                          <a:effectLst/>
                        </a:rPr>
                        <a:t>C.3. Araştırma Performansı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C.3.1. Araştırma performansının izlenmesi ve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50733833"/>
                  </a:ext>
                </a:extLst>
              </a:tr>
              <a:tr h="682950">
                <a:tc vMerge="1">
                  <a:txBody>
                    <a:bodyPr/>
                    <a:lstStyle/>
                    <a:p>
                      <a:endParaRPr lang="tr-TR"/>
                    </a:p>
                  </a:txBody>
                  <a:tcPr/>
                </a:tc>
                <a:tc>
                  <a:txBody>
                    <a:bodyPr/>
                    <a:lstStyle/>
                    <a:p>
                      <a:pPr marL="72000" algn="l">
                        <a:lnSpc>
                          <a:spcPct val="100000"/>
                        </a:lnSpc>
                        <a:spcAft>
                          <a:spcPts val="0"/>
                        </a:spcAft>
                      </a:pPr>
                      <a:r>
                        <a:rPr lang="tr-TR" sz="1600" dirty="0">
                          <a:effectLst/>
                        </a:rPr>
                        <a:t>C.3.2. Öğretim elemanı/araştırmacı performansının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02972362"/>
                  </a:ext>
                </a:extLst>
              </a:tr>
            </a:tbl>
          </a:graphicData>
        </a:graphic>
      </p:graphicFrame>
    </p:spTree>
    <p:extLst>
      <p:ext uri="{BB962C8B-B14F-4D97-AF65-F5344CB8AC3E}">
        <p14:creationId xmlns:p14="http://schemas.microsoft.com/office/powerpoint/2010/main" val="1113077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73712" y="698739"/>
            <a:ext cx="10267407" cy="888274"/>
          </a:xfrm>
        </p:spPr>
        <p:txBody>
          <a:bodyPr>
            <a:normAutofit/>
          </a:bodyPr>
          <a:lstStyle/>
          <a:p>
            <a:pPr algn="ctr"/>
            <a:r>
              <a:rPr lang="tr-TR" sz="2800" b="1" dirty="0" smtClean="0">
                <a:solidFill>
                  <a:srgbClr val="FF0000"/>
                </a:solidFill>
              </a:rPr>
              <a:t>Birim </a:t>
            </a:r>
            <a:r>
              <a:rPr lang="tr-TR" sz="2800" b="1" dirty="0">
                <a:solidFill>
                  <a:srgbClr val="FF0000"/>
                </a:solidFill>
              </a:rPr>
              <a:t>İç Değerlendirme Raporu (BİDR) Kalite Güvence Sistem Ölçütleri Olgunluk Düzeyleri: </a:t>
            </a:r>
            <a:r>
              <a:rPr lang="tr-TR" sz="2800" b="1" dirty="0" smtClean="0">
                <a:solidFill>
                  <a:srgbClr val="0000CC"/>
                </a:solidFill>
              </a:rPr>
              <a:t>TOPLUMSAL KATKI</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632728055"/>
              </p:ext>
            </p:extLst>
          </p:nvPr>
        </p:nvGraphicFramePr>
        <p:xfrm>
          <a:off x="326570" y="2011681"/>
          <a:ext cx="11600387" cy="3512858"/>
        </p:xfrm>
        <a:graphic>
          <a:graphicData uri="http://schemas.openxmlformats.org/drawingml/2006/table">
            <a:tbl>
              <a:tblPr firstRow="1" firstCol="1" bandRow="1">
                <a:tableStyleId>{5940675A-B579-460E-94D1-54222C63F5DA}</a:tableStyleId>
              </a:tblPr>
              <a:tblGrid>
                <a:gridCol w="4367391">
                  <a:extLst>
                    <a:ext uri="{9D8B030D-6E8A-4147-A177-3AD203B41FA5}">
                      <a16:colId xmlns:a16="http://schemas.microsoft.com/office/drawing/2014/main" val="4076627954"/>
                    </a:ext>
                  </a:extLst>
                </a:gridCol>
                <a:gridCol w="4728335">
                  <a:extLst>
                    <a:ext uri="{9D8B030D-6E8A-4147-A177-3AD203B41FA5}">
                      <a16:colId xmlns:a16="http://schemas.microsoft.com/office/drawing/2014/main" val="890953265"/>
                    </a:ext>
                  </a:extLst>
                </a:gridCol>
                <a:gridCol w="1252330">
                  <a:extLst>
                    <a:ext uri="{9D8B030D-6E8A-4147-A177-3AD203B41FA5}">
                      <a16:colId xmlns:a16="http://schemas.microsoft.com/office/drawing/2014/main" val="4218147087"/>
                    </a:ext>
                  </a:extLst>
                </a:gridCol>
                <a:gridCol w="1252331">
                  <a:extLst>
                    <a:ext uri="{9D8B030D-6E8A-4147-A177-3AD203B41FA5}">
                      <a16:colId xmlns:a16="http://schemas.microsoft.com/office/drawing/2014/main" val="3426732535"/>
                    </a:ext>
                  </a:extLst>
                </a:gridCol>
              </a:tblGrid>
              <a:tr h="297127">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rPr>
                        <a:t>OLGUNLUK DÜZEYİ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2110269"/>
                  </a:ext>
                </a:extLst>
              </a:tr>
              <a:tr h="29712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smtClean="0">
                          <a:solidFill>
                            <a:srgbClr val="FF0000"/>
                          </a:solidFill>
                          <a:effectLst/>
                          <a:latin typeface="+mn-lt"/>
                          <a:ea typeface="Calibri" panose="020F0502020204030204" pitchFamily="34" charset="0"/>
                          <a:cs typeface="Times New Roman" panose="02020603050405020304" pitchFamily="18" charset="0"/>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b="1" dirty="0" smtClean="0">
                          <a:solidFill>
                            <a:srgbClr val="FF0000"/>
                          </a:solidFill>
                          <a:effectLst/>
                          <a:latin typeface="+mn-lt"/>
                          <a:ea typeface="Calibri" panose="020F0502020204030204" pitchFamily="34" charset="0"/>
                          <a:cs typeface="Times New Roman" panose="02020603050405020304" pitchFamily="18" charset="0"/>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81329109"/>
                  </a:ext>
                </a:extLst>
              </a:tr>
              <a:tr h="793413">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95416012"/>
                  </a:ext>
                </a:extLst>
              </a:tr>
              <a:tr h="708851">
                <a:tc vMerge="1">
                  <a:txBody>
                    <a:bodyPr/>
                    <a:lstStyle/>
                    <a:p>
                      <a:endParaRPr lang="tr-TR"/>
                    </a:p>
                  </a:txBody>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17382470"/>
                  </a:ext>
                </a:extLst>
              </a:tr>
              <a:tr h="1358322">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a:t>
                      </a:r>
                      <a:r>
                        <a:rPr lang="tr-TR" sz="2000" dirty="0" smtClean="0">
                          <a:effectLst/>
                          <a:latin typeface="+mn-lt"/>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ea typeface="Calibri" panose="020F0502020204030204" pitchFamily="34" charset="0"/>
                          <a:cs typeface="Times New Roman" panose="02020603050405020304" pitchFamily="18" charset="0"/>
                        </a:rPr>
                        <a:t>-</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81867924"/>
                  </a:ext>
                </a:extLst>
              </a:tr>
            </a:tbl>
          </a:graphicData>
        </a:graphic>
      </p:graphicFrame>
    </p:spTree>
    <p:extLst>
      <p:ext uri="{BB962C8B-B14F-4D97-AF65-F5344CB8AC3E}">
        <p14:creationId xmlns:p14="http://schemas.microsoft.com/office/powerpoint/2010/main" val="2531312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576471" y="822035"/>
            <a:ext cx="10230075" cy="670745"/>
          </a:xfrm>
        </p:spPr>
        <p:txBody>
          <a:bodyPr>
            <a:normAutofit/>
          </a:bodyPr>
          <a:lstStyle/>
          <a:p>
            <a:pPr algn="ctr"/>
            <a:r>
              <a:rPr lang="tr-TR" sz="3600" b="1" dirty="0" smtClean="0">
                <a:solidFill>
                  <a:srgbClr val="FF0000"/>
                </a:solidFill>
                <a:latin typeface="Calibri" panose="020F0502020204030204" pitchFamily="34" charset="0"/>
                <a:cs typeface="Calibri" panose="020F0502020204030204" pitchFamily="34" charset="0"/>
              </a:rPr>
              <a:t>Öz Değerlendirme: </a:t>
            </a:r>
            <a:r>
              <a:rPr lang="tr-TR" sz="3600" b="1" dirty="0" smtClean="0">
                <a:solidFill>
                  <a:srgbClr val="3333FF"/>
                </a:solidFill>
                <a:latin typeface="Calibri" panose="020F0502020204030204" pitchFamily="34" charset="0"/>
                <a:cs typeface="Calibri" panose="020F0502020204030204" pitchFamily="34" charset="0"/>
              </a:rPr>
              <a:t>Birimin Güçlü Yönleri</a:t>
            </a:r>
            <a:endParaRPr lang="tr-TR" sz="3600" b="1" dirty="0">
              <a:solidFill>
                <a:srgbClr val="3333FF"/>
              </a:solidFill>
              <a:latin typeface="Calibri" panose="020F0502020204030204" pitchFamily="34" charset="0"/>
              <a:cs typeface="Calibri" panose="020F0502020204030204" pitchFamily="34" charset="0"/>
            </a:endParaRP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078966"/>
            <a:ext cx="11380304" cy="3799320"/>
          </a:xfrm>
        </p:spPr>
        <p:txBody>
          <a:bodyPr>
            <a:noAutofit/>
          </a:bodyPr>
          <a:lstStyle/>
          <a:p>
            <a:pPr marL="0" indent="0" algn="ctr" fontAlgn="base">
              <a:lnSpc>
                <a:spcPct val="100000"/>
              </a:lnSpc>
              <a:spcBef>
                <a:spcPct val="0"/>
              </a:spcBef>
              <a:spcAft>
                <a:spcPct val="0"/>
              </a:spcAft>
              <a:buNone/>
            </a:pPr>
            <a:r>
              <a:rPr lang="tr-TR" dirty="0">
                <a:solidFill>
                  <a:srgbClr val="485793"/>
                </a:solidFill>
              </a:rPr>
              <a:t>Koordinatörlük olarak görev bilinci ile elimizdeki imkanlar ölçüsünde en iyisini yapmak amacıyla gerçekleştirmekteyiz. </a:t>
            </a:r>
          </a:p>
          <a:p>
            <a:pPr marL="0" lvl="0" indent="0" algn="ctr" fontAlgn="base">
              <a:lnSpc>
                <a:spcPct val="100000"/>
              </a:lnSpc>
              <a:spcBef>
                <a:spcPct val="0"/>
              </a:spcBef>
              <a:spcAft>
                <a:spcPct val="0"/>
              </a:spcAft>
              <a:buNone/>
            </a:pPr>
            <a:r>
              <a:rPr lang="tr-TR" b="1" dirty="0" smtClean="0">
                <a:solidFill>
                  <a:srgbClr val="C00000"/>
                </a:solidFill>
                <a:latin typeface="Calibri" pitchFamily="34" charset="0"/>
                <a:ea typeface="Times New Roman" pitchFamily="18" charset="0"/>
                <a:cs typeface="Times New Roman" pitchFamily="18" charset="0"/>
              </a:rPr>
              <a:t>Ders </a:t>
            </a:r>
            <a:r>
              <a:rPr lang="tr-TR" b="1" dirty="0" smtClean="0">
                <a:solidFill>
                  <a:srgbClr val="C00000"/>
                </a:solidFill>
                <a:latin typeface="Calibri" pitchFamily="34" charset="0"/>
                <a:ea typeface="Times New Roman" pitchFamily="18" charset="0"/>
                <a:cs typeface="Times New Roman" pitchFamily="18" charset="0"/>
              </a:rPr>
              <a:t>Bilgi Paketi </a:t>
            </a:r>
            <a:endParaRPr lang="tr-TR" dirty="0" smtClean="0">
              <a:solidFill>
                <a:srgbClr val="C00000"/>
              </a:solidFill>
              <a:latin typeface="Arial" pitchFamily="34" charset="0"/>
              <a:cs typeface="Arial" pitchFamily="34" charset="0"/>
            </a:endParaRPr>
          </a:p>
          <a:p>
            <a:pPr marL="0" lvl="0" indent="0" algn="ctr" eaLnBrk="0" fontAlgn="base" hangingPunct="0">
              <a:lnSpc>
                <a:spcPct val="100000"/>
              </a:lnSpc>
              <a:spcBef>
                <a:spcPct val="0"/>
              </a:spcBef>
              <a:spcAft>
                <a:spcPct val="0"/>
              </a:spcAft>
              <a:buNone/>
            </a:pPr>
            <a:r>
              <a:rPr lang="tr-TR" b="1" dirty="0" smtClean="0">
                <a:solidFill>
                  <a:srgbClr val="C00000"/>
                </a:solidFill>
                <a:latin typeface="Calibri" pitchFamily="34" charset="0"/>
                <a:ea typeface="Times New Roman" pitchFamily="18" charset="0"/>
                <a:cs typeface="Times New Roman" pitchFamily="18" charset="0"/>
              </a:rPr>
              <a:t>Hazırlama ve İyileştirmeye </a:t>
            </a:r>
            <a:r>
              <a:rPr lang="tr-TR" b="1" dirty="0" smtClean="0">
                <a:latin typeface="Calibri" pitchFamily="34" charset="0"/>
                <a:ea typeface="Times New Roman" pitchFamily="18" charset="0"/>
                <a:cs typeface="Times New Roman" pitchFamily="18" charset="0"/>
              </a:rPr>
              <a:t>yönelik gerek bilgi gerekse beceri olarak iyi bir düzeye gelinmiştir. Gelen talep ve isteklere hızlı dönüş ve çözüm üretme kapasitesi ile zamanla şikayet ve sorunlar büyük ölçüde azalmış ve önyargı, direnç gösterme oldukça düşük seviyelere gerilemiştir. </a:t>
            </a:r>
          </a:p>
          <a:p>
            <a:pPr marL="0" lvl="0" indent="0" algn="ctr" eaLnBrk="0" fontAlgn="base" hangingPunct="0">
              <a:lnSpc>
                <a:spcPct val="100000"/>
              </a:lnSpc>
              <a:spcBef>
                <a:spcPct val="0"/>
              </a:spcBef>
              <a:spcAft>
                <a:spcPct val="0"/>
              </a:spcAft>
              <a:buNone/>
            </a:pPr>
            <a:r>
              <a:rPr lang="tr-TR" b="1" dirty="0" smtClean="0">
                <a:latin typeface="Calibri" pitchFamily="34" charset="0"/>
                <a:cs typeface="Times New Roman" pitchFamily="18" charset="0"/>
              </a:rPr>
              <a:t>Süreç </a:t>
            </a:r>
            <a:r>
              <a:rPr lang="tr-TR" b="1" dirty="0" smtClean="0">
                <a:latin typeface="Calibri" pitchFamily="34" charset="0"/>
                <a:cs typeface="Times New Roman" pitchFamily="18" charset="0"/>
              </a:rPr>
              <a:t>ve bileşenler açısından belirsiz bir durum ile karşılaşma olasılığı yok denecek düzeye inmiştir.</a:t>
            </a:r>
            <a:endParaRPr lang="tr-TR" dirty="0"/>
          </a:p>
        </p:txBody>
      </p:sp>
      <p:sp>
        <p:nvSpPr>
          <p:cNvPr id="2" name="Veri Yer Tutucusu 1"/>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24</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smtClean="0">
                <a:solidFill>
                  <a:srgbClr val="C00000"/>
                </a:solidFill>
              </a:rPr>
              <a:t>*Gerektiğinde ayrı </a:t>
            </a:r>
            <a:r>
              <a:rPr lang="tr-TR" sz="1200" b="1" i="1" dirty="0" err="1" smtClean="0">
                <a:solidFill>
                  <a:srgbClr val="C00000"/>
                </a:solidFill>
              </a:rPr>
              <a:t>slyat</a:t>
            </a:r>
            <a:r>
              <a:rPr lang="tr-TR" sz="1200" b="1" i="1" dirty="0" smtClean="0">
                <a:solidFill>
                  <a:srgbClr val="C00000"/>
                </a:solidFill>
              </a:rPr>
              <a:t> ekleyiniz. </a:t>
            </a:r>
            <a:endParaRPr lang="tr-TR" sz="1200" b="1" i="1" dirty="0">
              <a:solidFill>
                <a:srgbClr val="C00000"/>
              </a:solidFill>
            </a:endParaRP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smtClean="0">
                <a:solidFill>
                  <a:srgbClr val="3333FF"/>
                </a:solidFill>
                <a:cs typeface="Calibri" panose="020F0502020204030204" pitchFamily="34" charset="0"/>
              </a:rPr>
              <a:t>Birimin Geliştirmeye Açık Yönleri</a:t>
            </a:r>
            <a:endParaRPr lang="tr-TR" sz="3200" b="1" dirty="0">
              <a:solidFill>
                <a:srgbClr val="3333FF"/>
              </a:solidFill>
              <a:cs typeface="Calibri" panose="020F0502020204030204" pitchFamily="34" charset="0"/>
            </a:endParaRP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06896" y="2007704"/>
            <a:ext cx="11231217" cy="3796748"/>
          </a:xfrm>
        </p:spPr>
        <p:txBody>
          <a:bodyPr>
            <a:noAutofit/>
          </a:bodyPr>
          <a:lstStyle/>
          <a:p>
            <a:pPr>
              <a:lnSpc>
                <a:spcPct val="100000"/>
              </a:lnSpc>
              <a:spcBef>
                <a:spcPts val="0"/>
              </a:spcBef>
              <a:spcAft>
                <a:spcPts val="400"/>
              </a:spcAft>
            </a:pPr>
            <a:r>
              <a:rPr lang="tr-TR" sz="2400" dirty="0" smtClean="0">
                <a:solidFill>
                  <a:srgbClr val="485793"/>
                </a:solidFill>
              </a:rPr>
              <a:t>Herhangi </a:t>
            </a:r>
            <a:r>
              <a:rPr lang="tr-TR" sz="2400" dirty="0" smtClean="0">
                <a:solidFill>
                  <a:srgbClr val="485793"/>
                </a:solidFill>
              </a:rPr>
              <a:t>bir temsil bütçemiz, harcama kalemimiz bulunmamaktadır</a:t>
            </a:r>
            <a:r>
              <a:rPr lang="tr-TR" sz="2400" dirty="0" smtClean="0">
                <a:solidFill>
                  <a:srgbClr val="485793"/>
                </a:solidFill>
              </a:rPr>
              <a:t>.</a:t>
            </a:r>
          </a:p>
          <a:p>
            <a:pPr>
              <a:lnSpc>
                <a:spcPct val="100000"/>
              </a:lnSpc>
              <a:spcBef>
                <a:spcPts val="0"/>
              </a:spcBef>
              <a:spcAft>
                <a:spcPts val="400"/>
              </a:spcAft>
            </a:pPr>
            <a:r>
              <a:rPr lang="tr-TR" sz="2400" dirty="0" smtClean="0">
                <a:solidFill>
                  <a:srgbClr val="485793"/>
                </a:solidFill>
              </a:rPr>
              <a:t>TRÜ </a:t>
            </a:r>
            <a:r>
              <a:rPr lang="tr-TR" sz="2400" dirty="0" smtClean="0">
                <a:solidFill>
                  <a:srgbClr val="485793"/>
                </a:solidFill>
              </a:rPr>
              <a:t>büyüyen yapısı ile kontrol mekanizmalarının koordinatörlük bünyesinde oluşturulması gereklidir. Buradaki en önemli eksiklik idari personeldir</a:t>
            </a:r>
            <a:r>
              <a:rPr lang="tr-TR" sz="2400" dirty="0" smtClean="0">
                <a:solidFill>
                  <a:srgbClr val="485793"/>
                </a:solidFill>
              </a:rPr>
              <a:t>.</a:t>
            </a:r>
          </a:p>
          <a:p>
            <a:pPr>
              <a:lnSpc>
                <a:spcPct val="100000"/>
              </a:lnSpc>
              <a:spcBef>
                <a:spcPts val="0"/>
              </a:spcBef>
              <a:spcAft>
                <a:spcPts val="400"/>
              </a:spcAft>
            </a:pPr>
            <a:r>
              <a:rPr lang="tr-TR" sz="2400" dirty="0" smtClean="0">
                <a:solidFill>
                  <a:srgbClr val="485793"/>
                </a:solidFill>
              </a:rPr>
              <a:t>Yeni </a:t>
            </a:r>
            <a:r>
              <a:rPr lang="tr-TR" sz="2400" dirty="0" smtClean="0">
                <a:solidFill>
                  <a:srgbClr val="485793"/>
                </a:solidFill>
              </a:rPr>
              <a:t>bir birimin açılması, değişmesi veya kapatılması konularında genellikle haberimiz olmamaktadır. </a:t>
            </a:r>
            <a:endParaRPr lang="tr-TR" sz="2400" dirty="0" smtClean="0">
              <a:solidFill>
                <a:srgbClr val="485793"/>
              </a:solidFill>
            </a:endParaRPr>
          </a:p>
          <a:p>
            <a:pPr>
              <a:lnSpc>
                <a:spcPct val="100000"/>
              </a:lnSpc>
              <a:spcBef>
                <a:spcPts val="0"/>
              </a:spcBef>
              <a:spcAft>
                <a:spcPts val="400"/>
              </a:spcAft>
            </a:pPr>
            <a:r>
              <a:rPr lang="tr-TR" sz="2400" dirty="0" smtClean="0">
                <a:solidFill>
                  <a:srgbClr val="485793"/>
                </a:solidFill>
              </a:rPr>
              <a:t>Benzer </a:t>
            </a:r>
            <a:r>
              <a:rPr lang="tr-TR" sz="2400" dirty="0" smtClean="0">
                <a:solidFill>
                  <a:srgbClr val="485793"/>
                </a:solidFill>
              </a:rPr>
              <a:t>durumlarda ilgi birimlerinde haberdar </a:t>
            </a:r>
            <a:r>
              <a:rPr lang="tr-TR" sz="2400" dirty="0" smtClean="0">
                <a:solidFill>
                  <a:srgbClr val="485793"/>
                </a:solidFill>
              </a:rPr>
              <a:t>etmesi, paydaş olarak görüş alması gerekmektedir.</a:t>
            </a:r>
          </a:p>
          <a:p>
            <a:pPr>
              <a:lnSpc>
                <a:spcPct val="100000"/>
              </a:lnSpc>
              <a:spcBef>
                <a:spcPts val="0"/>
              </a:spcBef>
              <a:spcAft>
                <a:spcPts val="400"/>
              </a:spcAft>
            </a:pPr>
            <a:r>
              <a:rPr lang="tr-TR" sz="2400" dirty="0" smtClean="0">
                <a:solidFill>
                  <a:srgbClr val="485793"/>
                </a:solidFill>
              </a:rPr>
              <a:t>Yeni </a:t>
            </a:r>
            <a:r>
              <a:rPr lang="tr-TR" sz="2400" dirty="0" smtClean="0">
                <a:solidFill>
                  <a:srgbClr val="485793"/>
                </a:solidFill>
              </a:rPr>
              <a:t>bir ders açılması talebinde </a:t>
            </a:r>
            <a:r>
              <a:rPr lang="tr-TR" sz="2400" dirty="0" err="1" smtClean="0">
                <a:solidFill>
                  <a:srgbClr val="485793"/>
                </a:solidFill>
              </a:rPr>
              <a:t>TRÜ’ye</a:t>
            </a:r>
            <a:r>
              <a:rPr lang="tr-TR" sz="2400" dirty="0" smtClean="0">
                <a:solidFill>
                  <a:srgbClr val="485793"/>
                </a:solidFill>
              </a:rPr>
              <a:t> yönelik standart formun geliştirilmesi önerilmektedir.</a:t>
            </a:r>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25</a:t>
            </a:fld>
            <a:endParaRPr lang="tr-T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277091" y="713124"/>
            <a:ext cx="10283079" cy="770707"/>
          </a:xfrm>
        </p:spPr>
        <p:txBody>
          <a:bodyPr>
            <a:noAutofit/>
          </a:bodyPr>
          <a:lstStyle/>
          <a:p>
            <a:pPr algn="ctr"/>
            <a:r>
              <a:rPr lang="tr-TR" sz="3600" b="1" dirty="0" smtClean="0">
                <a:solidFill>
                  <a:srgbClr val="FF0000"/>
                </a:solidFill>
                <a:cs typeface="Calibri" panose="020F0502020204030204" pitchFamily="34" charset="0"/>
              </a:rPr>
              <a:t>Birim 2026 </a:t>
            </a:r>
            <a:r>
              <a:rPr lang="tr-TR" sz="3600" b="1" dirty="0">
                <a:solidFill>
                  <a:srgbClr val="FF0000"/>
                </a:solidFill>
                <a:cs typeface="Calibri" panose="020F0502020204030204" pitchFamily="34" charset="0"/>
              </a:rPr>
              <a:t>Yılı </a:t>
            </a:r>
            <a:r>
              <a:rPr lang="tr-TR" sz="3600" b="1" dirty="0" smtClean="0">
                <a:solidFill>
                  <a:srgbClr val="FF0000"/>
                </a:solidFill>
                <a:cs typeface="Calibri" panose="020F0502020204030204" pitchFamily="34" charset="0"/>
              </a:rPr>
              <a:t>İyileştirme Planı</a:t>
            </a:r>
            <a:br>
              <a:rPr lang="tr-TR" sz="3600" b="1" dirty="0" smtClean="0">
                <a:solidFill>
                  <a:srgbClr val="FF0000"/>
                </a:solidFill>
                <a:cs typeface="Calibri" panose="020F0502020204030204" pitchFamily="34" charset="0"/>
              </a:rPr>
            </a:br>
            <a:r>
              <a:rPr lang="tr-TR" sz="2400" b="1" i="1" dirty="0" smtClean="0">
                <a:solidFill>
                  <a:srgbClr val="3333FF"/>
                </a:solidFill>
                <a:cs typeface="Calibri" panose="020F0502020204030204" pitchFamily="34" charset="0"/>
              </a:rPr>
              <a:t>(Birimin Geliştirmeye Açık Yönlerine dayalı olarak) </a:t>
            </a:r>
            <a:endParaRPr lang="tr-TR" sz="2400" b="1" i="1" dirty="0">
              <a:solidFill>
                <a:srgbClr val="3333FF"/>
              </a:solidFill>
              <a:cs typeface="Calibri" panose="020F0502020204030204" pitchFamily="34" charset="0"/>
            </a:endParaRPr>
          </a:p>
        </p:txBody>
      </p:sp>
      <p:sp>
        <p:nvSpPr>
          <p:cNvPr id="2" name="Veri Yer Tutucusu 1"/>
          <p:cNvSpPr>
            <a:spLocks noGrp="1"/>
          </p:cNvSpPr>
          <p:nvPr>
            <p:ph type="dt" sz="half" idx="10"/>
          </p:nvPr>
        </p:nvSpPr>
        <p:spPr/>
        <p:txBody>
          <a:bodyPr/>
          <a:lstStyle/>
          <a:p>
            <a:fld id="{64180B4D-F556-4DE3-89D7-5A5627156614}"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26</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480052090"/>
              </p:ext>
            </p:extLst>
          </p:nvPr>
        </p:nvGraphicFramePr>
        <p:xfrm>
          <a:off x="277091" y="2578811"/>
          <a:ext cx="11403874" cy="1102247"/>
        </p:xfrm>
        <a:graphic>
          <a:graphicData uri="http://schemas.openxmlformats.org/drawingml/2006/table">
            <a:tbl>
              <a:tblPr firstRow="1" firstCol="1" bandRow="1">
                <a:tableStyleId>{BDBED569-4797-4DF1-A0F4-6AAB3CD982D8}</a:tableStyleId>
              </a:tblPr>
              <a:tblGrid>
                <a:gridCol w="6676176">
                  <a:extLst>
                    <a:ext uri="{9D8B030D-6E8A-4147-A177-3AD203B41FA5}">
                      <a16:colId xmlns:a16="http://schemas.microsoft.com/office/drawing/2014/main" val="3455104190"/>
                    </a:ext>
                  </a:extLst>
                </a:gridCol>
                <a:gridCol w="4727698">
                  <a:extLst>
                    <a:ext uri="{9D8B030D-6E8A-4147-A177-3AD203B41FA5}">
                      <a16:colId xmlns:a16="http://schemas.microsoft.com/office/drawing/2014/main" val="708491503"/>
                    </a:ext>
                  </a:extLst>
                </a:gridCol>
              </a:tblGrid>
              <a:tr h="596723">
                <a:tc>
                  <a:txBody>
                    <a:bodyPr/>
                    <a:lstStyle/>
                    <a:p>
                      <a:pPr algn="ctr">
                        <a:lnSpc>
                          <a:spcPct val="107000"/>
                        </a:lnSpc>
                        <a:spcAft>
                          <a:spcPts val="0"/>
                        </a:spcAft>
                      </a:pPr>
                      <a:r>
                        <a:rPr lang="tr-TR" sz="3200" dirty="0" smtClean="0">
                          <a:effectLst/>
                        </a:rPr>
                        <a:t>Planlanan Faaliyet,</a:t>
                      </a:r>
                      <a:r>
                        <a:rPr lang="tr-TR" sz="3200" baseline="0" dirty="0" smtClean="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484304">
                <a:tc gridSpan="2">
                  <a:txBody>
                    <a:bodyPr/>
                    <a:lstStyle/>
                    <a:p>
                      <a:pPr>
                        <a:lnSpc>
                          <a:spcPct val="107000"/>
                        </a:lnSpc>
                        <a:spcAft>
                          <a:spcPts val="0"/>
                        </a:spcAft>
                      </a:pPr>
                      <a:r>
                        <a:rPr lang="tr-TR" sz="2000" dirty="0" smtClean="0">
                          <a:effectLst/>
                          <a:latin typeface="+mn-lt"/>
                          <a:ea typeface="+mn-ea"/>
                          <a:cs typeface="+mn-cs"/>
                        </a:rPr>
                        <a:t>Ders bilgi</a:t>
                      </a:r>
                      <a:r>
                        <a:rPr lang="tr-TR" sz="2000" baseline="0" dirty="0" smtClean="0">
                          <a:effectLst/>
                          <a:latin typeface="+mn-lt"/>
                          <a:ea typeface="+mn-ea"/>
                          <a:cs typeface="+mn-cs"/>
                        </a:rPr>
                        <a:t> paketlerinin niteliklerinin artırılmasına yönelik çalışmalar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bl>
          </a:graphicData>
        </a:graphic>
      </p:graphicFrame>
      <p:sp>
        <p:nvSpPr>
          <p:cNvPr id="7" name="Metin kutusu 6"/>
          <p:cNvSpPr txBox="1"/>
          <p:nvPr/>
        </p:nvSpPr>
        <p:spPr>
          <a:xfrm>
            <a:off x="466747" y="5878286"/>
            <a:ext cx="4572000" cy="276999"/>
          </a:xfrm>
          <a:prstGeom prst="rect">
            <a:avLst/>
          </a:prstGeom>
          <a:noFill/>
        </p:spPr>
        <p:txBody>
          <a:bodyPr wrap="square" rtlCol="0">
            <a:spAutoFit/>
          </a:bodyPr>
          <a:lstStyle/>
          <a:p>
            <a:r>
              <a:rPr lang="tr-TR" sz="1200" b="1" i="1" dirty="0" smtClean="0">
                <a:solidFill>
                  <a:srgbClr val="C00000"/>
                </a:solidFill>
              </a:rPr>
              <a:t>*Gerektiğinde ayrı </a:t>
            </a:r>
            <a:r>
              <a:rPr lang="tr-TR" sz="1200" b="1" i="1" dirty="0" err="1" smtClean="0">
                <a:solidFill>
                  <a:srgbClr val="C00000"/>
                </a:solidFill>
              </a:rPr>
              <a:t>slyat</a:t>
            </a:r>
            <a:r>
              <a:rPr lang="tr-TR" sz="1200" b="1" i="1" dirty="0" smtClean="0">
                <a:solidFill>
                  <a:srgbClr val="C00000"/>
                </a:solidFill>
              </a:rPr>
              <a:t> ekleyiniz. </a:t>
            </a:r>
            <a:endParaRPr lang="tr-TR" sz="1200" b="1" i="1" dirty="0">
              <a:solidFill>
                <a:srgbClr val="C00000"/>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80819533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27</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smtClean="0">
                <a:solidFill>
                  <a:srgbClr val="962E2E"/>
                </a:solidFill>
              </a:rPr>
              <a:t>Katılımınız ve katkılarınız için teşekkür ederiz. </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28</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smtClean="0">
                <a:solidFill>
                  <a:srgbClr val="3333FF"/>
                </a:solidFill>
              </a:rPr>
              <a:t>Müdürlük </a:t>
            </a:r>
            <a:r>
              <a:rPr lang="tr-TR" sz="2800" b="1" dirty="0">
                <a:solidFill>
                  <a:srgbClr val="3333FF"/>
                </a:solidFill>
              </a:rPr>
              <a:t>/ </a:t>
            </a:r>
            <a:r>
              <a:rPr lang="tr-TR" sz="2800" b="1" dirty="0" smtClean="0">
                <a:solidFill>
                  <a:srgbClr val="3333FF"/>
                </a:solidFill>
              </a:rPr>
              <a:t>Koordinatörlük</a:t>
            </a:r>
            <a:endParaRPr lang="tr-TR" sz="2800" b="1" dirty="0">
              <a:solidFill>
                <a:srgbClr val="3333FF"/>
              </a:solidFill>
              <a:latin typeface="+mn-lt"/>
            </a:endParaRP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1976306507"/>
              </p:ext>
            </p:extLst>
          </p:nvPr>
        </p:nvGraphicFramePr>
        <p:xfrm>
          <a:off x="336299" y="2681207"/>
          <a:ext cx="11516263" cy="2035111"/>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716">
                <a:tc>
                  <a:txBody>
                    <a:bodyPr/>
                    <a:lstStyle/>
                    <a:p>
                      <a:pPr marL="36000" algn="ctr" rtl="0">
                        <a:lnSpc>
                          <a:spcPct val="150000"/>
                        </a:lnSpc>
                        <a:spcAft>
                          <a:spcPts val="0"/>
                        </a:spcAft>
                      </a:pPr>
                      <a:r>
                        <a:rPr lang="tr-TR" sz="2000" b="1" dirty="0" smtClean="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smtClean="0">
                          <a:solidFill>
                            <a:srgbClr val="3333FF"/>
                          </a:solidFill>
                          <a:effectLst/>
                        </a:rPr>
                        <a:t>Ünvanı</a:t>
                      </a:r>
                      <a:r>
                        <a:rPr lang="tr-TR" sz="2000" b="1" dirty="0" smtClean="0">
                          <a:solidFill>
                            <a:srgbClr val="3333FF"/>
                          </a:solidFill>
                          <a:effectLst/>
                        </a:rPr>
                        <a:t> Adı Soyadı</a:t>
                      </a:r>
                      <a:endParaRPr lang="tr-TR" sz="2000" b="1" dirty="0">
                        <a:solidFill>
                          <a:srgbClr val="3333FF"/>
                        </a:solidFill>
                        <a:effectLst/>
                      </a:endParaRPr>
                    </a:p>
                  </a:txBody>
                  <a:tcPr marL="0" marR="0" marT="0" marB="0" anchor="ctr"/>
                </a:tc>
                <a:extLst>
                  <a:ext uri="{0D108BD9-81ED-4DB2-BD59-A6C34878D82A}">
                    <a16:rowId xmlns:a16="http://schemas.microsoft.com/office/drawing/2014/main" val="3501158544"/>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baseline="0" dirty="0" smtClean="0">
                          <a:effectLst/>
                        </a:rPr>
                        <a:t> </a:t>
                      </a:r>
                      <a:r>
                        <a:rPr lang="tr-TR" sz="2000" dirty="0" smtClean="0">
                          <a:effectLst/>
                        </a:rPr>
                        <a:t>Koordinatör</a:t>
                      </a:r>
                      <a:endParaRPr lang="tr-TR" sz="2000" dirty="0" smtClean="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b="1" dirty="0" err="1" smtClean="0">
                          <a:solidFill>
                            <a:srgbClr val="962E2E"/>
                          </a:solidFill>
                          <a:effectLst/>
                          <a:latin typeface="+mn-lt"/>
                        </a:rPr>
                        <a:t>Prof.Dr</a:t>
                      </a:r>
                      <a:r>
                        <a:rPr lang="tr-TR" sz="2000" b="1" dirty="0" smtClean="0">
                          <a:solidFill>
                            <a:srgbClr val="962E2E"/>
                          </a:solidFill>
                          <a:effectLst/>
                          <a:latin typeface="+mn-lt"/>
                        </a:rPr>
                        <a:t>. Tuncay ÖZSEVGEÇ</a:t>
                      </a:r>
                      <a:endParaRPr lang="tr-TR" sz="2000" b="1" dirty="0">
                        <a:solidFill>
                          <a:srgbClr val="962E2E"/>
                        </a:solidFill>
                        <a:effectLst/>
                        <a:latin typeface="+mn-lt"/>
                      </a:endParaRPr>
                    </a:p>
                  </a:txBody>
                  <a:tcPr marL="0" marR="0" marT="0" marB="0" anchor="ctr"/>
                </a:tc>
                <a:extLst>
                  <a:ext uri="{0D108BD9-81ED-4DB2-BD59-A6C34878D82A}">
                    <a16:rowId xmlns:a16="http://schemas.microsoft.com/office/drawing/2014/main" val="1395922710"/>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smtClean="0">
                          <a:effectLst/>
                        </a:rPr>
                        <a:t> Koordinatör</a:t>
                      </a:r>
                      <a:r>
                        <a:rPr lang="tr-TR" sz="2000" baseline="0" dirty="0" smtClean="0">
                          <a:solidFill>
                            <a:srgbClr val="FF0000"/>
                          </a:solidFill>
                          <a:effectLst/>
                          <a:latin typeface="+mn-lt"/>
                          <a:ea typeface="Calibri" panose="020F0502020204030204" pitchFamily="34" charset="0"/>
                          <a:cs typeface="Calibri" panose="020F0502020204030204" pitchFamily="34" charset="0"/>
                        </a:rPr>
                        <a:t> </a:t>
                      </a:r>
                      <a:r>
                        <a:rPr lang="tr-TR" sz="2000" dirty="0" smtClean="0">
                          <a:effectLst/>
                        </a:rPr>
                        <a:t>Yardımcısı</a:t>
                      </a:r>
                      <a:endParaRPr lang="tr-TR" sz="2000" dirty="0" smtClean="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50000"/>
                        </a:lnSpc>
                        <a:spcAft>
                          <a:spcPts val="0"/>
                        </a:spcAft>
                      </a:pPr>
                      <a:r>
                        <a:rPr lang="tr-TR" sz="2000" b="1" dirty="0" err="1" smtClean="0">
                          <a:solidFill>
                            <a:srgbClr val="485793"/>
                          </a:solidFill>
                          <a:effectLst/>
                          <a:latin typeface="+mn-lt"/>
                          <a:ea typeface="Calibri" panose="020F0502020204030204" pitchFamily="34" charset="0"/>
                          <a:cs typeface="Calibri" panose="020F0502020204030204" pitchFamily="34" charset="0"/>
                        </a:rPr>
                        <a:t>Doç.Dr</a:t>
                      </a:r>
                      <a:r>
                        <a:rPr lang="tr-TR" sz="2000" b="1" dirty="0" smtClean="0">
                          <a:solidFill>
                            <a:srgbClr val="485793"/>
                          </a:solidFill>
                          <a:effectLst/>
                          <a:latin typeface="+mn-lt"/>
                          <a:ea typeface="Calibri" panose="020F0502020204030204" pitchFamily="34" charset="0"/>
                          <a:cs typeface="Calibri" panose="020F0502020204030204" pitchFamily="34" charset="0"/>
                        </a:rPr>
                        <a:t>.</a:t>
                      </a:r>
                      <a:r>
                        <a:rPr lang="tr-TR" sz="2000" b="1" baseline="0" dirty="0" smtClean="0">
                          <a:solidFill>
                            <a:srgbClr val="485793"/>
                          </a:solidFill>
                          <a:effectLst/>
                          <a:latin typeface="+mn-lt"/>
                          <a:ea typeface="Calibri" panose="020F0502020204030204" pitchFamily="34" charset="0"/>
                          <a:cs typeface="Calibri" panose="020F0502020204030204" pitchFamily="34" charset="0"/>
                        </a:rPr>
                        <a:t> Kerem ÇOLAK</a:t>
                      </a:r>
                      <a:endParaRPr lang="tr-TR" sz="2000" b="1" dirty="0">
                        <a:solidFill>
                          <a:srgbClr val="485793"/>
                        </a:solidFill>
                        <a:effectLst/>
                        <a:latin typeface="+mn-lt"/>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036107159"/>
                  </a:ext>
                </a:extLst>
              </a:tr>
              <a:tr h="520963">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smtClean="0">
                          <a:effectLst/>
                        </a:rPr>
                        <a:t> Koordinatör</a:t>
                      </a:r>
                      <a:r>
                        <a:rPr lang="tr-TR" sz="2000" baseline="0" dirty="0" smtClean="0">
                          <a:solidFill>
                            <a:srgbClr val="FF0000"/>
                          </a:solidFill>
                          <a:effectLst/>
                          <a:latin typeface="+mn-lt"/>
                          <a:ea typeface="Calibri" panose="020F0502020204030204" pitchFamily="34" charset="0"/>
                          <a:cs typeface="Calibri" panose="020F0502020204030204" pitchFamily="34" charset="0"/>
                        </a:rPr>
                        <a:t> </a:t>
                      </a:r>
                      <a:r>
                        <a:rPr lang="tr-TR" sz="2000" dirty="0" smtClean="0">
                          <a:effectLst/>
                        </a:rPr>
                        <a:t>Yardımcısı</a:t>
                      </a:r>
                      <a:endParaRPr lang="tr-TR" sz="2000" dirty="0" smtClean="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defTabSz="914400" rtl="0" eaLnBrk="1" latinLnBrk="0" hangingPunct="1">
                        <a:lnSpc>
                          <a:spcPct val="150000"/>
                        </a:lnSpc>
                        <a:spcAft>
                          <a:spcPts val="0"/>
                        </a:spcAft>
                      </a:pPr>
                      <a:r>
                        <a:rPr lang="tr-TR" sz="2000" b="1" kern="1200" dirty="0" smtClean="0">
                          <a:solidFill>
                            <a:srgbClr val="485793"/>
                          </a:solidFill>
                          <a:effectLst/>
                          <a:latin typeface="+mn-lt"/>
                          <a:ea typeface="+mn-ea"/>
                          <a:cs typeface="+mn-cs"/>
                        </a:rPr>
                        <a:t>Dr. </a:t>
                      </a:r>
                      <a:r>
                        <a:rPr lang="tr-TR" sz="2000" b="1" kern="1200" dirty="0" err="1" smtClean="0">
                          <a:solidFill>
                            <a:srgbClr val="485793"/>
                          </a:solidFill>
                          <a:effectLst/>
                          <a:latin typeface="+mn-lt"/>
                          <a:ea typeface="+mn-ea"/>
                          <a:cs typeface="+mn-cs"/>
                        </a:rPr>
                        <a:t>Öğr</a:t>
                      </a:r>
                      <a:r>
                        <a:rPr lang="tr-TR" sz="2000" b="1" kern="1200" dirty="0" smtClean="0">
                          <a:solidFill>
                            <a:srgbClr val="485793"/>
                          </a:solidFill>
                          <a:effectLst/>
                          <a:latin typeface="+mn-lt"/>
                          <a:ea typeface="+mn-ea"/>
                          <a:cs typeface="+mn-cs"/>
                        </a:rPr>
                        <a:t>. Üyesi Bilal KARACA</a:t>
                      </a:r>
                      <a:endParaRPr lang="tr-TR" sz="2000" b="1" kern="1200" dirty="0">
                        <a:solidFill>
                          <a:srgbClr val="485793"/>
                        </a:solidFill>
                        <a:effectLst/>
                        <a:latin typeface="+mn-lt"/>
                        <a:ea typeface="+mn-ea"/>
                        <a:cs typeface="+mn-cs"/>
                      </a:endParaRPr>
                    </a:p>
                  </a:txBody>
                  <a:tcPr marL="0" marR="0" marT="0" marB="0" anchor="ctr"/>
                </a:tc>
                <a:extLst>
                  <a:ext uri="{0D108BD9-81ED-4DB2-BD59-A6C34878D82A}">
                    <a16:rowId xmlns:a16="http://schemas.microsoft.com/office/drawing/2014/main" val="4209787686"/>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rPr>
              <a:t>YÖNETİM: </a:t>
            </a:r>
            <a:r>
              <a:rPr lang="tr-TR" sz="3200" b="1" dirty="0" smtClean="0">
                <a:solidFill>
                  <a:srgbClr val="3333FF"/>
                </a:solidFill>
                <a:latin typeface="+mn-lt"/>
              </a:rPr>
              <a:t>Kurullar / Komisyonlar</a:t>
            </a:r>
            <a:endParaRPr lang="tr-TR" sz="3200" dirty="0">
              <a:solidFill>
                <a:srgbClr val="3333FF"/>
              </a:solidFill>
            </a:endParaRPr>
          </a:p>
        </p:txBody>
      </p:sp>
      <p:sp>
        <p:nvSpPr>
          <p:cNvPr id="3" name="Veri Yer Tutucusu 2"/>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453681749"/>
              </p:ext>
            </p:extLst>
          </p:nvPr>
        </p:nvGraphicFramePr>
        <p:xfrm>
          <a:off x="441672" y="2738312"/>
          <a:ext cx="11265593" cy="1214656"/>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601088">
                <a:tc>
                  <a:txBody>
                    <a:bodyPr/>
                    <a:lstStyle/>
                    <a:p>
                      <a:pPr algn="ctr">
                        <a:lnSpc>
                          <a:spcPct val="107000"/>
                        </a:lnSpc>
                        <a:spcAft>
                          <a:spcPts val="0"/>
                        </a:spcAft>
                      </a:pPr>
                      <a:r>
                        <a:rPr lang="tr-TR" sz="1800" dirty="0">
                          <a:solidFill>
                            <a:srgbClr val="FF0000"/>
                          </a:solidFill>
                          <a:effectLst/>
                        </a:rPr>
                        <a:t>Kurul </a:t>
                      </a:r>
                      <a:r>
                        <a:rPr lang="tr-TR" sz="1800" dirty="0" smtClean="0">
                          <a:solidFill>
                            <a:srgbClr val="FF0000"/>
                          </a:solidFill>
                          <a:effectLst/>
                        </a:rPr>
                        <a:t>/ Komisyon </a:t>
                      </a:r>
                      <a:r>
                        <a:rPr lang="tr-TR" sz="1800" dirty="0">
                          <a:solidFill>
                            <a:srgbClr val="FF0000"/>
                          </a:solidFill>
                          <a:effectLst/>
                        </a:rPr>
                        <a:t>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smtClean="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smtClean="0">
                          <a:solidFill>
                            <a:srgbClr val="FF0000"/>
                          </a:solidFill>
                          <a:effectLst/>
                        </a:rPr>
                        <a:t>Üye İdari Personel Sayısı </a:t>
                      </a:r>
                      <a:r>
                        <a:rPr lang="tr-TR" sz="1800" i="1" dirty="0" smtClean="0">
                          <a:solidFill>
                            <a:srgbClr val="0000CC"/>
                          </a:solidFill>
                          <a:effectLst/>
                        </a:rPr>
                        <a:t>(Varsa) </a:t>
                      </a:r>
                      <a:endParaRPr lang="tr-TR" sz="1800" b="1" i="1" dirty="0" smtClean="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smtClean="0">
                          <a:solidFill>
                            <a:srgbClr val="FF0000"/>
                          </a:solidFill>
                          <a:effectLst/>
                        </a:rPr>
                        <a:t>Üye Öğrenci Sayısı </a:t>
                      </a:r>
                      <a:r>
                        <a:rPr lang="tr-TR" sz="1800" i="1" dirty="0" smtClean="0">
                          <a:solidFill>
                            <a:srgbClr val="0000CC"/>
                          </a:solidFill>
                          <a:effectLst/>
                        </a:rPr>
                        <a:t>(Varsa) </a:t>
                      </a:r>
                      <a:endParaRPr lang="tr-TR" sz="1800" b="1" i="1" dirty="0" smtClean="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5220">
                <a:tc gridSpan="2">
                  <a:txBody>
                    <a:bodyPr/>
                    <a:lstStyle/>
                    <a:p>
                      <a:pPr>
                        <a:lnSpc>
                          <a:spcPct val="107000"/>
                        </a:lnSpc>
                      </a:pPr>
                      <a:r>
                        <a:rPr lang="tr-TR" sz="1800" dirty="0" err="1" smtClean="0">
                          <a:effectLst/>
                          <a:latin typeface="Calibri" panose="020F0502020204030204" pitchFamily="34" charset="0"/>
                          <a:cs typeface="Times New Roman" panose="02020603050405020304" pitchFamily="18" charset="0"/>
                        </a:rPr>
                        <a:t>TRÜ’ye</a:t>
                      </a:r>
                      <a:r>
                        <a:rPr lang="tr-TR" sz="1800" baseline="0" dirty="0" smtClean="0">
                          <a:effectLst/>
                          <a:latin typeface="Calibri" panose="020F0502020204030204" pitchFamily="34" charset="0"/>
                          <a:cs typeface="Times New Roman" panose="02020603050405020304" pitchFamily="18" charset="0"/>
                        </a:rPr>
                        <a:t> bağlı birimlerde 3-5 üyeden oluşan alt komisyonlar bulunmaktadır.</a:t>
                      </a:r>
                      <a:endParaRPr lang="tr-TR" sz="1800" dirty="0">
                        <a:effectLst/>
                        <a:latin typeface="Calibri" panose="020F0502020204030204" pitchFamily="34" charset="0"/>
                        <a:cs typeface="Times New Roman" panose="02020603050405020304" pitchFamily="18" charset="0"/>
                      </a:endParaRPr>
                    </a:p>
                  </a:txBody>
                  <a:tcPr marL="46990" marR="46990" marT="6350" marB="0" anchor="ctr"/>
                </a:tc>
                <a:tc hMerge="1">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b="1" dirty="0" smtClean="0">
                          <a:effectLst/>
                          <a:latin typeface="Calibri" panose="020F0502020204030204" pitchFamily="34" charset="0"/>
                          <a:cs typeface="Times New Roman" panose="02020603050405020304" pitchFamily="18" charset="0"/>
                        </a:rPr>
                        <a:t>-</a:t>
                      </a:r>
                      <a:endParaRPr lang="tr-TR" sz="2000" b="1"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b="1" dirty="0" smtClean="0">
                          <a:effectLst/>
                          <a:latin typeface="Calibri" panose="020F0502020204030204" pitchFamily="34" charset="0"/>
                          <a:cs typeface="Times New Roman" panose="02020603050405020304" pitchFamily="18" charset="0"/>
                        </a:rPr>
                        <a:t>-</a:t>
                      </a:r>
                      <a:endParaRPr lang="tr-TR" sz="20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7907">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smtClean="0">
                <a:solidFill>
                  <a:srgbClr val="FF0000"/>
                </a:solidFill>
              </a:rPr>
              <a:t>PERSONEL</a:t>
            </a:r>
          </a:p>
          <a:p>
            <a:endParaRPr lang="tr-TR" sz="6000" b="1" dirty="0" smtClean="0">
              <a:solidFill>
                <a:srgbClr val="FF0000"/>
              </a:solidFill>
            </a:endParaRPr>
          </a:p>
          <a:p>
            <a:r>
              <a:rPr lang="tr-TR" sz="4400" b="1" dirty="0" smtClean="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rPr>
              <a:t>İdari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687916653"/>
              </p:ext>
            </p:extLst>
          </p:nvPr>
        </p:nvGraphicFramePr>
        <p:xfrm>
          <a:off x="517230" y="2170544"/>
          <a:ext cx="11337312" cy="1899296"/>
        </p:xfrm>
        <a:graphic>
          <a:graphicData uri="http://schemas.openxmlformats.org/drawingml/2006/table">
            <a:tbl>
              <a:tblPr>
                <a:tableStyleId>{BC89EF96-8CEA-46FF-86C4-4CE0E7609802}</a:tableStyleId>
              </a:tblPr>
              <a:tblGrid>
                <a:gridCol w="989402">
                  <a:extLst>
                    <a:ext uri="{9D8B030D-6E8A-4147-A177-3AD203B41FA5}">
                      <a16:colId xmlns:a16="http://schemas.microsoft.com/office/drawing/2014/main" val="2374852142"/>
                    </a:ext>
                  </a:extLst>
                </a:gridCol>
                <a:gridCol w="1498011">
                  <a:extLst>
                    <a:ext uri="{9D8B030D-6E8A-4147-A177-3AD203B41FA5}">
                      <a16:colId xmlns:a16="http://schemas.microsoft.com/office/drawing/2014/main" val="3943329580"/>
                    </a:ext>
                  </a:extLst>
                </a:gridCol>
                <a:gridCol w="1891650">
                  <a:extLst>
                    <a:ext uri="{9D8B030D-6E8A-4147-A177-3AD203B41FA5}">
                      <a16:colId xmlns:a16="http://schemas.microsoft.com/office/drawing/2014/main" val="4042487974"/>
                    </a:ext>
                  </a:extLst>
                </a:gridCol>
                <a:gridCol w="1333996">
                  <a:extLst>
                    <a:ext uri="{9D8B030D-6E8A-4147-A177-3AD203B41FA5}">
                      <a16:colId xmlns:a16="http://schemas.microsoft.com/office/drawing/2014/main" val="2314597785"/>
                    </a:ext>
                  </a:extLst>
                </a:gridCol>
                <a:gridCol w="1596421">
                  <a:extLst>
                    <a:ext uri="{9D8B030D-6E8A-4147-A177-3AD203B41FA5}">
                      <a16:colId xmlns:a16="http://schemas.microsoft.com/office/drawing/2014/main" val="3001289435"/>
                    </a:ext>
                  </a:extLst>
                </a:gridCol>
                <a:gridCol w="1027834">
                  <a:extLst>
                    <a:ext uri="{9D8B030D-6E8A-4147-A177-3AD203B41FA5}">
                      <a16:colId xmlns:a16="http://schemas.microsoft.com/office/drawing/2014/main" val="360630672"/>
                    </a:ext>
                  </a:extLst>
                </a:gridCol>
                <a:gridCol w="1213717">
                  <a:extLst>
                    <a:ext uri="{9D8B030D-6E8A-4147-A177-3AD203B41FA5}">
                      <a16:colId xmlns:a16="http://schemas.microsoft.com/office/drawing/2014/main" val="4056823348"/>
                    </a:ext>
                  </a:extLst>
                </a:gridCol>
                <a:gridCol w="1786281">
                  <a:extLst>
                    <a:ext uri="{9D8B030D-6E8A-4147-A177-3AD203B41FA5}">
                      <a16:colId xmlns:a16="http://schemas.microsoft.com/office/drawing/2014/main" val="1437704887"/>
                    </a:ext>
                  </a:extLst>
                </a:gridCol>
              </a:tblGrid>
              <a:tr h="515108">
                <a:tc rowSpan="3">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4">
                  <a:txBody>
                    <a:bodyPr/>
                    <a:lstStyle/>
                    <a:p>
                      <a:pPr algn="ctr">
                        <a:lnSpc>
                          <a:spcPct val="107000"/>
                        </a:lnSpc>
                        <a:spcAft>
                          <a:spcPts val="0"/>
                        </a:spcAft>
                      </a:pPr>
                      <a:r>
                        <a:rPr lang="tr-TR" sz="2000" b="1" dirty="0" smtClean="0">
                          <a:solidFill>
                            <a:srgbClr val="FF0000"/>
                          </a:solidFill>
                          <a:effectLst/>
                          <a:latin typeface="+mn-lt"/>
                        </a:rPr>
                        <a:t>İDARİ </a:t>
                      </a:r>
                      <a:r>
                        <a:rPr lang="tr-TR" sz="2000" b="1" dirty="0">
                          <a:solidFill>
                            <a:srgbClr val="FF0000"/>
                          </a:solidFill>
                          <a:effectLst/>
                          <a:latin typeface="+mn-lt"/>
                        </a:rPr>
                        <a:t>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gridSpan="2">
                  <a:txBody>
                    <a:bodyPr/>
                    <a:lstStyle/>
                    <a:p>
                      <a:pPr algn="ctr">
                        <a:lnSpc>
                          <a:spcPct val="107000"/>
                        </a:lnSpc>
                        <a:spcAft>
                          <a:spcPts val="0"/>
                        </a:spcAft>
                      </a:pPr>
                      <a:r>
                        <a:rPr lang="tr-TR" sz="2000" b="1" dirty="0" smtClean="0">
                          <a:solidFill>
                            <a:srgbClr val="FF0000"/>
                          </a:solidFill>
                          <a:effectLst/>
                          <a:latin typeface="+mn-lt"/>
                          <a:ea typeface="Calibri" panose="020F0502020204030204" pitchFamily="34" charset="0"/>
                          <a:cs typeface="Times New Roman" panose="02020603050405020304" pitchFamily="18" charset="0"/>
                        </a:rPr>
                        <a:t>KADRO DURUMU</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hMerge="1">
                  <a:txBody>
                    <a:bodyPr/>
                    <a:lstStyle/>
                    <a:p>
                      <a:pPr algn="ct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35780">
                <a:tc vMerge="1">
                  <a:txBody>
                    <a:bodyPr/>
                    <a:lstStyle/>
                    <a:p>
                      <a:endParaRPr lang="tr-TR"/>
                    </a:p>
                  </a:txBody>
                  <a:tcPr/>
                </a:tc>
                <a:tc rowSpan="2">
                  <a:txBody>
                    <a:bodyPr/>
                    <a:lstStyle/>
                    <a:p>
                      <a:pPr algn="ctr">
                        <a:lnSpc>
                          <a:spcPct val="107000"/>
                        </a:lnSpc>
                        <a:spcAft>
                          <a:spcPts val="0"/>
                        </a:spcAft>
                      </a:pPr>
                      <a:r>
                        <a:rPr lang="tr-TR" sz="1600" b="1" dirty="0" smtClean="0">
                          <a:solidFill>
                            <a:srgbClr val="3333FF"/>
                          </a:solidFill>
                          <a:effectLst/>
                        </a:rPr>
                        <a:t>Memur (Kadrolu tüm sınıflar)</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smtClean="0">
                          <a:solidFill>
                            <a:srgbClr val="3333FF"/>
                          </a:solidFill>
                          <a:effectLst/>
                        </a:rPr>
                        <a:t>Sözleşmeli İdari Personel (4/b)</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rPr>
                        <a:t>Sürekli İşçi</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07000"/>
                        </a:lnSpc>
                        <a:spcAft>
                          <a:spcPts val="0"/>
                        </a:spcAft>
                      </a:pPr>
                      <a:r>
                        <a:rPr lang="tr-TR" sz="1600" b="1" dirty="0" smtClean="0">
                          <a:solidFill>
                            <a:srgbClr val="3333FF"/>
                          </a:solidFill>
                          <a:effectLst/>
                        </a:rPr>
                        <a:t>696 KHK Göre Sürekli İşçi</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474405073"/>
                  </a:ext>
                </a:extLst>
              </a:tr>
              <a:tr h="5594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pPr algn="ctr">
                        <a:lnSpc>
                          <a:spcPct val="107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7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tr-TR"/>
                    </a:p>
                  </a:txBody>
                  <a:tcPr/>
                </a:tc>
                <a:tc>
                  <a:txBody>
                    <a:bodyPr/>
                    <a:lstStyle/>
                    <a:p>
                      <a:pPr algn="ctr"/>
                      <a:r>
                        <a:rPr lang="tr-TR" b="1" dirty="0" smtClean="0">
                          <a:solidFill>
                            <a:srgbClr val="3333FF"/>
                          </a:solidFill>
                        </a:rPr>
                        <a:t>Kadrolu</a:t>
                      </a:r>
                      <a:endParaRPr lang="tr-TR" b="1" dirty="0">
                        <a:solidFill>
                          <a:srgbClr val="3333FF"/>
                        </a:solidFill>
                      </a:endParaRPr>
                    </a:p>
                  </a:txBody>
                  <a:tcPr marL="6350" marR="6350" marT="6350" marB="0" anchor="ctr"/>
                </a:tc>
                <a:tc>
                  <a:txBody>
                    <a:bodyPr/>
                    <a:lstStyle/>
                    <a:p>
                      <a:pPr algn="ctr">
                        <a:lnSpc>
                          <a:spcPct val="107000"/>
                        </a:lnSpc>
                        <a:spcAft>
                          <a:spcPts val="0"/>
                        </a:spcAft>
                      </a:pPr>
                      <a:r>
                        <a:rPr lang="tr-TR" sz="1600" b="1" dirty="0" smtClean="0">
                          <a:solidFill>
                            <a:srgbClr val="3333FF"/>
                          </a:solidFill>
                          <a:effectLst/>
                          <a:latin typeface="+mn-lt"/>
                          <a:ea typeface="Calibri" panose="020F0502020204030204" pitchFamily="34" charset="0"/>
                          <a:cs typeface="Times New Roman" panose="02020603050405020304" pitchFamily="18" charset="0"/>
                        </a:rPr>
                        <a:t>Görevlendirme</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514534560"/>
                  </a:ext>
                </a:extLst>
              </a:tr>
              <a:tr h="788951">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a:t>
                      </a:r>
                      <a:r>
                        <a:rPr lang="tr-TR" sz="1400" dirty="0" smtClean="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smtClean="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smtClean="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smtClean="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smtClean="0">
                          <a:effectLst/>
                          <a:latin typeface="+mn-lt"/>
                        </a:rPr>
                        <a:t>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smtClean="0">
                          <a:effectLst/>
                          <a:latin typeface="+mn-lt"/>
                          <a:ea typeface="Calibri" panose="020F0502020204030204" pitchFamily="34" charset="0"/>
                          <a:cs typeface="Times New Roman" panose="02020603050405020304" pitchFamily="18" charset="0"/>
                        </a:rPr>
                        <a:t>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smtClean="0">
                          <a:effectLst/>
                          <a:latin typeface="+mn-lt"/>
                          <a:ea typeface="Calibri" panose="020F0502020204030204" pitchFamily="34" charset="0"/>
                          <a:cs typeface="Times New Roman" panose="02020603050405020304" pitchFamily="18" charset="0"/>
                        </a:rPr>
                        <a:t>0</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99464063"/>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32500" lnSpcReduction="20000"/>
          </a:bodyPr>
          <a:lstStyle/>
          <a:p>
            <a:r>
              <a:rPr lang="tr-TR" sz="24000" b="1" dirty="0" smtClean="0">
                <a:solidFill>
                  <a:srgbClr val="FF0000"/>
                </a:solidFill>
              </a:rPr>
              <a:t>EĞİTİM ÖĞRETİM</a:t>
            </a:r>
          </a:p>
          <a:p>
            <a:endParaRPr lang="tr-TR" sz="9600" b="1" dirty="0">
              <a:solidFill>
                <a:srgbClr val="FF0000"/>
              </a:solidFill>
            </a:endParaRPr>
          </a:p>
          <a:p>
            <a:endParaRPr lang="tr-TR" sz="9600" b="1" dirty="0" smtClean="0">
              <a:solidFill>
                <a:srgbClr val="FF0000"/>
              </a:solidFill>
            </a:endParaRPr>
          </a:p>
          <a:p>
            <a:r>
              <a:rPr lang="tr-TR" sz="9600" b="1" dirty="0" smtClean="0">
                <a:solidFill>
                  <a:srgbClr val="3333FF"/>
                </a:solidFill>
              </a:rPr>
              <a:t>PROGRAMLAR VE ÖĞRENCİ </a:t>
            </a:r>
          </a:p>
          <a:p>
            <a:endParaRPr lang="tr-TR" sz="6000" b="1" dirty="0" smtClean="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8</a:t>
            </a:fld>
            <a:endParaRPr lang="tr-TR"/>
          </a:p>
        </p:txBody>
      </p:sp>
    </p:spTree>
    <p:extLst>
      <p:ext uri="{BB962C8B-B14F-4D97-AF65-F5344CB8AC3E}">
        <p14:creationId xmlns:p14="http://schemas.microsoft.com/office/powerpoint/2010/main" val="14794906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t>
            </a:r>
            <a:r>
              <a:rPr lang="tr-TR" sz="9600" b="1" dirty="0" smtClean="0">
                <a:solidFill>
                  <a:srgbClr val="FF0000"/>
                </a:solidFill>
              </a:rPr>
              <a:t>Altyapı ve Tesisler</a:t>
            </a:r>
            <a:endParaRPr lang="tr-TR" sz="9600" b="1" dirty="0">
              <a:solidFill>
                <a:srgbClr val="FF0000"/>
              </a:solidFill>
            </a:endParaRPr>
          </a:p>
          <a:p>
            <a:endParaRPr lang="tr-TR" sz="9600" b="1" dirty="0" smtClean="0">
              <a:solidFill>
                <a:srgbClr val="FF0000"/>
              </a:solidFill>
            </a:endParaRPr>
          </a:p>
          <a:p>
            <a:endParaRPr lang="tr-TR" sz="6000" b="1" dirty="0" smtClean="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9</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8496</TotalTime>
  <Words>1334</Words>
  <Application>Microsoft Office PowerPoint</Application>
  <PresentationFormat>Geniş ekran</PresentationFormat>
  <Paragraphs>494</Paragraphs>
  <Slides>28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28</vt:i4>
      </vt:variant>
    </vt:vector>
  </HeadingPairs>
  <TitlesOfParts>
    <vt:vector size="33" baseType="lpstr">
      <vt:lpstr>Arial</vt:lpstr>
      <vt:lpstr>Calibri</vt:lpstr>
      <vt:lpstr>Calibri Light</vt:lpstr>
      <vt:lpstr>Times New Roman</vt:lpstr>
      <vt:lpstr>Office Teması</vt:lpstr>
      <vt:lpstr>PowerPoint Sunusu</vt:lpstr>
      <vt:lpstr>SUNUM PLANI</vt:lpstr>
      <vt:lpstr>PowerPoint Sunusu</vt:lpstr>
      <vt:lpstr>YÖNETİM: Müdürlük / Koordinatörlük</vt:lpstr>
      <vt:lpstr>YÖNETİM: Kurullar / Komisyonlar</vt:lpstr>
      <vt:lpstr>PowerPoint Sunusu</vt:lpstr>
      <vt:lpstr>İdari Personel Sayısı</vt:lpstr>
      <vt:lpstr>PowerPoint Sunusu</vt:lpstr>
      <vt:lpstr>PowerPoint Sunusu</vt:lpstr>
      <vt:lpstr>Fiziksel Yapı: Hizmet Alanları</vt:lpstr>
      <vt:lpstr>Bilgi ve Teknoloji Kaynakları</vt:lpstr>
      <vt:lpstr>PowerPoint Sunusu</vt:lpstr>
      <vt:lpstr>Araştırma ve Geliştirme Faaliyetleri :  Yıllara Göre Toplantı Faaliyetleri </vt:lpstr>
      <vt:lpstr>Bilimsel, Sosyal, Kültürel ve Sportif Faaliyetler</vt:lpstr>
      <vt:lpstr>Bilimsel, Sosyal, Kültürel ve Sportif Faaliyetler  (Düzenlemiş olduğunuz her bir etkinliğe ilişkin bilgileri tabloya yazınız)</vt:lpstr>
      <vt:lpstr>PowerPoint Sunusu</vt:lpstr>
      <vt:lpstr>PowerPoint Sunusu</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Öz Değerlendirme: Birimin Güçlü Yönleri</vt:lpstr>
      <vt:lpstr>Öz Değerlendirme: Birimin Geliştirmeye Açık Yönleri</vt:lpstr>
      <vt:lpstr>Birim 2026 Yılı İyileştirme Planı (Birimin Geliştirmeye Açık Yönlerine dayalı olarak)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TR06</cp:lastModifiedBy>
  <cp:revision>632</cp:revision>
  <cp:lastPrinted>2023-06-23T13:03:34Z</cp:lastPrinted>
  <dcterms:created xsi:type="dcterms:W3CDTF">2021-05-17T12:15:06Z</dcterms:created>
  <dcterms:modified xsi:type="dcterms:W3CDTF">2026-01-15T08:53:15Z</dcterms:modified>
</cp:coreProperties>
</file>