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37" r:id="rId2"/>
    <p:sldId id="330" r:id="rId3"/>
    <p:sldId id="493" r:id="rId4"/>
    <p:sldId id="286" r:id="rId5"/>
    <p:sldId id="464" r:id="rId6"/>
    <p:sldId id="494" r:id="rId7"/>
    <p:sldId id="354" r:id="rId8"/>
    <p:sldId id="502" r:id="rId9"/>
    <p:sldId id="432" r:id="rId10"/>
    <p:sldId id="496" r:id="rId11"/>
    <p:sldId id="299" r:id="rId12"/>
    <p:sldId id="497" r:id="rId13"/>
    <p:sldId id="450" r:id="rId14"/>
    <p:sldId id="481" r:id="rId15"/>
    <p:sldId id="451" r:id="rId16"/>
    <p:sldId id="351" r:id="rId17"/>
    <p:sldId id="437" r:id="rId18"/>
    <p:sldId id="452" r:id="rId19"/>
    <p:sldId id="438" r:id="rId20"/>
    <p:sldId id="504" r:id="rId21"/>
    <p:sldId id="505" r:id="rId22"/>
    <p:sldId id="506" r:id="rId23"/>
    <p:sldId id="507" r:id="rId24"/>
    <p:sldId id="508" r:id="rId25"/>
    <p:sldId id="503" r:id="rId26"/>
    <p:sldId id="491" r:id="rId27"/>
    <p:sldId id="453" r:id="rId28"/>
    <p:sldId id="472" r:id="rId29"/>
    <p:sldId id="454" r:id="rId30"/>
    <p:sldId id="473" r:id="rId31"/>
    <p:sldId id="455" r:id="rId32"/>
    <p:sldId id="456" r:id="rId33"/>
    <p:sldId id="342" r:id="rId34"/>
    <p:sldId id="347" r:id="rId35"/>
    <p:sldId id="411" r:id="rId36"/>
    <p:sldId id="350" r:id="rId37"/>
    <p:sldId id="427" r:id="rId38"/>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1" autoAdjust="0"/>
    <p:restoredTop sz="96404" autoAdjust="0"/>
  </p:normalViewPr>
  <p:slideViewPr>
    <p:cSldViewPr snapToGrid="0">
      <p:cViewPr>
        <p:scale>
          <a:sx n="100" d="100"/>
          <a:sy n="100" d="100"/>
        </p:scale>
        <p:origin x="534" y="31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G:\Drive'&#305;m\Y&#305;ll&#305;k%20Faaliyet%20Raporlar\2025\2025%20Y&#305;l&#305;%20Faaliyet%20Listes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2F-49E7-BC82-8CC93760A4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2F-49E7-BC82-8CC93760A4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2F-49E7-BC82-8CC93760A4D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tr-T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Sayfa2!$A$52:$A$54</c:f>
              <c:strCache>
                <c:ptCount val="3"/>
                <c:pt idx="0">
                  <c:v>Adli ve Hukuki Uzmanlık Eğitimleri</c:v>
                </c:pt>
                <c:pt idx="1">
                  <c:v>İngilizce Dil Yetkinliği Geliştirme Eğitimleri</c:v>
                </c:pt>
                <c:pt idx="2">
                  <c:v>Kurumsal Yetkinlik ve İletişim Eğitimleri</c:v>
                </c:pt>
              </c:strCache>
            </c:strRef>
          </c:cat>
          <c:val>
            <c:numRef>
              <c:f>Sayfa2!$B$52:$B$54</c:f>
              <c:numCache>
                <c:formatCode>"₺"#,##0.00</c:formatCode>
                <c:ptCount val="3"/>
                <c:pt idx="0">
                  <c:v>2188181.8018181813</c:v>
                </c:pt>
                <c:pt idx="1">
                  <c:v>1975318.1900000002</c:v>
                </c:pt>
                <c:pt idx="2">
                  <c:v>71115.88</c:v>
                </c:pt>
              </c:numCache>
            </c:numRef>
          </c:val>
          <c:extLst>
            <c:ext xmlns:c16="http://schemas.microsoft.com/office/drawing/2014/chart" uri="{C3380CC4-5D6E-409C-BE32-E72D297353CC}">
              <c16:uniqueId val="{00000006-DA2F-49E7-BC82-8CC93760A4D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Sürekli Eğitim Uygulama ve Araştırma Merkezi</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10</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417230164"/>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0</a:t>
                      </a: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0</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0</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kern="1200" dirty="0">
                          <a:solidFill>
                            <a:srgbClr val="C00000"/>
                          </a:solidFill>
                          <a:effectLst/>
                          <a:latin typeface="+mn-lt"/>
                          <a:ea typeface="Calibri" panose="020F0502020204030204" pitchFamily="34" charset="0"/>
                          <a:cs typeface="Calibri" panose="020F0502020204030204" pitchFamily="34" charset="0"/>
                        </a:rPr>
                        <a:t>0</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kern="1200" dirty="0">
                          <a:solidFill>
                            <a:srgbClr val="C00000"/>
                          </a:solidFill>
                          <a:effectLst/>
                          <a:latin typeface="+mn-lt"/>
                          <a:ea typeface="Calibri" panose="020F0502020204030204" pitchFamily="34" charset="0"/>
                          <a:cs typeface="Calibri" panose="020F0502020204030204" pitchFamily="34" charset="0"/>
                        </a:rPr>
                        <a:t> 0</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11</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12</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631371"/>
            <a:ext cx="10557251" cy="777691"/>
          </a:xfrm>
        </p:spPr>
        <p:txBody>
          <a:bodyPr>
            <a:noAutofit/>
          </a:bodyPr>
          <a:lstStyle/>
          <a:p>
            <a:pPr algn="ctr"/>
            <a:r>
              <a:rPr lang="tr-TR" sz="3200" b="1" dirty="0">
                <a:solidFill>
                  <a:srgbClr val="FF0000"/>
                </a:solidFill>
              </a:rPr>
              <a:t>Araştırma ve Geliştirme Faaliyetleri: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707752882"/>
              </p:ext>
            </p:extLst>
          </p:nvPr>
        </p:nvGraphicFramePr>
        <p:xfrm>
          <a:off x="241378" y="1968423"/>
          <a:ext cx="11569622" cy="4064078"/>
        </p:xfrm>
        <a:graphic>
          <a:graphicData uri="http://schemas.openxmlformats.org/drawingml/2006/table">
            <a:tbl>
              <a:tblPr firstRow="1" firstCol="1" lastRow="1" lastCol="1" bandRow="1" bandCol="1">
                <a:tableStyleId>{5940675A-B579-460E-94D1-54222C63F5DA}</a:tableStyleId>
              </a:tblPr>
              <a:tblGrid>
                <a:gridCol w="9975147">
                  <a:extLst>
                    <a:ext uri="{9D8B030D-6E8A-4147-A177-3AD203B41FA5}">
                      <a16:colId xmlns:a16="http://schemas.microsoft.com/office/drawing/2014/main" val="907143591"/>
                    </a:ext>
                  </a:extLst>
                </a:gridCol>
                <a:gridCol w="892506">
                  <a:extLst>
                    <a:ext uri="{9D8B030D-6E8A-4147-A177-3AD203B41FA5}">
                      <a16:colId xmlns:a16="http://schemas.microsoft.com/office/drawing/2014/main" val="719348450"/>
                    </a:ext>
                  </a:extLst>
                </a:gridCol>
                <a:gridCol w="701969">
                  <a:extLst>
                    <a:ext uri="{9D8B030D-6E8A-4147-A177-3AD203B41FA5}">
                      <a16:colId xmlns:a16="http://schemas.microsoft.com/office/drawing/2014/main" val="883096862"/>
                    </a:ext>
                  </a:extLst>
                </a:gridCol>
              </a:tblGrid>
              <a:tr h="26913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99635">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99635">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67618">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20073">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99635">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46029">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27585">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35466">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413922" cy="625765"/>
          </a:xfrm>
        </p:spPr>
        <p:txBody>
          <a:bodyPr>
            <a:noAutofit/>
          </a:bodyPr>
          <a:lstStyle/>
          <a:p>
            <a:pPr algn="ctr"/>
            <a:r>
              <a:rPr lang="tr-TR" sz="3200" b="1" dirty="0">
                <a:solidFill>
                  <a:srgbClr val="FF0000"/>
                </a:solidFill>
              </a:rPr>
              <a:t>Araştırma ve Geliştirme Faaliyetleri :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942467629"/>
              </p:ext>
            </p:extLst>
          </p:nvPr>
        </p:nvGraphicFramePr>
        <p:xfrm>
          <a:off x="361450" y="1894114"/>
          <a:ext cx="11514864" cy="4005943"/>
        </p:xfrm>
        <a:graphic>
          <a:graphicData uri="http://schemas.openxmlformats.org/drawingml/2006/table">
            <a:tbl>
              <a:tblPr firstRow="1" firstCol="1" lastRow="1" lastCol="1" bandRow="1" bandCol="1">
                <a:tableStyleId>{5940675A-B579-460E-94D1-54222C63F5DA}</a:tableStyleId>
              </a:tblPr>
              <a:tblGrid>
                <a:gridCol w="9927935">
                  <a:extLst>
                    <a:ext uri="{9D8B030D-6E8A-4147-A177-3AD203B41FA5}">
                      <a16:colId xmlns:a16="http://schemas.microsoft.com/office/drawing/2014/main" val="907143591"/>
                    </a:ext>
                  </a:extLst>
                </a:gridCol>
                <a:gridCol w="888282">
                  <a:extLst>
                    <a:ext uri="{9D8B030D-6E8A-4147-A177-3AD203B41FA5}">
                      <a16:colId xmlns:a16="http://schemas.microsoft.com/office/drawing/2014/main" val="719348450"/>
                    </a:ext>
                  </a:extLst>
                </a:gridCol>
                <a:gridCol w="698647">
                  <a:extLst>
                    <a:ext uri="{9D8B030D-6E8A-4147-A177-3AD203B41FA5}">
                      <a16:colId xmlns:a16="http://schemas.microsoft.com/office/drawing/2014/main" val="883096862"/>
                    </a:ext>
                  </a:extLst>
                </a:gridCol>
              </a:tblGrid>
              <a:tr h="307066">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53352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3766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508896">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653143"/>
            <a:ext cx="10474896" cy="768737"/>
          </a:xfrm>
        </p:spPr>
        <p:txBody>
          <a:bodyPr>
            <a:noAutofit/>
          </a:bodyPr>
          <a:lstStyle/>
          <a:p>
            <a:pPr algn="ctr"/>
            <a:r>
              <a:rPr lang="tr-TR" sz="2800" b="1" dirty="0">
                <a:solidFill>
                  <a:srgbClr val="FF0000"/>
                </a:solidFill>
              </a:rPr>
              <a:t>Araştırma ve Geliştirme Faaliyetleri: </a:t>
            </a:r>
            <a:r>
              <a:rPr lang="tr-TR" sz="2800" b="1" dirty="0">
                <a:solidFill>
                  <a:srgbClr val="3333FF"/>
                </a:solidFill>
                <a:cs typeface="Calibri" panose="020F0502020204030204" pitchFamily="34" charset="0"/>
              </a:rPr>
              <a:t>Yıllara Göre Kitap Bilgileri</a:t>
            </a:r>
            <a:endParaRPr lang="tr-TR" sz="28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98972324"/>
              </p:ext>
            </p:extLst>
          </p:nvPr>
        </p:nvGraphicFramePr>
        <p:xfrm>
          <a:off x="457201" y="1992512"/>
          <a:ext cx="11440885" cy="3994631"/>
        </p:xfrm>
        <a:graphic>
          <a:graphicData uri="http://schemas.openxmlformats.org/drawingml/2006/table">
            <a:tbl>
              <a:tblPr firstRow="1" firstCol="1" lastRow="1" lastCol="1" bandRow="1" bandCol="1">
                <a:tableStyleId>{5940675A-B579-460E-94D1-54222C63F5DA}</a:tableStyleId>
              </a:tblPr>
              <a:tblGrid>
                <a:gridCol w="9846337">
                  <a:extLst>
                    <a:ext uri="{9D8B030D-6E8A-4147-A177-3AD203B41FA5}">
                      <a16:colId xmlns:a16="http://schemas.microsoft.com/office/drawing/2014/main" val="2411480335"/>
                    </a:ext>
                  </a:extLst>
                </a:gridCol>
                <a:gridCol w="795591">
                  <a:extLst>
                    <a:ext uri="{9D8B030D-6E8A-4147-A177-3AD203B41FA5}">
                      <a16:colId xmlns:a16="http://schemas.microsoft.com/office/drawing/2014/main" val="2740012930"/>
                    </a:ext>
                  </a:extLst>
                </a:gridCol>
                <a:gridCol w="798957">
                  <a:extLst>
                    <a:ext uri="{9D8B030D-6E8A-4147-A177-3AD203B41FA5}">
                      <a16:colId xmlns:a16="http://schemas.microsoft.com/office/drawing/2014/main" val="2939442849"/>
                    </a:ext>
                  </a:extLst>
                </a:gridCol>
              </a:tblGrid>
              <a:tr h="352656">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0 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4 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31379">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0 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30999">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91675">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631371"/>
            <a:ext cx="10381672" cy="763320"/>
          </a:xfrm>
        </p:spPr>
        <p:txBody>
          <a:bodyPr>
            <a:noAutofit/>
          </a:bodyPr>
          <a:lstStyle/>
          <a:p>
            <a:pPr algn="ctr"/>
            <a:r>
              <a:rPr lang="tr-TR" sz="2800" b="1" dirty="0">
                <a:solidFill>
                  <a:srgbClr val="FF0000"/>
                </a:solidFill>
              </a:rPr>
              <a:t>Araştırma ve Geliştirme Faaliyetleri</a:t>
            </a:r>
            <a:r>
              <a:rPr lang="tr-TR" sz="2800" b="1" dirty="0">
                <a:solidFill>
                  <a:srgbClr val="FF0000"/>
                </a:solidFill>
                <a:latin typeface="+mn-lt"/>
              </a:rPr>
              <a:t>: </a:t>
            </a:r>
            <a:br>
              <a:rPr lang="tr-TR" sz="2800" b="1" dirty="0">
                <a:solidFill>
                  <a:srgbClr val="FF0000"/>
                </a:solidFill>
                <a:latin typeface="+mn-lt"/>
              </a:rPr>
            </a:br>
            <a:r>
              <a:rPr lang="tr-TR" sz="2800" b="1" dirty="0">
                <a:solidFill>
                  <a:srgbClr val="3333FF"/>
                </a:solidFill>
                <a:latin typeface="+mn-lt"/>
                <a:cs typeface="Calibri" panose="020F0502020204030204" pitchFamily="34" charset="0"/>
              </a:rPr>
              <a:t>Yıllara Göre Proje Bilgileri</a:t>
            </a:r>
            <a:endParaRPr lang="tr-TR" sz="28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852974846"/>
              </p:ext>
            </p:extLst>
          </p:nvPr>
        </p:nvGraphicFramePr>
        <p:xfrm>
          <a:off x="274321" y="1907802"/>
          <a:ext cx="11656422" cy="3974538"/>
        </p:xfrm>
        <a:graphic>
          <a:graphicData uri="http://schemas.openxmlformats.org/drawingml/2006/table">
            <a:tbl>
              <a:tblPr firstRow="1" firstCol="1" lastRow="1" lastCol="1" bandRow="1" bandCol="1">
                <a:tableStyleId>{5940675A-B579-460E-94D1-54222C63F5DA}</a:tableStyleId>
              </a:tblPr>
              <a:tblGrid>
                <a:gridCol w="10258138">
                  <a:extLst>
                    <a:ext uri="{9D8B030D-6E8A-4147-A177-3AD203B41FA5}">
                      <a16:colId xmlns:a16="http://schemas.microsoft.com/office/drawing/2014/main" val="163935098"/>
                    </a:ext>
                  </a:extLst>
                </a:gridCol>
                <a:gridCol w="759936">
                  <a:extLst>
                    <a:ext uri="{9D8B030D-6E8A-4147-A177-3AD203B41FA5}">
                      <a16:colId xmlns:a16="http://schemas.microsoft.com/office/drawing/2014/main" val="1347630180"/>
                    </a:ext>
                  </a:extLst>
                </a:gridCol>
                <a:gridCol w="638348">
                  <a:extLst>
                    <a:ext uri="{9D8B030D-6E8A-4147-A177-3AD203B41FA5}">
                      <a16:colId xmlns:a16="http://schemas.microsoft.com/office/drawing/2014/main" val="3262295761"/>
                    </a:ext>
                  </a:extLst>
                </a:gridCol>
              </a:tblGrid>
              <a:tr h="323769">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84178">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0 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19684">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26894">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6508">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15822">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19684">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19684">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299345">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br>
              <a:rPr lang="tr-TR" sz="2800" b="1" dirty="0">
                <a:solidFill>
                  <a:srgbClr val="962E2E"/>
                </a:solidFill>
              </a:rPr>
            </a:br>
            <a:r>
              <a:rPr lang="tr-TR" sz="2800" b="1" dirty="0">
                <a:solidFill>
                  <a:srgbClr val="3333FF"/>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185321398"/>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0 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br>
              <a:rPr lang="tr-TR" sz="2800" b="1" dirty="0">
                <a:solidFill>
                  <a:srgbClr val="962E2E"/>
                </a:solidFill>
              </a:rPr>
            </a:br>
            <a:r>
              <a:rPr lang="tr-TR" sz="2800" b="1" dirty="0">
                <a:solidFill>
                  <a:srgbClr val="0000CC"/>
                </a:solidFill>
              </a:rPr>
              <a:t>Yıllara Göre Editörlük ve Hakemlik Faaliyetleri</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887173244"/>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0" y="620487"/>
            <a:ext cx="10568709" cy="792274"/>
          </a:xfrm>
        </p:spPr>
        <p:txBody>
          <a:bodyPr>
            <a:noAutofit/>
          </a:bodyPr>
          <a:lstStyle/>
          <a:p>
            <a:pPr algn="ctr"/>
            <a:r>
              <a:rPr lang="tr-TR" sz="2800" b="1" dirty="0">
                <a:solidFill>
                  <a:srgbClr val="FF0000"/>
                </a:solidFill>
              </a:rPr>
              <a:t>Araştırma ve Geliştirme Faaliyetleri: </a:t>
            </a:r>
            <a:br>
              <a:rPr lang="tr-TR" sz="2800" b="1" dirty="0">
                <a:solidFill>
                  <a:srgbClr val="FF0000"/>
                </a:solidFill>
              </a:rPr>
            </a:b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027231898"/>
              </p:ext>
            </p:extLst>
          </p:nvPr>
        </p:nvGraphicFramePr>
        <p:xfrm>
          <a:off x="470263" y="1943069"/>
          <a:ext cx="11208215" cy="4159558"/>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14 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18 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24 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0 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46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56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2B4EEE-3EEF-35CF-C3A3-C2EA30FD5102}"/>
              </a:ext>
            </a:extLst>
          </p:cNvPr>
          <p:cNvSpPr>
            <a:spLocks noGrp="1"/>
          </p:cNvSpPr>
          <p:nvPr>
            <p:ph type="title"/>
          </p:nvPr>
        </p:nvSpPr>
        <p:spPr/>
        <p:txBody>
          <a:bodyPr/>
          <a:lstStyle/>
          <a:p>
            <a:r>
              <a:rPr lang="tr-TR" dirty="0"/>
              <a:t>TRABZONSEM FAALİYETLERİ</a:t>
            </a:r>
          </a:p>
        </p:txBody>
      </p:sp>
      <p:sp>
        <p:nvSpPr>
          <p:cNvPr id="4" name="Veri Yer Tutucusu 3">
            <a:extLst>
              <a:ext uri="{FF2B5EF4-FFF2-40B4-BE49-F238E27FC236}">
                <a16:creationId xmlns:a16="http://schemas.microsoft.com/office/drawing/2014/main" id="{5435F4D3-A1DE-AA6A-401C-B4649AFF174B}"/>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28CD0922-CC00-F389-A73C-E08F96D2664B}"/>
              </a:ext>
            </a:extLst>
          </p:cNvPr>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6" name="Tablo 5">
            <a:extLst>
              <a:ext uri="{FF2B5EF4-FFF2-40B4-BE49-F238E27FC236}">
                <a16:creationId xmlns:a16="http://schemas.microsoft.com/office/drawing/2014/main" id="{3D6607A6-F1E9-F3CE-0E3C-46F3DC0A3AFF}"/>
              </a:ext>
            </a:extLst>
          </p:cNvPr>
          <p:cNvGraphicFramePr>
            <a:graphicFrameLocks noGrp="1"/>
          </p:cNvGraphicFramePr>
          <p:nvPr>
            <p:extLst>
              <p:ext uri="{D42A27DB-BD31-4B8C-83A1-F6EECF244321}">
                <p14:modId xmlns:p14="http://schemas.microsoft.com/office/powerpoint/2010/main" val="178931503"/>
              </p:ext>
            </p:extLst>
          </p:nvPr>
        </p:nvGraphicFramePr>
        <p:xfrm>
          <a:off x="838200" y="2020887"/>
          <a:ext cx="10515600" cy="4140001"/>
        </p:xfrm>
        <a:graphic>
          <a:graphicData uri="http://schemas.openxmlformats.org/drawingml/2006/table">
            <a:tbl>
              <a:tblPr>
                <a:tableStyleId>{5C22544A-7EE6-4342-B048-85BDC9FD1C3A}</a:tableStyleId>
              </a:tblPr>
              <a:tblGrid>
                <a:gridCol w="1574678">
                  <a:extLst>
                    <a:ext uri="{9D8B030D-6E8A-4147-A177-3AD203B41FA5}">
                      <a16:colId xmlns:a16="http://schemas.microsoft.com/office/drawing/2014/main" val="4154364446"/>
                    </a:ext>
                  </a:extLst>
                </a:gridCol>
                <a:gridCol w="781000">
                  <a:extLst>
                    <a:ext uri="{9D8B030D-6E8A-4147-A177-3AD203B41FA5}">
                      <a16:colId xmlns:a16="http://schemas.microsoft.com/office/drawing/2014/main" val="218090304"/>
                    </a:ext>
                  </a:extLst>
                </a:gridCol>
                <a:gridCol w="1146142">
                  <a:extLst>
                    <a:ext uri="{9D8B030D-6E8A-4147-A177-3AD203B41FA5}">
                      <a16:colId xmlns:a16="http://schemas.microsoft.com/office/drawing/2014/main" val="3067009993"/>
                    </a:ext>
                  </a:extLst>
                </a:gridCol>
                <a:gridCol w="1714141">
                  <a:extLst>
                    <a:ext uri="{9D8B030D-6E8A-4147-A177-3AD203B41FA5}">
                      <a16:colId xmlns:a16="http://schemas.microsoft.com/office/drawing/2014/main" val="1299432038"/>
                    </a:ext>
                  </a:extLst>
                </a:gridCol>
                <a:gridCol w="1298285">
                  <a:extLst>
                    <a:ext uri="{9D8B030D-6E8A-4147-A177-3AD203B41FA5}">
                      <a16:colId xmlns:a16="http://schemas.microsoft.com/office/drawing/2014/main" val="539259932"/>
                    </a:ext>
                  </a:extLst>
                </a:gridCol>
                <a:gridCol w="933142">
                  <a:extLst>
                    <a:ext uri="{9D8B030D-6E8A-4147-A177-3AD203B41FA5}">
                      <a16:colId xmlns:a16="http://schemas.microsoft.com/office/drawing/2014/main" val="4285589994"/>
                    </a:ext>
                  </a:extLst>
                </a:gridCol>
                <a:gridCol w="600964">
                  <a:extLst>
                    <a:ext uri="{9D8B030D-6E8A-4147-A177-3AD203B41FA5}">
                      <a16:colId xmlns:a16="http://schemas.microsoft.com/office/drawing/2014/main" val="920088820"/>
                    </a:ext>
                  </a:extLst>
                </a:gridCol>
                <a:gridCol w="600964">
                  <a:extLst>
                    <a:ext uri="{9D8B030D-6E8A-4147-A177-3AD203B41FA5}">
                      <a16:colId xmlns:a16="http://schemas.microsoft.com/office/drawing/2014/main" val="4128858853"/>
                    </a:ext>
                  </a:extLst>
                </a:gridCol>
                <a:gridCol w="933142">
                  <a:extLst>
                    <a:ext uri="{9D8B030D-6E8A-4147-A177-3AD203B41FA5}">
                      <a16:colId xmlns:a16="http://schemas.microsoft.com/office/drawing/2014/main" val="1544084604"/>
                    </a:ext>
                  </a:extLst>
                </a:gridCol>
                <a:gridCol w="933142">
                  <a:extLst>
                    <a:ext uri="{9D8B030D-6E8A-4147-A177-3AD203B41FA5}">
                      <a16:colId xmlns:a16="http://schemas.microsoft.com/office/drawing/2014/main" val="2743157084"/>
                    </a:ext>
                  </a:extLst>
                </a:gridCol>
              </a:tblGrid>
              <a:tr h="1007025">
                <a:tc>
                  <a:txBody>
                    <a:bodyPr/>
                    <a:lstStyle/>
                    <a:p>
                      <a:pPr algn="ctr" fontAlgn="ctr">
                        <a:buNone/>
                      </a:pPr>
                      <a:r>
                        <a:rPr lang="tr-TR" sz="900" b="1" u="none" strike="noStrike" dirty="0">
                          <a:effectLst/>
                        </a:rPr>
                        <a:t>Faaliyetin Adı</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Faaliyetin Amacı</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Tarihi (Başlangıç</a:t>
                      </a:r>
                      <a:br>
                        <a:rPr lang="tr-TR" sz="900" b="1" u="none" strike="noStrike" dirty="0">
                          <a:effectLst/>
                        </a:rPr>
                      </a:br>
                      <a:r>
                        <a:rPr lang="tr-TR" sz="900" b="1" u="none" strike="noStrike" dirty="0">
                          <a:effectLst/>
                        </a:rPr>
                        <a:t>Bitiş Tarihleri)</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Yapıldığı Yer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Hedef Kitle (Akademik personel, İdari personel, Üniversite öğrencisi, Diğer öğrenci, Diğer)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Katılımcı Sayısı (Kişi)</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Ders Saati (Teorik)</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Ders Saati (Uygulama)</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Gelir (TL) (Varsa) (KDV Hariç)</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Faaliyet İlişkin Materyaller (Fotoğraf, Afiş, Poster, Video, </a:t>
                      </a:r>
                      <a:r>
                        <a:rPr lang="tr-TR" sz="900" b="1" u="none" strike="noStrike" dirty="0" err="1">
                          <a:effectLst/>
                        </a:rPr>
                        <a:t>vb</a:t>
                      </a:r>
                      <a:r>
                        <a:rPr lang="tr-TR" sz="900" b="1" u="none" strike="noStrike" dirty="0">
                          <a:effectLst/>
                        </a:rPr>
                        <a:t>)</a:t>
                      </a:r>
                      <a:endParaRPr lang="tr-TR" sz="900" b="1"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947817193"/>
                  </a:ext>
                </a:extLst>
              </a:tr>
              <a:tr h="447568">
                <a:tc>
                  <a:txBody>
                    <a:bodyPr/>
                    <a:lstStyle/>
                    <a:p>
                      <a:pPr algn="ctr" fontAlgn="ctr">
                        <a:buNone/>
                      </a:pPr>
                      <a:r>
                        <a:rPr lang="tr-TR" sz="900" u="none" strike="noStrike">
                          <a:effectLst/>
                        </a:rPr>
                        <a:t>Temel Arabuluculuk Eğitimi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16.01.2025 - 26.01.2025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84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₺181.818,18</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056562881"/>
                  </a:ext>
                </a:extLst>
              </a:tr>
              <a:tr h="447568">
                <a:tc>
                  <a:txBody>
                    <a:bodyPr/>
                    <a:lstStyle/>
                    <a:p>
                      <a:pPr algn="ctr" fontAlgn="ctr">
                        <a:buNone/>
                      </a:pPr>
                      <a:r>
                        <a:rPr lang="tr-TR" sz="900" u="none" strike="noStrike">
                          <a:effectLst/>
                        </a:rPr>
                        <a:t>Temel Arabuluculuk Eğitimi-II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30.01.2025 - 09.02.2025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28</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84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₺254.545,45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2969991558"/>
                  </a:ext>
                </a:extLst>
              </a:tr>
              <a:tr h="447568">
                <a:tc>
                  <a:txBody>
                    <a:bodyPr/>
                    <a:lstStyle/>
                    <a:p>
                      <a:pPr algn="ctr" fontAlgn="ctr">
                        <a:buNone/>
                      </a:pPr>
                      <a:r>
                        <a:rPr lang="tr-TR" sz="900" u="none" strike="noStrike">
                          <a:effectLst/>
                        </a:rPr>
                        <a:t>Başlangıç Seviyesi İngilizce Eğitimi (2025 Bahar)</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11.02.2025 - 12.06.2025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FCDZ16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İlkokul Öğrencileri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72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₺187.500,00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552896430"/>
                  </a:ext>
                </a:extLst>
              </a:tr>
              <a:tr h="447568">
                <a:tc>
                  <a:txBody>
                    <a:bodyPr/>
                    <a:lstStyle/>
                    <a:p>
                      <a:pPr algn="ctr" fontAlgn="ctr">
                        <a:buNone/>
                      </a:pPr>
                      <a:r>
                        <a:rPr lang="es-ES" sz="900" u="none" strike="noStrike">
                          <a:effectLst/>
                        </a:rPr>
                        <a:t>Orta Seviyesi İngilizce Eğitimi (2025 Bahar)</a:t>
                      </a:r>
                      <a:endParaRPr lang="es-ES"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09.02.2025 - 15.06.2025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FCDZ02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İlkokul Öğrencileri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72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₺137.500,00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3700886711"/>
                  </a:ext>
                </a:extLst>
              </a:tr>
              <a:tr h="447568">
                <a:tc>
                  <a:txBody>
                    <a:bodyPr/>
                    <a:lstStyle/>
                    <a:p>
                      <a:pPr algn="ctr" fontAlgn="ctr">
                        <a:buNone/>
                      </a:pPr>
                      <a:r>
                        <a:rPr lang="tr-TR" sz="900" u="none" strike="noStrike">
                          <a:effectLst/>
                        </a:rPr>
                        <a:t>A2 Seviyesi İngilizce Eğitimi (2025 Bahar)</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08.02.2025 - 14.06.2025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FCDZ02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İlkokul Öğrencileri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9</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72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₺112.500,00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707645995"/>
                  </a:ext>
                </a:extLst>
              </a:tr>
              <a:tr h="447568">
                <a:tc>
                  <a:txBody>
                    <a:bodyPr/>
                    <a:lstStyle/>
                    <a:p>
                      <a:pPr algn="ctr" fontAlgn="ctr">
                        <a:buNone/>
                      </a:pPr>
                      <a:r>
                        <a:rPr lang="tr-TR" sz="900" u="none" strike="noStrike">
                          <a:effectLst/>
                        </a:rPr>
                        <a:t>A2+ Seviyesi İngilizce Eğitimi (2025 Bahar)</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08.02.2025 - 14.06.2025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FCDZ02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İlkokul Öğrencileri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72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₺187.500,00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4028663959"/>
                  </a:ext>
                </a:extLst>
              </a:tr>
              <a:tr h="447568">
                <a:tc>
                  <a:txBody>
                    <a:bodyPr/>
                    <a:lstStyle/>
                    <a:p>
                      <a:pPr algn="ctr" fontAlgn="ctr">
                        <a:buNone/>
                      </a:pPr>
                      <a:r>
                        <a:rPr lang="tr-TR" sz="900" u="none" strike="noStrike">
                          <a:effectLst/>
                        </a:rPr>
                        <a:t>Bilirkişilik Temel Eğitimi – 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02.06.2025 - 05.06.2025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₺95.454,55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dirty="0">
                          <a:effectLst/>
                        </a:rPr>
                        <a:t>TRABZONSEM web sitesinde mevcuttur.</a:t>
                      </a:r>
                      <a:endParaRPr lang="tr-TR" sz="900" b="0"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104869123"/>
                  </a:ext>
                </a:extLst>
              </a:tr>
            </a:tbl>
          </a:graphicData>
        </a:graphic>
      </p:graphicFrame>
    </p:spTree>
    <p:extLst>
      <p:ext uri="{BB962C8B-B14F-4D97-AF65-F5344CB8AC3E}">
        <p14:creationId xmlns:p14="http://schemas.microsoft.com/office/powerpoint/2010/main" val="241732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44E69C93-9926-63C8-5202-A939C41533FB}"/>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4B26E1E7-D405-87CE-912C-65DE09F7FBB7}"/>
              </a:ext>
            </a:extLst>
          </p:cNvPr>
          <p:cNvSpPr>
            <a:spLocks noGrp="1"/>
          </p:cNvSpPr>
          <p:nvPr>
            <p:ph type="sldNum" sz="quarter" idx="12"/>
          </p:nvPr>
        </p:nvSpPr>
        <p:spPr/>
        <p:txBody>
          <a:bodyPr/>
          <a:lstStyle/>
          <a:p>
            <a:fld id="{15D42E69-0B45-4D6A-BDA9-8F9042B0111B}" type="slidenum">
              <a:rPr lang="tr-TR" smtClean="0"/>
              <a:pPr/>
              <a:t>21</a:t>
            </a:fld>
            <a:endParaRPr lang="tr-TR"/>
          </a:p>
        </p:txBody>
      </p:sp>
      <p:sp>
        <p:nvSpPr>
          <p:cNvPr id="6" name="Başlık 1">
            <a:extLst>
              <a:ext uri="{FF2B5EF4-FFF2-40B4-BE49-F238E27FC236}">
                <a16:creationId xmlns:a16="http://schemas.microsoft.com/office/drawing/2014/main" id="{8EDE024C-72C7-FAAE-C592-570CCC03365A}"/>
              </a:ext>
            </a:extLst>
          </p:cNvPr>
          <p:cNvSpPr>
            <a:spLocks noGrp="1"/>
          </p:cNvSpPr>
          <p:nvPr>
            <p:ph type="title"/>
          </p:nvPr>
        </p:nvSpPr>
        <p:spPr>
          <a:xfrm>
            <a:off x="838200" y="365125"/>
            <a:ext cx="10515600" cy="1325563"/>
          </a:xfrm>
        </p:spPr>
        <p:txBody>
          <a:bodyPr/>
          <a:lstStyle/>
          <a:p>
            <a:r>
              <a:rPr lang="tr-TR" dirty="0"/>
              <a:t>TRABZONSEM FAALİYETLERİ</a:t>
            </a:r>
          </a:p>
        </p:txBody>
      </p:sp>
      <p:graphicFrame>
        <p:nvGraphicFramePr>
          <p:cNvPr id="7" name="Tablo 6">
            <a:extLst>
              <a:ext uri="{FF2B5EF4-FFF2-40B4-BE49-F238E27FC236}">
                <a16:creationId xmlns:a16="http://schemas.microsoft.com/office/drawing/2014/main" id="{BD444784-4968-3BB5-531F-E24A6BFB8A3E}"/>
              </a:ext>
            </a:extLst>
          </p:cNvPr>
          <p:cNvGraphicFramePr>
            <a:graphicFrameLocks noGrp="1"/>
          </p:cNvGraphicFramePr>
          <p:nvPr>
            <p:extLst>
              <p:ext uri="{D42A27DB-BD31-4B8C-83A1-F6EECF244321}">
                <p14:modId xmlns:p14="http://schemas.microsoft.com/office/powerpoint/2010/main" val="537059872"/>
              </p:ext>
            </p:extLst>
          </p:nvPr>
        </p:nvGraphicFramePr>
        <p:xfrm>
          <a:off x="838200" y="2020888"/>
          <a:ext cx="10515600" cy="4140002"/>
        </p:xfrm>
        <a:graphic>
          <a:graphicData uri="http://schemas.openxmlformats.org/drawingml/2006/table">
            <a:tbl>
              <a:tblPr>
                <a:tableStyleId>{5C22544A-7EE6-4342-B048-85BDC9FD1C3A}</a:tableStyleId>
              </a:tblPr>
              <a:tblGrid>
                <a:gridCol w="1574678">
                  <a:extLst>
                    <a:ext uri="{9D8B030D-6E8A-4147-A177-3AD203B41FA5}">
                      <a16:colId xmlns:a16="http://schemas.microsoft.com/office/drawing/2014/main" val="1771300537"/>
                    </a:ext>
                  </a:extLst>
                </a:gridCol>
                <a:gridCol w="781000">
                  <a:extLst>
                    <a:ext uri="{9D8B030D-6E8A-4147-A177-3AD203B41FA5}">
                      <a16:colId xmlns:a16="http://schemas.microsoft.com/office/drawing/2014/main" val="3599886076"/>
                    </a:ext>
                  </a:extLst>
                </a:gridCol>
                <a:gridCol w="1146142">
                  <a:extLst>
                    <a:ext uri="{9D8B030D-6E8A-4147-A177-3AD203B41FA5}">
                      <a16:colId xmlns:a16="http://schemas.microsoft.com/office/drawing/2014/main" val="700483789"/>
                    </a:ext>
                  </a:extLst>
                </a:gridCol>
                <a:gridCol w="1714141">
                  <a:extLst>
                    <a:ext uri="{9D8B030D-6E8A-4147-A177-3AD203B41FA5}">
                      <a16:colId xmlns:a16="http://schemas.microsoft.com/office/drawing/2014/main" val="3033609936"/>
                    </a:ext>
                  </a:extLst>
                </a:gridCol>
                <a:gridCol w="1298285">
                  <a:extLst>
                    <a:ext uri="{9D8B030D-6E8A-4147-A177-3AD203B41FA5}">
                      <a16:colId xmlns:a16="http://schemas.microsoft.com/office/drawing/2014/main" val="3845705125"/>
                    </a:ext>
                  </a:extLst>
                </a:gridCol>
                <a:gridCol w="933142">
                  <a:extLst>
                    <a:ext uri="{9D8B030D-6E8A-4147-A177-3AD203B41FA5}">
                      <a16:colId xmlns:a16="http://schemas.microsoft.com/office/drawing/2014/main" val="2339258001"/>
                    </a:ext>
                  </a:extLst>
                </a:gridCol>
                <a:gridCol w="600964">
                  <a:extLst>
                    <a:ext uri="{9D8B030D-6E8A-4147-A177-3AD203B41FA5}">
                      <a16:colId xmlns:a16="http://schemas.microsoft.com/office/drawing/2014/main" val="3673568187"/>
                    </a:ext>
                  </a:extLst>
                </a:gridCol>
                <a:gridCol w="600964">
                  <a:extLst>
                    <a:ext uri="{9D8B030D-6E8A-4147-A177-3AD203B41FA5}">
                      <a16:colId xmlns:a16="http://schemas.microsoft.com/office/drawing/2014/main" val="3690484196"/>
                    </a:ext>
                  </a:extLst>
                </a:gridCol>
                <a:gridCol w="933142">
                  <a:extLst>
                    <a:ext uri="{9D8B030D-6E8A-4147-A177-3AD203B41FA5}">
                      <a16:colId xmlns:a16="http://schemas.microsoft.com/office/drawing/2014/main" val="1205397120"/>
                    </a:ext>
                  </a:extLst>
                </a:gridCol>
                <a:gridCol w="933142">
                  <a:extLst>
                    <a:ext uri="{9D8B030D-6E8A-4147-A177-3AD203B41FA5}">
                      <a16:colId xmlns:a16="http://schemas.microsoft.com/office/drawing/2014/main" val="1047610099"/>
                    </a:ext>
                  </a:extLst>
                </a:gridCol>
              </a:tblGrid>
              <a:tr h="1007026">
                <a:tc>
                  <a:txBody>
                    <a:bodyPr/>
                    <a:lstStyle/>
                    <a:p>
                      <a:pPr algn="ctr" fontAlgn="ctr">
                        <a:buNone/>
                      </a:pPr>
                      <a:r>
                        <a:rPr lang="tr-TR" sz="900" b="1" u="none" strike="noStrike" dirty="0">
                          <a:effectLst/>
                        </a:rPr>
                        <a:t>Faaliyetin Adı</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Faaliyetin Amacı</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a:effectLst/>
                        </a:rPr>
                        <a:t>Tarihi (Başlangıç</a:t>
                      </a:r>
                      <a:br>
                        <a:rPr lang="tr-TR" sz="900" b="1" u="none" strike="noStrike">
                          <a:effectLst/>
                        </a:rPr>
                      </a:br>
                      <a:r>
                        <a:rPr lang="tr-TR" sz="900" b="1" u="none" strike="noStrike">
                          <a:effectLst/>
                        </a:rPr>
                        <a:t>Bitiş Tarihleri)</a:t>
                      </a:r>
                      <a:endParaRPr lang="tr-TR" sz="900" b="1"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Yapıldığı Yer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Hedef Kitle (Akademik personel, İdari personel, Üniversite öğrencisi, Diğer öğrenci, Diğer)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Katılımcı Sayısı (Kişi)</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Ders Saati (Teorik)</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Ders Saati (Uygulama)</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Gelir (TL) (Varsa) (KDV Hariç)</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Faaliyet İlişkin Materyaller (Fotoğraf, Afiş, Poster, Video, </a:t>
                      </a:r>
                      <a:r>
                        <a:rPr lang="tr-TR" sz="900" b="1" u="none" strike="noStrike" dirty="0" err="1">
                          <a:effectLst/>
                        </a:rPr>
                        <a:t>vb</a:t>
                      </a:r>
                      <a:r>
                        <a:rPr lang="tr-TR" sz="900" b="1" u="none" strike="noStrike" dirty="0">
                          <a:effectLst/>
                        </a:rPr>
                        <a:t>)</a:t>
                      </a:r>
                      <a:endParaRPr lang="tr-TR" sz="900" b="1"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421977138"/>
                  </a:ext>
                </a:extLst>
              </a:tr>
              <a:tr h="447568">
                <a:tc>
                  <a:txBody>
                    <a:bodyPr/>
                    <a:lstStyle/>
                    <a:p>
                      <a:pPr algn="ctr" fontAlgn="ctr">
                        <a:buNone/>
                      </a:pPr>
                      <a:r>
                        <a:rPr lang="tr-TR" sz="900" u="none" strike="noStrike">
                          <a:effectLst/>
                        </a:rPr>
                        <a:t>Bilirkişilik Temel Eğitimi – II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02.06.2025 - 05.06.2025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₺109.090,91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3945820637"/>
                  </a:ext>
                </a:extLst>
              </a:tr>
              <a:tr h="447568">
                <a:tc>
                  <a:txBody>
                    <a:bodyPr/>
                    <a:lstStyle/>
                    <a:p>
                      <a:pPr algn="ctr" fontAlgn="ctr">
                        <a:buNone/>
                      </a:pPr>
                      <a:r>
                        <a:rPr lang="tr-TR" sz="900" u="none" strike="noStrike">
                          <a:effectLst/>
                        </a:rPr>
                        <a:t>Bilirkişilik Temel Eğitimi – III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11.06.2025 - 14.06.2025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₺109.090,91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2346424887"/>
                  </a:ext>
                </a:extLst>
              </a:tr>
              <a:tr h="447568">
                <a:tc>
                  <a:txBody>
                    <a:bodyPr/>
                    <a:lstStyle/>
                    <a:p>
                      <a:pPr algn="ctr" fontAlgn="ctr">
                        <a:buNone/>
                      </a:pPr>
                      <a:r>
                        <a:rPr lang="tr-TR" sz="900" u="none" strike="noStrike">
                          <a:effectLst/>
                        </a:rPr>
                        <a:t>Bilirkişilik Temel Eğitimi – IV</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16.06.2025 - 19.06.2025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₺109.090,91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111003714"/>
                  </a:ext>
                </a:extLst>
              </a:tr>
              <a:tr h="447568">
                <a:tc>
                  <a:txBody>
                    <a:bodyPr/>
                    <a:lstStyle/>
                    <a:p>
                      <a:pPr algn="ctr" fontAlgn="ctr">
                        <a:buNone/>
                      </a:pPr>
                      <a:r>
                        <a:rPr lang="tr-TR" sz="900" u="none" strike="noStrike">
                          <a:effectLst/>
                        </a:rPr>
                        <a:t>Bilirkişilik Temel Eğitimi – V</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16.06.2025 - 19.06.2025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₺109.090,91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546171999"/>
                  </a:ext>
                </a:extLst>
              </a:tr>
              <a:tr h="447568">
                <a:tc>
                  <a:txBody>
                    <a:bodyPr/>
                    <a:lstStyle/>
                    <a:p>
                      <a:pPr algn="ctr" fontAlgn="ctr">
                        <a:buNone/>
                      </a:pPr>
                      <a:r>
                        <a:rPr lang="tr-TR" sz="900" u="none" strike="noStrike">
                          <a:effectLst/>
                        </a:rPr>
                        <a:t>Bilirkişilik Yenileme Eğitimi – 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17.06.2025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₺43.636,36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2617203941"/>
                  </a:ext>
                </a:extLst>
              </a:tr>
              <a:tr h="447568">
                <a:tc>
                  <a:txBody>
                    <a:bodyPr/>
                    <a:lstStyle/>
                    <a:p>
                      <a:pPr algn="ctr" fontAlgn="ctr">
                        <a:buNone/>
                      </a:pPr>
                      <a:r>
                        <a:rPr lang="tr-TR" sz="900" u="none" strike="noStrike">
                          <a:effectLst/>
                        </a:rPr>
                        <a:t>Bilirkişilik Temel Eğitimi – VI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23.06.2025 - 26.06.2025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₺109.090,91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2715933596"/>
                  </a:ext>
                </a:extLst>
              </a:tr>
              <a:tr h="447568">
                <a:tc>
                  <a:txBody>
                    <a:bodyPr/>
                    <a:lstStyle/>
                    <a:p>
                      <a:pPr algn="ctr" fontAlgn="ctr">
                        <a:buNone/>
                      </a:pPr>
                      <a:r>
                        <a:rPr lang="tr-TR" sz="900" u="none" strike="noStrike">
                          <a:effectLst/>
                        </a:rPr>
                        <a:t>Bilirkişilik Temel Eğitimi – VII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24.06.2025 - 27.06.2025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₺109.090,91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dirty="0">
                          <a:effectLst/>
                        </a:rPr>
                        <a:t>TRABZONSEM web sitesinde mevcuttur.</a:t>
                      </a:r>
                      <a:endParaRPr lang="tr-TR" sz="900" b="0"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2545497412"/>
                  </a:ext>
                </a:extLst>
              </a:tr>
            </a:tbl>
          </a:graphicData>
        </a:graphic>
      </p:graphicFrame>
    </p:spTree>
    <p:extLst>
      <p:ext uri="{BB962C8B-B14F-4D97-AF65-F5344CB8AC3E}">
        <p14:creationId xmlns:p14="http://schemas.microsoft.com/office/powerpoint/2010/main" val="235103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8145-9CE7-E535-576F-0D2E16A55549}"/>
            </a:ext>
          </a:extLst>
        </p:cNvPr>
        <p:cNvGrpSpPr/>
        <p:nvPr/>
      </p:nvGrpSpPr>
      <p:grpSpPr>
        <a:xfrm>
          <a:off x="0" y="0"/>
          <a:ext cx="0" cy="0"/>
          <a:chOff x="0" y="0"/>
          <a:chExt cx="0" cy="0"/>
        </a:xfrm>
      </p:grpSpPr>
      <p:sp>
        <p:nvSpPr>
          <p:cNvPr id="4" name="Veri Yer Tutucusu 3">
            <a:extLst>
              <a:ext uri="{FF2B5EF4-FFF2-40B4-BE49-F238E27FC236}">
                <a16:creationId xmlns:a16="http://schemas.microsoft.com/office/drawing/2014/main" id="{FD099CA8-1792-8B1A-173F-AD6081780BD4}"/>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23362D92-03A2-F1C5-5D1B-91F68950E9A1}"/>
              </a:ext>
            </a:extLst>
          </p:cNvPr>
          <p:cNvSpPr>
            <a:spLocks noGrp="1"/>
          </p:cNvSpPr>
          <p:nvPr>
            <p:ph type="sldNum" sz="quarter" idx="12"/>
          </p:nvPr>
        </p:nvSpPr>
        <p:spPr/>
        <p:txBody>
          <a:bodyPr/>
          <a:lstStyle/>
          <a:p>
            <a:fld id="{15D42E69-0B45-4D6A-BDA9-8F9042B0111B}" type="slidenum">
              <a:rPr lang="tr-TR" smtClean="0"/>
              <a:pPr/>
              <a:t>22</a:t>
            </a:fld>
            <a:endParaRPr lang="tr-TR"/>
          </a:p>
        </p:txBody>
      </p:sp>
      <p:sp>
        <p:nvSpPr>
          <p:cNvPr id="6" name="Başlık 1">
            <a:extLst>
              <a:ext uri="{FF2B5EF4-FFF2-40B4-BE49-F238E27FC236}">
                <a16:creationId xmlns:a16="http://schemas.microsoft.com/office/drawing/2014/main" id="{7424D7D5-7173-0763-2B23-95A085EC8870}"/>
              </a:ext>
            </a:extLst>
          </p:cNvPr>
          <p:cNvSpPr>
            <a:spLocks noGrp="1"/>
          </p:cNvSpPr>
          <p:nvPr>
            <p:ph type="title"/>
          </p:nvPr>
        </p:nvSpPr>
        <p:spPr>
          <a:xfrm>
            <a:off x="838200" y="365125"/>
            <a:ext cx="10515600" cy="1325563"/>
          </a:xfrm>
        </p:spPr>
        <p:txBody>
          <a:bodyPr/>
          <a:lstStyle/>
          <a:p>
            <a:r>
              <a:rPr lang="tr-TR" dirty="0"/>
              <a:t>TRABZONSEM FAALİYETLERİ</a:t>
            </a:r>
          </a:p>
        </p:txBody>
      </p:sp>
      <p:graphicFrame>
        <p:nvGraphicFramePr>
          <p:cNvPr id="2" name="Tablo 1">
            <a:extLst>
              <a:ext uri="{FF2B5EF4-FFF2-40B4-BE49-F238E27FC236}">
                <a16:creationId xmlns:a16="http://schemas.microsoft.com/office/drawing/2014/main" id="{D25953D9-5B50-D09D-1AB3-EB33184DB695}"/>
              </a:ext>
            </a:extLst>
          </p:cNvPr>
          <p:cNvGraphicFramePr>
            <a:graphicFrameLocks noGrp="1"/>
          </p:cNvGraphicFramePr>
          <p:nvPr>
            <p:extLst>
              <p:ext uri="{D42A27DB-BD31-4B8C-83A1-F6EECF244321}">
                <p14:modId xmlns:p14="http://schemas.microsoft.com/office/powerpoint/2010/main" val="23799424"/>
              </p:ext>
            </p:extLst>
          </p:nvPr>
        </p:nvGraphicFramePr>
        <p:xfrm>
          <a:off x="838200" y="2020888"/>
          <a:ext cx="10515600" cy="4140002"/>
        </p:xfrm>
        <a:graphic>
          <a:graphicData uri="http://schemas.openxmlformats.org/drawingml/2006/table">
            <a:tbl>
              <a:tblPr>
                <a:tableStyleId>{5C22544A-7EE6-4342-B048-85BDC9FD1C3A}</a:tableStyleId>
              </a:tblPr>
              <a:tblGrid>
                <a:gridCol w="1574678">
                  <a:extLst>
                    <a:ext uri="{9D8B030D-6E8A-4147-A177-3AD203B41FA5}">
                      <a16:colId xmlns:a16="http://schemas.microsoft.com/office/drawing/2014/main" val="1106753659"/>
                    </a:ext>
                  </a:extLst>
                </a:gridCol>
                <a:gridCol w="781000">
                  <a:extLst>
                    <a:ext uri="{9D8B030D-6E8A-4147-A177-3AD203B41FA5}">
                      <a16:colId xmlns:a16="http://schemas.microsoft.com/office/drawing/2014/main" val="1116349568"/>
                    </a:ext>
                  </a:extLst>
                </a:gridCol>
                <a:gridCol w="1146142">
                  <a:extLst>
                    <a:ext uri="{9D8B030D-6E8A-4147-A177-3AD203B41FA5}">
                      <a16:colId xmlns:a16="http://schemas.microsoft.com/office/drawing/2014/main" val="597742785"/>
                    </a:ext>
                  </a:extLst>
                </a:gridCol>
                <a:gridCol w="1714141">
                  <a:extLst>
                    <a:ext uri="{9D8B030D-6E8A-4147-A177-3AD203B41FA5}">
                      <a16:colId xmlns:a16="http://schemas.microsoft.com/office/drawing/2014/main" val="4266203958"/>
                    </a:ext>
                  </a:extLst>
                </a:gridCol>
                <a:gridCol w="1298285">
                  <a:extLst>
                    <a:ext uri="{9D8B030D-6E8A-4147-A177-3AD203B41FA5}">
                      <a16:colId xmlns:a16="http://schemas.microsoft.com/office/drawing/2014/main" val="3304750515"/>
                    </a:ext>
                  </a:extLst>
                </a:gridCol>
                <a:gridCol w="933142">
                  <a:extLst>
                    <a:ext uri="{9D8B030D-6E8A-4147-A177-3AD203B41FA5}">
                      <a16:colId xmlns:a16="http://schemas.microsoft.com/office/drawing/2014/main" val="3833131267"/>
                    </a:ext>
                  </a:extLst>
                </a:gridCol>
                <a:gridCol w="600964">
                  <a:extLst>
                    <a:ext uri="{9D8B030D-6E8A-4147-A177-3AD203B41FA5}">
                      <a16:colId xmlns:a16="http://schemas.microsoft.com/office/drawing/2014/main" val="3593670965"/>
                    </a:ext>
                  </a:extLst>
                </a:gridCol>
                <a:gridCol w="600964">
                  <a:extLst>
                    <a:ext uri="{9D8B030D-6E8A-4147-A177-3AD203B41FA5}">
                      <a16:colId xmlns:a16="http://schemas.microsoft.com/office/drawing/2014/main" val="3680155429"/>
                    </a:ext>
                  </a:extLst>
                </a:gridCol>
                <a:gridCol w="933142">
                  <a:extLst>
                    <a:ext uri="{9D8B030D-6E8A-4147-A177-3AD203B41FA5}">
                      <a16:colId xmlns:a16="http://schemas.microsoft.com/office/drawing/2014/main" val="521141412"/>
                    </a:ext>
                  </a:extLst>
                </a:gridCol>
                <a:gridCol w="933142">
                  <a:extLst>
                    <a:ext uri="{9D8B030D-6E8A-4147-A177-3AD203B41FA5}">
                      <a16:colId xmlns:a16="http://schemas.microsoft.com/office/drawing/2014/main" val="2959454625"/>
                    </a:ext>
                  </a:extLst>
                </a:gridCol>
              </a:tblGrid>
              <a:tr h="1007026">
                <a:tc>
                  <a:txBody>
                    <a:bodyPr/>
                    <a:lstStyle/>
                    <a:p>
                      <a:pPr algn="ctr" fontAlgn="ctr">
                        <a:buNone/>
                      </a:pPr>
                      <a:r>
                        <a:rPr lang="tr-TR" sz="900" b="1" u="none" strike="noStrike" dirty="0">
                          <a:effectLst/>
                        </a:rPr>
                        <a:t>Faaliyetin Adı</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a:effectLst/>
                        </a:rPr>
                        <a:t>Faaliyetin Amacı</a:t>
                      </a:r>
                      <a:endParaRPr lang="tr-TR" sz="900" b="1"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Tarihi (Başlangıç</a:t>
                      </a:r>
                      <a:br>
                        <a:rPr lang="tr-TR" sz="900" b="1" u="none" strike="noStrike" dirty="0">
                          <a:effectLst/>
                        </a:rPr>
                      </a:br>
                      <a:r>
                        <a:rPr lang="tr-TR" sz="900" b="1" u="none" strike="noStrike" dirty="0">
                          <a:effectLst/>
                        </a:rPr>
                        <a:t>Bitiş Tarihleri)</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Yapıldığı Yer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Hedef Kitle (Akademik personel, İdari personel, Üniversite öğrencisi, Diğer öğrenci, Diğer)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a:effectLst/>
                        </a:rPr>
                        <a:t>Katılımcı Sayısı (Kişi)</a:t>
                      </a:r>
                      <a:endParaRPr lang="tr-TR" sz="900" b="1"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Ders Saati (Teorik)</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Ders Saati (Uygulama)</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Gelir (TL) (Varsa) (KDV Hariç)</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Faaliyet İlişkin Materyaller (Fotoğraf, Afiş, Poster, Video, </a:t>
                      </a:r>
                      <a:r>
                        <a:rPr lang="tr-TR" sz="900" b="1" u="none" strike="noStrike" dirty="0" err="1">
                          <a:effectLst/>
                        </a:rPr>
                        <a:t>vb</a:t>
                      </a:r>
                      <a:r>
                        <a:rPr lang="tr-TR" sz="900" b="1" u="none" strike="noStrike" dirty="0">
                          <a:effectLst/>
                        </a:rPr>
                        <a:t>)</a:t>
                      </a:r>
                      <a:endParaRPr lang="tr-TR" sz="900" b="1"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182005306"/>
                  </a:ext>
                </a:extLst>
              </a:tr>
              <a:tr h="447568">
                <a:tc>
                  <a:txBody>
                    <a:bodyPr/>
                    <a:lstStyle/>
                    <a:p>
                      <a:pPr algn="ctr" fontAlgn="ctr">
                        <a:buNone/>
                      </a:pPr>
                      <a:r>
                        <a:rPr lang="tr-TR" sz="900" u="none" strike="noStrike">
                          <a:effectLst/>
                        </a:rPr>
                        <a:t>Bilirkişilik Temel Eğitimi – VIII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01.07.2025 - 04.07.2025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₺109.090,91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650980428"/>
                  </a:ext>
                </a:extLst>
              </a:tr>
              <a:tr h="447568">
                <a:tc>
                  <a:txBody>
                    <a:bodyPr/>
                    <a:lstStyle/>
                    <a:p>
                      <a:pPr algn="ctr" fontAlgn="ctr">
                        <a:buNone/>
                      </a:pPr>
                      <a:r>
                        <a:rPr lang="tr-TR" sz="900" u="none" strike="noStrike">
                          <a:effectLst/>
                        </a:rPr>
                        <a:t>Bilirkişilik Temel Eğitimi – IX</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30.06.2025 - 03.07.2025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₺109.090,91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3563624727"/>
                  </a:ext>
                </a:extLst>
              </a:tr>
              <a:tr h="447568">
                <a:tc>
                  <a:txBody>
                    <a:bodyPr/>
                    <a:lstStyle/>
                    <a:p>
                      <a:pPr algn="ctr" fontAlgn="ctr">
                        <a:buNone/>
                      </a:pPr>
                      <a:r>
                        <a:rPr lang="es-ES" sz="900" u="none" strike="noStrike">
                          <a:effectLst/>
                        </a:rPr>
                        <a:t>Pazarlama ve Marka İletişim Eğitimi</a:t>
                      </a:r>
                      <a:endParaRPr lang="es-ES"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26.06.2025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ABİGEM Toplantı Salonu</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₺8.000,00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4048874067"/>
                  </a:ext>
                </a:extLst>
              </a:tr>
              <a:tr h="447568">
                <a:tc>
                  <a:txBody>
                    <a:bodyPr/>
                    <a:lstStyle/>
                    <a:p>
                      <a:pPr algn="ctr" fontAlgn="ctr">
                        <a:buNone/>
                      </a:pPr>
                      <a:r>
                        <a:rPr lang="tr-TR" sz="900" u="none" strike="noStrike">
                          <a:effectLst/>
                        </a:rPr>
                        <a:t>Sosyal Medya Görsel Tasarım Eğitimi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24.06.2025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Arsin Organize Sanayi Bölgesi Toplantı Salonu</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37</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₺6.400,00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247576590"/>
                  </a:ext>
                </a:extLst>
              </a:tr>
              <a:tr h="447568">
                <a:tc>
                  <a:txBody>
                    <a:bodyPr/>
                    <a:lstStyle/>
                    <a:p>
                      <a:pPr algn="ctr" fontAlgn="ctr">
                        <a:buNone/>
                      </a:pPr>
                      <a:r>
                        <a:rPr lang="tr-TR" sz="900" u="none" strike="noStrike">
                          <a:effectLst/>
                        </a:rPr>
                        <a:t>Bilirkişilik Temel Eğitimi – X</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07.07.2025 - 10.07.2025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₺109.090,91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3607856315"/>
                  </a:ext>
                </a:extLst>
              </a:tr>
              <a:tr h="447568">
                <a:tc>
                  <a:txBody>
                    <a:bodyPr/>
                    <a:lstStyle/>
                    <a:p>
                      <a:pPr algn="ctr" fontAlgn="ctr">
                        <a:buNone/>
                      </a:pPr>
                      <a:r>
                        <a:rPr lang="tr-TR" sz="900" u="none" strike="noStrike">
                          <a:effectLst/>
                        </a:rPr>
                        <a:t>Bilirkişilik Temel Eğitimi – XI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08.07.2025 - 11.07.2025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₺104.545,45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3622882473"/>
                  </a:ext>
                </a:extLst>
              </a:tr>
              <a:tr h="447568">
                <a:tc>
                  <a:txBody>
                    <a:bodyPr/>
                    <a:lstStyle/>
                    <a:p>
                      <a:pPr algn="ctr" fontAlgn="ctr">
                        <a:buNone/>
                      </a:pPr>
                      <a:r>
                        <a:rPr lang="tr-TR" sz="900" u="none" strike="noStrike">
                          <a:effectLst/>
                        </a:rPr>
                        <a:t>İş Mevzuatından Kaynaklı Nitelikli Hesaplamalar Eğitimi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12.07.2025 - 13.07.2025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8</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8</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₺94.545,45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dirty="0">
                          <a:effectLst/>
                        </a:rPr>
                        <a:t>TRABZONSEM web sitesinde mevcuttur.</a:t>
                      </a:r>
                      <a:endParaRPr lang="tr-TR" sz="900" b="0"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2348111389"/>
                  </a:ext>
                </a:extLst>
              </a:tr>
            </a:tbl>
          </a:graphicData>
        </a:graphic>
      </p:graphicFrame>
    </p:spTree>
    <p:extLst>
      <p:ext uri="{BB962C8B-B14F-4D97-AF65-F5344CB8AC3E}">
        <p14:creationId xmlns:p14="http://schemas.microsoft.com/office/powerpoint/2010/main" val="20371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90C4C-8A93-0834-4CBB-8BB257CB467E}"/>
            </a:ext>
          </a:extLst>
        </p:cNvPr>
        <p:cNvGrpSpPr/>
        <p:nvPr/>
      </p:nvGrpSpPr>
      <p:grpSpPr>
        <a:xfrm>
          <a:off x="0" y="0"/>
          <a:ext cx="0" cy="0"/>
          <a:chOff x="0" y="0"/>
          <a:chExt cx="0" cy="0"/>
        </a:xfrm>
      </p:grpSpPr>
      <p:sp>
        <p:nvSpPr>
          <p:cNvPr id="4" name="Veri Yer Tutucusu 3">
            <a:extLst>
              <a:ext uri="{FF2B5EF4-FFF2-40B4-BE49-F238E27FC236}">
                <a16:creationId xmlns:a16="http://schemas.microsoft.com/office/drawing/2014/main" id="{3786AEA9-0253-B01C-D551-C170DF4755ED}"/>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B54349D2-1EF5-C20B-D11D-2879C521F1E0}"/>
              </a:ext>
            </a:extLst>
          </p:cNvPr>
          <p:cNvSpPr>
            <a:spLocks noGrp="1"/>
          </p:cNvSpPr>
          <p:nvPr>
            <p:ph type="sldNum" sz="quarter" idx="12"/>
          </p:nvPr>
        </p:nvSpPr>
        <p:spPr/>
        <p:txBody>
          <a:bodyPr/>
          <a:lstStyle/>
          <a:p>
            <a:fld id="{15D42E69-0B45-4D6A-BDA9-8F9042B0111B}" type="slidenum">
              <a:rPr lang="tr-TR" smtClean="0"/>
              <a:pPr/>
              <a:t>23</a:t>
            </a:fld>
            <a:endParaRPr lang="tr-TR"/>
          </a:p>
        </p:txBody>
      </p:sp>
      <p:sp>
        <p:nvSpPr>
          <p:cNvPr id="6" name="Başlık 1">
            <a:extLst>
              <a:ext uri="{FF2B5EF4-FFF2-40B4-BE49-F238E27FC236}">
                <a16:creationId xmlns:a16="http://schemas.microsoft.com/office/drawing/2014/main" id="{2F5068B6-7BF6-AB68-8C90-4B8A5A396A17}"/>
              </a:ext>
            </a:extLst>
          </p:cNvPr>
          <p:cNvSpPr>
            <a:spLocks noGrp="1"/>
          </p:cNvSpPr>
          <p:nvPr>
            <p:ph type="title"/>
          </p:nvPr>
        </p:nvSpPr>
        <p:spPr>
          <a:xfrm>
            <a:off x="838200" y="365125"/>
            <a:ext cx="10515600" cy="1325563"/>
          </a:xfrm>
        </p:spPr>
        <p:txBody>
          <a:bodyPr/>
          <a:lstStyle/>
          <a:p>
            <a:r>
              <a:rPr lang="tr-TR" dirty="0"/>
              <a:t>TRABZONSEM FAALİYETLERİ</a:t>
            </a:r>
          </a:p>
        </p:txBody>
      </p:sp>
      <p:graphicFrame>
        <p:nvGraphicFramePr>
          <p:cNvPr id="2" name="Tablo 1">
            <a:extLst>
              <a:ext uri="{FF2B5EF4-FFF2-40B4-BE49-F238E27FC236}">
                <a16:creationId xmlns:a16="http://schemas.microsoft.com/office/drawing/2014/main" id="{0938DBEE-D00C-C07A-AA34-76B8C76ACD8C}"/>
              </a:ext>
            </a:extLst>
          </p:cNvPr>
          <p:cNvGraphicFramePr>
            <a:graphicFrameLocks noGrp="1"/>
          </p:cNvGraphicFramePr>
          <p:nvPr>
            <p:extLst>
              <p:ext uri="{D42A27DB-BD31-4B8C-83A1-F6EECF244321}">
                <p14:modId xmlns:p14="http://schemas.microsoft.com/office/powerpoint/2010/main" val="3633856767"/>
              </p:ext>
            </p:extLst>
          </p:nvPr>
        </p:nvGraphicFramePr>
        <p:xfrm>
          <a:off x="838200" y="2020888"/>
          <a:ext cx="10515600" cy="4140002"/>
        </p:xfrm>
        <a:graphic>
          <a:graphicData uri="http://schemas.openxmlformats.org/drawingml/2006/table">
            <a:tbl>
              <a:tblPr>
                <a:tableStyleId>{5C22544A-7EE6-4342-B048-85BDC9FD1C3A}</a:tableStyleId>
              </a:tblPr>
              <a:tblGrid>
                <a:gridCol w="1574678">
                  <a:extLst>
                    <a:ext uri="{9D8B030D-6E8A-4147-A177-3AD203B41FA5}">
                      <a16:colId xmlns:a16="http://schemas.microsoft.com/office/drawing/2014/main" val="1158882534"/>
                    </a:ext>
                  </a:extLst>
                </a:gridCol>
                <a:gridCol w="781000">
                  <a:extLst>
                    <a:ext uri="{9D8B030D-6E8A-4147-A177-3AD203B41FA5}">
                      <a16:colId xmlns:a16="http://schemas.microsoft.com/office/drawing/2014/main" val="1891786164"/>
                    </a:ext>
                  </a:extLst>
                </a:gridCol>
                <a:gridCol w="1146142">
                  <a:extLst>
                    <a:ext uri="{9D8B030D-6E8A-4147-A177-3AD203B41FA5}">
                      <a16:colId xmlns:a16="http://schemas.microsoft.com/office/drawing/2014/main" val="4234581835"/>
                    </a:ext>
                  </a:extLst>
                </a:gridCol>
                <a:gridCol w="1714141">
                  <a:extLst>
                    <a:ext uri="{9D8B030D-6E8A-4147-A177-3AD203B41FA5}">
                      <a16:colId xmlns:a16="http://schemas.microsoft.com/office/drawing/2014/main" val="3151496561"/>
                    </a:ext>
                  </a:extLst>
                </a:gridCol>
                <a:gridCol w="1298285">
                  <a:extLst>
                    <a:ext uri="{9D8B030D-6E8A-4147-A177-3AD203B41FA5}">
                      <a16:colId xmlns:a16="http://schemas.microsoft.com/office/drawing/2014/main" val="317340437"/>
                    </a:ext>
                  </a:extLst>
                </a:gridCol>
                <a:gridCol w="933142">
                  <a:extLst>
                    <a:ext uri="{9D8B030D-6E8A-4147-A177-3AD203B41FA5}">
                      <a16:colId xmlns:a16="http://schemas.microsoft.com/office/drawing/2014/main" val="3955995663"/>
                    </a:ext>
                  </a:extLst>
                </a:gridCol>
                <a:gridCol w="600964">
                  <a:extLst>
                    <a:ext uri="{9D8B030D-6E8A-4147-A177-3AD203B41FA5}">
                      <a16:colId xmlns:a16="http://schemas.microsoft.com/office/drawing/2014/main" val="3134407396"/>
                    </a:ext>
                  </a:extLst>
                </a:gridCol>
                <a:gridCol w="600964">
                  <a:extLst>
                    <a:ext uri="{9D8B030D-6E8A-4147-A177-3AD203B41FA5}">
                      <a16:colId xmlns:a16="http://schemas.microsoft.com/office/drawing/2014/main" val="1178110847"/>
                    </a:ext>
                  </a:extLst>
                </a:gridCol>
                <a:gridCol w="933142">
                  <a:extLst>
                    <a:ext uri="{9D8B030D-6E8A-4147-A177-3AD203B41FA5}">
                      <a16:colId xmlns:a16="http://schemas.microsoft.com/office/drawing/2014/main" val="2865435380"/>
                    </a:ext>
                  </a:extLst>
                </a:gridCol>
                <a:gridCol w="933142">
                  <a:extLst>
                    <a:ext uri="{9D8B030D-6E8A-4147-A177-3AD203B41FA5}">
                      <a16:colId xmlns:a16="http://schemas.microsoft.com/office/drawing/2014/main" val="2996749946"/>
                    </a:ext>
                  </a:extLst>
                </a:gridCol>
              </a:tblGrid>
              <a:tr h="1007026">
                <a:tc>
                  <a:txBody>
                    <a:bodyPr/>
                    <a:lstStyle/>
                    <a:p>
                      <a:pPr algn="ctr" fontAlgn="ctr">
                        <a:buNone/>
                      </a:pPr>
                      <a:r>
                        <a:rPr lang="tr-TR" sz="900" b="1" u="none" strike="noStrike" dirty="0">
                          <a:effectLst/>
                        </a:rPr>
                        <a:t>Faaliyetin Adı</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Faaliyetin Amacı</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Tarihi (Başlangıç</a:t>
                      </a:r>
                      <a:br>
                        <a:rPr lang="tr-TR" sz="900" b="1" u="none" strike="noStrike" dirty="0">
                          <a:effectLst/>
                        </a:rPr>
                      </a:br>
                      <a:r>
                        <a:rPr lang="tr-TR" sz="900" b="1" u="none" strike="noStrike" dirty="0">
                          <a:effectLst/>
                        </a:rPr>
                        <a:t>Bitiş Tarihleri)</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Yapıldığı Yer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Hedef Kitle (Akademik personel, İdari personel, Üniversite öğrencisi, Diğer öğrenci, Diğer)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Katılımcı Sayısı (Kişi)</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Ders Saati (Teorik)</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Ders Saati (Uygulama)</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Gelir (TL) (Varsa) (KDV Hariç)</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Faaliyet İlişkin Materyaller (Fotoğraf, Afiş, Poster, Video, </a:t>
                      </a:r>
                      <a:r>
                        <a:rPr lang="tr-TR" sz="900" b="1" u="none" strike="noStrike" dirty="0" err="1">
                          <a:effectLst/>
                        </a:rPr>
                        <a:t>vb</a:t>
                      </a:r>
                      <a:r>
                        <a:rPr lang="tr-TR" sz="900" b="1" u="none" strike="noStrike" dirty="0">
                          <a:effectLst/>
                        </a:rPr>
                        <a:t>)</a:t>
                      </a:r>
                      <a:endParaRPr lang="tr-TR" sz="900" b="1"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3088019598"/>
                  </a:ext>
                </a:extLst>
              </a:tr>
              <a:tr h="447568">
                <a:tc>
                  <a:txBody>
                    <a:bodyPr/>
                    <a:lstStyle/>
                    <a:p>
                      <a:pPr algn="ctr" fontAlgn="ctr">
                        <a:buNone/>
                      </a:pPr>
                      <a:r>
                        <a:rPr lang="tr-TR" sz="900" u="none" strike="noStrike">
                          <a:effectLst/>
                        </a:rPr>
                        <a:t>İş Sağlığı ve Güvenliği Eğitimi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Hizmet İçi 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16.09.2025 - 17.09.2025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Fatih Eğitim Fakültesi Dekanlığı Toplantı Salonu</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28</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8</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724293317"/>
                  </a:ext>
                </a:extLst>
              </a:tr>
              <a:tr h="447568">
                <a:tc>
                  <a:txBody>
                    <a:bodyPr/>
                    <a:lstStyle/>
                    <a:p>
                      <a:pPr algn="ctr" fontAlgn="ctr">
                        <a:buNone/>
                      </a:pPr>
                      <a:r>
                        <a:rPr lang="tr-TR" sz="900" u="none" strike="noStrike">
                          <a:effectLst/>
                        </a:rPr>
                        <a:t>Çocuklar İçin Başlangıç Seviyesi İngilizce Eğitimi (2025 Güz) 1. Grup</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22.09.2025 - 26.01.2026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FCDZ16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İlkokul Öğrencileri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57</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₺327.272,73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2259629028"/>
                  </a:ext>
                </a:extLst>
              </a:tr>
              <a:tr h="447568">
                <a:tc>
                  <a:txBody>
                    <a:bodyPr/>
                    <a:lstStyle/>
                    <a:p>
                      <a:pPr algn="ctr" fontAlgn="ctr">
                        <a:buNone/>
                      </a:pPr>
                      <a:r>
                        <a:rPr lang="tr-TR" sz="900" u="none" strike="noStrike">
                          <a:effectLst/>
                        </a:rPr>
                        <a:t>Çocuklar İçin Başlangıç Seviyesi İngilizce Eğitimi (2025 Güz) 2.Grup</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18.09.2025 - 22.01.2026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FCDZ16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İlkokul Öğrencileri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57</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₺327.272,73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4239765532"/>
                  </a:ext>
                </a:extLst>
              </a:tr>
              <a:tr h="447568">
                <a:tc>
                  <a:txBody>
                    <a:bodyPr/>
                    <a:lstStyle/>
                    <a:p>
                      <a:pPr algn="ctr" fontAlgn="ctr">
                        <a:buNone/>
                      </a:pPr>
                      <a:r>
                        <a:rPr lang="tr-TR" sz="900" u="none" strike="noStrike">
                          <a:effectLst/>
                        </a:rPr>
                        <a:t>Çocuklar İçin Başlangıç+ Seviyesi İngilizce Eğitimi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23.09.2025 - 27.01.2026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FCDZ16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İlkokul Öğrencileri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11</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57</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₺225.000,00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2148485008"/>
                  </a:ext>
                </a:extLst>
              </a:tr>
              <a:tr h="447568">
                <a:tc>
                  <a:txBody>
                    <a:bodyPr/>
                    <a:lstStyle/>
                    <a:p>
                      <a:pPr algn="ctr" fontAlgn="ctr">
                        <a:buNone/>
                      </a:pPr>
                      <a:r>
                        <a:rPr lang="tr-TR" sz="900" u="none" strike="noStrike">
                          <a:effectLst/>
                        </a:rPr>
                        <a:t>Çocuklar İçin A2 Seviyesi İngilizce Eğitimi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13.09.2025 - 03.01.2026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FCDZ16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İlkokul Öğrencileri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64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₺286.363,64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3109442099"/>
                  </a:ext>
                </a:extLst>
              </a:tr>
              <a:tr h="447568">
                <a:tc>
                  <a:txBody>
                    <a:bodyPr/>
                    <a:lstStyle/>
                    <a:p>
                      <a:pPr algn="ctr" fontAlgn="ctr">
                        <a:buNone/>
                      </a:pPr>
                      <a:r>
                        <a:rPr lang="tr-TR" sz="900" u="none" strike="noStrike">
                          <a:effectLst/>
                        </a:rPr>
                        <a:t>Çocuklar İçin A2+ Seviyesi İngilizce Eğitimi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20.09.2025 - 10.01.2026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FCDZ16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İlkokul Öğrencileri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9</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64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₺184.409,09</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507876448"/>
                  </a:ext>
                </a:extLst>
              </a:tr>
              <a:tr h="447568">
                <a:tc>
                  <a:txBody>
                    <a:bodyPr/>
                    <a:lstStyle/>
                    <a:p>
                      <a:pPr algn="ctr" fontAlgn="ctr">
                        <a:buNone/>
                      </a:pPr>
                      <a:r>
                        <a:rPr lang="tr-TR" sz="900" u="none" strike="noStrike">
                          <a:effectLst/>
                        </a:rPr>
                        <a:t>Bilirkişilik Temel Eğitimi – XII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30.09.2025 - 03.10.2025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₺104.545,45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dirty="0">
                          <a:effectLst/>
                        </a:rPr>
                        <a:t>TRABZONSEM web sitesinde mevcuttur.</a:t>
                      </a:r>
                      <a:endParaRPr lang="tr-TR" sz="900" b="0"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722770876"/>
                  </a:ext>
                </a:extLst>
              </a:tr>
            </a:tbl>
          </a:graphicData>
        </a:graphic>
      </p:graphicFrame>
    </p:spTree>
    <p:extLst>
      <p:ext uri="{BB962C8B-B14F-4D97-AF65-F5344CB8AC3E}">
        <p14:creationId xmlns:p14="http://schemas.microsoft.com/office/powerpoint/2010/main" val="142782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8D66-2E7D-8994-635E-9215CD3C9FD6}"/>
            </a:ext>
          </a:extLst>
        </p:cNvPr>
        <p:cNvGrpSpPr/>
        <p:nvPr/>
      </p:nvGrpSpPr>
      <p:grpSpPr>
        <a:xfrm>
          <a:off x="0" y="0"/>
          <a:ext cx="0" cy="0"/>
          <a:chOff x="0" y="0"/>
          <a:chExt cx="0" cy="0"/>
        </a:xfrm>
      </p:grpSpPr>
      <p:sp>
        <p:nvSpPr>
          <p:cNvPr id="4" name="Veri Yer Tutucusu 3">
            <a:extLst>
              <a:ext uri="{FF2B5EF4-FFF2-40B4-BE49-F238E27FC236}">
                <a16:creationId xmlns:a16="http://schemas.microsoft.com/office/drawing/2014/main" id="{AD74C4B4-89A3-6918-1FC6-75ABFB3DBA50}"/>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F6CEA763-2AC7-633E-DC68-CC5FE58639A1}"/>
              </a:ext>
            </a:extLst>
          </p:cNvPr>
          <p:cNvSpPr>
            <a:spLocks noGrp="1"/>
          </p:cNvSpPr>
          <p:nvPr>
            <p:ph type="sldNum" sz="quarter" idx="12"/>
          </p:nvPr>
        </p:nvSpPr>
        <p:spPr/>
        <p:txBody>
          <a:bodyPr/>
          <a:lstStyle/>
          <a:p>
            <a:fld id="{15D42E69-0B45-4D6A-BDA9-8F9042B0111B}" type="slidenum">
              <a:rPr lang="tr-TR" smtClean="0"/>
              <a:pPr/>
              <a:t>24</a:t>
            </a:fld>
            <a:endParaRPr lang="tr-TR"/>
          </a:p>
        </p:txBody>
      </p:sp>
      <p:sp>
        <p:nvSpPr>
          <p:cNvPr id="6" name="Başlık 1">
            <a:extLst>
              <a:ext uri="{FF2B5EF4-FFF2-40B4-BE49-F238E27FC236}">
                <a16:creationId xmlns:a16="http://schemas.microsoft.com/office/drawing/2014/main" id="{53ACBA76-6806-B094-3AE7-0DFFA7C08A71}"/>
              </a:ext>
            </a:extLst>
          </p:cNvPr>
          <p:cNvSpPr>
            <a:spLocks noGrp="1"/>
          </p:cNvSpPr>
          <p:nvPr>
            <p:ph type="title"/>
          </p:nvPr>
        </p:nvSpPr>
        <p:spPr>
          <a:xfrm>
            <a:off x="838200" y="365125"/>
            <a:ext cx="10515600" cy="1325563"/>
          </a:xfrm>
        </p:spPr>
        <p:txBody>
          <a:bodyPr/>
          <a:lstStyle/>
          <a:p>
            <a:r>
              <a:rPr lang="tr-TR" dirty="0"/>
              <a:t>TRABZONSEM FAALİYETLERİ</a:t>
            </a:r>
          </a:p>
        </p:txBody>
      </p:sp>
      <p:graphicFrame>
        <p:nvGraphicFramePr>
          <p:cNvPr id="2" name="Tablo 1">
            <a:extLst>
              <a:ext uri="{FF2B5EF4-FFF2-40B4-BE49-F238E27FC236}">
                <a16:creationId xmlns:a16="http://schemas.microsoft.com/office/drawing/2014/main" id="{4BA364C8-E91D-0A1D-553B-BD46BCFB01FD}"/>
              </a:ext>
            </a:extLst>
          </p:cNvPr>
          <p:cNvGraphicFramePr>
            <a:graphicFrameLocks noGrp="1"/>
          </p:cNvGraphicFramePr>
          <p:nvPr>
            <p:extLst>
              <p:ext uri="{D42A27DB-BD31-4B8C-83A1-F6EECF244321}">
                <p14:modId xmlns:p14="http://schemas.microsoft.com/office/powerpoint/2010/main" val="2143866964"/>
              </p:ext>
            </p:extLst>
          </p:nvPr>
        </p:nvGraphicFramePr>
        <p:xfrm>
          <a:off x="838200" y="1868488"/>
          <a:ext cx="10515599" cy="4231142"/>
        </p:xfrm>
        <a:graphic>
          <a:graphicData uri="http://schemas.openxmlformats.org/drawingml/2006/table">
            <a:tbl>
              <a:tblPr>
                <a:tableStyleId>{5C22544A-7EE6-4342-B048-85BDC9FD1C3A}</a:tableStyleId>
              </a:tblPr>
              <a:tblGrid>
                <a:gridCol w="1574677">
                  <a:extLst>
                    <a:ext uri="{9D8B030D-6E8A-4147-A177-3AD203B41FA5}">
                      <a16:colId xmlns:a16="http://schemas.microsoft.com/office/drawing/2014/main" val="2538624782"/>
                    </a:ext>
                  </a:extLst>
                </a:gridCol>
                <a:gridCol w="781000">
                  <a:extLst>
                    <a:ext uri="{9D8B030D-6E8A-4147-A177-3AD203B41FA5}">
                      <a16:colId xmlns:a16="http://schemas.microsoft.com/office/drawing/2014/main" val="356579253"/>
                    </a:ext>
                  </a:extLst>
                </a:gridCol>
                <a:gridCol w="1146142">
                  <a:extLst>
                    <a:ext uri="{9D8B030D-6E8A-4147-A177-3AD203B41FA5}">
                      <a16:colId xmlns:a16="http://schemas.microsoft.com/office/drawing/2014/main" val="4230986073"/>
                    </a:ext>
                  </a:extLst>
                </a:gridCol>
                <a:gridCol w="1714141">
                  <a:extLst>
                    <a:ext uri="{9D8B030D-6E8A-4147-A177-3AD203B41FA5}">
                      <a16:colId xmlns:a16="http://schemas.microsoft.com/office/drawing/2014/main" val="3882199018"/>
                    </a:ext>
                  </a:extLst>
                </a:gridCol>
                <a:gridCol w="1298285">
                  <a:extLst>
                    <a:ext uri="{9D8B030D-6E8A-4147-A177-3AD203B41FA5}">
                      <a16:colId xmlns:a16="http://schemas.microsoft.com/office/drawing/2014/main" val="3687012733"/>
                    </a:ext>
                  </a:extLst>
                </a:gridCol>
                <a:gridCol w="933142">
                  <a:extLst>
                    <a:ext uri="{9D8B030D-6E8A-4147-A177-3AD203B41FA5}">
                      <a16:colId xmlns:a16="http://schemas.microsoft.com/office/drawing/2014/main" val="3526278632"/>
                    </a:ext>
                  </a:extLst>
                </a:gridCol>
                <a:gridCol w="600964">
                  <a:extLst>
                    <a:ext uri="{9D8B030D-6E8A-4147-A177-3AD203B41FA5}">
                      <a16:colId xmlns:a16="http://schemas.microsoft.com/office/drawing/2014/main" val="3634147910"/>
                    </a:ext>
                  </a:extLst>
                </a:gridCol>
                <a:gridCol w="600964">
                  <a:extLst>
                    <a:ext uri="{9D8B030D-6E8A-4147-A177-3AD203B41FA5}">
                      <a16:colId xmlns:a16="http://schemas.microsoft.com/office/drawing/2014/main" val="896760157"/>
                    </a:ext>
                  </a:extLst>
                </a:gridCol>
                <a:gridCol w="933142">
                  <a:extLst>
                    <a:ext uri="{9D8B030D-6E8A-4147-A177-3AD203B41FA5}">
                      <a16:colId xmlns:a16="http://schemas.microsoft.com/office/drawing/2014/main" val="563702283"/>
                    </a:ext>
                  </a:extLst>
                </a:gridCol>
                <a:gridCol w="933142">
                  <a:extLst>
                    <a:ext uri="{9D8B030D-6E8A-4147-A177-3AD203B41FA5}">
                      <a16:colId xmlns:a16="http://schemas.microsoft.com/office/drawing/2014/main" val="2448707281"/>
                    </a:ext>
                  </a:extLst>
                </a:gridCol>
              </a:tblGrid>
              <a:tr h="908780">
                <a:tc>
                  <a:txBody>
                    <a:bodyPr/>
                    <a:lstStyle/>
                    <a:p>
                      <a:pPr algn="ctr" fontAlgn="ctr">
                        <a:buNone/>
                      </a:pPr>
                      <a:r>
                        <a:rPr lang="tr-TR" sz="900" b="1" u="none" strike="noStrike" dirty="0">
                          <a:effectLst/>
                        </a:rPr>
                        <a:t>Faaliyetin Adı</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Faaliyetin Amacı</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Tarihi (Başlangıç</a:t>
                      </a:r>
                      <a:br>
                        <a:rPr lang="tr-TR" sz="900" b="1" u="none" strike="noStrike" dirty="0">
                          <a:effectLst/>
                        </a:rPr>
                      </a:br>
                      <a:r>
                        <a:rPr lang="tr-TR" sz="900" b="1" u="none" strike="noStrike" dirty="0">
                          <a:effectLst/>
                        </a:rPr>
                        <a:t>Bitiş Tarihleri)</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Yapıldığı Yer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Hedef Kitle (Akademik personel, İdari personel, Üniversite öğrencisi, Diğer öğrenci, Diğer)</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Katılımcı Sayısı (Kişi)</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a:effectLst/>
                        </a:rPr>
                        <a:t>Ders Saati (Teorik)</a:t>
                      </a:r>
                      <a:endParaRPr lang="tr-TR" sz="900" b="1"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Ders Saati (Uygulama)</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Gelir (TL) (Varsa) (KDV Hariç)</a:t>
                      </a:r>
                      <a:endParaRPr lang="tr-TR" sz="900" b="1" i="0" u="none" strike="noStrike" dirty="0">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b="1" u="none" strike="noStrike" dirty="0">
                          <a:effectLst/>
                        </a:rPr>
                        <a:t>Faaliyet İlişkin Materyaller (Fotoğraf, Afiş, Poster, Video, </a:t>
                      </a:r>
                      <a:r>
                        <a:rPr lang="tr-TR" sz="900" b="1" u="none" strike="noStrike" dirty="0" err="1">
                          <a:effectLst/>
                        </a:rPr>
                        <a:t>vb</a:t>
                      </a:r>
                      <a:r>
                        <a:rPr lang="tr-TR" sz="900" b="1" u="none" strike="noStrike" dirty="0">
                          <a:effectLst/>
                        </a:rPr>
                        <a:t>)</a:t>
                      </a:r>
                      <a:endParaRPr lang="tr-TR" sz="900" b="1"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012854321"/>
                  </a:ext>
                </a:extLst>
              </a:tr>
              <a:tr h="403903">
                <a:tc>
                  <a:txBody>
                    <a:bodyPr/>
                    <a:lstStyle/>
                    <a:p>
                      <a:pPr algn="ctr" fontAlgn="ctr">
                        <a:buNone/>
                      </a:pPr>
                      <a:r>
                        <a:rPr lang="tr-TR" sz="900" u="none" strike="noStrike">
                          <a:effectLst/>
                        </a:rPr>
                        <a:t>İnsan Kaynakları Yönetimi Eğitimi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22.10.2025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Arsin Organize Sanayi Bölgesi Toplantı Salonu</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₺9.375,00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3757681469"/>
                  </a:ext>
                </a:extLst>
              </a:tr>
              <a:tr h="403903">
                <a:tc>
                  <a:txBody>
                    <a:bodyPr/>
                    <a:lstStyle/>
                    <a:p>
                      <a:pPr algn="ctr" fontAlgn="ctr">
                        <a:buNone/>
                      </a:pPr>
                      <a:r>
                        <a:rPr lang="tr-TR" sz="900" u="none" strike="noStrike">
                          <a:effectLst/>
                        </a:rPr>
                        <a:t>Bilirkişilik Temel Eğitimi – XIII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07.10.2025 - 10.10.2025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₺104.545,45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310668418"/>
                  </a:ext>
                </a:extLst>
              </a:tr>
              <a:tr h="403903">
                <a:tc>
                  <a:txBody>
                    <a:bodyPr/>
                    <a:lstStyle/>
                    <a:p>
                      <a:pPr algn="ctr" fontAlgn="ctr">
                        <a:buNone/>
                      </a:pPr>
                      <a:r>
                        <a:rPr lang="tr-TR" sz="900" u="none" strike="noStrike">
                          <a:effectLst/>
                        </a:rPr>
                        <a:t>Bilirkişilik Temel Eğitimi – XIV</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21.10.2025 - 24.10.2025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₺104.545,45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581442515"/>
                  </a:ext>
                </a:extLst>
              </a:tr>
              <a:tr h="403903">
                <a:tc>
                  <a:txBody>
                    <a:bodyPr/>
                    <a:lstStyle/>
                    <a:p>
                      <a:pPr algn="ctr" fontAlgn="ctr">
                        <a:buNone/>
                      </a:pPr>
                      <a:r>
                        <a:rPr lang="tr-TR" sz="900" u="none" strike="noStrike">
                          <a:effectLst/>
                        </a:rPr>
                        <a:t>Sağlık Sektöründe Kişi Markası ve Kurumsal Marka Eğitimi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25.10.2025 - 15.11.2025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Özel Araklı Ağız ve Diş Sağlığı Poliklinik Toplantı Salonu</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6</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₺30.000,00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541333221"/>
                  </a:ext>
                </a:extLst>
              </a:tr>
              <a:tr h="403903">
                <a:tc>
                  <a:txBody>
                    <a:bodyPr/>
                    <a:lstStyle/>
                    <a:p>
                      <a:pPr algn="ctr" fontAlgn="ctr">
                        <a:buNone/>
                      </a:pPr>
                      <a:r>
                        <a:rPr lang="tr-TR" sz="900" u="none" strike="noStrike">
                          <a:effectLst/>
                        </a:rPr>
                        <a:t>Ticaret Hukukunda Uzman Arabuluculuk Eğitimi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06.11.2025 - 09.11.2025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Üniversitesi Hukuk Fakültesi 2. kat toplantı salonunda </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₺118.181,82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3381198072"/>
                  </a:ext>
                </a:extLst>
              </a:tr>
              <a:tr h="403903">
                <a:tc>
                  <a:txBody>
                    <a:bodyPr/>
                    <a:lstStyle/>
                    <a:p>
                      <a:pPr algn="ctr" fontAlgn="ctr">
                        <a:buNone/>
                      </a:pPr>
                      <a:r>
                        <a:rPr lang="tr-TR" sz="900" u="none" strike="noStrike">
                          <a:effectLst/>
                        </a:rPr>
                        <a:t>Üretim Yönetimi Eğitimi Görevlendirme</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26.11.2025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 Arsin Organize Sanayi Bölgesi Toplantı Salonu</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42</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3</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₺8.250,00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TRABZONSEM web sitesinde mevcuttur.</a:t>
                      </a:r>
                      <a:endParaRPr lang="tr-TR" sz="900" b="0" i="0" u="none" strike="noStrike">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2290926573"/>
                  </a:ext>
                </a:extLst>
              </a:tr>
              <a:tr h="807804">
                <a:tc>
                  <a:txBody>
                    <a:bodyPr/>
                    <a:lstStyle/>
                    <a:p>
                      <a:pPr algn="ctr" fontAlgn="ctr">
                        <a:buNone/>
                      </a:pPr>
                      <a:r>
                        <a:rPr lang="tr-TR" sz="900" u="none" strike="noStrike">
                          <a:effectLst/>
                        </a:rPr>
                        <a:t>Trabzon Şalpazarı Fidanbaşı Tımara ve Sisdağı Eğitim Gençlik Doğa ve Turizm Derneği</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Eğitim</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14.12.2025 - 28.12.2025</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 Trabzon Şalpazarı Fidanbaşı Tımara ve Sisdağı Eğitim Gençlik Doğa ve Turizm Derneği Toplantı Salonu</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Yetişkin</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18</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4</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0</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a:effectLst/>
                        </a:rPr>
                        <a:t>₺9.090,88</a:t>
                      </a:r>
                      <a:endParaRPr lang="tr-TR" sz="900" b="0" i="0" u="none" strike="noStrike">
                        <a:solidFill>
                          <a:srgbClr val="000000"/>
                        </a:solidFill>
                        <a:effectLst/>
                        <a:latin typeface="Times New Roman" panose="02020603050405020304" pitchFamily="18" charset="0"/>
                      </a:endParaRPr>
                    </a:p>
                  </a:txBody>
                  <a:tcPr marL="7613" marR="7613" marT="7613" marB="0" anchor="ctr"/>
                </a:tc>
                <a:tc>
                  <a:txBody>
                    <a:bodyPr/>
                    <a:lstStyle/>
                    <a:p>
                      <a:pPr algn="ctr" fontAlgn="ctr">
                        <a:buNone/>
                      </a:pPr>
                      <a:r>
                        <a:rPr lang="tr-TR" sz="900" u="none" strike="noStrike" dirty="0">
                          <a:effectLst/>
                        </a:rPr>
                        <a:t>TRABZONSEM web sitesinde mevcuttur.</a:t>
                      </a:r>
                      <a:endParaRPr lang="tr-TR" sz="900" b="0" i="0" u="none" strike="noStrike" dirty="0">
                        <a:solidFill>
                          <a:srgbClr val="000000"/>
                        </a:solidFill>
                        <a:effectLst/>
                        <a:latin typeface="Times New Roman" panose="02020603050405020304" pitchFamily="18" charset="0"/>
                      </a:endParaRPr>
                    </a:p>
                  </a:txBody>
                  <a:tcPr marL="7613" marR="7613" marT="7613" marB="0" anchor="ctr"/>
                </a:tc>
                <a:extLst>
                  <a:ext uri="{0D108BD9-81ED-4DB2-BD59-A6C34878D82A}">
                    <a16:rowId xmlns:a16="http://schemas.microsoft.com/office/drawing/2014/main" val="1331527496"/>
                  </a:ext>
                </a:extLst>
              </a:tr>
            </a:tbl>
          </a:graphicData>
        </a:graphic>
      </p:graphicFrame>
    </p:spTree>
    <p:extLst>
      <p:ext uri="{BB962C8B-B14F-4D97-AF65-F5344CB8AC3E}">
        <p14:creationId xmlns:p14="http://schemas.microsoft.com/office/powerpoint/2010/main" val="330071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96357D-605D-1958-BFD4-5FF16F5B9D7A}"/>
              </a:ext>
            </a:extLst>
          </p:cNvPr>
          <p:cNvSpPr>
            <a:spLocks noGrp="1"/>
          </p:cNvSpPr>
          <p:nvPr>
            <p:ph type="title"/>
          </p:nvPr>
        </p:nvSpPr>
        <p:spPr/>
        <p:txBody>
          <a:bodyPr/>
          <a:lstStyle/>
          <a:p>
            <a:r>
              <a:rPr lang="tr-TR" dirty="0"/>
              <a:t>TRABZONSEM FAALİYETLERİ</a:t>
            </a:r>
          </a:p>
        </p:txBody>
      </p:sp>
      <p:sp>
        <p:nvSpPr>
          <p:cNvPr id="4" name="Veri Yer Tutucusu 3">
            <a:extLst>
              <a:ext uri="{FF2B5EF4-FFF2-40B4-BE49-F238E27FC236}">
                <a16:creationId xmlns:a16="http://schemas.microsoft.com/office/drawing/2014/main" id="{6B843775-5CCA-BFE8-FC0E-3F731C84E62B}"/>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3B6816D2-14A1-AD6E-E6AF-A7FAB0F12DC3}"/>
              </a:ext>
            </a:extLst>
          </p:cNvPr>
          <p:cNvSpPr>
            <a:spLocks noGrp="1"/>
          </p:cNvSpPr>
          <p:nvPr>
            <p:ph type="sldNum" sz="quarter" idx="12"/>
          </p:nvPr>
        </p:nvSpPr>
        <p:spPr/>
        <p:txBody>
          <a:bodyPr/>
          <a:lstStyle/>
          <a:p>
            <a:fld id="{15D42E69-0B45-4D6A-BDA9-8F9042B0111B}" type="slidenum">
              <a:rPr lang="tr-TR" smtClean="0"/>
              <a:pPr/>
              <a:t>25</a:t>
            </a:fld>
            <a:endParaRPr lang="tr-TR"/>
          </a:p>
        </p:txBody>
      </p:sp>
      <p:graphicFrame>
        <p:nvGraphicFramePr>
          <p:cNvPr id="9" name="Grafik 8">
            <a:extLst>
              <a:ext uri="{FF2B5EF4-FFF2-40B4-BE49-F238E27FC236}">
                <a16:creationId xmlns:a16="http://schemas.microsoft.com/office/drawing/2014/main" id="{4863AF21-1D9D-1870-AEC7-810CAA97BE4D}"/>
              </a:ext>
            </a:extLst>
          </p:cNvPr>
          <p:cNvGraphicFramePr>
            <a:graphicFrameLocks/>
          </p:cNvGraphicFramePr>
          <p:nvPr>
            <p:extLst>
              <p:ext uri="{D42A27DB-BD31-4B8C-83A1-F6EECF244321}">
                <p14:modId xmlns:p14="http://schemas.microsoft.com/office/powerpoint/2010/main" val="4208409035"/>
              </p:ext>
            </p:extLst>
          </p:nvPr>
        </p:nvGraphicFramePr>
        <p:xfrm>
          <a:off x="838200" y="2118147"/>
          <a:ext cx="9871841" cy="3810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0945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26</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27</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7511444"/>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28</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3486363063"/>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006845676"/>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631655072"/>
              </p:ext>
            </p:extLst>
          </p:nvPr>
        </p:nvGraphicFramePr>
        <p:xfrm>
          <a:off x="397563" y="1967947"/>
          <a:ext cx="11390246" cy="3757297"/>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2</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2</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2</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2</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2</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155897343"/>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1 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1 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04193109"/>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400"/>
              </a:spcAft>
            </a:pPr>
            <a:r>
              <a:rPr lang="tr-TR" sz="3200" dirty="0">
                <a:solidFill>
                  <a:srgbClr val="485793"/>
                </a:solidFill>
              </a:rPr>
              <a:t>Bünyesinde ulusal anlamda köklü bir eğitim fakültesi barındıran bir kurumun çatısı altında bulunmak</a:t>
            </a:r>
          </a:p>
          <a:p>
            <a:pPr>
              <a:lnSpc>
                <a:spcPct val="100000"/>
              </a:lnSpc>
              <a:spcBef>
                <a:spcPts val="0"/>
              </a:spcBef>
              <a:spcAft>
                <a:spcPts val="400"/>
              </a:spcAft>
            </a:pPr>
            <a:r>
              <a:rPr lang="tr-TR" sz="3200" dirty="0">
                <a:solidFill>
                  <a:srgbClr val="485793"/>
                </a:solidFill>
              </a:rPr>
              <a:t>Birimdeki tüm çalışanların eğitim durumlarının doktora olması</a:t>
            </a: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33</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3200" dirty="0">
                <a:solidFill>
                  <a:srgbClr val="485793"/>
                </a:solidFill>
              </a:rPr>
              <a:t>Fiziki imkanlar</a:t>
            </a:r>
          </a:p>
          <a:p>
            <a:pPr>
              <a:lnSpc>
                <a:spcPct val="100000"/>
              </a:lnSpc>
              <a:spcBef>
                <a:spcPts val="0"/>
              </a:spcBef>
              <a:spcAft>
                <a:spcPts val="400"/>
              </a:spcAft>
            </a:pPr>
            <a:r>
              <a:rPr lang="tr-TR" sz="3200" dirty="0">
                <a:solidFill>
                  <a:srgbClr val="485793"/>
                </a:solidFill>
              </a:rPr>
              <a:t>Personel sayısı</a:t>
            </a:r>
          </a:p>
        </p:txBody>
      </p:sp>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34</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35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234870048"/>
              </p:ext>
            </p:extLst>
          </p:nvPr>
        </p:nvGraphicFramePr>
        <p:xfrm>
          <a:off x="352697" y="2027207"/>
          <a:ext cx="11403874" cy="3784583"/>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nSpc>
                          <a:spcPct val="107000"/>
                        </a:lnSpc>
                        <a:spcAft>
                          <a:spcPts val="0"/>
                        </a:spcAft>
                      </a:pPr>
                      <a:r>
                        <a:rPr lang="tr-TR" sz="1800" dirty="0">
                          <a:effectLst/>
                        </a:rPr>
                        <a:t> Personel Talebi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rPr>
                        <a:t> Üst Yönetimden talep edilecek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nSpc>
                          <a:spcPct val="107000"/>
                        </a:lnSpc>
                        <a:spcAft>
                          <a:spcPts val="0"/>
                        </a:spcAft>
                      </a:pPr>
                      <a:r>
                        <a:rPr lang="tr-TR" sz="1800" dirty="0">
                          <a:effectLst/>
                        </a:rPr>
                        <a:t> Protokol Süreçleri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rPr>
                        <a:t>Eğitim talep eden kurumsal firmalardan, resmi kuruluşlardan eğitimlerin bir protokol kapsamında yürütülmesi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84304">
                <a:tc>
                  <a:txBody>
                    <a:bodyPr/>
                    <a:lstStyle/>
                    <a:p>
                      <a:pPr>
                        <a:lnSpc>
                          <a:spcPct val="107000"/>
                        </a:lnSpc>
                        <a:spcAft>
                          <a:spcPts val="0"/>
                        </a:spcAft>
                      </a:pPr>
                      <a:r>
                        <a:rPr lang="tr-TR" sz="1800" dirty="0">
                          <a:effectLst/>
                        </a:rPr>
                        <a:t> Sertifikaların e-devlet üzerinden sunulması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rPr>
                        <a:t>Eğitim kapsamında verilen katılım belgesi ya da sertifikaların e-devlet üzerinden sorgulanabilir </a:t>
                      </a:r>
                      <a:r>
                        <a:rPr lang="tr-TR" sz="1800">
                          <a:effectLst/>
                        </a:rPr>
                        <a:t>hale getirmek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484304">
                <a:tc>
                  <a:txBody>
                    <a:bodyPr/>
                    <a:lstStyle/>
                    <a:p>
                      <a:pP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484304">
                <a:tc>
                  <a:txBody>
                    <a:bodyPr/>
                    <a:lstStyle/>
                    <a:p>
                      <a:pP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36</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37</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rPr>
              <a:t>Müdürlük / Koordinatörlük</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3858870824"/>
              </p:ext>
            </p:extLst>
          </p:nvPr>
        </p:nvGraphicFramePr>
        <p:xfrm>
          <a:off x="336299" y="2681207"/>
          <a:ext cx="11516263" cy="2035111"/>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Prof. Dr. Mustafa ÜREY</a:t>
                      </a:r>
                    </a:p>
                  </a:txBody>
                  <a:tcPr marL="0" marR="0" marT="0" marB="0" anchor="ctr"/>
                </a:tc>
                <a:extLst>
                  <a:ext uri="{0D108BD9-81ED-4DB2-BD59-A6C34878D82A}">
                    <a16:rowId xmlns:a16="http://schemas.microsoft.com/office/drawing/2014/main" val="1395922710"/>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Yardımcısı/ 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rgbClr val="485793"/>
                          </a:solidFill>
                          <a:effectLst/>
                          <a:latin typeface="+mn-lt"/>
                          <a:ea typeface="Calibri" panose="020F0502020204030204" pitchFamily="34" charset="0"/>
                          <a:cs typeface="Calibri" panose="020F0502020204030204" pitchFamily="34" charset="0"/>
                        </a:rPr>
                        <a:t>Doç. Dr. Kadir GÜRSOY</a:t>
                      </a:r>
                    </a:p>
                  </a:txBody>
                  <a:tcPr marL="0" marR="0" marT="0" marB="0" anchor="ctr"/>
                </a:tc>
                <a:extLst>
                  <a:ext uri="{0D108BD9-81ED-4DB2-BD59-A6C34878D82A}">
                    <a16:rowId xmlns:a16="http://schemas.microsoft.com/office/drawing/2014/main" val="4036107159"/>
                  </a:ext>
                </a:extLst>
              </a:tr>
              <a:tr h="520963">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Yardımcısı/ 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kern="1200" dirty="0">
                          <a:solidFill>
                            <a:srgbClr val="485793"/>
                          </a:solidFill>
                          <a:effectLst/>
                          <a:latin typeface="+mn-lt"/>
                          <a:ea typeface="+mn-ea"/>
                          <a:cs typeface="+mn-cs"/>
                        </a:rPr>
                        <a:t>Dr. Öğr. Üyesi Elif SİS ATABAY</a:t>
                      </a:r>
                    </a:p>
                  </a:txBody>
                  <a:tcPr marL="0" marR="0" marT="0" marB="0" anchor="ctr"/>
                </a:tc>
                <a:extLst>
                  <a:ext uri="{0D108BD9-81ED-4DB2-BD59-A6C34878D82A}">
                    <a16:rowId xmlns:a16="http://schemas.microsoft.com/office/drawing/2014/main" val="4209787686"/>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a:solidFill>
                  <a:srgbClr val="3333FF"/>
                </a:solidFill>
                <a:latin typeface="+mn-lt"/>
              </a:rPr>
              <a:t>Kurullar / Komisyonlar</a:t>
            </a:r>
            <a:endParaRPr lang="tr-TR" sz="3200" dirty="0">
              <a:solidFill>
                <a:srgbClr val="3333FF"/>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788574375"/>
              </p:ext>
            </p:extLst>
          </p:nvPr>
        </p:nvGraphicFramePr>
        <p:xfrm>
          <a:off x="640079" y="1926768"/>
          <a:ext cx="11265593" cy="4330572"/>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601088">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5220">
                <a:tc>
                  <a:txBody>
                    <a:bodyPr/>
                    <a:lstStyle/>
                    <a:p>
                      <a:pPr algn="ctr">
                        <a:lnSpc>
                          <a:spcPct val="107000"/>
                        </a:lnSpc>
                      </a:pPr>
                      <a:r>
                        <a:rPr lang="tr-TR" sz="1800" dirty="0">
                          <a:effectLst/>
                          <a:latin typeface="Calibri" panose="020F0502020204030204" pitchFamily="34" charset="0"/>
                          <a:cs typeface="Times New Roman" panose="02020603050405020304" pitchFamily="18" charset="0"/>
                        </a:rPr>
                        <a:t>Yönetim Kurulu</a:t>
                      </a:r>
                    </a:p>
                  </a:txBody>
                  <a:tcPr marL="46990" marR="46990" marT="6350" marB="0" anchor="ctr"/>
                </a:tc>
                <a:tc>
                  <a:txBody>
                    <a:bodyPr/>
                    <a:lstStyle/>
                    <a:p>
                      <a:pPr algn="ctr">
                        <a:lnSpc>
                          <a:spcPct val="107000"/>
                        </a:lnSpc>
                      </a:pPr>
                      <a:r>
                        <a:rPr lang="tr-TR" sz="1800" dirty="0">
                          <a:effectLst/>
                          <a:latin typeface="Calibri" panose="020F0502020204030204" pitchFamily="34" charset="0"/>
                          <a:cs typeface="Times New Roman" panose="02020603050405020304" pitchFamily="18" charset="0"/>
                        </a:rPr>
                        <a:t>7</a:t>
                      </a:r>
                    </a:p>
                  </a:txBody>
                  <a:tcPr marL="9525" marR="9525" marT="9525" marB="0" anchor="ctr"/>
                </a:tc>
                <a:tc>
                  <a:txBody>
                    <a:bodyPr/>
                    <a:lstStyle/>
                    <a:p>
                      <a:pPr algn="ctr">
                        <a:lnSpc>
                          <a:spcPct val="107000"/>
                        </a:lnSpc>
                      </a:pPr>
                      <a:r>
                        <a:rPr lang="tr-TR" sz="1800" dirty="0">
                          <a:effectLst/>
                          <a:latin typeface="Calibri" panose="020F0502020204030204" pitchFamily="34" charset="0"/>
                          <a:cs typeface="Times New Roman" panose="02020603050405020304" pitchFamily="18" charset="0"/>
                        </a:rPr>
                        <a:t>0</a:t>
                      </a:r>
                    </a:p>
                  </a:txBody>
                  <a:tcPr marL="9525" marR="9525" marT="9525" marB="0" anchor="ctr"/>
                </a:tc>
                <a:tc>
                  <a:txBody>
                    <a:bodyPr/>
                    <a:lstStyle/>
                    <a:p>
                      <a:pPr algn="ctr">
                        <a:lnSpc>
                          <a:spcPct val="107000"/>
                        </a:lnSpc>
                      </a:pPr>
                      <a:r>
                        <a:rPr lang="tr-TR" sz="1800" dirty="0">
                          <a:effectLst/>
                          <a:latin typeface="Calibri" panose="020F0502020204030204" pitchFamily="34" charset="0"/>
                          <a:cs typeface="Times New Roman" panose="02020603050405020304" pitchFamily="18" charset="0"/>
                        </a:rPr>
                        <a:t>0</a:t>
                      </a:r>
                    </a:p>
                  </a:txBody>
                  <a:tcPr marL="9525" marR="9525" marT="9525" marB="0" anchor="ctr"/>
                </a:tc>
                <a:extLst>
                  <a:ext uri="{0D108BD9-81ED-4DB2-BD59-A6C34878D82A}">
                    <a16:rowId xmlns:a16="http://schemas.microsoft.com/office/drawing/2014/main" val="1959710692"/>
                  </a:ext>
                </a:extLst>
              </a:tr>
              <a:tr h="277907">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301893">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301893">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301893">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7907">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8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36582">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8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8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301893">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301893">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301893">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301893">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301893">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20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latin typeface="+mn-lt"/>
              </a:rPr>
              <a:t>Akademik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431048648"/>
              </p:ext>
            </p:extLst>
          </p:nvPr>
        </p:nvGraphicFramePr>
        <p:xfrm>
          <a:off x="517232" y="2170544"/>
          <a:ext cx="11282885" cy="3250541"/>
        </p:xfrm>
        <a:graphic>
          <a:graphicData uri="http://schemas.openxmlformats.org/drawingml/2006/table">
            <a:tbl>
              <a:tblPr>
                <a:tableStyleId>{BC89EF96-8CEA-46FF-86C4-4CE0E7609802}</a:tableStyleId>
              </a:tblPr>
              <a:tblGrid>
                <a:gridCol w="1229921">
                  <a:extLst>
                    <a:ext uri="{9D8B030D-6E8A-4147-A177-3AD203B41FA5}">
                      <a16:colId xmlns:a16="http://schemas.microsoft.com/office/drawing/2014/main" val="2374852142"/>
                    </a:ext>
                  </a:extLst>
                </a:gridCol>
                <a:gridCol w="549733">
                  <a:extLst>
                    <a:ext uri="{9D8B030D-6E8A-4147-A177-3AD203B41FA5}">
                      <a16:colId xmlns:a16="http://schemas.microsoft.com/office/drawing/2014/main" val="3943329580"/>
                    </a:ext>
                  </a:extLst>
                </a:gridCol>
                <a:gridCol w="489857">
                  <a:extLst>
                    <a:ext uri="{9D8B030D-6E8A-4147-A177-3AD203B41FA5}">
                      <a16:colId xmlns:a16="http://schemas.microsoft.com/office/drawing/2014/main" val="4042487974"/>
                    </a:ext>
                  </a:extLst>
                </a:gridCol>
                <a:gridCol w="870857">
                  <a:extLst>
                    <a:ext uri="{9D8B030D-6E8A-4147-A177-3AD203B41FA5}">
                      <a16:colId xmlns:a16="http://schemas.microsoft.com/office/drawing/2014/main" val="2314597785"/>
                    </a:ext>
                  </a:extLst>
                </a:gridCol>
                <a:gridCol w="653143">
                  <a:extLst>
                    <a:ext uri="{9D8B030D-6E8A-4147-A177-3AD203B41FA5}">
                      <a16:colId xmlns:a16="http://schemas.microsoft.com/office/drawing/2014/main" val="3001289435"/>
                    </a:ext>
                  </a:extLst>
                </a:gridCol>
                <a:gridCol w="1208314">
                  <a:extLst>
                    <a:ext uri="{9D8B030D-6E8A-4147-A177-3AD203B41FA5}">
                      <a16:colId xmlns:a16="http://schemas.microsoft.com/office/drawing/2014/main" val="832792308"/>
                    </a:ext>
                  </a:extLst>
                </a:gridCol>
                <a:gridCol w="1785257">
                  <a:extLst>
                    <a:ext uri="{9D8B030D-6E8A-4147-A177-3AD203B41FA5}">
                      <a16:colId xmlns:a16="http://schemas.microsoft.com/office/drawing/2014/main" val="89331317"/>
                    </a:ext>
                  </a:extLst>
                </a:gridCol>
                <a:gridCol w="1175657">
                  <a:extLst>
                    <a:ext uri="{9D8B030D-6E8A-4147-A177-3AD203B41FA5}">
                      <a16:colId xmlns:a16="http://schemas.microsoft.com/office/drawing/2014/main" val="360630672"/>
                    </a:ext>
                  </a:extLst>
                </a:gridCol>
                <a:gridCol w="1763486">
                  <a:extLst>
                    <a:ext uri="{9D8B030D-6E8A-4147-A177-3AD203B41FA5}">
                      <a16:colId xmlns:a16="http://schemas.microsoft.com/office/drawing/2014/main" val="4056823348"/>
                    </a:ext>
                  </a:extLst>
                </a:gridCol>
                <a:gridCol w="1556660">
                  <a:extLst>
                    <a:ext uri="{9D8B030D-6E8A-4147-A177-3AD203B41FA5}">
                      <a16:colId xmlns:a16="http://schemas.microsoft.com/office/drawing/2014/main" val="1437704887"/>
                    </a:ext>
                  </a:extLst>
                </a:gridCol>
              </a:tblGrid>
              <a:tr h="478780">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6">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6582">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latin typeface="+mn-lt"/>
                        </a:rPr>
                        <a:t>Prof.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Doç.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Dr. </a:t>
                      </a:r>
                      <a:r>
                        <a:rPr lang="tr-TR" sz="1600" b="1" dirty="0" err="1">
                          <a:solidFill>
                            <a:srgbClr val="3333FF"/>
                          </a:solidFill>
                          <a:effectLst/>
                          <a:latin typeface="+mn-lt"/>
                        </a:rPr>
                        <a:t>Öğr</a:t>
                      </a:r>
                      <a:r>
                        <a:rPr lang="tr-TR" sz="1600" b="1" dirty="0">
                          <a:solidFill>
                            <a:srgbClr val="3333FF"/>
                          </a:solidFill>
                          <a:effectLst/>
                          <a:latin typeface="+mn-lt"/>
                        </a:rPr>
                        <a:t>. Üyesi</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a:solidFill>
                            <a:srgbClr val="3333FF"/>
                          </a:solidFill>
                          <a:effectLst/>
                          <a:latin typeface="+mn-lt"/>
                        </a:rPr>
                        <a:t>Arş. Gör.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Vermeyen)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030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76547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1</a:t>
                      </a: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1</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1</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3</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1</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2</a:t>
                      </a:r>
                    </a:p>
                  </a:txBody>
                  <a:tcPr marL="9525" marR="9525" marT="9525" marB="0" anchor="ctr"/>
                </a:tc>
                <a:extLst>
                  <a:ext uri="{0D108BD9-81ED-4DB2-BD59-A6C34878D82A}">
                    <a16:rowId xmlns:a16="http://schemas.microsoft.com/office/drawing/2014/main" val="2227389024"/>
                  </a:ext>
                </a:extLst>
              </a:tr>
              <a:tr h="73331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nSpc>
                          <a:spcPct val="107000"/>
                        </a:lnSpc>
                        <a:spcAft>
                          <a:spcPts val="0"/>
                        </a:spcAft>
                      </a:pPr>
                      <a:r>
                        <a:rPr lang="tr-TR" sz="1400" dirty="0">
                          <a:effectLst/>
                          <a:latin typeface="+mn-lt"/>
                        </a:rPr>
                        <a:t>4</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3</a:t>
                      </a:r>
                    </a:p>
                  </a:txBody>
                  <a:tcPr marL="9525" marR="9525" marT="9525" marB="0" anchor="ctr"/>
                </a:tc>
                <a:extLst>
                  <a:ext uri="{0D108BD9-81ED-4DB2-BD59-A6C34878D82A}">
                    <a16:rowId xmlns:a16="http://schemas.microsoft.com/office/drawing/2014/main" val="1251189526"/>
                  </a:ext>
                </a:extLst>
              </a:tr>
              <a:tr h="73331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2</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2</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nSpc>
                          <a:spcPct val="107000"/>
                        </a:lnSpc>
                        <a:spcAft>
                          <a:spcPts val="0"/>
                        </a:spcAft>
                      </a:pPr>
                      <a:r>
                        <a:rPr lang="tr-TR" sz="1400" dirty="0">
                          <a:effectLst/>
                          <a:latin typeface="+mn-lt"/>
                        </a:rPr>
                        <a:t>7</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5</a:t>
                      </a: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rPr>
              <a:t>İdari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10429532"/>
              </p:ext>
            </p:extLst>
          </p:nvPr>
        </p:nvGraphicFramePr>
        <p:xfrm>
          <a:off x="517230" y="2170544"/>
          <a:ext cx="11337312" cy="3511800"/>
        </p:xfrm>
        <a:graphic>
          <a:graphicData uri="http://schemas.openxmlformats.org/drawingml/2006/table">
            <a:tbl>
              <a:tblPr>
                <a:tableStyleId>{BC89EF96-8CEA-46FF-86C4-4CE0E7609802}</a:tableStyleId>
              </a:tblPr>
              <a:tblGrid>
                <a:gridCol w="989402">
                  <a:extLst>
                    <a:ext uri="{9D8B030D-6E8A-4147-A177-3AD203B41FA5}">
                      <a16:colId xmlns:a16="http://schemas.microsoft.com/office/drawing/2014/main" val="2374852142"/>
                    </a:ext>
                  </a:extLst>
                </a:gridCol>
                <a:gridCol w="1498011">
                  <a:extLst>
                    <a:ext uri="{9D8B030D-6E8A-4147-A177-3AD203B41FA5}">
                      <a16:colId xmlns:a16="http://schemas.microsoft.com/office/drawing/2014/main" val="3943329580"/>
                    </a:ext>
                  </a:extLst>
                </a:gridCol>
                <a:gridCol w="1891650">
                  <a:extLst>
                    <a:ext uri="{9D8B030D-6E8A-4147-A177-3AD203B41FA5}">
                      <a16:colId xmlns:a16="http://schemas.microsoft.com/office/drawing/2014/main" val="4042487974"/>
                    </a:ext>
                  </a:extLst>
                </a:gridCol>
                <a:gridCol w="1333996">
                  <a:extLst>
                    <a:ext uri="{9D8B030D-6E8A-4147-A177-3AD203B41FA5}">
                      <a16:colId xmlns:a16="http://schemas.microsoft.com/office/drawing/2014/main" val="2314597785"/>
                    </a:ext>
                  </a:extLst>
                </a:gridCol>
                <a:gridCol w="1596421">
                  <a:extLst>
                    <a:ext uri="{9D8B030D-6E8A-4147-A177-3AD203B41FA5}">
                      <a16:colId xmlns:a16="http://schemas.microsoft.com/office/drawing/2014/main" val="3001289435"/>
                    </a:ext>
                  </a:extLst>
                </a:gridCol>
                <a:gridCol w="1027834">
                  <a:extLst>
                    <a:ext uri="{9D8B030D-6E8A-4147-A177-3AD203B41FA5}">
                      <a16:colId xmlns:a16="http://schemas.microsoft.com/office/drawing/2014/main" val="360630672"/>
                    </a:ext>
                  </a:extLst>
                </a:gridCol>
                <a:gridCol w="1213717">
                  <a:extLst>
                    <a:ext uri="{9D8B030D-6E8A-4147-A177-3AD203B41FA5}">
                      <a16:colId xmlns:a16="http://schemas.microsoft.com/office/drawing/2014/main" val="4056823348"/>
                    </a:ext>
                  </a:extLst>
                </a:gridCol>
                <a:gridCol w="1786281">
                  <a:extLst>
                    <a:ext uri="{9D8B030D-6E8A-4147-A177-3AD203B41FA5}">
                      <a16:colId xmlns:a16="http://schemas.microsoft.com/office/drawing/2014/main" val="1437704887"/>
                    </a:ext>
                  </a:extLst>
                </a:gridCol>
              </a:tblGrid>
              <a:tr h="515108">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4">
                  <a:txBody>
                    <a:bodyPr/>
                    <a:lstStyle/>
                    <a:p>
                      <a:pPr algn="ctr">
                        <a:lnSpc>
                          <a:spcPct val="107000"/>
                        </a:lnSpc>
                        <a:spcAft>
                          <a:spcPts val="0"/>
                        </a:spcAft>
                      </a:pPr>
                      <a:r>
                        <a:rPr lang="tr-TR" sz="2000" b="1" dirty="0">
                          <a:solidFill>
                            <a:srgbClr val="FF0000"/>
                          </a:solidFill>
                          <a:effectLst/>
                          <a:latin typeface="+mn-lt"/>
                        </a:rPr>
                        <a:t>İDARİ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5780">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rPr>
                        <a:t>Memur (Kadrolu tüm sınıflar)</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Sözleşmeli İdari Personel (4/b)</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0"/>
                        </a:spcAft>
                      </a:pPr>
                      <a:r>
                        <a:rPr lang="tr-TR" sz="1600" b="1" dirty="0">
                          <a:solidFill>
                            <a:srgbClr val="3333FF"/>
                          </a:solidFill>
                          <a:effectLst/>
                        </a:rPr>
                        <a:t>696 KHK Göre 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594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8235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0</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0</a:t>
                      </a:r>
                    </a:p>
                  </a:txBody>
                  <a:tcPr marL="9525" marR="9525" marT="9525" marB="0" anchor="ctr"/>
                </a:tc>
                <a:extLst>
                  <a:ext uri="{0D108BD9-81ED-4DB2-BD59-A6C34878D82A}">
                    <a16:rowId xmlns:a16="http://schemas.microsoft.com/office/drawing/2014/main" val="2227389024"/>
                  </a:ext>
                </a:extLst>
              </a:tr>
              <a:tr h="78895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0</a:t>
                      </a: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0</a:t>
                      </a:r>
                    </a:p>
                  </a:txBody>
                  <a:tcPr marL="9525" marR="9525" marT="9525" marB="0" anchor="ctr"/>
                </a:tc>
                <a:extLst>
                  <a:ext uri="{0D108BD9-81ED-4DB2-BD59-A6C34878D82A}">
                    <a16:rowId xmlns:a16="http://schemas.microsoft.com/office/drawing/2014/main" val="1251189526"/>
                  </a:ext>
                </a:extLst>
              </a:tr>
              <a:tr h="78895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0</a:t>
                      </a:r>
                    </a:p>
                  </a:txBody>
                  <a:tcPr marL="9525" marR="9525" marT="9525" marB="0" anchor="ctr"/>
                </a:tc>
                <a:tc>
                  <a:txBody>
                    <a:bodyPr/>
                    <a:lstStyle/>
                    <a:p>
                      <a:pP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0</a:t>
                      </a: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9946406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715156"/>
          </a:xfrm>
        </p:spPr>
        <p:txBody>
          <a:bodyPr>
            <a:noAutofit/>
          </a:bodyPr>
          <a:lstStyle/>
          <a:p>
            <a:pPr algn="ctr"/>
            <a:r>
              <a:rPr lang="tr-TR" sz="2800" b="1" dirty="0">
                <a:solidFill>
                  <a:srgbClr val="FF0000"/>
                </a:solidFill>
              </a:rPr>
              <a:t>Akademik Personel:</a:t>
            </a:r>
            <a:br>
              <a:rPr lang="tr-TR" sz="2800" b="1" dirty="0">
                <a:solidFill>
                  <a:srgbClr val="FF0000"/>
                </a:solidFill>
              </a:rPr>
            </a:br>
            <a:r>
              <a:rPr lang="tr-TR" sz="2800" b="1" dirty="0">
                <a:solidFill>
                  <a:srgbClr val="0000CC"/>
                </a:solidFill>
              </a:rPr>
              <a:t>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3409470672"/>
              </p:ext>
            </p:extLst>
          </p:nvPr>
        </p:nvGraphicFramePr>
        <p:xfrm>
          <a:off x="387626" y="1930145"/>
          <a:ext cx="11205659" cy="3222453"/>
        </p:xfrm>
        <a:graphic>
          <a:graphicData uri="http://schemas.openxmlformats.org/drawingml/2006/table">
            <a:tbl>
              <a:tblPr>
                <a:tableStyleId>{BDBED569-4797-4DF1-A0F4-6AAB3CD982D8}</a:tableStyleId>
              </a:tblPr>
              <a:tblGrid>
                <a:gridCol w="1539145">
                  <a:extLst>
                    <a:ext uri="{9D8B030D-6E8A-4147-A177-3AD203B41FA5}">
                      <a16:colId xmlns:a16="http://schemas.microsoft.com/office/drawing/2014/main" val="220074996"/>
                    </a:ext>
                  </a:extLst>
                </a:gridCol>
                <a:gridCol w="3287486">
                  <a:extLst>
                    <a:ext uri="{9D8B030D-6E8A-4147-A177-3AD203B41FA5}">
                      <a16:colId xmlns:a16="http://schemas.microsoft.com/office/drawing/2014/main" val="1696771542"/>
                    </a:ext>
                  </a:extLst>
                </a:gridCol>
                <a:gridCol w="3223674">
                  <a:extLst>
                    <a:ext uri="{9D8B030D-6E8A-4147-A177-3AD203B41FA5}">
                      <a16:colId xmlns:a16="http://schemas.microsoft.com/office/drawing/2014/main" val="497567926"/>
                    </a:ext>
                  </a:extLst>
                </a:gridCol>
                <a:gridCol w="3155354">
                  <a:extLst>
                    <a:ext uri="{9D8B030D-6E8A-4147-A177-3AD203B41FA5}">
                      <a16:colId xmlns:a16="http://schemas.microsoft.com/office/drawing/2014/main" val="3709939401"/>
                    </a:ext>
                  </a:extLst>
                </a:gridCol>
              </a:tblGrid>
              <a:tr h="442941">
                <a:tc>
                  <a:txBody>
                    <a:bodyPr/>
                    <a:lstStyle/>
                    <a:p>
                      <a:pPr algn="ctr">
                        <a:lnSpc>
                          <a:spcPct val="107000"/>
                        </a:lnSpc>
                        <a:spcAft>
                          <a:spcPts val="800"/>
                        </a:spcAft>
                      </a:pPr>
                      <a:r>
                        <a:rPr lang="tr-TR" sz="1600" b="1" dirty="0">
                          <a:solidFill>
                            <a:srgbClr val="FF0000"/>
                          </a:solidFill>
                          <a:effectLst/>
                        </a:rPr>
                        <a:t>Sıra No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347439">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a:t>
                      </a:r>
                    </a:p>
                  </a:txBody>
                  <a:tcPr marL="6985" marR="6985" marT="6985" marB="0" anchor="ctr"/>
                </a:tc>
                <a:tc>
                  <a:txBody>
                    <a:bodyPr/>
                    <a:lstStyle/>
                    <a:p>
                      <a:pPr>
                        <a:lnSpc>
                          <a:spcPct val="107000"/>
                        </a:lnSpc>
                        <a:spcAft>
                          <a:spcPts val="800"/>
                        </a:spcAft>
                      </a:pPr>
                      <a:r>
                        <a:rPr lang="tr-TR" sz="1100" dirty="0">
                          <a:effectLst/>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a:t>
                      </a:r>
                    </a:p>
                  </a:txBody>
                  <a:tcPr marL="6985" marR="6985" marT="6985" marB="0" anchor="ctr"/>
                </a:tc>
                <a:tc>
                  <a:txBody>
                    <a:bodyPr/>
                    <a:lstStyle/>
                    <a:p>
                      <a:pPr>
                        <a:lnSpc>
                          <a:spcPct val="107000"/>
                        </a:lnSpc>
                        <a:spcAft>
                          <a:spcPts val="800"/>
                        </a:spcAft>
                      </a:pPr>
                      <a:r>
                        <a:rPr lang="tr-TR" sz="1100" dirty="0">
                          <a:effectLst/>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347439">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a:t>
                      </a:r>
                    </a:p>
                  </a:txBody>
                  <a:tcPr marL="6985" marR="6985" marT="6985" marB="0" anchor="ctr"/>
                </a:tc>
                <a:tc>
                  <a:txBody>
                    <a:bodyPr/>
                    <a:lstStyle/>
                    <a:p>
                      <a:pPr>
                        <a:lnSpc>
                          <a:spcPct val="107000"/>
                        </a:lnSpc>
                        <a:spcAft>
                          <a:spcPts val="800"/>
                        </a:spcAft>
                      </a:pPr>
                      <a:r>
                        <a:rPr lang="tr-TR" sz="1100" dirty="0">
                          <a:effectLst/>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a:t>
                      </a:r>
                    </a:p>
                  </a:txBody>
                  <a:tcPr marL="6985" marR="6985" marT="6985" marB="0" anchor="ctr"/>
                </a:tc>
                <a:tc>
                  <a:txBody>
                    <a:bodyPr/>
                    <a:lstStyle/>
                    <a:p>
                      <a:pPr>
                        <a:lnSpc>
                          <a:spcPct val="107000"/>
                        </a:lnSpc>
                        <a:spcAft>
                          <a:spcPts val="800"/>
                        </a:spcAft>
                      </a:pPr>
                      <a:r>
                        <a:rPr lang="tr-TR" sz="1100" dirty="0">
                          <a:effectLst/>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347439">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a:t>
                      </a:r>
                    </a:p>
                  </a:txBody>
                  <a:tcPr marL="6985" marR="6985" marT="6985" marB="0" anchor="ctr"/>
                </a:tc>
                <a:tc>
                  <a:txBody>
                    <a:bodyPr/>
                    <a:lstStyle/>
                    <a:p>
                      <a:pPr>
                        <a:lnSpc>
                          <a:spcPct val="107000"/>
                        </a:lnSpc>
                        <a:spcAft>
                          <a:spcPts val="800"/>
                        </a:spcAft>
                      </a:pPr>
                      <a:r>
                        <a:rPr lang="tr-TR" sz="1100" dirty="0">
                          <a:effectLst/>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a:t>
                      </a:r>
                    </a:p>
                  </a:txBody>
                  <a:tcPr marL="6985" marR="6985" marT="6985" marB="0" anchor="ctr"/>
                </a:tc>
                <a:tc>
                  <a:txBody>
                    <a:bodyPr/>
                    <a:lstStyle/>
                    <a:p>
                      <a:pPr>
                        <a:lnSpc>
                          <a:spcPct val="107000"/>
                        </a:lnSpc>
                        <a:spcAft>
                          <a:spcPts val="800"/>
                        </a:spcAft>
                      </a:pPr>
                      <a:r>
                        <a:rPr lang="tr-TR" sz="1100" dirty="0">
                          <a:effectLst/>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347439">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520346"/>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8027019"/>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9934482"/>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*Kişi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8529</TotalTime>
  <Words>3975</Words>
  <Application>Microsoft Office PowerPoint</Application>
  <PresentationFormat>Geniş ekran</PresentationFormat>
  <Paragraphs>1103</Paragraphs>
  <Slides>37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37</vt:i4>
      </vt:variant>
    </vt:vector>
  </HeadingPairs>
  <TitlesOfParts>
    <vt:vector size="41" baseType="lpstr">
      <vt:lpstr>Arial</vt:lpstr>
      <vt:lpstr>Calibri</vt:lpstr>
      <vt:lpstr>Times New Roman</vt:lpstr>
      <vt:lpstr>Office Teması</vt:lpstr>
      <vt:lpstr>PowerPoint Sunusu</vt:lpstr>
      <vt:lpstr>SUNUM PLANI</vt:lpstr>
      <vt:lpstr>PowerPoint Sunusu</vt:lpstr>
      <vt:lpstr>YÖNETİM: Müdürlük / Koordinatörlük</vt:lpstr>
      <vt:lpstr>YÖNETİM: Kurullar / Komisyonlar</vt:lpstr>
      <vt:lpstr>PowerPoint Sunusu</vt:lpstr>
      <vt:lpstr>Akademik Personel Sayısı</vt:lpstr>
      <vt:lpstr>İdari Personel Sayısı</vt:lpstr>
      <vt:lpstr>Akademik Personel:  2025 Yılında Yapılan Atama ve Yükseltmeler</vt:lpstr>
      <vt:lpstr>PowerPoint Sunusu</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Yıllara Göre Kitap Bilgileri</vt:lpstr>
      <vt:lpstr>Araştırma ve Geliştirme Faaliyetleri:  Yıllara Göre Proje Bilgileri</vt:lpstr>
      <vt:lpstr>Araştırma ve Geliştirme Faaliyetleri :  Yıllara Göre Bilimsel Toplantı Faaliyetleri </vt:lpstr>
      <vt:lpstr>Araştırma ve Geliştirme Faaliyetleri:  Yıllara Göre Editörlük ve Hakemlik Faaliyetleri</vt:lpstr>
      <vt:lpstr>Araştırma ve Geliştirme Faaliyetleri:  Atıflar (Yazarın kendi yayınlarına yaptığı atıflar hariç)</vt:lpstr>
      <vt:lpstr>TRABZONSEM FAALİYETLERİ</vt:lpstr>
      <vt:lpstr>TRABZONSEM FAALİYETLERİ</vt:lpstr>
      <vt:lpstr>TRABZONSEM FAALİYETLERİ</vt:lpstr>
      <vt:lpstr>TRABZONSEM FAALİYETLERİ</vt:lpstr>
      <vt:lpstr>TRABZONSEM FAALİYETLERİ</vt:lpstr>
      <vt:lpstr>TRABZONSEM FAALİYETLERİ</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KADİR GÜRSOY</cp:lastModifiedBy>
  <cp:revision>625</cp:revision>
  <cp:lastPrinted>2023-06-23T13:03:34Z</cp:lastPrinted>
  <dcterms:created xsi:type="dcterms:W3CDTF">2021-05-17T12:15:06Z</dcterms:created>
  <dcterms:modified xsi:type="dcterms:W3CDTF">2026-01-15T20:00:12Z</dcterms:modified>
</cp:coreProperties>
</file>