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9"/>
  </p:notesMasterIdLst>
  <p:sldIdLst>
    <p:sldId id="471" r:id="rId2"/>
    <p:sldId id="508" r:id="rId3"/>
    <p:sldId id="472" r:id="rId4"/>
    <p:sldId id="399" r:id="rId5"/>
    <p:sldId id="415" r:id="rId6"/>
    <p:sldId id="474" r:id="rId7"/>
    <p:sldId id="475" r:id="rId8"/>
    <p:sldId id="509" r:id="rId9"/>
    <p:sldId id="400" r:id="rId10"/>
    <p:sldId id="510" r:id="rId11"/>
    <p:sldId id="512" r:id="rId12"/>
    <p:sldId id="486" r:id="rId13"/>
    <p:sldId id="490" r:id="rId14"/>
    <p:sldId id="401" r:id="rId15"/>
    <p:sldId id="513" r:id="rId16"/>
    <p:sldId id="477" r:id="rId17"/>
    <p:sldId id="491" r:id="rId18"/>
    <p:sldId id="492" r:id="rId19"/>
    <p:sldId id="402" r:id="rId20"/>
    <p:sldId id="514" r:id="rId21"/>
    <p:sldId id="478" r:id="rId22"/>
    <p:sldId id="493" r:id="rId23"/>
    <p:sldId id="403" r:id="rId24"/>
    <p:sldId id="515" r:id="rId25"/>
    <p:sldId id="494" r:id="rId26"/>
    <p:sldId id="479" r:id="rId27"/>
    <p:sldId id="404" r:id="rId28"/>
    <p:sldId id="516" r:id="rId29"/>
    <p:sldId id="495" r:id="rId30"/>
    <p:sldId id="480" r:id="rId31"/>
    <p:sldId id="496" r:id="rId32"/>
    <p:sldId id="405" r:id="rId33"/>
    <p:sldId id="517" r:id="rId34"/>
    <p:sldId id="481" r:id="rId35"/>
    <p:sldId id="501" r:id="rId36"/>
    <p:sldId id="406" r:id="rId37"/>
    <p:sldId id="518" r:id="rId38"/>
    <p:sldId id="482" r:id="rId39"/>
    <p:sldId id="462" r:id="rId40"/>
    <p:sldId id="498" r:id="rId41"/>
    <p:sldId id="499" r:id="rId42"/>
    <p:sldId id="504" r:id="rId43"/>
    <p:sldId id="465" r:id="rId44"/>
    <p:sldId id="519" r:id="rId45"/>
    <p:sldId id="483" r:id="rId46"/>
    <p:sldId id="467" r:id="rId47"/>
    <p:sldId id="520" r:id="rId48"/>
    <p:sldId id="484" r:id="rId49"/>
    <p:sldId id="511" r:id="rId50"/>
    <p:sldId id="503" r:id="rId51"/>
    <p:sldId id="502" r:id="rId52"/>
    <p:sldId id="469" r:id="rId53"/>
    <p:sldId id="521" r:id="rId54"/>
    <p:sldId id="505" r:id="rId55"/>
    <p:sldId id="522" r:id="rId56"/>
    <p:sldId id="485" r:id="rId57"/>
    <p:sldId id="506" r:id="rId5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06E1A"/>
    <a:srgbClr val="EB6E1A"/>
    <a:srgbClr val="F1A069"/>
    <a:srgbClr val="D36113"/>
    <a:srgbClr val="F19E65"/>
    <a:srgbClr val="EE833A"/>
    <a:srgbClr val="F5BC95"/>
    <a:srgbClr val="F9D5BD"/>
    <a:srgbClr val="FCEE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773" y="67"/>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0BD26-3E46-4D7A-A21B-4448DAFF5920}" type="datetimeFigureOut">
              <a:rPr lang="tr-TR" smtClean="0"/>
              <a:pPr/>
              <a:t>15.10.2025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32146F-BEC3-4962-B390-CB9C5F356163}" type="slidenum">
              <a:rPr lang="tr-TR" smtClean="0"/>
              <a:pPr/>
              <a:t>‹#›</a:t>
            </a:fld>
            <a:endParaRPr lang="tr-TR"/>
          </a:p>
        </p:txBody>
      </p:sp>
    </p:spTree>
    <p:extLst>
      <p:ext uri="{BB962C8B-B14F-4D97-AF65-F5344CB8AC3E}">
        <p14:creationId xmlns:p14="http://schemas.microsoft.com/office/powerpoint/2010/main" val="6767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89E27063-E7F7-4483-BE39-F65A66E42621}" type="datetime1">
              <a:rPr lang="tr-TR" smtClean="0"/>
              <a:t>15.10.2025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185633192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821DD0B-EBE5-44B0-A87D-93BA00D6A59A}" type="datetime1">
              <a:rPr lang="tr-TR" smtClean="0"/>
              <a:t>15.10.2025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252039867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DE2C339-E3BA-4EC8-BE04-1A94A8B97315}" type="datetime1">
              <a:rPr lang="tr-TR" smtClean="0"/>
              <a:t>15.10.2025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344583218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E405FEB-3844-4234-AB51-B43F9EEB33B6}" type="datetime1">
              <a:rPr lang="tr-TR" smtClean="0"/>
              <a:t>15.10.2025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279225934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30F57139-EBE7-462B-A349-69D352DAC5B3}" type="datetime1">
              <a:rPr lang="tr-TR" smtClean="0"/>
              <a:t>15.10.2025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59320955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58058EA-899B-4543-80FF-86754E7C1247}" type="datetime1">
              <a:rPr lang="tr-TR" smtClean="0"/>
              <a:t>15.10.2025</a:t>
            </a:fld>
            <a:endParaRPr lang="tr-TR"/>
          </a:p>
        </p:txBody>
      </p:sp>
      <p:sp>
        <p:nvSpPr>
          <p:cNvPr id="6" name="Altbilgi Yer Tutucusu 5"/>
          <p:cNvSpPr>
            <a:spLocks noGrp="1"/>
          </p:cNvSpPr>
          <p:nvPr>
            <p:ph type="ftr" sz="quarter" idx="11"/>
          </p:nvPr>
        </p:nvSpPr>
        <p:spPr/>
        <p:txBody>
          <a:bodyPr/>
          <a:lstStyle/>
          <a:p>
            <a:r>
              <a:rPr lang="tr-TR" smtClean="0"/>
              <a:t>TRÜ KALİTE KOORDİNATÖRLÜĞÜ</a:t>
            </a:r>
            <a:endParaRPr lang="tr-TR"/>
          </a:p>
        </p:txBody>
      </p:sp>
      <p:sp>
        <p:nvSpPr>
          <p:cNvPr id="7" name="Slayt Numarası Yer Tutucusu 6"/>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329514940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5CD1774-2DA3-4DEA-BBAF-6B9862C4C09F}" type="datetime1">
              <a:rPr lang="tr-TR" smtClean="0"/>
              <a:t>15.10.2025</a:t>
            </a:fld>
            <a:endParaRPr lang="tr-TR"/>
          </a:p>
        </p:txBody>
      </p:sp>
      <p:sp>
        <p:nvSpPr>
          <p:cNvPr id="8" name="Altbilgi Yer Tutucusu 7"/>
          <p:cNvSpPr>
            <a:spLocks noGrp="1"/>
          </p:cNvSpPr>
          <p:nvPr>
            <p:ph type="ftr" sz="quarter" idx="11"/>
          </p:nvPr>
        </p:nvSpPr>
        <p:spPr/>
        <p:txBody>
          <a:bodyPr/>
          <a:lstStyle/>
          <a:p>
            <a:r>
              <a:rPr lang="tr-TR" smtClean="0"/>
              <a:t>TRÜ KALİTE KOORDİNATÖRLÜĞÜ</a:t>
            </a:r>
            <a:endParaRPr lang="tr-TR"/>
          </a:p>
        </p:txBody>
      </p:sp>
      <p:sp>
        <p:nvSpPr>
          <p:cNvPr id="9" name="Slayt Numarası Yer Tutucusu 8"/>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413579015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65FB37E-3BD4-4E82-8984-38ACE98A5749}" type="datetime1">
              <a:rPr lang="tr-TR" smtClean="0"/>
              <a:t>15.10.2025</a:t>
            </a:fld>
            <a:endParaRPr lang="tr-TR"/>
          </a:p>
        </p:txBody>
      </p:sp>
      <p:sp>
        <p:nvSpPr>
          <p:cNvPr id="4" name="Altbilgi Yer Tutucusu 3"/>
          <p:cNvSpPr>
            <a:spLocks noGrp="1"/>
          </p:cNvSpPr>
          <p:nvPr>
            <p:ph type="ftr" sz="quarter" idx="11"/>
          </p:nvPr>
        </p:nvSpPr>
        <p:spPr/>
        <p:txBody>
          <a:bodyPr/>
          <a:lstStyle/>
          <a:p>
            <a:r>
              <a:rPr lang="tr-TR" smtClean="0"/>
              <a:t>TRÜ KALİTE KOORDİNATÖRLÜĞÜ</a:t>
            </a:r>
            <a:endParaRPr lang="tr-TR"/>
          </a:p>
        </p:txBody>
      </p:sp>
      <p:sp>
        <p:nvSpPr>
          <p:cNvPr id="5" name="Slayt Numarası Yer Tutucusu 4"/>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16183818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C330068-6425-4BA1-8191-95DC7FF6E20D}" type="datetime1">
              <a:rPr lang="tr-TR" smtClean="0"/>
              <a:t>15.10.2025</a:t>
            </a:fld>
            <a:endParaRPr lang="tr-TR"/>
          </a:p>
        </p:txBody>
      </p:sp>
      <p:sp>
        <p:nvSpPr>
          <p:cNvPr id="3" name="Altbilgi Yer Tutucusu 2"/>
          <p:cNvSpPr>
            <a:spLocks noGrp="1"/>
          </p:cNvSpPr>
          <p:nvPr>
            <p:ph type="ftr" sz="quarter" idx="11"/>
          </p:nvPr>
        </p:nvSpPr>
        <p:spPr/>
        <p:txBody>
          <a:bodyPr/>
          <a:lstStyle/>
          <a:p>
            <a:r>
              <a:rPr lang="tr-TR" smtClean="0"/>
              <a:t>TRÜ KALİTE KOORDİNATÖRLÜĞÜ</a:t>
            </a:r>
            <a:endParaRPr lang="tr-TR"/>
          </a:p>
        </p:txBody>
      </p:sp>
      <p:sp>
        <p:nvSpPr>
          <p:cNvPr id="4" name="Slayt Numarası Yer Tutucusu 3"/>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386716912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F40716C-F9F3-48F8-B265-F7FE21D99265}" type="datetime1">
              <a:rPr lang="tr-TR" smtClean="0"/>
              <a:t>15.10.2025</a:t>
            </a:fld>
            <a:endParaRPr lang="tr-TR"/>
          </a:p>
        </p:txBody>
      </p:sp>
      <p:sp>
        <p:nvSpPr>
          <p:cNvPr id="6" name="Altbilgi Yer Tutucusu 5"/>
          <p:cNvSpPr>
            <a:spLocks noGrp="1"/>
          </p:cNvSpPr>
          <p:nvPr>
            <p:ph type="ftr" sz="quarter" idx="11"/>
          </p:nvPr>
        </p:nvSpPr>
        <p:spPr/>
        <p:txBody>
          <a:bodyPr/>
          <a:lstStyle/>
          <a:p>
            <a:r>
              <a:rPr lang="tr-TR" smtClean="0"/>
              <a:t>TRÜ KALİTE KOORDİNATÖRLÜĞÜ</a:t>
            </a:r>
            <a:endParaRPr lang="tr-TR"/>
          </a:p>
        </p:txBody>
      </p:sp>
      <p:sp>
        <p:nvSpPr>
          <p:cNvPr id="7" name="Slayt Numarası Yer Tutucusu 6"/>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361920777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98DD95AE-5878-4B01-8601-5C716EE24E1F}" type="datetime1">
              <a:rPr lang="tr-TR" smtClean="0"/>
              <a:t>15.10.2025</a:t>
            </a:fld>
            <a:endParaRPr lang="tr-TR"/>
          </a:p>
        </p:txBody>
      </p:sp>
      <p:sp>
        <p:nvSpPr>
          <p:cNvPr id="6" name="Altbilgi Yer Tutucusu 5"/>
          <p:cNvSpPr>
            <a:spLocks noGrp="1"/>
          </p:cNvSpPr>
          <p:nvPr>
            <p:ph type="ftr" sz="quarter" idx="11"/>
          </p:nvPr>
        </p:nvSpPr>
        <p:spPr/>
        <p:txBody>
          <a:bodyPr/>
          <a:lstStyle/>
          <a:p>
            <a:r>
              <a:rPr lang="tr-TR" smtClean="0"/>
              <a:t>TRÜ KALİTE KOORDİNATÖRLÜĞÜ</a:t>
            </a:r>
            <a:endParaRPr lang="tr-TR"/>
          </a:p>
        </p:txBody>
      </p:sp>
      <p:sp>
        <p:nvSpPr>
          <p:cNvPr id="7" name="Slayt Numarası Yer Tutucusu 6"/>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295666602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94000" b="90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78B94C-2E2F-46EB-B0AB-6F42EE2EC386}" type="datetime1">
              <a:rPr lang="tr-TR" smtClean="0"/>
              <a:t>15.10.2025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TRÜ KALİTE KOORDİNATÖRLÜĞÜ</a:t>
            </a:r>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E7859-ABE5-4F86-9590-63E6FFC2B8A3}" type="slidenum">
              <a:rPr lang="tr-TR" smtClean="0"/>
              <a:pPr/>
              <a:t>‹#›</a:t>
            </a:fld>
            <a:endParaRPr lang="tr-TR"/>
          </a:p>
        </p:txBody>
      </p:sp>
    </p:spTree>
    <p:extLst>
      <p:ext uri="{BB962C8B-B14F-4D97-AF65-F5344CB8AC3E}">
        <p14:creationId xmlns:p14="http://schemas.microsoft.com/office/powerpoint/2010/main" val="979314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3.png"/><Relationship Id="rId4" Type="http://schemas.openxmlformats.org/officeDocument/2006/relationships/image" Target="../media/image42.jpeg"/></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117988" y="398206"/>
            <a:ext cx="12192000" cy="4173794"/>
          </a:xfrm>
        </p:spPr>
        <p:txBody>
          <a:bodyPr>
            <a:normAutofit fontScale="90000"/>
          </a:bodyPr>
          <a:lstStyle/>
          <a:p>
            <a:r>
              <a:rPr lang="tr-TR" sz="4400" b="1" dirty="0">
                <a:solidFill>
                  <a:srgbClr val="FF0000"/>
                </a:solidFill>
              </a:rPr>
              <a:t>YÖKAK </a:t>
            </a:r>
            <a:r>
              <a:rPr lang="tr-TR" sz="4400" b="1" dirty="0" smtClean="0">
                <a:solidFill>
                  <a:srgbClr val="FF0000"/>
                </a:solidFill>
              </a:rPr>
              <a:t/>
            </a:r>
            <a:br>
              <a:rPr lang="tr-TR" sz="4400" b="1" dirty="0" smtClean="0">
                <a:solidFill>
                  <a:srgbClr val="FF0000"/>
                </a:solidFill>
              </a:rPr>
            </a:br>
            <a:r>
              <a:rPr lang="tr-TR" sz="1300" b="1" dirty="0">
                <a:solidFill>
                  <a:srgbClr val="0000CC"/>
                </a:solidFill>
              </a:rPr>
              <a:t/>
            </a:r>
            <a:br>
              <a:rPr lang="tr-TR" sz="1300" b="1" dirty="0">
                <a:solidFill>
                  <a:srgbClr val="0000CC"/>
                </a:solidFill>
              </a:rPr>
            </a:br>
            <a:r>
              <a:rPr lang="tr-TR" sz="3100" b="1" dirty="0" smtClean="0">
                <a:solidFill>
                  <a:srgbClr val="0000CC"/>
                </a:solidFill>
              </a:rPr>
              <a:t>KALİTE </a:t>
            </a:r>
            <a:r>
              <a:rPr lang="tr-TR" sz="3100" b="1" dirty="0">
                <a:solidFill>
                  <a:srgbClr val="0000CC"/>
                </a:solidFill>
              </a:rPr>
              <a:t>GÜVENCE SİSTEMİ VE </a:t>
            </a:r>
            <a:br>
              <a:rPr lang="tr-TR" sz="3100" b="1" dirty="0">
                <a:solidFill>
                  <a:srgbClr val="0000CC"/>
                </a:solidFill>
              </a:rPr>
            </a:br>
            <a:r>
              <a:rPr lang="en-US" sz="3100" b="1" dirty="0">
                <a:solidFill>
                  <a:srgbClr val="0000CC"/>
                </a:solidFill>
                <a:cs typeface="Calibri" panose="020F0502020204030204" pitchFamily="34" charset="0"/>
              </a:rPr>
              <a:t>KURUMSAL DIŞ DEĞERLEND</a:t>
            </a:r>
            <a:r>
              <a:rPr lang="tr-TR" sz="3100" b="1" dirty="0">
                <a:solidFill>
                  <a:srgbClr val="0000CC"/>
                </a:solidFill>
                <a:cs typeface="Calibri" panose="020F0502020204030204" pitchFamily="34" charset="0"/>
              </a:rPr>
              <a:t>İ</a:t>
            </a:r>
            <a:r>
              <a:rPr lang="en-US" sz="3100" b="1" dirty="0">
                <a:solidFill>
                  <a:srgbClr val="0000CC"/>
                </a:solidFill>
                <a:cs typeface="Calibri" panose="020F0502020204030204" pitchFamily="34" charset="0"/>
              </a:rPr>
              <a:t>RME VE AKRED</a:t>
            </a:r>
            <a:r>
              <a:rPr lang="tr-TR" sz="3100" b="1" dirty="0">
                <a:solidFill>
                  <a:srgbClr val="0000CC"/>
                </a:solidFill>
                <a:cs typeface="Calibri" panose="020F0502020204030204" pitchFamily="34" charset="0"/>
              </a:rPr>
              <a:t>İ</a:t>
            </a:r>
            <a:r>
              <a:rPr lang="en-US" sz="3100" b="1" dirty="0">
                <a:solidFill>
                  <a:srgbClr val="0000CC"/>
                </a:solidFill>
                <a:cs typeface="Calibri" panose="020F0502020204030204" pitchFamily="34" charset="0"/>
              </a:rPr>
              <a:t>TASYON ÖLÇÜTLER</a:t>
            </a:r>
            <a:r>
              <a:rPr lang="tr-TR" sz="3100" b="1" dirty="0">
                <a:solidFill>
                  <a:srgbClr val="0000CC"/>
                </a:solidFill>
                <a:cs typeface="Calibri" panose="020F0502020204030204" pitchFamily="34" charset="0"/>
              </a:rPr>
              <a:t>İ (KDDA</a:t>
            </a:r>
            <a:r>
              <a:rPr lang="tr-TR" sz="3100" b="1" dirty="0" smtClean="0">
                <a:solidFill>
                  <a:srgbClr val="0000CC"/>
                </a:solidFill>
                <a:cs typeface="Calibri" panose="020F0502020204030204" pitchFamily="34" charset="0"/>
              </a:rPr>
              <a:t>)</a:t>
            </a:r>
            <a:r>
              <a:rPr lang="tr-TR" sz="3100" b="1" dirty="0" smtClean="0">
                <a:solidFill>
                  <a:srgbClr val="0000CC"/>
                </a:solidFill>
              </a:rPr>
              <a:t> </a:t>
            </a:r>
            <a:br>
              <a:rPr lang="tr-TR" sz="3100" b="1" dirty="0" smtClean="0">
                <a:solidFill>
                  <a:srgbClr val="0000CC"/>
                </a:solidFill>
              </a:rPr>
            </a:br>
            <a:r>
              <a:rPr lang="tr-TR" sz="1800" b="1" i="1" dirty="0" smtClean="0">
                <a:solidFill>
                  <a:srgbClr val="C00000"/>
                </a:solidFill>
              </a:rPr>
              <a:t>(</a:t>
            </a:r>
            <a:r>
              <a:rPr lang="tr-TR" sz="1800" b="1" i="1" dirty="0">
                <a:solidFill>
                  <a:srgbClr val="C00000"/>
                </a:solidFill>
              </a:rPr>
              <a:t>Sürüm 3.2.1</a:t>
            </a:r>
            <a:r>
              <a:rPr lang="tr-TR" sz="1800" b="1" i="1" dirty="0" smtClean="0">
                <a:solidFill>
                  <a:srgbClr val="C00000"/>
                </a:solidFill>
              </a:rPr>
              <a:t>)</a:t>
            </a:r>
            <a:br>
              <a:rPr lang="tr-TR" sz="1800" b="1" i="1" dirty="0" smtClean="0">
                <a:solidFill>
                  <a:srgbClr val="C00000"/>
                </a:solidFill>
              </a:rPr>
            </a:br>
            <a:r>
              <a:rPr lang="tr-TR" sz="1800" b="1" i="1" dirty="0" smtClean="0">
                <a:solidFill>
                  <a:srgbClr val="C00000"/>
                </a:solidFill>
              </a:rPr>
              <a:t/>
            </a:r>
            <a:br>
              <a:rPr lang="tr-TR" sz="1800" b="1" i="1" dirty="0" smtClean="0">
                <a:solidFill>
                  <a:srgbClr val="C00000"/>
                </a:solidFill>
              </a:rPr>
            </a:br>
            <a:r>
              <a:rPr lang="tr-TR" sz="4400" b="1" i="1" dirty="0">
                <a:solidFill>
                  <a:srgbClr val="C00000"/>
                </a:solidFill>
              </a:rPr>
              <a:t/>
            </a:r>
            <a:br>
              <a:rPr lang="tr-TR" sz="4400" b="1" i="1" dirty="0">
                <a:solidFill>
                  <a:srgbClr val="C00000"/>
                </a:solidFill>
              </a:rPr>
            </a:br>
            <a:r>
              <a:rPr lang="tr-TR" sz="4400" b="1" dirty="0" smtClean="0">
                <a:solidFill>
                  <a:srgbClr val="FF0000"/>
                </a:solidFill>
              </a:rPr>
              <a:t>ARAŞTIRMA VE GELİŞTİRME</a:t>
            </a:r>
            <a:br>
              <a:rPr lang="tr-TR" sz="4400" b="1" dirty="0" smtClean="0">
                <a:solidFill>
                  <a:srgbClr val="FF0000"/>
                </a:solidFill>
              </a:rPr>
            </a:br>
            <a:r>
              <a:rPr lang="tr-TR" sz="4400" b="1" dirty="0" smtClean="0">
                <a:solidFill>
                  <a:srgbClr val="0000CC"/>
                </a:solidFill>
              </a:rPr>
              <a:t>TOPLUMSAL KATKI</a:t>
            </a:r>
            <a:r>
              <a:rPr lang="tr-TR" sz="4400" b="1" dirty="0" smtClean="0">
                <a:solidFill>
                  <a:srgbClr val="0000CC"/>
                </a:solidFill>
                <a:latin typeface="Times New Roman" panose="02020603050405020304" pitchFamily="18" charset="0"/>
              </a:rPr>
              <a:t/>
            </a:r>
            <a:br>
              <a:rPr lang="tr-TR" sz="4400" b="1" dirty="0" smtClean="0">
                <a:solidFill>
                  <a:srgbClr val="0000CC"/>
                </a:solidFill>
                <a:latin typeface="Times New Roman" panose="02020603050405020304" pitchFamily="18" charset="0"/>
              </a:rPr>
            </a:br>
            <a:endParaRPr lang="tr-TR" sz="4400" b="1" dirty="0">
              <a:solidFill>
                <a:srgbClr val="FF0000"/>
              </a:solidFill>
              <a:latin typeface="+mn-lt"/>
            </a:endParaRPr>
          </a:p>
        </p:txBody>
      </p:sp>
      <p:sp>
        <p:nvSpPr>
          <p:cNvPr id="4" name="Alt Başlık 3"/>
          <p:cNvSpPr>
            <a:spLocks noGrp="1"/>
          </p:cNvSpPr>
          <p:nvPr>
            <p:ph type="subTitle" idx="1"/>
          </p:nvPr>
        </p:nvSpPr>
        <p:spPr>
          <a:xfrm>
            <a:off x="471054" y="4904508"/>
            <a:ext cx="11720945" cy="1833953"/>
          </a:xfrm>
        </p:spPr>
        <p:txBody>
          <a:bodyPr>
            <a:noAutofit/>
          </a:bodyPr>
          <a:lstStyle/>
          <a:p>
            <a:r>
              <a:rPr lang="tr-TR" b="1" dirty="0" smtClean="0">
                <a:solidFill>
                  <a:srgbClr val="FF0000"/>
                </a:solidFill>
              </a:rPr>
              <a:t>T.C. </a:t>
            </a:r>
          </a:p>
          <a:p>
            <a:r>
              <a:rPr lang="tr-TR" b="1" dirty="0" smtClean="0">
                <a:solidFill>
                  <a:srgbClr val="0000CC"/>
                </a:solidFill>
              </a:rPr>
              <a:t>TRABZON ÜNİVERSİTESİ </a:t>
            </a:r>
          </a:p>
          <a:p>
            <a:r>
              <a:rPr lang="tr-TR" b="1" dirty="0" smtClean="0">
                <a:solidFill>
                  <a:srgbClr val="FF0000"/>
                </a:solidFill>
              </a:rPr>
              <a:t>KALİTE KOORDİNATÖRLÜĞÜ</a:t>
            </a:r>
          </a:p>
          <a:p>
            <a:r>
              <a:rPr lang="tr-TR" b="1" dirty="0" smtClean="0">
                <a:solidFill>
                  <a:srgbClr val="0000CC"/>
                </a:solidFill>
              </a:rPr>
              <a:t>15 EKİM 2025</a:t>
            </a:r>
            <a:endParaRPr lang="tr-TR" b="1" dirty="0">
              <a:solidFill>
                <a:srgbClr val="0000CC"/>
              </a:solidFill>
            </a:endParaRPr>
          </a:p>
        </p:txBody>
      </p:sp>
    </p:spTree>
    <p:extLst>
      <p:ext uri="{BB962C8B-B14F-4D97-AF65-F5344CB8AC3E}">
        <p14:creationId xmlns:p14="http://schemas.microsoft.com/office/powerpoint/2010/main" val="3877243515"/>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0" y="152401"/>
            <a:ext cx="12192000" cy="944561"/>
          </a:xfrm>
        </p:spPr>
        <p:txBody>
          <a:bodyPr>
            <a:noAutofit/>
          </a:bodyPr>
          <a:lstStyle/>
          <a:p>
            <a:pPr algn="ctr"/>
            <a:r>
              <a:rPr lang="tr-TR" sz="2400" b="1" dirty="0">
                <a:solidFill>
                  <a:srgbClr val="FF0000"/>
                </a:solidFill>
              </a:rPr>
              <a:t>C.1. Araştırma Süreçlerinin Yönetimi ve Araştırma Kaynakları /</a:t>
            </a:r>
            <a:r>
              <a:rPr lang="tr-TR" sz="2400" dirty="0">
                <a:solidFill>
                  <a:srgbClr val="FF0000"/>
                </a:solidFill>
              </a:rPr>
              <a:t/>
            </a:r>
            <a:br>
              <a:rPr lang="tr-TR" sz="2400" dirty="0">
                <a:solidFill>
                  <a:srgbClr val="FF0000"/>
                </a:solidFill>
              </a:rPr>
            </a:br>
            <a:r>
              <a:rPr lang="tr-TR" sz="2800" b="1" dirty="0">
                <a:solidFill>
                  <a:srgbClr val="0000CC"/>
                </a:solidFill>
              </a:rPr>
              <a:t>C.1.1. Araştırma süreçlerinin yönetimi</a:t>
            </a:r>
            <a:endParaRPr lang="tr-TR" sz="2800" dirty="0"/>
          </a:p>
        </p:txBody>
      </p:sp>
      <p:sp>
        <p:nvSpPr>
          <p:cNvPr id="4" name="Veri Yer Tutucusu 3"/>
          <p:cNvSpPr>
            <a:spLocks noGrp="1"/>
          </p:cNvSpPr>
          <p:nvPr>
            <p:ph type="dt" sz="half" idx="10"/>
          </p:nvPr>
        </p:nvSpPr>
        <p:spPr/>
        <p:txBody>
          <a:bodyPr/>
          <a:lstStyle/>
          <a:p>
            <a:fld id="{AB2FA6D4-C309-4FFC-BCE8-8EE3D6A97A41}" type="datetime1">
              <a:rPr lang="tr-TR" smtClean="0"/>
              <a:t>15.10.2025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10</a:t>
            </a:fld>
            <a:endParaRPr lang="tr-TR"/>
          </a:p>
        </p:txBody>
      </p:sp>
      <p:pic>
        <p:nvPicPr>
          <p:cNvPr id="9218" name="Picture 2" descr="Bölümümüz Araştırma-Geliştirme Puko Döngüs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818" y="1096962"/>
            <a:ext cx="10383982" cy="526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56170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838200" y="209483"/>
            <a:ext cx="11282464" cy="811922"/>
          </a:xfrm>
        </p:spPr>
        <p:txBody>
          <a:bodyPr>
            <a:normAutofit fontScale="90000"/>
          </a:bodyPr>
          <a:lstStyle/>
          <a:p>
            <a:pPr algn="ctr"/>
            <a:r>
              <a:rPr lang="tr-TR" sz="2800" b="1" dirty="0">
                <a:solidFill>
                  <a:srgbClr val="FF0000"/>
                </a:solidFill>
              </a:rPr>
              <a:t>C.1. Araştırma Süreçlerinin Yönetimi ve Araştırma Kaynakları /</a:t>
            </a:r>
            <a:r>
              <a:rPr lang="tr-TR" sz="2800" dirty="0">
                <a:solidFill>
                  <a:srgbClr val="FF0000"/>
                </a:solidFill>
              </a:rPr>
              <a:t/>
            </a:r>
            <a:br>
              <a:rPr lang="tr-TR" sz="2800" dirty="0">
                <a:solidFill>
                  <a:srgbClr val="FF0000"/>
                </a:solidFill>
              </a:rPr>
            </a:br>
            <a:r>
              <a:rPr lang="tr-TR" sz="2800" b="1" dirty="0">
                <a:solidFill>
                  <a:srgbClr val="0000CC"/>
                </a:solidFill>
              </a:rPr>
              <a:t>C.1.1. Araştırma süreçlerinin yönetimi</a:t>
            </a:r>
            <a:endParaRPr lang="tr-TR" sz="2800" dirty="0"/>
          </a:p>
        </p:txBody>
      </p:sp>
      <p:sp>
        <p:nvSpPr>
          <p:cNvPr id="4" name="Veri Yer Tutucusu 3"/>
          <p:cNvSpPr>
            <a:spLocks noGrp="1"/>
          </p:cNvSpPr>
          <p:nvPr>
            <p:ph type="dt" sz="half" idx="10"/>
          </p:nvPr>
        </p:nvSpPr>
        <p:spPr/>
        <p:txBody>
          <a:bodyPr/>
          <a:lstStyle/>
          <a:p>
            <a:fld id="{1BCD0BDB-4F1F-43DC-AB9D-038260822A28}" type="datetime1">
              <a:rPr lang="tr-TR" smtClean="0"/>
              <a:t>15.10.2025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11</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399891311"/>
              </p:ext>
            </p:extLst>
          </p:nvPr>
        </p:nvGraphicFramePr>
        <p:xfrm>
          <a:off x="359922" y="1342418"/>
          <a:ext cx="11624555" cy="4749200"/>
        </p:xfrm>
        <a:graphic>
          <a:graphicData uri="http://schemas.openxmlformats.org/drawingml/2006/table">
            <a:tbl>
              <a:tblPr bandRow="1">
                <a:tableStyleId>{5C22544A-7EE6-4342-B048-85BDC9FD1C3A}</a:tableStyleId>
              </a:tblPr>
              <a:tblGrid>
                <a:gridCol w="2324912">
                  <a:extLst>
                    <a:ext uri="{9D8B030D-6E8A-4147-A177-3AD203B41FA5}">
                      <a16:colId xmlns:a16="http://schemas.microsoft.com/office/drawing/2014/main" val="432872691"/>
                    </a:ext>
                  </a:extLst>
                </a:gridCol>
                <a:gridCol w="2642931">
                  <a:extLst>
                    <a:ext uri="{9D8B030D-6E8A-4147-A177-3AD203B41FA5}">
                      <a16:colId xmlns:a16="http://schemas.microsoft.com/office/drawing/2014/main" val="1771635049"/>
                    </a:ext>
                  </a:extLst>
                </a:gridCol>
                <a:gridCol w="2328863">
                  <a:extLst>
                    <a:ext uri="{9D8B030D-6E8A-4147-A177-3AD203B41FA5}">
                      <a16:colId xmlns:a16="http://schemas.microsoft.com/office/drawing/2014/main" val="518833769"/>
                    </a:ext>
                  </a:extLst>
                </a:gridCol>
                <a:gridCol w="2321923">
                  <a:extLst>
                    <a:ext uri="{9D8B030D-6E8A-4147-A177-3AD203B41FA5}">
                      <a16:colId xmlns:a16="http://schemas.microsoft.com/office/drawing/2014/main" val="2091937961"/>
                    </a:ext>
                  </a:extLst>
                </a:gridCol>
                <a:gridCol w="2005926">
                  <a:extLst>
                    <a:ext uri="{9D8B030D-6E8A-4147-A177-3AD203B41FA5}">
                      <a16:colId xmlns:a16="http://schemas.microsoft.com/office/drawing/2014/main" val="1862875755"/>
                    </a:ext>
                  </a:extLst>
                </a:gridCol>
              </a:tblGrid>
              <a:tr h="418521">
                <a:tc>
                  <a:txBody>
                    <a:bodyPr/>
                    <a:lstStyle/>
                    <a:p>
                      <a:pPr algn="ctr">
                        <a:lnSpc>
                          <a:spcPct val="115000"/>
                        </a:lnSpc>
                        <a:spcAft>
                          <a:spcPts val="0"/>
                        </a:spcAft>
                      </a:pPr>
                      <a:r>
                        <a:rPr lang="tr-TR" sz="2400" b="1" dirty="0">
                          <a:effectLst/>
                        </a:rPr>
                        <a:t>1</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chemeClr val="accent4">
                        <a:lumMod val="20000"/>
                        <a:lumOff val="80000"/>
                      </a:schemeClr>
                    </a:solidFill>
                  </a:tcPr>
                </a:tc>
                <a:tc>
                  <a:txBody>
                    <a:bodyPr/>
                    <a:lstStyle/>
                    <a:p>
                      <a:pPr algn="ctr">
                        <a:lnSpc>
                          <a:spcPct val="115000"/>
                        </a:lnSpc>
                        <a:spcAft>
                          <a:spcPts val="0"/>
                        </a:spcAft>
                      </a:pPr>
                      <a:r>
                        <a:rPr lang="tr-TR" sz="2400" b="1" dirty="0">
                          <a:effectLst/>
                        </a:rPr>
                        <a:t>2</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chemeClr val="accent4">
                        <a:lumMod val="40000"/>
                        <a:lumOff val="60000"/>
                      </a:schemeClr>
                    </a:solidFill>
                  </a:tcPr>
                </a:tc>
                <a:tc>
                  <a:txBody>
                    <a:bodyPr/>
                    <a:lstStyle/>
                    <a:p>
                      <a:pPr algn="ctr">
                        <a:lnSpc>
                          <a:spcPct val="115000"/>
                        </a:lnSpc>
                        <a:spcAft>
                          <a:spcPts val="0"/>
                        </a:spcAft>
                      </a:pPr>
                      <a:r>
                        <a:rPr lang="tr-TR" sz="2400" b="1" dirty="0">
                          <a:effectLst/>
                        </a:rPr>
                        <a:t>3</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chemeClr val="accent4">
                        <a:lumMod val="60000"/>
                        <a:lumOff val="40000"/>
                      </a:schemeClr>
                    </a:solidFill>
                  </a:tcPr>
                </a:tc>
                <a:tc>
                  <a:txBody>
                    <a:bodyPr/>
                    <a:lstStyle/>
                    <a:p>
                      <a:pPr algn="ctr">
                        <a:lnSpc>
                          <a:spcPct val="115000"/>
                        </a:lnSpc>
                        <a:spcAft>
                          <a:spcPts val="0"/>
                        </a:spcAft>
                      </a:pPr>
                      <a:r>
                        <a:rPr lang="tr-TR" sz="2400" b="1" dirty="0">
                          <a:effectLst/>
                        </a:rPr>
                        <a:t>4</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rgbClr val="DAA600"/>
                    </a:solidFill>
                  </a:tcPr>
                </a:tc>
                <a:tc>
                  <a:txBody>
                    <a:bodyPr/>
                    <a:lstStyle/>
                    <a:p>
                      <a:pPr algn="ctr">
                        <a:lnSpc>
                          <a:spcPct val="115000"/>
                        </a:lnSpc>
                        <a:spcAft>
                          <a:spcPts val="0"/>
                        </a:spcAft>
                      </a:pPr>
                      <a:r>
                        <a:rPr lang="tr-TR" sz="2400" b="1" dirty="0">
                          <a:effectLst/>
                        </a:rPr>
                        <a:t>5</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chemeClr val="accent4">
                        <a:lumMod val="75000"/>
                      </a:schemeClr>
                    </a:solidFill>
                  </a:tcPr>
                </a:tc>
                <a:extLst>
                  <a:ext uri="{0D108BD9-81ED-4DB2-BD59-A6C34878D82A}">
                    <a16:rowId xmlns:a16="http://schemas.microsoft.com/office/drawing/2014/main" val="1103395516"/>
                  </a:ext>
                </a:extLst>
              </a:tr>
              <a:tr h="4328576">
                <a:tc>
                  <a:txBody>
                    <a:bodyPr/>
                    <a:lstStyle/>
                    <a:p>
                      <a:pPr marL="36000" algn="l">
                        <a:spcBef>
                          <a:spcPts val="0"/>
                        </a:spcBef>
                        <a:spcAft>
                          <a:spcPts val="400"/>
                        </a:spcAft>
                      </a:pPr>
                      <a:r>
                        <a:rPr lang="tr-TR" sz="2200" b="0" dirty="0" smtClean="0">
                          <a:effectLst/>
                        </a:rPr>
                        <a:t>Birimde </a:t>
                      </a:r>
                      <a:r>
                        <a:rPr lang="tr-TR" sz="2200" b="0" dirty="0">
                          <a:effectLst/>
                        </a:rPr>
                        <a:t>araştırma süreçlerinin </a:t>
                      </a:r>
                      <a:r>
                        <a:rPr lang="tr-TR" sz="2200" b="1" dirty="0" err="1">
                          <a:solidFill>
                            <a:srgbClr val="0000FF"/>
                          </a:solidFill>
                          <a:effectLst/>
                        </a:rPr>
                        <a:t>yönetimi</a:t>
                      </a:r>
                      <a:r>
                        <a:rPr lang="tr-TR" sz="2200" b="1" dirty="0">
                          <a:solidFill>
                            <a:srgbClr val="0000FF"/>
                          </a:solidFill>
                          <a:effectLst/>
                        </a:rPr>
                        <a:t> ve </a:t>
                      </a:r>
                      <a:r>
                        <a:rPr lang="tr-TR" sz="2200" b="1" dirty="0" err="1">
                          <a:solidFill>
                            <a:srgbClr val="0000FF"/>
                          </a:solidFill>
                          <a:effectLst/>
                        </a:rPr>
                        <a:t>organizasyonel</a:t>
                      </a:r>
                      <a:r>
                        <a:rPr lang="tr-TR" sz="2200" b="1" dirty="0">
                          <a:solidFill>
                            <a:srgbClr val="0000FF"/>
                          </a:solidFill>
                          <a:effectLst/>
                        </a:rPr>
                        <a:t> yapısına </a:t>
                      </a:r>
                      <a:r>
                        <a:rPr lang="tr-TR" sz="2200" b="0" dirty="0">
                          <a:effectLst/>
                        </a:rPr>
                        <a:t>ilişkin bir planlama </a:t>
                      </a:r>
                      <a:r>
                        <a:rPr lang="tr-TR" sz="2200" b="1" dirty="0">
                          <a:solidFill>
                            <a:srgbClr val="FF0000"/>
                          </a:solidFill>
                          <a:effectLst/>
                        </a:rPr>
                        <a:t>bulunmamaktadır.</a:t>
                      </a:r>
                      <a:endParaRPr lang="tr-TR" sz="2200" b="1" dirty="0">
                        <a:solidFill>
                          <a:srgbClr val="FF0000"/>
                        </a:solidFill>
                        <a:effectLst/>
                        <a:latin typeface="Calibri" panose="020F0502020204030204" pitchFamily="34" charset="0"/>
                        <a:ea typeface="Calibri" panose="020F0502020204030204" pitchFamily="34" charset="0"/>
                      </a:endParaRPr>
                    </a:p>
                  </a:txBody>
                  <a:tcPr marL="68580" marR="68580" marT="0" marB="0">
                    <a:solidFill>
                      <a:schemeClr val="accent4">
                        <a:lumMod val="20000"/>
                        <a:lumOff val="80000"/>
                      </a:schemeClr>
                    </a:solidFill>
                  </a:tcPr>
                </a:tc>
                <a:tc>
                  <a:txBody>
                    <a:bodyPr/>
                    <a:lstStyle/>
                    <a:p>
                      <a:pPr marL="36000" algn="l">
                        <a:spcBef>
                          <a:spcPts val="0"/>
                        </a:spcBef>
                        <a:spcAft>
                          <a:spcPts val="400"/>
                        </a:spcAft>
                      </a:pPr>
                      <a:r>
                        <a:rPr lang="tr-TR" sz="2200" b="0" dirty="0" smtClean="0">
                          <a:effectLst/>
                        </a:rPr>
                        <a:t>Birimin </a:t>
                      </a:r>
                      <a:r>
                        <a:rPr lang="tr-TR" sz="2200" b="0" dirty="0">
                          <a:effectLst/>
                        </a:rPr>
                        <a:t>araştırma süreçlerinin </a:t>
                      </a:r>
                      <a:r>
                        <a:rPr lang="tr-TR" sz="2200" b="0" dirty="0" err="1">
                          <a:effectLst/>
                        </a:rPr>
                        <a:t>yönetimi</a:t>
                      </a:r>
                      <a:r>
                        <a:rPr lang="tr-TR" sz="2200" b="0" dirty="0">
                          <a:effectLst/>
                        </a:rPr>
                        <a:t> ve </a:t>
                      </a:r>
                      <a:r>
                        <a:rPr lang="tr-TR" sz="2200" b="0" dirty="0" err="1">
                          <a:effectLst/>
                        </a:rPr>
                        <a:t>organizasyonel</a:t>
                      </a:r>
                      <a:r>
                        <a:rPr lang="tr-TR" sz="2200" b="0" dirty="0">
                          <a:effectLst/>
                        </a:rPr>
                        <a:t> yapısına ilişkin yönlendirme ve motive etme gibi hususları dikkate alan </a:t>
                      </a:r>
                      <a:r>
                        <a:rPr lang="tr-TR" sz="2200" b="1" dirty="0">
                          <a:solidFill>
                            <a:srgbClr val="0000FF"/>
                          </a:solidFill>
                          <a:effectLst/>
                        </a:rPr>
                        <a:t>planlamaları bulunmaktadır.  </a:t>
                      </a:r>
                      <a:endParaRPr lang="tr-TR" sz="2200" b="1" dirty="0">
                        <a:solidFill>
                          <a:srgbClr val="0000FF"/>
                        </a:solidFill>
                        <a:effectLst/>
                        <a:latin typeface="Calibri" panose="020F0502020204030204" pitchFamily="34" charset="0"/>
                        <a:ea typeface="Calibri" panose="020F0502020204030204" pitchFamily="34" charset="0"/>
                      </a:endParaRPr>
                    </a:p>
                  </a:txBody>
                  <a:tcPr marL="68580" marR="68580" marT="0" marB="0">
                    <a:solidFill>
                      <a:schemeClr val="accent4">
                        <a:lumMod val="40000"/>
                        <a:lumOff val="60000"/>
                      </a:schemeClr>
                    </a:solidFill>
                  </a:tcPr>
                </a:tc>
                <a:tc>
                  <a:txBody>
                    <a:bodyPr/>
                    <a:lstStyle/>
                    <a:p>
                      <a:pPr marL="36000" algn="l">
                        <a:spcBef>
                          <a:spcPts val="0"/>
                        </a:spcBef>
                        <a:spcAft>
                          <a:spcPts val="400"/>
                        </a:spcAft>
                      </a:pPr>
                      <a:r>
                        <a:rPr lang="tr-TR" sz="2200" b="0" dirty="0" smtClean="0">
                          <a:effectLst/>
                        </a:rPr>
                        <a:t>Birimin </a:t>
                      </a:r>
                      <a:r>
                        <a:rPr lang="tr-TR" sz="2200" b="0" dirty="0">
                          <a:effectLst/>
                        </a:rPr>
                        <a:t>genelinde araştırma süreçlerin </a:t>
                      </a:r>
                      <a:r>
                        <a:rPr lang="tr-TR" sz="2200" b="0" dirty="0" err="1">
                          <a:effectLst/>
                        </a:rPr>
                        <a:t>yönetimi</a:t>
                      </a:r>
                      <a:r>
                        <a:rPr lang="tr-TR" sz="2200" b="0" dirty="0">
                          <a:effectLst/>
                        </a:rPr>
                        <a:t> ve </a:t>
                      </a:r>
                      <a:r>
                        <a:rPr lang="tr-TR" sz="2200" b="0" dirty="0" err="1">
                          <a:effectLst/>
                        </a:rPr>
                        <a:t>organizasyonel</a:t>
                      </a:r>
                      <a:r>
                        <a:rPr lang="tr-TR" sz="2200" b="0" dirty="0">
                          <a:effectLst/>
                        </a:rPr>
                        <a:t> yapısı kurumsal tercihler yönünde </a:t>
                      </a:r>
                      <a:r>
                        <a:rPr lang="tr-TR" sz="2200" b="1" dirty="0">
                          <a:solidFill>
                            <a:srgbClr val="0000FF"/>
                          </a:solidFill>
                          <a:effectLst/>
                        </a:rPr>
                        <a:t>uygulanmaktadır.</a:t>
                      </a:r>
                      <a:endParaRPr lang="tr-TR" sz="2200" b="1" dirty="0">
                        <a:solidFill>
                          <a:srgbClr val="0000FF"/>
                        </a:solidFill>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marL="36000" marR="40005" algn="l">
                        <a:spcBef>
                          <a:spcPts val="0"/>
                        </a:spcBef>
                        <a:spcAft>
                          <a:spcPts val="400"/>
                        </a:spcAft>
                      </a:pPr>
                      <a:r>
                        <a:rPr lang="tr-TR" sz="2200" b="0" dirty="0" smtClean="0">
                          <a:effectLst/>
                        </a:rPr>
                        <a:t>Birimde </a:t>
                      </a:r>
                      <a:r>
                        <a:rPr lang="tr-TR" sz="2200" b="0" dirty="0">
                          <a:effectLst/>
                        </a:rPr>
                        <a:t>araştırma süreçlerinin </a:t>
                      </a:r>
                      <a:r>
                        <a:rPr lang="tr-TR" sz="2200" b="0" dirty="0" err="1">
                          <a:effectLst/>
                        </a:rPr>
                        <a:t>yönetimi</a:t>
                      </a:r>
                      <a:r>
                        <a:rPr lang="tr-TR" sz="2200" b="0" dirty="0">
                          <a:effectLst/>
                        </a:rPr>
                        <a:t> ve </a:t>
                      </a:r>
                      <a:r>
                        <a:rPr lang="tr-TR" sz="2200" b="0" dirty="0" err="1">
                          <a:effectLst/>
                        </a:rPr>
                        <a:t>organizasyonel</a:t>
                      </a:r>
                      <a:r>
                        <a:rPr lang="tr-TR" sz="2200" b="0" dirty="0">
                          <a:effectLst/>
                        </a:rPr>
                        <a:t> yapısının işlerliği ile ilişkili sonuçlar </a:t>
                      </a:r>
                      <a:r>
                        <a:rPr lang="tr-TR" sz="2200" b="1" dirty="0">
                          <a:solidFill>
                            <a:srgbClr val="0000FF"/>
                          </a:solidFill>
                          <a:effectLst/>
                        </a:rPr>
                        <a:t>izlenmekte ve önlemler alınmaktadır</a:t>
                      </a:r>
                      <a:r>
                        <a:rPr lang="tr-TR" sz="2200" b="0" dirty="0">
                          <a:effectLst/>
                        </a:rPr>
                        <a:t>. </a:t>
                      </a:r>
                    </a:p>
                    <a:p>
                      <a:pPr marL="36000" algn="l">
                        <a:spcBef>
                          <a:spcPts val="0"/>
                        </a:spcBef>
                        <a:spcAft>
                          <a:spcPts val="400"/>
                        </a:spcAft>
                      </a:pPr>
                      <a:r>
                        <a:rPr lang="tr-TR" sz="2200" b="0" dirty="0">
                          <a:effectLst/>
                        </a:rPr>
                        <a:t> </a:t>
                      </a:r>
                      <a:endParaRPr lang="tr-TR" sz="2200" b="0" dirty="0">
                        <a:effectLst/>
                        <a:latin typeface="Calibri" panose="020F0502020204030204" pitchFamily="34" charset="0"/>
                        <a:ea typeface="Calibri" panose="020F0502020204030204" pitchFamily="34" charset="0"/>
                      </a:endParaRPr>
                    </a:p>
                  </a:txBody>
                  <a:tcPr marL="68580" marR="68580" marT="0" marB="0">
                    <a:solidFill>
                      <a:srgbClr val="DAA600"/>
                    </a:solidFill>
                  </a:tcPr>
                </a:tc>
                <a:tc>
                  <a:txBody>
                    <a:bodyPr/>
                    <a:lstStyle/>
                    <a:p>
                      <a:pPr marL="36000" marR="40005" algn="l">
                        <a:spcBef>
                          <a:spcPts val="0"/>
                        </a:spcBef>
                        <a:spcAft>
                          <a:spcPts val="400"/>
                        </a:spcAft>
                      </a:pPr>
                      <a:r>
                        <a:rPr lang="tr-TR" sz="2200" b="1" dirty="0">
                          <a:solidFill>
                            <a:srgbClr val="0000FF"/>
                          </a:solidFill>
                          <a:effectLst/>
                        </a:rPr>
                        <a:t>İçselleştirilmiş, sistematik, sürdürülebilir ve örnek gösterilebilir uygulamalar bulunmaktadır</a:t>
                      </a:r>
                      <a:r>
                        <a:rPr lang="tr-TR" sz="2200" b="1" dirty="0">
                          <a:effectLst/>
                        </a:rPr>
                        <a:t>.</a:t>
                      </a:r>
                    </a:p>
                    <a:p>
                      <a:pPr marL="36000" algn="l">
                        <a:spcBef>
                          <a:spcPts val="0"/>
                        </a:spcBef>
                        <a:spcAft>
                          <a:spcPts val="400"/>
                        </a:spcAft>
                      </a:pPr>
                      <a:r>
                        <a:rPr lang="tr-TR" sz="2200" b="1" dirty="0">
                          <a:effectLst/>
                        </a:rPr>
                        <a:t> </a:t>
                      </a:r>
                      <a:endParaRPr lang="tr-TR" sz="2200" b="1" dirty="0">
                        <a:effectLst/>
                        <a:latin typeface="Calibri" panose="020F0502020204030204" pitchFamily="34" charset="0"/>
                        <a:ea typeface="Calibri" panose="020F0502020204030204" pitchFamily="34" charset="0"/>
                      </a:endParaRPr>
                    </a:p>
                  </a:txBody>
                  <a:tcPr marL="68580" marR="68580" marT="0" marB="0">
                    <a:solidFill>
                      <a:schemeClr val="accent4">
                        <a:lumMod val="75000"/>
                      </a:schemeClr>
                    </a:solidFill>
                  </a:tcPr>
                </a:tc>
                <a:extLst>
                  <a:ext uri="{0D108BD9-81ED-4DB2-BD59-A6C34878D82A}">
                    <a16:rowId xmlns:a16="http://schemas.microsoft.com/office/drawing/2014/main" val="947402900"/>
                  </a:ext>
                </a:extLst>
              </a:tr>
            </a:tbl>
          </a:graphicData>
        </a:graphic>
      </p:graphicFrame>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4529" y="6248400"/>
            <a:ext cx="487471" cy="494242"/>
          </a:xfrm>
          <a:prstGeom prst="rect">
            <a:avLst/>
          </a:prstGeom>
        </p:spPr>
      </p:pic>
    </p:spTree>
    <p:extLst>
      <p:ext uri="{BB962C8B-B14F-4D97-AF65-F5344CB8AC3E}">
        <p14:creationId xmlns:p14="http://schemas.microsoft.com/office/powerpoint/2010/main" val="25544696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p:cNvSpPr>
            <a:spLocks noGrp="1"/>
          </p:cNvSpPr>
          <p:nvPr>
            <p:ph type="title"/>
          </p:nvPr>
        </p:nvSpPr>
        <p:spPr>
          <a:xfrm>
            <a:off x="0" y="136187"/>
            <a:ext cx="12192000" cy="794956"/>
          </a:xfrm>
        </p:spPr>
        <p:txBody>
          <a:bodyPr>
            <a:normAutofit fontScale="90000"/>
          </a:bodyPr>
          <a:lstStyle/>
          <a:p>
            <a:pPr algn="ctr"/>
            <a:r>
              <a:rPr lang="tr-TR" sz="2400" b="1" dirty="0">
                <a:solidFill>
                  <a:srgbClr val="FF0000"/>
                </a:solidFill>
              </a:rPr>
              <a:t>C.1. Araştırma Süreçlerinin Yönetimi ve Araştırma Kaynakları /</a:t>
            </a:r>
            <a:r>
              <a:rPr lang="tr-TR" sz="2400" dirty="0">
                <a:solidFill>
                  <a:srgbClr val="FF0000"/>
                </a:solidFill>
              </a:rPr>
              <a:t/>
            </a:r>
            <a:br>
              <a:rPr lang="tr-TR" sz="2400" dirty="0">
                <a:solidFill>
                  <a:srgbClr val="FF0000"/>
                </a:solidFill>
              </a:rPr>
            </a:br>
            <a:r>
              <a:rPr lang="tr-TR" sz="3100" b="1" dirty="0">
                <a:solidFill>
                  <a:srgbClr val="0000CC"/>
                </a:solidFill>
              </a:rPr>
              <a:t>C.1.1. Araştırma süreçlerinin </a:t>
            </a:r>
            <a:r>
              <a:rPr lang="tr-TR" sz="3100" b="1" dirty="0" smtClean="0">
                <a:solidFill>
                  <a:srgbClr val="0000CC"/>
                </a:solidFill>
              </a:rPr>
              <a:t>yönetimi</a:t>
            </a:r>
            <a:endParaRPr lang="tr-TR" sz="3100" dirty="0"/>
          </a:p>
        </p:txBody>
      </p:sp>
      <p:sp>
        <p:nvSpPr>
          <p:cNvPr id="11" name="İçerik Yer Tutucusu 10"/>
          <p:cNvSpPr>
            <a:spLocks noGrp="1"/>
          </p:cNvSpPr>
          <p:nvPr>
            <p:ph idx="1"/>
          </p:nvPr>
        </p:nvSpPr>
        <p:spPr>
          <a:xfrm>
            <a:off x="443345" y="1118681"/>
            <a:ext cx="11511949" cy="5129719"/>
          </a:xfrm>
        </p:spPr>
        <p:txBody>
          <a:bodyPr>
            <a:normAutofit fontScale="85000" lnSpcReduction="20000"/>
          </a:bodyPr>
          <a:lstStyle/>
          <a:p>
            <a:pPr marL="0" indent="0" algn="ctr">
              <a:buNone/>
            </a:pPr>
            <a:r>
              <a:rPr lang="tr-TR" sz="3300" b="1" u="sng" dirty="0" smtClean="0">
                <a:solidFill>
                  <a:srgbClr val="FF0000"/>
                </a:solidFill>
              </a:rPr>
              <a:t>Örnek Uygulamalar ve Kanıtlar</a:t>
            </a:r>
          </a:p>
          <a:p>
            <a:pPr marL="0" indent="0" algn="ctr">
              <a:buNone/>
            </a:pPr>
            <a:endParaRPr lang="tr-TR" b="1" u="sng" dirty="0" smtClean="0">
              <a:solidFill>
                <a:srgbClr val="FF0000"/>
              </a:solidFill>
            </a:endParaRPr>
          </a:p>
          <a:p>
            <a:pPr marL="360000" indent="-360000">
              <a:lnSpc>
                <a:spcPct val="120000"/>
              </a:lnSpc>
              <a:spcBef>
                <a:spcPts val="0"/>
              </a:spcBef>
              <a:spcAft>
                <a:spcPts val="400"/>
              </a:spcAft>
              <a:buFont typeface="+mj-lt"/>
              <a:buAutoNum type="arabicPeriod"/>
            </a:pPr>
            <a:r>
              <a:rPr lang="tr-TR" dirty="0" smtClean="0"/>
              <a:t>Araştırma </a:t>
            </a:r>
            <a:r>
              <a:rPr lang="tr-TR" dirty="0"/>
              <a:t>süreçlerin yönetimi ve organizasyon </a:t>
            </a:r>
            <a:r>
              <a:rPr lang="tr-TR" dirty="0" smtClean="0"/>
              <a:t>yapısı </a:t>
            </a:r>
            <a:r>
              <a:rPr lang="tr-TR" i="1" dirty="0" smtClean="0">
                <a:solidFill>
                  <a:srgbClr val="0000CC"/>
                </a:solidFill>
              </a:rPr>
              <a:t>(Kurul/komisyonu/</a:t>
            </a:r>
            <a:r>
              <a:rPr lang="tr-TR" i="1" dirty="0" err="1" smtClean="0">
                <a:solidFill>
                  <a:srgbClr val="0000CC"/>
                </a:solidFill>
              </a:rPr>
              <a:t>koordinatörlük’e</a:t>
            </a:r>
            <a:r>
              <a:rPr lang="tr-TR" i="1" dirty="0" smtClean="0">
                <a:solidFill>
                  <a:srgbClr val="0000CC"/>
                </a:solidFill>
              </a:rPr>
              <a:t> </a:t>
            </a:r>
            <a:r>
              <a:rPr lang="tr-TR" i="1" dirty="0">
                <a:solidFill>
                  <a:srgbClr val="0000CC"/>
                </a:solidFill>
              </a:rPr>
              <a:t>ilişkin bilgiler (Kurul/komisyonu/ koordinatörlük yönergesi, çalışma takvimi, üye listesi, görev tanımı, süreçleri, iş akışları, internet adresi, karar tutanakları, vb</a:t>
            </a:r>
            <a:r>
              <a:rPr lang="tr-TR" i="1" dirty="0" smtClean="0">
                <a:solidFill>
                  <a:srgbClr val="0000CC"/>
                </a:solidFill>
              </a:rPr>
              <a:t>.),</a:t>
            </a:r>
          </a:p>
          <a:p>
            <a:pPr marL="360000" indent="-360000">
              <a:lnSpc>
                <a:spcPct val="120000"/>
              </a:lnSpc>
              <a:spcBef>
                <a:spcPts val="0"/>
              </a:spcBef>
              <a:spcAft>
                <a:spcPts val="400"/>
              </a:spcAft>
              <a:buFont typeface="+mj-lt"/>
              <a:buAutoNum type="arabicPeriod"/>
            </a:pPr>
            <a:r>
              <a:rPr lang="tr-TR" dirty="0"/>
              <a:t>Araştırma </a:t>
            </a:r>
            <a:r>
              <a:rPr lang="tr-TR" b="1" dirty="0">
                <a:solidFill>
                  <a:srgbClr val="C00000"/>
                </a:solidFill>
              </a:rPr>
              <a:t>yönetişim modeli ve uygulamaları</a:t>
            </a:r>
            <a:r>
              <a:rPr lang="tr-TR" dirty="0"/>
              <a:t>,</a:t>
            </a:r>
          </a:p>
          <a:p>
            <a:pPr marL="360000" indent="-360000">
              <a:lnSpc>
                <a:spcPct val="120000"/>
              </a:lnSpc>
              <a:spcBef>
                <a:spcPts val="0"/>
              </a:spcBef>
              <a:spcAft>
                <a:spcPts val="400"/>
              </a:spcAft>
              <a:buFont typeface="+mj-lt"/>
              <a:buAutoNum type="arabicPeriod"/>
            </a:pPr>
            <a:r>
              <a:rPr lang="tr-TR" dirty="0"/>
              <a:t>Araştırma geliştirme süreçlerine ilişkin </a:t>
            </a:r>
            <a:r>
              <a:rPr lang="tr-TR" dirty="0">
                <a:solidFill>
                  <a:srgbClr val="0000CC"/>
                </a:solidFill>
              </a:rPr>
              <a:t>«El Kitabı» (örneğin BAP Birimi ve TTO tarafından hazırlanmış),</a:t>
            </a:r>
          </a:p>
          <a:p>
            <a:pPr marL="360000" indent="-360000">
              <a:lnSpc>
                <a:spcPct val="120000"/>
              </a:lnSpc>
              <a:spcBef>
                <a:spcPts val="0"/>
              </a:spcBef>
              <a:spcAft>
                <a:spcPts val="400"/>
              </a:spcAft>
              <a:buFont typeface="+mj-lt"/>
              <a:buAutoNum type="arabicPeriod"/>
            </a:pPr>
            <a:r>
              <a:rPr lang="tr-TR" dirty="0" smtClean="0"/>
              <a:t>Araştırma </a:t>
            </a:r>
            <a:r>
              <a:rPr lang="tr-TR" dirty="0"/>
              <a:t>ve geliştirme </a:t>
            </a:r>
            <a:r>
              <a:rPr lang="tr-TR" b="1" i="1" dirty="0">
                <a:solidFill>
                  <a:srgbClr val="C00000"/>
                </a:solidFill>
              </a:rPr>
              <a:t>politikası, stratejik amaç, hedef ve performans </a:t>
            </a:r>
            <a:r>
              <a:rPr lang="tr-TR" b="1" i="1" dirty="0" smtClean="0">
                <a:solidFill>
                  <a:srgbClr val="C00000"/>
                </a:solidFill>
              </a:rPr>
              <a:t>ölçütleri,</a:t>
            </a:r>
          </a:p>
          <a:p>
            <a:pPr marL="360000" indent="-360000">
              <a:lnSpc>
                <a:spcPct val="120000"/>
              </a:lnSpc>
              <a:spcBef>
                <a:spcPts val="0"/>
              </a:spcBef>
              <a:spcAft>
                <a:spcPts val="400"/>
              </a:spcAft>
              <a:buFont typeface="+mj-lt"/>
              <a:buAutoNum type="arabicPeriod"/>
            </a:pPr>
            <a:r>
              <a:rPr lang="tr-TR" dirty="0" smtClean="0"/>
              <a:t>Araştırma </a:t>
            </a:r>
            <a:r>
              <a:rPr lang="tr-TR" dirty="0"/>
              <a:t>yönetimi ve </a:t>
            </a:r>
            <a:r>
              <a:rPr lang="tr-TR" dirty="0" err="1"/>
              <a:t>organizasyonel</a:t>
            </a:r>
            <a:r>
              <a:rPr lang="tr-TR" dirty="0"/>
              <a:t> yapının işlerliğinin </a:t>
            </a:r>
            <a:r>
              <a:rPr lang="tr-TR" b="1" dirty="0">
                <a:solidFill>
                  <a:srgbClr val="C00000"/>
                </a:solidFill>
              </a:rPr>
              <a:t>izlendiği ve iyileştirildiğine ilişkin </a:t>
            </a:r>
            <a:r>
              <a:rPr lang="tr-TR" b="1" dirty="0" smtClean="0">
                <a:solidFill>
                  <a:srgbClr val="C00000"/>
                </a:solidFill>
              </a:rPr>
              <a:t>kanıtlar, </a:t>
            </a:r>
          </a:p>
          <a:p>
            <a:pPr marL="360000" indent="-360000">
              <a:lnSpc>
                <a:spcPct val="120000"/>
              </a:lnSpc>
              <a:spcBef>
                <a:spcPts val="0"/>
              </a:spcBef>
              <a:spcAft>
                <a:spcPts val="400"/>
              </a:spcAft>
              <a:buFont typeface="+mj-lt"/>
              <a:buAutoNum type="arabicPeriod"/>
            </a:pPr>
            <a:r>
              <a:rPr lang="tr-TR" dirty="0" smtClean="0"/>
              <a:t>Standart </a:t>
            </a:r>
            <a:r>
              <a:rPr lang="tr-TR" dirty="0"/>
              <a:t>uygulamalar ve mevzuatın yanı sıra </a:t>
            </a:r>
            <a:r>
              <a:rPr lang="tr-TR" dirty="0" smtClean="0"/>
              <a:t>birimin </a:t>
            </a:r>
            <a:r>
              <a:rPr lang="tr-TR" dirty="0"/>
              <a:t>ihtiyaçları doğrultusunda geliştirdiği özgün yaklaşım ve uygulamalarına ilişkin </a:t>
            </a:r>
            <a:r>
              <a:rPr lang="tr-TR" dirty="0" smtClean="0"/>
              <a:t>kanıtlar.</a:t>
            </a:r>
            <a:endParaRPr lang="tr-TR" dirty="0"/>
          </a:p>
        </p:txBody>
      </p:sp>
      <p:sp>
        <p:nvSpPr>
          <p:cNvPr id="7" name="Veri Yer Tutucusu 6"/>
          <p:cNvSpPr>
            <a:spLocks noGrp="1"/>
          </p:cNvSpPr>
          <p:nvPr>
            <p:ph type="dt" sz="half" idx="10"/>
          </p:nvPr>
        </p:nvSpPr>
        <p:spPr/>
        <p:txBody>
          <a:bodyPr/>
          <a:lstStyle/>
          <a:p>
            <a:fld id="{34A307D5-EC20-465A-8E28-B606098F6FA6}" type="datetime1">
              <a:rPr lang="tr-TR" smtClean="0"/>
              <a:t>15.10.2025</a:t>
            </a:fld>
            <a:endParaRPr lang="tr-TR"/>
          </a:p>
        </p:txBody>
      </p:sp>
      <p:sp>
        <p:nvSpPr>
          <p:cNvPr id="8" name="Altbilgi Yer Tutucusu 7"/>
          <p:cNvSpPr>
            <a:spLocks noGrp="1"/>
          </p:cNvSpPr>
          <p:nvPr>
            <p:ph type="ftr" sz="quarter" idx="11"/>
          </p:nvPr>
        </p:nvSpPr>
        <p:spPr/>
        <p:txBody>
          <a:bodyPr/>
          <a:lstStyle/>
          <a:p>
            <a:r>
              <a:rPr lang="tr-TR" smtClean="0"/>
              <a:t>TRÜ KALİTE KOORDİNATÖRLÜĞÜ</a:t>
            </a:r>
            <a:endParaRPr lang="tr-TR"/>
          </a:p>
        </p:txBody>
      </p:sp>
      <p:sp>
        <p:nvSpPr>
          <p:cNvPr id="9" name="Slayt Numarası Yer Tutucusu 8"/>
          <p:cNvSpPr>
            <a:spLocks noGrp="1"/>
          </p:cNvSpPr>
          <p:nvPr>
            <p:ph type="sldNum" sz="quarter" idx="12"/>
          </p:nvPr>
        </p:nvSpPr>
        <p:spPr/>
        <p:txBody>
          <a:bodyPr/>
          <a:lstStyle/>
          <a:p>
            <a:fld id="{DDCE7859-ABE5-4F86-9590-63E6FFC2B8A3}" type="slidenum">
              <a:rPr lang="tr-TR" smtClean="0"/>
              <a:pPr/>
              <a:t>12</a:t>
            </a:fld>
            <a:endParaRPr lang="tr-TR"/>
          </a:p>
        </p:txBody>
      </p:sp>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1000" y="6356350"/>
            <a:ext cx="381000" cy="386292"/>
          </a:xfrm>
          <a:prstGeom prst="rect">
            <a:avLst/>
          </a:prstGeom>
        </p:spPr>
      </p:pic>
    </p:spTree>
    <p:extLst>
      <p:ext uri="{BB962C8B-B14F-4D97-AF65-F5344CB8AC3E}">
        <p14:creationId xmlns:p14="http://schemas.microsoft.com/office/powerpoint/2010/main" val="1437476660"/>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165370"/>
            <a:ext cx="12192000" cy="721321"/>
          </a:xfrm>
        </p:spPr>
        <p:txBody>
          <a:bodyPr>
            <a:noAutofit/>
          </a:bodyPr>
          <a:lstStyle/>
          <a:p>
            <a:pPr algn="ctr"/>
            <a:r>
              <a:rPr lang="tr-TR" sz="2400" b="1" dirty="0">
                <a:solidFill>
                  <a:srgbClr val="FF0000"/>
                </a:solidFill>
              </a:rPr>
              <a:t>C.1. Araştırma Süreçlerinin Yönetimi ve Araştırma </a:t>
            </a:r>
            <a:r>
              <a:rPr lang="tr-TR" sz="2400" b="1" dirty="0" smtClean="0">
                <a:solidFill>
                  <a:srgbClr val="FF0000"/>
                </a:solidFill>
              </a:rPr>
              <a:t>Kaynakları </a:t>
            </a:r>
            <a:r>
              <a:rPr lang="tr-TR" sz="2400" dirty="0" smtClean="0">
                <a:solidFill>
                  <a:srgbClr val="FF0000"/>
                </a:solidFill>
              </a:rPr>
              <a:t>/ </a:t>
            </a:r>
            <a:br>
              <a:rPr lang="tr-TR" sz="2400" dirty="0" smtClean="0">
                <a:solidFill>
                  <a:srgbClr val="FF0000"/>
                </a:solidFill>
              </a:rPr>
            </a:br>
            <a:r>
              <a:rPr lang="tr-TR" sz="2800" b="1" dirty="0" smtClean="0">
                <a:solidFill>
                  <a:srgbClr val="0000CC"/>
                </a:solidFill>
              </a:rPr>
              <a:t>C.1.2. İç ve dış kaynaklar</a:t>
            </a:r>
            <a:endParaRPr lang="tr-TR" sz="2800" dirty="0">
              <a:solidFill>
                <a:srgbClr val="0000CC"/>
              </a:solidFill>
            </a:endParaRPr>
          </a:p>
        </p:txBody>
      </p:sp>
      <p:sp>
        <p:nvSpPr>
          <p:cNvPr id="3" name="İçerik Yer Tutucusu 2"/>
          <p:cNvSpPr>
            <a:spLocks noGrp="1"/>
          </p:cNvSpPr>
          <p:nvPr>
            <p:ph idx="1"/>
          </p:nvPr>
        </p:nvSpPr>
        <p:spPr>
          <a:xfrm>
            <a:off x="359923" y="1303506"/>
            <a:ext cx="7011390" cy="4786009"/>
          </a:xfrm>
        </p:spPr>
        <p:txBody>
          <a:bodyPr>
            <a:noAutofit/>
          </a:bodyPr>
          <a:lstStyle/>
          <a:p>
            <a:pPr>
              <a:lnSpc>
                <a:spcPct val="100000"/>
              </a:lnSpc>
              <a:spcBef>
                <a:spcPts val="0"/>
              </a:spcBef>
              <a:spcAft>
                <a:spcPts val="400"/>
              </a:spcAft>
            </a:pPr>
            <a:r>
              <a:rPr lang="tr-TR" dirty="0" smtClean="0"/>
              <a:t>Birimin </a:t>
            </a:r>
            <a:r>
              <a:rPr lang="tr-TR" b="1" dirty="0">
                <a:solidFill>
                  <a:srgbClr val="C00000"/>
                </a:solidFill>
              </a:rPr>
              <a:t>fiziki, teknik ve mali araştırma kaynakları</a:t>
            </a:r>
            <a:r>
              <a:rPr lang="tr-TR" dirty="0"/>
              <a:t> </a:t>
            </a:r>
            <a:r>
              <a:rPr lang="tr-TR" b="1" dirty="0">
                <a:solidFill>
                  <a:srgbClr val="0000CC"/>
                </a:solidFill>
              </a:rPr>
              <a:t>misyon, hedef ve stratejileriyle </a:t>
            </a:r>
            <a:r>
              <a:rPr lang="tr-TR" dirty="0"/>
              <a:t>uyumlu ve yeterlidir. </a:t>
            </a:r>
            <a:endParaRPr lang="tr-TR" dirty="0" smtClean="0"/>
          </a:p>
          <a:p>
            <a:pPr>
              <a:lnSpc>
                <a:spcPct val="100000"/>
              </a:lnSpc>
              <a:spcBef>
                <a:spcPts val="0"/>
              </a:spcBef>
              <a:spcAft>
                <a:spcPts val="400"/>
              </a:spcAft>
            </a:pPr>
            <a:endParaRPr lang="tr-TR" dirty="0" smtClean="0">
              <a:solidFill>
                <a:srgbClr val="0000CC"/>
              </a:solidFill>
            </a:endParaRPr>
          </a:p>
          <a:p>
            <a:pPr>
              <a:lnSpc>
                <a:spcPct val="100000"/>
              </a:lnSpc>
              <a:spcBef>
                <a:spcPts val="0"/>
              </a:spcBef>
              <a:spcAft>
                <a:spcPts val="400"/>
              </a:spcAft>
            </a:pPr>
            <a:r>
              <a:rPr lang="tr-TR" dirty="0" smtClean="0">
                <a:solidFill>
                  <a:srgbClr val="0000CC"/>
                </a:solidFill>
              </a:rPr>
              <a:t>Kaynakların </a:t>
            </a:r>
            <a:r>
              <a:rPr lang="tr-TR" dirty="0">
                <a:solidFill>
                  <a:srgbClr val="0000CC"/>
                </a:solidFill>
              </a:rPr>
              <a:t>çeşitliliği ve yeterliliği</a:t>
            </a:r>
            <a:r>
              <a:rPr lang="tr-TR" dirty="0"/>
              <a:t> </a:t>
            </a:r>
            <a:r>
              <a:rPr lang="tr-TR" dirty="0">
                <a:solidFill>
                  <a:srgbClr val="C00000"/>
                </a:solidFill>
              </a:rPr>
              <a:t>izlenmekte ve iyileştirilmektedir</a:t>
            </a:r>
            <a:r>
              <a:rPr lang="tr-TR" dirty="0"/>
              <a:t>. </a:t>
            </a:r>
          </a:p>
          <a:p>
            <a:pPr>
              <a:lnSpc>
                <a:spcPct val="100000"/>
              </a:lnSpc>
              <a:spcBef>
                <a:spcPts val="0"/>
              </a:spcBef>
              <a:spcAft>
                <a:spcPts val="400"/>
              </a:spcAft>
            </a:pPr>
            <a:endParaRPr lang="tr-TR" dirty="0" smtClean="0"/>
          </a:p>
          <a:p>
            <a:pPr>
              <a:lnSpc>
                <a:spcPct val="100000"/>
              </a:lnSpc>
              <a:spcBef>
                <a:spcPts val="0"/>
              </a:spcBef>
              <a:spcAft>
                <a:spcPts val="400"/>
              </a:spcAft>
            </a:pPr>
            <a:r>
              <a:rPr lang="tr-TR" dirty="0" smtClean="0"/>
              <a:t>Araştırmaya </a:t>
            </a:r>
            <a:r>
              <a:rPr lang="tr-TR" dirty="0"/>
              <a:t>yeni başlayanlar için </a:t>
            </a:r>
            <a:r>
              <a:rPr lang="tr-TR" b="1" dirty="0">
                <a:solidFill>
                  <a:srgbClr val="C00000"/>
                </a:solidFill>
              </a:rPr>
              <a:t>üniversite içi çekirdek fonlar vardır ve erişimi kolaydır. </a:t>
            </a:r>
            <a:endParaRPr lang="tr-TR" b="1" dirty="0" smtClean="0">
              <a:solidFill>
                <a:srgbClr val="C00000"/>
              </a:solidFill>
            </a:endParaRPr>
          </a:p>
          <a:p>
            <a:pPr>
              <a:lnSpc>
                <a:spcPct val="100000"/>
              </a:lnSpc>
              <a:spcBef>
                <a:spcPts val="0"/>
              </a:spcBef>
              <a:spcAft>
                <a:spcPts val="400"/>
              </a:spcAft>
            </a:pPr>
            <a:endParaRPr lang="tr-TR" b="1" dirty="0" smtClean="0">
              <a:solidFill>
                <a:srgbClr val="0000CC"/>
              </a:solidFill>
            </a:endParaRPr>
          </a:p>
        </p:txBody>
      </p:sp>
      <p:sp>
        <p:nvSpPr>
          <p:cNvPr id="4" name="Veri Yer Tutucusu 3"/>
          <p:cNvSpPr>
            <a:spLocks noGrp="1"/>
          </p:cNvSpPr>
          <p:nvPr>
            <p:ph type="dt" sz="half" idx="10"/>
          </p:nvPr>
        </p:nvSpPr>
        <p:spPr/>
        <p:txBody>
          <a:bodyPr/>
          <a:lstStyle/>
          <a:p>
            <a:fld id="{65033DE0-A955-47B9-B4D5-704E30999AD7}" type="datetime1">
              <a:rPr lang="tr-TR" smtClean="0"/>
              <a:t>15.10.2025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13</a:t>
            </a:fld>
            <a:endParaRPr lang="tr-TR"/>
          </a:p>
        </p:txBody>
      </p:sp>
      <p:pic>
        <p:nvPicPr>
          <p:cNvPr id="2052" name="Picture 4" descr="Praca za granicą - oferty DLA POLAKÓW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595" y="745015"/>
            <a:ext cx="2800350" cy="16287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o mejor de 2024 en nuestro blog de automatización de laboratori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9369" y="2485247"/>
            <a:ext cx="3242417" cy="216266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2025 YILINDA AR-GE'YE REKOR ÖDENEK: 236 MİLYAR TL AYRILDI - Gazete Ç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4128" y="4992509"/>
            <a:ext cx="2611404" cy="1446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711794"/>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29673" y="77002"/>
            <a:ext cx="11462327" cy="809689"/>
          </a:xfrm>
        </p:spPr>
        <p:txBody>
          <a:bodyPr>
            <a:noAutofit/>
          </a:bodyPr>
          <a:lstStyle/>
          <a:p>
            <a:pPr algn="ctr"/>
            <a:r>
              <a:rPr lang="tr-TR" sz="2400" b="1" dirty="0">
                <a:solidFill>
                  <a:srgbClr val="FF0000"/>
                </a:solidFill>
              </a:rPr>
              <a:t>C.1. Araştırma Süreçlerinin Yönetimi ve Araştırma </a:t>
            </a:r>
            <a:r>
              <a:rPr lang="tr-TR" sz="2400" b="1" dirty="0" smtClean="0">
                <a:solidFill>
                  <a:srgbClr val="FF0000"/>
                </a:solidFill>
              </a:rPr>
              <a:t>Kaynakları </a:t>
            </a:r>
            <a:r>
              <a:rPr lang="tr-TR" sz="2400" dirty="0" smtClean="0">
                <a:solidFill>
                  <a:srgbClr val="FF0000"/>
                </a:solidFill>
              </a:rPr>
              <a:t>/ </a:t>
            </a:r>
            <a:br>
              <a:rPr lang="tr-TR" sz="2400" dirty="0" smtClean="0">
                <a:solidFill>
                  <a:srgbClr val="FF0000"/>
                </a:solidFill>
              </a:rPr>
            </a:br>
            <a:r>
              <a:rPr lang="tr-TR" sz="2800" b="1" dirty="0" smtClean="0">
                <a:solidFill>
                  <a:srgbClr val="0000CC"/>
                </a:solidFill>
              </a:rPr>
              <a:t>C.1.2. İç ve dış kaynaklar</a:t>
            </a:r>
            <a:endParaRPr lang="tr-TR" sz="2800" dirty="0">
              <a:solidFill>
                <a:srgbClr val="0000CC"/>
              </a:solidFill>
            </a:endParaRPr>
          </a:p>
        </p:txBody>
      </p:sp>
      <p:sp>
        <p:nvSpPr>
          <p:cNvPr id="3" name="İçerik Yer Tutucusu 2"/>
          <p:cNvSpPr>
            <a:spLocks noGrp="1"/>
          </p:cNvSpPr>
          <p:nvPr>
            <p:ph idx="1"/>
          </p:nvPr>
        </p:nvSpPr>
        <p:spPr>
          <a:xfrm>
            <a:off x="505837" y="1274324"/>
            <a:ext cx="11400817" cy="4698460"/>
          </a:xfrm>
        </p:spPr>
        <p:txBody>
          <a:bodyPr>
            <a:normAutofit fontScale="92500" lnSpcReduction="10000"/>
          </a:bodyPr>
          <a:lstStyle/>
          <a:p>
            <a:pPr>
              <a:lnSpc>
                <a:spcPct val="110000"/>
              </a:lnSpc>
              <a:spcBef>
                <a:spcPts val="0"/>
              </a:spcBef>
              <a:spcAft>
                <a:spcPts val="400"/>
              </a:spcAft>
            </a:pPr>
            <a:r>
              <a:rPr lang="tr-TR" b="1" dirty="0">
                <a:solidFill>
                  <a:srgbClr val="0000CC"/>
                </a:solidFill>
              </a:rPr>
              <a:t>Araştırma potansiyelini geliştirmek </a:t>
            </a:r>
            <a:r>
              <a:rPr lang="tr-TR" dirty="0"/>
              <a:t>üzere </a:t>
            </a:r>
            <a:r>
              <a:rPr lang="tr-TR" b="1" dirty="0">
                <a:solidFill>
                  <a:srgbClr val="C00000"/>
                </a:solidFill>
              </a:rPr>
              <a:t>proje, konferans katılımı, seyahat, uzman daveti destekleri, kişisel fonlar,</a:t>
            </a:r>
            <a:r>
              <a:rPr lang="tr-TR" dirty="0"/>
              <a:t> motivasyonu arttırmak üzere </a:t>
            </a:r>
            <a:r>
              <a:rPr lang="tr-TR" b="1" dirty="0">
                <a:solidFill>
                  <a:srgbClr val="0000CC"/>
                </a:solidFill>
              </a:rPr>
              <a:t>ödül ve rekabetçi yükseltme kriterleri</a:t>
            </a:r>
            <a:r>
              <a:rPr lang="tr-TR" dirty="0"/>
              <a:t> vardır. </a:t>
            </a:r>
            <a:endParaRPr lang="tr-TR" dirty="0" smtClean="0"/>
          </a:p>
          <a:p>
            <a:pPr>
              <a:lnSpc>
                <a:spcPct val="110000"/>
              </a:lnSpc>
              <a:spcBef>
                <a:spcPts val="0"/>
              </a:spcBef>
              <a:spcAft>
                <a:spcPts val="400"/>
              </a:spcAft>
            </a:pPr>
            <a:endParaRPr lang="tr-TR" dirty="0"/>
          </a:p>
          <a:p>
            <a:pPr>
              <a:lnSpc>
                <a:spcPct val="110000"/>
              </a:lnSpc>
              <a:spcBef>
                <a:spcPts val="0"/>
              </a:spcBef>
              <a:spcAft>
                <a:spcPts val="400"/>
              </a:spcAft>
            </a:pPr>
            <a:r>
              <a:rPr lang="tr-TR" b="1" dirty="0" smtClean="0">
                <a:solidFill>
                  <a:srgbClr val="C00000"/>
                </a:solidFill>
              </a:rPr>
              <a:t>Üniversite </a:t>
            </a:r>
            <a:r>
              <a:rPr lang="tr-TR" b="1" dirty="0">
                <a:solidFill>
                  <a:srgbClr val="C00000"/>
                </a:solidFill>
              </a:rPr>
              <a:t>içi kaynakların yıllar içindeki değişimi</a:t>
            </a:r>
            <a:r>
              <a:rPr lang="tr-TR" dirty="0">
                <a:solidFill>
                  <a:srgbClr val="C00000"/>
                </a:solidFill>
              </a:rPr>
              <a:t>; </a:t>
            </a:r>
            <a:r>
              <a:rPr lang="tr-TR" dirty="0"/>
              <a:t>bu </a:t>
            </a:r>
            <a:r>
              <a:rPr lang="tr-TR" dirty="0">
                <a:solidFill>
                  <a:srgbClr val="0000CC"/>
                </a:solidFill>
              </a:rPr>
              <a:t>imkanların etkinliği, yeterliliği, gelişime açık yanları, beklentileri karşılama düzeyi </a:t>
            </a:r>
            <a:r>
              <a:rPr lang="tr-TR" b="1" dirty="0">
                <a:solidFill>
                  <a:srgbClr val="C00000"/>
                </a:solidFill>
              </a:rPr>
              <a:t>değerlendirilmektedir</a:t>
            </a:r>
            <a:r>
              <a:rPr lang="tr-TR" dirty="0"/>
              <a:t>. </a:t>
            </a:r>
          </a:p>
          <a:p>
            <a:pPr>
              <a:lnSpc>
                <a:spcPct val="110000"/>
              </a:lnSpc>
              <a:spcBef>
                <a:spcPts val="0"/>
              </a:spcBef>
              <a:spcAft>
                <a:spcPts val="400"/>
              </a:spcAft>
            </a:pPr>
            <a:endParaRPr lang="tr-TR" b="1" dirty="0" smtClean="0">
              <a:solidFill>
                <a:srgbClr val="C00000"/>
              </a:solidFill>
            </a:endParaRPr>
          </a:p>
          <a:p>
            <a:pPr>
              <a:lnSpc>
                <a:spcPct val="110000"/>
              </a:lnSpc>
              <a:spcBef>
                <a:spcPts val="0"/>
              </a:spcBef>
              <a:spcAft>
                <a:spcPts val="400"/>
              </a:spcAft>
            </a:pPr>
            <a:r>
              <a:rPr lang="tr-TR" b="1" dirty="0" smtClean="0">
                <a:solidFill>
                  <a:srgbClr val="C00000"/>
                </a:solidFill>
              </a:rPr>
              <a:t>Misyon </a:t>
            </a:r>
            <a:r>
              <a:rPr lang="tr-TR" b="1" dirty="0">
                <a:solidFill>
                  <a:srgbClr val="C00000"/>
                </a:solidFill>
              </a:rPr>
              <a:t>ve hedeflerle</a:t>
            </a:r>
            <a:r>
              <a:rPr lang="tr-TR" dirty="0"/>
              <a:t> uyumlu olarak </a:t>
            </a:r>
            <a:r>
              <a:rPr lang="tr-TR" b="1" dirty="0">
                <a:solidFill>
                  <a:srgbClr val="C00000"/>
                </a:solidFill>
              </a:rPr>
              <a:t>üniversite dışı kaynaklara </a:t>
            </a:r>
            <a:r>
              <a:rPr lang="tr-TR" dirty="0"/>
              <a:t>yönelme desteklenmektedir. </a:t>
            </a:r>
            <a:r>
              <a:rPr lang="tr-TR" b="1" dirty="0">
                <a:solidFill>
                  <a:srgbClr val="C00000"/>
                </a:solidFill>
              </a:rPr>
              <a:t>Bu amaçla çalışan destek birimleri ve yöntemleri</a:t>
            </a:r>
            <a:r>
              <a:rPr lang="tr-TR" dirty="0"/>
              <a:t> tanımlıdır ve </a:t>
            </a:r>
            <a:r>
              <a:rPr lang="tr-TR" b="1" dirty="0">
                <a:solidFill>
                  <a:srgbClr val="0000CC"/>
                </a:solidFill>
              </a:rPr>
              <a:t>araştırmacılarca iyi bilinir. </a:t>
            </a:r>
            <a:r>
              <a:rPr lang="tr-TR" dirty="0"/>
              <a:t>	</a:t>
            </a:r>
          </a:p>
        </p:txBody>
      </p:sp>
      <p:sp>
        <p:nvSpPr>
          <p:cNvPr id="4" name="Veri Yer Tutucusu 3"/>
          <p:cNvSpPr>
            <a:spLocks noGrp="1"/>
          </p:cNvSpPr>
          <p:nvPr>
            <p:ph type="dt" sz="half" idx="10"/>
          </p:nvPr>
        </p:nvSpPr>
        <p:spPr/>
        <p:txBody>
          <a:bodyPr/>
          <a:lstStyle/>
          <a:p>
            <a:fld id="{62ECE94D-A2CE-446B-B89C-996AE295AFD5}" type="datetime1">
              <a:rPr lang="tr-TR" smtClean="0"/>
              <a:t>15.10.2025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14</a:t>
            </a:fld>
            <a:endParaRPr lang="tr-T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4529" y="6248400"/>
            <a:ext cx="487471" cy="494242"/>
          </a:xfrm>
          <a:prstGeom prst="rect">
            <a:avLst/>
          </a:prstGeom>
        </p:spPr>
      </p:pic>
    </p:spTree>
    <p:extLst>
      <p:ext uri="{BB962C8B-B14F-4D97-AF65-F5344CB8AC3E}">
        <p14:creationId xmlns:p14="http://schemas.microsoft.com/office/powerpoint/2010/main" val="1187165062"/>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0" y="184826"/>
            <a:ext cx="12120664" cy="836579"/>
          </a:xfrm>
        </p:spPr>
        <p:txBody>
          <a:bodyPr>
            <a:normAutofit fontScale="90000"/>
          </a:bodyPr>
          <a:lstStyle/>
          <a:p>
            <a:pPr algn="ctr"/>
            <a:r>
              <a:rPr lang="tr-TR" sz="2800" b="1" dirty="0">
                <a:solidFill>
                  <a:srgbClr val="FF0000"/>
                </a:solidFill>
              </a:rPr>
              <a:t>C.1. Araştırma Süreçlerinin Yönetimi ve Araştırma Kaynakları /</a:t>
            </a:r>
            <a:r>
              <a:rPr lang="tr-TR" sz="2800" dirty="0">
                <a:solidFill>
                  <a:srgbClr val="FF0000"/>
                </a:solidFill>
              </a:rPr>
              <a:t/>
            </a:r>
            <a:br>
              <a:rPr lang="tr-TR" sz="2800" dirty="0">
                <a:solidFill>
                  <a:srgbClr val="FF0000"/>
                </a:solidFill>
              </a:rPr>
            </a:br>
            <a:r>
              <a:rPr lang="tr-TR" sz="3100" b="1" dirty="0">
                <a:solidFill>
                  <a:srgbClr val="0000CC"/>
                </a:solidFill>
              </a:rPr>
              <a:t>C.1.2. İç ve dış kaynaklar</a:t>
            </a:r>
            <a:endParaRPr lang="tr-TR" sz="3100" dirty="0"/>
          </a:p>
        </p:txBody>
      </p:sp>
      <p:sp>
        <p:nvSpPr>
          <p:cNvPr id="4" name="Veri Yer Tutucusu 3"/>
          <p:cNvSpPr>
            <a:spLocks noGrp="1"/>
          </p:cNvSpPr>
          <p:nvPr>
            <p:ph type="dt" sz="half" idx="10"/>
          </p:nvPr>
        </p:nvSpPr>
        <p:spPr/>
        <p:txBody>
          <a:bodyPr/>
          <a:lstStyle/>
          <a:p>
            <a:fld id="{09CB3353-28B2-490D-B3D4-9E2EA21A078A}" type="datetime1">
              <a:rPr lang="tr-TR" smtClean="0"/>
              <a:t>15.10.2025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15</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4017833725"/>
              </p:ext>
            </p:extLst>
          </p:nvPr>
        </p:nvGraphicFramePr>
        <p:xfrm>
          <a:off x="389105" y="1303506"/>
          <a:ext cx="11644010" cy="4844375"/>
        </p:xfrm>
        <a:graphic>
          <a:graphicData uri="http://schemas.openxmlformats.org/drawingml/2006/table">
            <a:tbl>
              <a:tblPr bandRow="1">
                <a:tableStyleId>{5C22544A-7EE6-4342-B048-85BDC9FD1C3A}</a:tableStyleId>
              </a:tblPr>
              <a:tblGrid>
                <a:gridCol w="2441644">
                  <a:extLst>
                    <a:ext uri="{9D8B030D-6E8A-4147-A177-3AD203B41FA5}">
                      <a16:colId xmlns:a16="http://schemas.microsoft.com/office/drawing/2014/main" val="432872691"/>
                    </a:ext>
                  </a:extLst>
                </a:gridCol>
                <a:gridCol w="2334638">
                  <a:extLst>
                    <a:ext uri="{9D8B030D-6E8A-4147-A177-3AD203B41FA5}">
                      <a16:colId xmlns:a16="http://schemas.microsoft.com/office/drawing/2014/main" val="1771635049"/>
                    </a:ext>
                  </a:extLst>
                </a:gridCol>
                <a:gridCol w="2188724">
                  <a:extLst>
                    <a:ext uri="{9D8B030D-6E8A-4147-A177-3AD203B41FA5}">
                      <a16:colId xmlns:a16="http://schemas.microsoft.com/office/drawing/2014/main" val="518833769"/>
                    </a:ext>
                  </a:extLst>
                </a:gridCol>
                <a:gridCol w="2558374">
                  <a:extLst>
                    <a:ext uri="{9D8B030D-6E8A-4147-A177-3AD203B41FA5}">
                      <a16:colId xmlns:a16="http://schemas.microsoft.com/office/drawing/2014/main" val="2091937961"/>
                    </a:ext>
                  </a:extLst>
                </a:gridCol>
                <a:gridCol w="2120630">
                  <a:extLst>
                    <a:ext uri="{9D8B030D-6E8A-4147-A177-3AD203B41FA5}">
                      <a16:colId xmlns:a16="http://schemas.microsoft.com/office/drawing/2014/main" val="1862875755"/>
                    </a:ext>
                  </a:extLst>
                </a:gridCol>
              </a:tblGrid>
              <a:tr h="423021">
                <a:tc>
                  <a:txBody>
                    <a:bodyPr/>
                    <a:lstStyle/>
                    <a:p>
                      <a:pPr algn="ctr">
                        <a:lnSpc>
                          <a:spcPct val="115000"/>
                        </a:lnSpc>
                        <a:spcAft>
                          <a:spcPts val="0"/>
                        </a:spcAft>
                      </a:pPr>
                      <a:r>
                        <a:rPr lang="tr-TR" sz="2400" b="1" dirty="0">
                          <a:effectLst/>
                        </a:rPr>
                        <a:t>1</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chemeClr val="accent4">
                        <a:lumMod val="20000"/>
                        <a:lumOff val="80000"/>
                      </a:schemeClr>
                    </a:solidFill>
                  </a:tcPr>
                </a:tc>
                <a:tc>
                  <a:txBody>
                    <a:bodyPr/>
                    <a:lstStyle/>
                    <a:p>
                      <a:pPr algn="ctr">
                        <a:lnSpc>
                          <a:spcPct val="115000"/>
                        </a:lnSpc>
                        <a:spcAft>
                          <a:spcPts val="0"/>
                        </a:spcAft>
                      </a:pPr>
                      <a:r>
                        <a:rPr lang="tr-TR" sz="2400" b="1" dirty="0">
                          <a:effectLst/>
                        </a:rPr>
                        <a:t>2</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chemeClr val="accent4">
                        <a:lumMod val="40000"/>
                        <a:lumOff val="60000"/>
                      </a:schemeClr>
                    </a:solidFill>
                  </a:tcPr>
                </a:tc>
                <a:tc>
                  <a:txBody>
                    <a:bodyPr/>
                    <a:lstStyle/>
                    <a:p>
                      <a:pPr algn="ctr">
                        <a:lnSpc>
                          <a:spcPct val="115000"/>
                        </a:lnSpc>
                        <a:spcAft>
                          <a:spcPts val="0"/>
                        </a:spcAft>
                      </a:pPr>
                      <a:r>
                        <a:rPr lang="tr-TR" sz="2400" b="1" dirty="0">
                          <a:effectLst/>
                        </a:rPr>
                        <a:t>3</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chemeClr val="accent4">
                        <a:lumMod val="60000"/>
                        <a:lumOff val="40000"/>
                      </a:schemeClr>
                    </a:solidFill>
                  </a:tcPr>
                </a:tc>
                <a:tc>
                  <a:txBody>
                    <a:bodyPr/>
                    <a:lstStyle/>
                    <a:p>
                      <a:pPr algn="ctr">
                        <a:lnSpc>
                          <a:spcPct val="115000"/>
                        </a:lnSpc>
                        <a:spcAft>
                          <a:spcPts val="0"/>
                        </a:spcAft>
                      </a:pPr>
                      <a:r>
                        <a:rPr lang="tr-TR" sz="2400" b="1" dirty="0">
                          <a:effectLst/>
                        </a:rPr>
                        <a:t>4</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rgbClr val="DAA600"/>
                    </a:solidFill>
                  </a:tcPr>
                </a:tc>
                <a:tc>
                  <a:txBody>
                    <a:bodyPr/>
                    <a:lstStyle/>
                    <a:p>
                      <a:pPr algn="ctr">
                        <a:lnSpc>
                          <a:spcPct val="115000"/>
                        </a:lnSpc>
                        <a:spcAft>
                          <a:spcPts val="0"/>
                        </a:spcAft>
                      </a:pPr>
                      <a:r>
                        <a:rPr lang="tr-TR" sz="2400" b="1" dirty="0">
                          <a:effectLst/>
                        </a:rPr>
                        <a:t>5</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chemeClr val="accent4">
                        <a:lumMod val="75000"/>
                      </a:schemeClr>
                    </a:solidFill>
                  </a:tcPr>
                </a:tc>
                <a:extLst>
                  <a:ext uri="{0D108BD9-81ED-4DB2-BD59-A6C34878D82A}">
                    <a16:rowId xmlns:a16="http://schemas.microsoft.com/office/drawing/2014/main" val="1103395516"/>
                  </a:ext>
                </a:extLst>
              </a:tr>
              <a:tr h="4421354">
                <a:tc>
                  <a:txBody>
                    <a:bodyPr/>
                    <a:lstStyle/>
                    <a:p>
                      <a:pPr marL="36000" algn="l">
                        <a:spcBef>
                          <a:spcPts val="0"/>
                        </a:spcBef>
                        <a:spcAft>
                          <a:spcPts val="0"/>
                        </a:spcAft>
                      </a:pPr>
                      <a:r>
                        <a:rPr lang="tr-TR" sz="2300" dirty="0" smtClean="0">
                          <a:effectLst/>
                          <a:latin typeface="Calibri" panose="020F0502020204030204" pitchFamily="34" charset="0"/>
                          <a:ea typeface="Calibri" panose="020F0502020204030204" pitchFamily="34" charset="0"/>
                        </a:rPr>
                        <a:t>Birimin </a:t>
                      </a:r>
                      <a:r>
                        <a:rPr lang="tr-TR" sz="2300" dirty="0">
                          <a:effectLst/>
                          <a:latin typeface="Calibri" panose="020F0502020204030204" pitchFamily="34" charset="0"/>
                          <a:ea typeface="Calibri" panose="020F0502020204030204" pitchFamily="34" charset="0"/>
                        </a:rPr>
                        <a:t>araştırma ve geliştirme faaliyetlerini sürdürebilmesi için </a:t>
                      </a:r>
                      <a:r>
                        <a:rPr lang="tr-TR" sz="2300" b="1" dirty="0">
                          <a:solidFill>
                            <a:srgbClr val="FF0000"/>
                          </a:solidFill>
                          <a:effectLst/>
                          <a:latin typeface="Calibri" panose="020F0502020204030204" pitchFamily="34" charset="0"/>
                          <a:ea typeface="Calibri" panose="020F0502020204030204" pitchFamily="34" charset="0"/>
                        </a:rPr>
                        <a:t>yeterli kaynağı bulunmamaktadır.</a:t>
                      </a:r>
                    </a:p>
                  </a:txBody>
                  <a:tcPr marL="68580" marR="68580" marT="0" marB="0">
                    <a:solidFill>
                      <a:schemeClr val="accent4">
                        <a:lumMod val="20000"/>
                        <a:lumOff val="80000"/>
                      </a:schemeClr>
                    </a:solidFill>
                  </a:tcPr>
                </a:tc>
                <a:tc>
                  <a:txBody>
                    <a:bodyPr/>
                    <a:lstStyle/>
                    <a:p>
                      <a:pPr marL="36000" algn="l">
                        <a:spcBef>
                          <a:spcPts val="0"/>
                        </a:spcBef>
                        <a:spcAft>
                          <a:spcPts val="0"/>
                        </a:spcAft>
                      </a:pPr>
                      <a:r>
                        <a:rPr lang="tr-TR" sz="2300" dirty="0" smtClean="0">
                          <a:effectLst/>
                          <a:latin typeface="Calibri" panose="020F0502020204030204" pitchFamily="34" charset="0"/>
                          <a:ea typeface="Calibri" panose="020F0502020204030204" pitchFamily="34" charset="0"/>
                        </a:rPr>
                        <a:t>Birimin </a:t>
                      </a:r>
                      <a:r>
                        <a:rPr lang="tr-TR" sz="2300" dirty="0">
                          <a:effectLst/>
                          <a:latin typeface="Calibri" panose="020F0502020204030204" pitchFamily="34" charset="0"/>
                          <a:ea typeface="Calibri" panose="020F0502020204030204" pitchFamily="34" charset="0"/>
                        </a:rPr>
                        <a:t>araştırma ve geliştirme faaliyetlerini sürdürebilmek için uygun nitelik ve nicelikte fiziki, teknik ve mali kaynakların oluşturulmasına yönelik </a:t>
                      </a:r>
                      <a:r>
                        <a:rPr lang="tr-TR" sz="2300" b="1" dirty="0">
                          <a:solidFill>
                            <a:srgbClr val="0000FF"/>
                          </a:solidFill>
                          <a:effectLst/>
                          <a:latin typeface="Calibri" panose="020F0502020204030204" pitchFamily="34" charset="0"/>
                          <a:ea typeface="Calibri" panose="020F0502020204030204" pitchFamily="34" charset="0"/>
                        </a:rPr>
                        <a:t>planları bulunmaktadır. </a:t>
                      </a:r>
                    </a:p>
                  </a:txBody>
                  <a:tcPr marL="68580" marR="68580" marT="0" marB="0">
                    <a:solidFill>
                      <a:schemeClr val="accent4">
                        <a:lumMod val="40000"/>
                        <a:lumOff val="60000"/>
                      </a:schemeClr>
                    </a:solidFill>
                  </a:tcPr>
                </a:tc>
                <a:tc>
                  <a:txBody>
                    <a:bodyPr/>
                    <a:lstStyle/>
                    <a:p>
                      <a:pPr marL="36000" marR="40005" algn="l">
                        <a:spcBef>
                          <a:spcPts val="0"/>
                        </a:spcBef>
                        <a:spcAft>
                          <a:spcPts val="0"/>
                        </a:spcAft>
                      </a:pPr>
                      <a:r>
                        <a:rPr lang="tr-TR" sz="2300" dirty="0" smtClean="0">
                          <a:effectLst/>
                          <a:latin typeface="Calibri" panose="020F0502020204030204" pitchFamily="34" charset="0"/>
                          <a:ea typeface="Calibri" panose="020F0502020204030204" pitchFamily="34" charset="0"/>
                        </a:rPr>
                        <a:t>Birim </a:t>
                      </a:r>
                      <a:r>
                        <a:rPr lang="tr-TR" sz="2300" dirty="0">
                          <a:effectLst/>
                          <a:latin typeface="Calibri" panose="020F0502020204030204" pitchFamily="34" charset="0"/>
                          <a:ea typeface="Calibri" panose="020F0502020204030204" pitchFamily="34" charset="0"/>
                        </a:rPr>
                        <a:t>araştırma ve geliştirme kaynaklarını araştırma stratejisi ve birimler arası dengeyi gözeterek </a:t>
                      </a:r>
                      <a:r>
                        <a:rPr lang="tr-TR" sz="2300" b="1" dirty="0">
                          <a:solidFill>
                            <a:srgbClr val="0000FF"/>
                          </a:solidFill>
                          <a:effectLst/>
                          <a:latin typeface="Calibri" panose="020F0502020204030204" pitchFamily="34" charset="0"/>
                          <a:ea typeface="Calibri" panose="020F0502020204030204" pitchFamily="34" charset="0"/>
                        </a:rPr>
                        <a:t>yönetmektedir. </a:t>
                      </a:r>
                    </a:p>
                    <a:p>
                      <a:pPr marL="36000" algn="l">
                        <a:spcBef>
                          <a:spcPts val="0"/>
                        </a:spcBef>
                        <a:spcAft>
                          <a:spcPts val="0"/>
                        </a:spcAft>
                      </a:pPr>
                      <a:r>
                        <a:rPr lang="tr-TR" sz="2300" dirty="0">
                          <a:effectLst/>
                          <a:latin typeface="Calibri" panose="020F0502020204030204" pitchFamily="34" charset="0"/>
                          <a:ea typeface="Calibri" panose="020F0502020204030204" pitchFamily="34" charset="0"/>
                        </a:rPr>
                        <a:t> </a:t>
                      </a:r>
                    </a:p>
                  </a:txBody>
                  <a:tcPr marL="68580" marR="68580" marT="0" marB="0">
                    <a:solidFill>
                      <a:schemeClr val="accent4">
                        <a:lumMod val="60000"/>
                        <a:lumOff val="40000"/>
                      </a:schemeClr>
                    </a:solidFill>
                  </a:tcPr>
                </a:tc>
                <a:tc>
                  <a:txBody>
                    <a:bodyPr/>
                    <a:lstStyle/>
                    <a:p>
                      <a:pPr marL="36000" algn="l">
                        <a:spcBef>
                          <a:spcPts val="0"/>
                        </a:spcBef>
                        <a:spcAft>
                          <a:spcPts val="0"/>
                        </a:spcAft>
                      </a:pPr>
                      <a:r>
                        <a:rPr lang="tr-TR" sz="2300" dirty="0" smtClean="0">
                          <a:effectLst/>
                          <a:latin typeface="Calibri" panose="020F0502020204030204" pitchFamily="34" charset="0"/>
                          <a:ea typeface="Calibri" panose="020F0502020204030204" pitchFamily="34" charset="0"/>
                        </a:rPr>
                        <a:t>Birimde </a:t>
                      </a:r>
                      <a:r>
                        <a:rPr lang="tr-TR" sz="2300" dirty="0">
                          <a:effectLst/>
                          <a:latin typeface="Calibri" panose="020F0502020204030204" pitchFamily="34" charset="0"/>
                          <a:ea typeface="Calibri" panose="020F0502020204030204" pitchFamily="34" charset="0"/>
                        </a:rPr>
                        <a:t>araştırma kaynaklarının yeterliliği ve çeşitliliği </a:t>
                      </a:r>
                      <a:r>
                        <a:rPr lang="tr-TR" sz="2300" b="1" dirty="0">
                          <a:solidFill>
                            <a:srgbClr val="0000FF"/>
                          </a:solidFill>
                          <a:effectLst/>
                          <a:latin typeface="Calibri" panose="020F0502020204030204" pitchFamily="34" charset="0"/>
                          <a:ea typeface="Calibri" panose="020F0502020204030204" pitchFamily="34" charset="0"/>
                        </a:rPr>
                        <a:t>izlenmekte ve iyileştirilmektedir</a:t>
                      </a:r>
                      <a:r>
                        <a:rPr lang="tr-TR" sz="2300" dirty="0">
                          <a:effectLst/>
                          <a:latin typeface="Calibri" panose="020F0502020204030204" pitchFamily="34" charset="0"/>
                          <a:ea typeface="Calibri" panose="020F0502020204030204" pitchFamily="34" charset="0"/>
                        </a:rPr>
                        <a:t>. </a:t>
                      </a:r>
                    </a:p>
                  </a:txBody>
                  <a:tcPr marL="68580" marR="68580" marT="0" marB="0">
                    <a:solidFill>
                      <a:srgbClr val="DAA600"/>
                    </a:solidFill>
                  </a:tcPr>
                </a:tc>
                <a:tc>
                  <a:txBody>
                    <a:bodyPr/>
                    <a:lstStyle/>
                    <a:p>
                      <a:pPr marL="36000" algn="l">
                        <a:spcBef>
                          <a:spcPts val="0"/>
                        </a:spcBef>
                        <a:spcAft>
                          <a:spcPts val="0"/>
                        </a:spcAft>
                      </a:pPr>
                      <a:r>
                        <a:rPr lang="tr-TR" sz="2300" b="1" dirty="0">
                          <a:solidFill>
                            <a:srgbClr val="0000FF"/>
                          </a:solidFill>
                          <a:effectLst/>
                          <a:latin typeface="Calibri" panose="020F0502020204030204" pitchFamily="34" charset="0"/>
                          <a:ea typeface="Calibri" panose="020F0502020204030204" pitchFamily="34" charset="0"/>
                        </a:rPr>
                        <a:t>İçselleştirilmiş, sistematik, sürdürülebilir ve örnek gösterilebilir uygulamalar bulunmaktadır.</a:t>
                      </a:r>
                    </a:p>
                  </a:txBody>
                  <a:tcPr marL="68580" marR="68580" marT="0" marB="0">
                    <a:solidFill>
                      <a:schemeClr val="accent4">
                        <a:lumMod val="75000"/>
                      </a:schemeClr>
                    </a:solidFill>
                  </a:tcPr>
                </a:tc>
                <a:extLst>
                  <a:ext uri="{0D108BD9-81ED-4DB2-BD59-A6C34878D82A}">
                    <a16:rowId xmlns:a16="http://schemas.microsoft.com/office/drawing/2014/main" val="947402900"/>
                  </a:ext>
                </a:extLst>
              </a:tr>
            </a:tbl>
          </a:graphicData>
        </a:graphic>
      </p:graphicFrame>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1000" y="6356350"/>
            <a:ext cx="381000" cy="386292"/>
          </a:xfrm>
          <a:prstGeom prst="rect">
            <a:avLst/>
          </a:prstGeom>
        </p:spPr>
      </p:pic>
    </p:spTree>
    <p:extLst>
      <p:ext uri="{BB962C8B-B14F-4D97-AF65-F5344CB8AC3E}">
        <p14:creationId xmlns:p14="http://schemas.microsoft.com/office/powerpoint/2010/main" val="345992557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p:cNvSpPr>
            <a:spLocks noGrp="1"/>
          </p:cNvSpPr>
          <p:nvPr>
            <p:ph type="title"/>
          </p:nvPr>
        </p:nvSpPr>
        <p:spPr>
          <a:xfrm>
            <a:off x="838200" y="185017"/>
            <a:ext cx="11353800" cy="746126"/>
          </a:xfrm>
        </p:spPr>
        <p:txBody>
          <a:bodyPr>
            <a:normAutofit fontScale="90000"/>
          </a:bodyPr>
          <a:lstStyle/>
          <a:p>
            <a:pPr algn="ctr"/>
            <a:r>
              <a:rPr lang="tr-TR" sz="2700" b="1" dirty="0">
                <a:solidFill>
                  <a:srgbClr val="FF0000"/>
                </a:solidFill>
              </a:rPr>
              <a:t>C.1. Araştırma Süreçlerinin Yönetimi ve Araştırma Kaynakları </a:t>
            </a:r>
            <a:r>
              <a:rPr lang="tr-TR" sz="2700" dirty="0">
                <a:solidFill>
                  <a:srgbClr val="FF0000"/>
                </a:solidFill>
              </a:rPr>
              <a:t>/ </a:t>
            </a:r>
            <a:br>
              <a:rPr lang="tr-TR" sz="2700" dirty="0">
                <a:solidFill>
                  <a:srgbClr val="FF0000"/>
                </a:solidFill>
              </a:rPr>
            </a:br>
            <a:r>
              <a:rPr lang="tr-TR" sz="3100" b="1" dirty="0">
                <a:solidFill>
                  <a:srgbClr val="0000CC"/>
                </a:solidFill>
              </a:rPr>
              <a:t>C.1.2. İç ve dış kaynaklar</a:t>
            </a:r>
            <a:endParaRPr lang="tr-TR" sz="3100" dirty="0"/>
          </a:p>
        </p:txBody>
      </p:sp>
      <p:sp>
        <p:nvSpPr>
          <p:cNvPr id="11" name="İçerik Yer Tutucusu 10"/>
          <p:cNvSpPr>
            <a:spLocks noGrp="1"/>
          </p:cNvSpPr>
          <p:nvPr>
            <p:ph idx="1"/>
          </p:nvPr>
        </p:nvSpPr>
        <p:spPr>
          <a:xfrm>
            <a:off x="496111" y="1108365"/>
            <a:ext cx="11363380" cy="5247985"/>
          </a:xfrm>
        </p:spPr>
        <p:txBody>
          <a:bodyPr>
            <a:normAutofit/>
          </a:bodyPr>
          <a:lstStyle/>
          <a:p>
            <a:pPr marL="0" indent="0" algn="ctr">
              <a:lnSpc>
                <a:spcPct val="100000"/>
              </a:lnSpc>
              <a:spcBef>
                <a:spcPts val="0"/>
              </a:spcBef>
              <a:spcAft>
                <a:spcPts val="400"/>
              </a:spcAft>
              <a:buNone/>
            </a:pPr>
            <a:r>
              <a:rPr lang="tr-TR" b="1" u="sng" dirty="0" smtClean="0">
                <a:solidFill>
                  <a:srgbClr val="FF0000"/>
                </a:solidFill>
              </a:rPr>
              <a:t>Örnek Uygulamalar ve Kanıtlar</a:t>
            </a:r>
          </a:p>
          <a:p>
            <a:pPr>
              <a:lnSpc>
                <a:spcPct val="100000"/>
              </a:lnSpc>
              <a:spcBef>
                <a:spcPts val="0"/>
              </a:spcBef>
              <a:spcAft>
                <a:spcPts val="400"/>
              </a:spcAft>
            </a:pPr>
            <a:endParaRPr lang="tr-TR" sz="1000" dirty="0"/>
          </a:p>
          <a:p>
            <a:pPr marL="360000" indent="-360000">
              <a:lnSpc>
                <a:spcPct val="100000"/>
              </a:lnSpc>
              <a:spcBef>
                <a:spcPts val="0"/>
              </a:spcBef>
              <a:spcAft>
                <a:spcPts val="400"/>
              </a:spcAft>
              <a:buFont typeface="+mj-lt"/>
              <a:buAutoNum type="arabicPeriod"/>
            </a:pPr>
            <a:r>
              <a:rPr lang="tr-TR" dirty="0"/>
              <a:t>Araştırma-geliştirme </a:t>
            </a:r>
            <a:r>
              <a:rPr lang="tr-TR" b="1" dirty="0">
                <a:solidFill>
                  <a:srgbClr val="0000CC"/>
                </a:solidFill>
              </a:rPr>
              <a:t>bütçesi, dağılımı ve yıllara göre değişimi gösteren kanıtlar,</a:t>
            </a:r>
          </a:p>
          <a:p>
            <a:pPr marL="360000" indent="-360000">
              <a:lnSpc>
                <a:spcPct val="100000"/>
              </a:lnSpc>
              <a:spcBef>
                <a:spcPts val="0"/>
              </a:spcBef>
              <a:spcAft>
                <a:spcPts val="400"/>
              </a:spcAft>
              <a:buFont typeface="+mj-lt"/>
              <a:buAutoNum type="arabicPeriod"/>
            </a:pPr>
            <a:r>
              <a:rPr lang="tr-TR" dirty="0"/>
              <a:t>Araştırma çerçevesinde yapılan </a:t>
            </a:r>
            <a:r>
              <a:rPr lang="tr-TR" b="1" dirty="0">
                <a:solidFill>
                  <a:srgbClr val="0000CC"/>
                </a:solidFill>
              </a:rPr>
              <a:t>stratejik ortaklıklar (Kamu veya özel),</a:t>
            </a:r>
          </a:p>
          <a:p>
            <a:pPr marL="360000" indent="-360000">
              <a:lnSpc>
                <a:spcPct val="100000"/>
              </a:lnSpc>
              <a:spcBef>
                <a:spcPts val="0"/>
              </a:spcBef>
              <a:spcAft>
                <a:spcPts val="400"/>
              </a:spcAft>
              <a:buFont typeface="+mj-lt"/>
              <a:buAutoNum type="arabicPeriod"/>
            </a:pPr>
            <a:r>
              <a:rPr lang="tr-TR" b="1" dirty="0">
                <a:solidFill>
                  <a:srgbClr val="0000CC"/>
                </a:solidFill>
              </a:rPr>
              <a:t>Araştırma-geliştirme kaynaklarının </a:t>
            </a:r>
            <a:r>
              <a:rPr lang="tr-TR" dirty="0"/>
              <a:t>araştırma stratejisi doğrultusunda yönetildiğini gösteren kanıtlar,</a:t>
            </a:r>
          </a:p>
          <a:p>
            <a:pPr marL="360000" indent="-360000">
              <a:lnSpc>
                <a:spcPct val="100000"/>
              </a:lnSpc>
              <a:spcBef>
                <a:spcPts val="0"/>
              </a:spcBef>
              <a:spcAft>
                <a:spcPts val="400"/>
              </a:spcAft>
              <a:buFont typeface="+mj-lt"/>
              <a:buAutoNum type="arabicPeriod"/>
            </a:pPr>
            <a:r>
              <a:rPr lang="tr-TR" dirty="0"/>
              <a:t>Araştırma kaynaklarının </a:t>
            </a:r>
            <a:r>
              <a:rPr lang="tr-TR" b="1" dirty="0">
                <a:solidFill>
                  <a:srgbClr val="0000CC"/>
                </a:solidFill>
              </a:rPr>
              <a:t>çeşitliliği ve yeterliliğinin </a:t>
            </a:r>
            <a:r>
              <a:rPr lang="tr-TR" dirty="0"/>
              <a:t>izlendiğine ve iyileştirildiğine ilişkin kanıtlar,</a:t>
            </a:r>
          </a:p>
          <a:p>
            <a:pPr marL="360000" indent="-360000">
              <a:lnSpc>
                <a:spcPct val="100000"/>
              </a:lnSpc>
              <a:spcBef>
                <a:spcPts val="0"/>
              </a:spcBef>
              <a:spcAft>
                <a:spcPts val="400"/>
              </a:spcAft>
              <a:buFont typeface="+mj-lt"/>
              <a:buAutoNum type="arabicPeriod"/>
            </a:pPr>
            <a:r>
              <a:rPr lang="tr-TR" dirty="0"/>
              <a:t>İç kaynaklar ve kullanımına ilişkin tanımlı süreçler </a:t>
            </a:r>
            <a:r>
              <a:rPr lang="tr-TR" i="1" dirty="0"/>
              <a:t>(</a:t>
            </a:r>
            <a:r>
              <a:rPr lang="tr-TR" b="1" i="1" dirty="0">
                <a:solidFill>
                  <a:srgbClr val="0000CC"/>
                </a:solidFill>
              </a:rPr>
              <a:t>BAP Yönergesi, İç Kaynak Kullanım </a:t>
            </a:r>
            <a:r>
              <a:rPr lang="tr-TR" b="1" i="1" dirty="0" smtClean="0">
                <a:solidFill>
                  <a:srgbClr val="0000CC"/>
                </a:solidFill>
              </a:rPr>
              <a:t>Yönergesi, birim araştırma komisyonu kararları, vb.),</a:t>
            </a:r>
            <a:endParaRPr lang="tr-TR" b="1" i="1" dirty="0">
              <a:solidFill>
                <a:srgbClr val="0000CC"/>
              </a:solidFill>
            </a:endParaRPr>
          </a:p>
        </p:txBody>
      </p:sp>
      <p:sp>
        <p:nvSpPr>
          <p:cNvPr id="7" name="Veri Yer Tutucusu 6"/>
          <p:cNvSpPr>
            <a:spLocks noGrp="1"/>
          </p:cNvSpPr>
          <p:nvPr>
            <p:ph type="dt" sz="half" idx="10"/>
          </p:nvPr>
        </p:nvSpPr>
        <p:spPr/>
        <p:txBody>
          <a:bodyPr/>
          <a:lstStyle/>
          <a:p>
            <a:fld id="{98979F42-1DDE-49C2-962F-80A4619D6614}" type="datetime1">
              <a:rPr lang="tr-TR" smtClean="0"/>
              <a:t>15.10.2025</a:t>
            </a:fld>
            <a:endParaRPr lang="tr-TR"/>
          </a:p>
        </p:txBody>
      </p:sp>
      <p:sp>
        <p:nvSpPr>
          <p:cNvPr id="8" name="Altbilgi Yer Tutucusu 7"/>
          <p:cNvSpPr>
            <a:spLocks noGrp="1"/>
          </p:cNvSpPr>
          <p:nvPr>
            <p:ph type="ftr" sz="quarter" idx="11"/>
          </p:nvPr>
        </p:nvSpPr>
        <p:spPr/>
        <p:txBody>
          <a:bodyPr/>
          <a:lstStyle/>
          <a:p>
            <a:r>
              <a:rPr lang="tr-TR" smtClean="0"/>
              <a:t>TRÜ KALİTE KOORDİNATÖRLÜĞÜ</a:t>
            </a:r>
            <a:endParaRPr lang="tr-TR"/>
          </a:p>
        </p:txBody>
      </p:sp>
      <p:sp>
        <p:nvSpPr>
          <p:cNvPr id="9" name="Slayt Numarası Yer Tutucusu 8"/>
          <p:cNvSpPr>
            <a:spLocks noGrp="1"/>
          </p:cNvSpPr>
          <p:nvPr>
            <p:ph type="sldNum" sz="quarter" idx="12"/>
          </p:nvPr>
        </p:nvSpPr>
        <p:spPr/>
        <p:txBody>
          <a:bodyPr/>
          <a:lstStyle/>
          <a:p>
            <a:fld id="{DDCE7859-ABE5-4F86-9590-63E6FFC2B8A3}" type="slidenum">
              <a:rPr lang="tr-TR" smtClean="0"/>
              <a:pPr/>
              <a:t>16</a:t>
            </a:fld>
            <a:endParaRPr lang="tr-TR"/>
          </a:p>
        </p:txBody>
      </p:sp>
    </p:spTree>
    <p:extLst>
      <p:ext uri="{BB962C8B-B14F-4D97-AF65-F5344CB8AC3E}">
        <p14:creationId xmlns:p14="http://schemas.microsoft.com/office/powerpoint/2010/main" val="603958625"/>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p:cNvSpPr>
            <a:spLocks noGrp="1"/>
          </p:cNvSpPr>
          <p:nvPr>
            <p:ph type="title"/>
          </p:nvPr>
        </p:nvSpPr>
        <p:spPr>
          <a:xfrm>
            <a:off x="838200" y="165370"/>
            <a:ext cx="11353800" cy="765773"/>
          </a:xfrm>
        </p:spPr>
        <p:txBody>
          <a:bodyPr>
            <a:normAutofit fontScale="90000"/>
          </a:bodyPr>
          <a:lstStyle/>
          <a:p>
            <a:pPr algn="ctr"/>
            <a:r>
              <a:rPr lang="tr-TR" sz="2700" b="1" dirty="0">
                <a:solidFill>
                  <a:srgbClr val="FF0000"/>
                </a:solidFill>
              </a:rPr>
              <a:t>C.1. Araştırma Süreçlerinin Yönetimi ve Araştırma Kaynakları </a:t>
            </a:r>
            <a:r>
              <a:rPr lang="tr-TR" sz="2700" dirty="0">
                <a:solidFill>
                  <a:srgbClr val="FF0000"/>
                </a:solidFill>
              </a:rPr>
              <a:t>/ </a:t>
            </a:r>
            <a:br>
              <a:rPr lang="tr-TR" sz="2700" dirty="0">
                <a:solidFill>
                  <a:srgbClr val="FF0000"/>
                </a:solidFill>
              </a:rPr>
            </a:br>
            <a:r>
              <a:rPr lang="tr-TR" sz="3100" b="1" dirty="0">
                <a:solidFill>
                  <a:srgbClr val="0000CC"/>
                </a:solidFill>
              </a:rPr>
              <a:t>C.1.2. İç ve dış kaynaklar</a:t>
            </a:r>
            <a:endParaRPr lang="tr-TR" sz="3100" dirty="0"/>
          </a:p>
        </p:txBody>
      </p:sp>
      <p:sp>
        <p:nvSpPr>
          <p:cNvPr id="11" name="İçerik Yer Tutucusu 10"/>
          <p:cNvSpPr>
            <a:spLocks noGrp="1"/>
          </p:cNvSpPr>
          <p:nvPr>
            <p:ph idx="1"/>
          </p:nvPr>
        </p:nvSpPr>
        <p:spPr>
          <a:xfrm>
            <a:off x="389106" y="1215957"/>
            <a:ext cx="11595371" cy="5058383"/>
          </a:xfrm>
        </p:spPr>
        <p:txBody>
          <a:bodyPr>
            <a:normAutofit/>
          </a:bodyPr>
          <a:lstStyle/>
          <a:p>
            <a:pPr marL="0" indent="0" algn="ctr">
              <a:buNone/>
            </a:pPr>
            <a:r>
              <a:rPr lang="tr-TR" b="1" u="sng" dirty="0" smtClean="0">
                <a:solidFill>
                  <a:srgbClr val="FF0000"/>
                </a:solidFill>
              </a:rPr>
              <a:t>Örnek Uygulamalar ve Kanıtlar</a:t>
            </a:r>
          </a:p>
          <a:p>
            <a:endParaRPr lang="tr-TR" sz="1000" dirty="0"/>
          </a:p>
          <a:p>
            <a:pPr marL="514350" indent="-514350">
              <a:lnSpc>
                <a:spcPct val="110000"/>
              </a:lnSpc>
              <a:spcBef>
                <a:spcPts val="0"/>
              </a:spcBef>
              <a:spcAft>
                <a:spcPts val="400"/>
              </a:spcAft>
              <a:buFont typeface="+mj-lt"/>
              <a:buAutoNum type="arabicPeriod" startAt="6"/>
            </a:pPr>
            <a:r>
              <a:rPr lang="tr-TR" dirty="0" smtClean="0"/>
              <a:t>İç </a:t>
            </a:r>
            <a:r>
              <a:rPr lang="tr-TR" dirty="0"/>
              <a:t>kaynakların </a:t>
            </a:r>
            <a:r>
              <a:rPr lang="tr-TR" b="1" dirty="0">
                <a:solidFill>
                  <a:srgbClr val="0000CC"/>
                </a:solidFill>
              </a:rPr>
              <a:t>birimler arası dağılımını gösteren kanıtlar</a:t>
            </a:r>
            <a:r>
              <a:rPr lang="tr-TR" dirty="0"/>
              <a:t>,</a:t>
            </a:r>
          </a:p>
          <a:p>
            <a:pPr marL="514350" indent="-514350">
              <a:lnSpc>
                <a:spcPct val="110000"/>
              </a:lnSpc>
              <a:spcBef>
                <a:spcPts val="0"/>
              </a:spcBef>
              <a:spcAft>
                <a:spcPts val="400"/>
              </a:spcAft>
              <a:buFont typeface="+mj-lt"/>
              <a:buAutoNum type="arabicPeriod" startAt="6"/>
            </a:pPr>
            <a:r>
              <a:rPr lang="tr-TR" b="1" dirty="0">
                <a:solidFill>
                  <a:srgbClr val="0000CC"/>
                </a:solidFill>
              </a:rPr>
              <a:t>Araştırma laboratuvarlarının (merkezi laboratuvarlar dahil) sayısı </a:t>
            </a:r>
            <a:r>
              <a:rPr lang="tr-TR" dirty="0"/>
              <a:t>ve kapasitesi ve </a:t>
            </a:r>
            <a:r>
              <a:rPr lang="tr-TR" dirty="0">
                <a:solidFill>
                  <a:srgbClr val="C00000"/>
                </a:solidFill>
              </a:rPr>
              <a:t>yıl içerisinde gerçekleşen değişimleri gösteren kanıtlar</a:t>
            </a:r>
            <a:r>
              <a:rPr lang="tr-TR" dirty="0"/>
              <a:t>,</a:t>
            </a:r>
          </a:p>
          <a:p>
            <a:pPr marL="514350" indent="-514350">
              <a:lnSpc>
                <a:spcPct val="110000"/>
              </a:lnSpc>
              <a:spcBef>
                <a:spcPts val="0"/>
              </a:spcBef>
              <a:spcAft>
                <a:spcPts val="400"/>
              </a:spcAft>
              <a:buFont typeface="+mj-lt"/>
              <a:buAutoNum type="arabicPeriod" startAt="6"/>
            </a:pPr>
            <a:r>
              <a:rPr lang="tr-TR" dirty="0"/>
              <a:t>Araştırma ve geliştirme ile ilgili </a:t>
            </a:r>
            <a:r>
              <a:rPr lang="tr-TR" b="1" i="1" dirty="0">
                <a:solidFill>
                  <a:srgbClr val="C00000"/>
                </a:solidFill>
              </a:rPr>
              <a:t>bilişim altyapısını gösteren kanıtlar</a:t>
            </a:r>
            <a:r>
              <a:rPr lang="tr-TR" dirty="0"/>
              <a:t>, </a:t>
            </a:r>
          </a:p>
          <a:p>
            <a:pPr marL="514350" indent="-514350">
              <a:lnSpc>
                <a:spcPct val="110000"/>
              </a:lnSpc>
              <a:spcBef>
                <a:spcPts val="0"/>
              </a:spcBef>
              <a:spcAft>
                <a:spcPts val="400"/>
              </a:spcAft>
              <a:buFont typeface="+mj-lt"/>
              <a:buAutoNum type="arabicPeriod" startAt="6"/>
            </a:pPr>
            <a:r>
              <a:rPr lang="tr-TR" b="1" dirty="0">
                <a:solidFill>
                  <a:srgbClr val="C00000"/>
                </a:solidFill>
              </a:rPr>
              <a:t>Kütüphane/veri tabanı kaynakları </a:t>
            </a:r>
            <a:r>
              <a:rPr lang="tr-TR" b="1" dirty="0">
                <a:solidFill>
                  <a:srgbClr val="0000CC"/>
                </a:solidFill>
              </a:rPr>
              <a:t>sayısı </a:t>
            </a:r>
            <a:r>
              <a:rPr lang="tr-TR" dirty="0" smtClean="0"/>
              <a:t>ile </a:t>
            </a:r>
            <a:r>
              <a:rPr lang="tr-TR" dirty="0"/>
              <a:t>yıllar içinde gerçekleşen </a:t>
            </a:r>
            <a:r>
              <a:rPr lang="tr-TR" b="1" i="1" dirty="0">
                <a:solidFill>
                  <a:srgbClr val="C00000"/>
                </a:solidFill>
              </a:rPr>
              <a:t>değişimi gösteren kanıtlar</a:t>
            </a:r>
            <a:r>
              <a:rPr lang="tr-TR" dirty="0"/>
              <a:t>, </a:t>
            </a:r>
          </a:p>
          <a:p>
            <a:pPr marL="514350" indent="-514350">
              <a:lnSpc>
                <a:spcPct val="110000"/>
              </a:lnSpc>
              <a:spcBef>
                <a:spcPts val="0"/>
              </a:spcBef>
              <a:spcAft>
                <a:spcPts val="400"/>
              </a:spcAft>
              <a:buFont typeface="+mj-lt"/>
              <a:buAutoNum type="arabicPeriod" startAt="6"/>
            </a:pPr>
            <a:r>
              <a:rPr lang="tr-TR" dirty="0"/>
              <a:t>Dış kaynakların kullanımını desteklemek üzere </a:t>
            </a:r>
            <a:r>
              <a:rPr lang="tr-TR" b="1" i="1" dirty="0">
                <a:solidFill>
                  <a:srgbClr val="C00000"/>
                </a:solidFill>
              </a:rPr>
              <a:t>oluşturulmuş yöntem ve birimler</a:t>
            </a:r>
            <a:r>
              <a:rPr lang="tr-TR" b="1" i="1" dirty="0" smtClean="0">
                <a:solidFill>
                  <a:srgbClr val="C00000"/>
                </a:solidFill>
              </a:rPr>
              <a:t>,</a:t>
            </a:r>
            <a:endParaRPr lang="tr-TR" b="1" i="1" dirty="0">
              <a:solidFill>
                <a:srgbClr val="C00000"/>
              </a:solidFill>
            </a:endParaRPr>
          </a:p>
        </p:txBody>
      </p:sp>
      <p:sp>
        <p:nvSpPr>
          <p:cNvPr id="7" name="Veri Yer Tutucusu 6"/>
          <p:cNvSpPr>
            <a:spLocks noGrp="1"/>
          </p:cNvSpPr>
          <p:nvPr>
            <p:ph type="dt" sz="half" idx="10"/>
          </p:nvPr>
        </p:nvSpPr>
        <p:spPr/>
        <p:txBody>
          <a:bodyPr/>
          <a:lstStyle/>
          <a:p>
            <a:fld id="{39EB45DE-0D1B-4309-B4E8-8D78308F6FFD}" type="datetime1">
              <a:rPr lang="tr-TR" smtClean="0"/>
              <a:t>15.10.2025</a:t>
            </a:fld>
            <a:endParaRPr lang="tr-TR"/>
          </a:p>
        </p:txBody>
      </p:sp>
      <p:sp>
        <p:nvSpPr>
          <p:cNvPr id="8" name="Altbilgi Yer Tutucusu 7"/>
          <p:cNvSpPr>
            <a:spLocks noGrp="1"/>
          </p:cNvSpPr>
          <p:nvPr>
            <p:ph type="ftr" sz="quarter" idx="11"/>
          </p:nvPr>
        </p:nvSpPr>
        <p:spPr/>
        <p:txBody>
          <a:bodyPr/>
          <a:lstStyle/>
          <a:p>
            <a:r>
              <a:rPr lang="tr-TR" smtClean="0"/>
              <a:t>TRÜ KALİTE KOORDİNATÖRLÜĞÜ</a:t>
            </a:r>
            <a:endParaRPr lang="tr-TR"/>
          </a:p>
        </p:txBody>
      </p:sp>
      <p:sp>
        <p:nvSpPr>
          <p:cNvPr id="9" name="Slayt Numarası Yer Tutucusu 8"/>
          <p:cNvSpPr>
            <a:spLocks noGrp="1"/>
          </p:cNvSpPr>
          <p:nvPr>
            <p:ph type="sldNum" sz="quarter" idx="12"/>
          </p:nvPr>
        </p:nvSpPr>
        <p:spPr/>
        <p:txBody>
          <a:bodyPr/>
          <a:lstStyle/>
          <a:p>
            <a:fld id="{DDCE7859-ABE5-4F86-9590-63E6FFC2B8A3}" type="slidenum">
              <a:rPr lang="tr-TR" smtClean="0"/>
              <a:pPr/>
              <a:t>17</a:t>
            </a:fld>
            <a:endParaRPr lang="tr-TR"/>
          </a:p>
        </p:txBody>
      </p:sp>
    </p:spTree>
    <p:extLst>
      <p:ext uri="{BB962C8B-B14F-4D97-AF65-F5344CB8AC3E}">
        <p14:creationId xmlns:p14="http://schemas.microsoft.com/office/powerpoint/2010/main" val="1454156743"/>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p:cNvSpPr>
            <a:spLocks noGrp="1"/>
          </p:cNvSpPr>
          <p:nvPr>
            <p:ph type="title"/>
          </p:nvPr>
        </p:nvSpPr>
        <p:spPr>
          <a:xfrm>
            <a:off x="0" y="56068"/>
            <a:ext cx="12104451" cy="746126"/>
          </a:xfrm>
        </p:spPr>
        <p:txBody>
          <a:bodyPr>
            <a:normAutofit fontScale="90000"/>
          </a:bodyPr>
          <a:lstStyle/>
          <a:p>
            <a:pPr algn="ctr"/>
            <a:r>
              <a:rPr lang="tr-TR" sz="2700" b="1" dirty="0">
                <a:solidFill>
                  <a:srgbClr val="FF0000"/>
                </a:solidFill>
              </a:rPr>
              <a:t>C.1. Araştırma Süreçlerinin Yönetimi ve Araştırma Kaynakları </a:t>
            </a:r>
            <a:r>
              <a:rPr lang="tr-TR" sz="2700" dirty="0">
                <a:solidFill>
                  <a:srgbClr val="FF0000"/>
                </a:solidFill>
              </a:rPr>
              <a:t>/ </a:t>
            </a:r>
            <a:br>
              <a:rPr lang="tr-TR" sz="2700" dirty="0">
                <a:solidFill>
                  <a:srgbClr val="FF0000"/>
                </a:solidFill>
              </a:rPr>
            </a:br>
            <a:r>
              <a:rPr lang="tr-TR" sz="3100" b="1" dirty="0">
                <a:solidFill>
                  <a:srgbClr val="0000CC"/>
                </a:solidFill>
              </a:rPr>
              <a:t>C.1.2. İç ve dış kaynaklar</a:t>
            </a:r>
            <a:endParaRPr lang="tr-TR" sz="3100" dirty="0"/>
          </a:p>
        </p:txBody>
      </p:sp>
      <p:sp>
        <p:nvSpPr>
          <p:cNvPr id="11" name="İçerik Yer Tutucusu 10"/>
          <p:cNvSpPr>
            <a:spLocks noGrp="1"/>
          </p:cNvSpPr>
          <p:nvPr>
            <p:ph idx="1"/>
          </p:nvPr>
        </p:nvSpPr>
        <p:spPr>
          <a:xfrm>
            <a:off x="415637" y="1167320"/>
            <a:ext cx="11529930" cy="4922196"/>
          </a:xfrm>
        </p:spPr>
        <p:txBody>
          <a:bodyPr>
            <a:normAutofit/>
          </a:bodyPr>
          <a:lstStyle/>
          <a:p>
            <a:pPr marL="0" indent="0" algn="ctr">
              <a:buNone/>
            </a:pPr>
            <a:r>
              <a:rPr lang="tr-TR" b="1" u="sng" dirty="0" smtClean="0">
                <a:solidFill>
                  <a:srgbClr val="FF0000"/>
                </a:solidFill>
              </a:rPr>
              <a:t>Örnek Uygulamalar ve Kanıtlar</a:t>
            </a:r>
          </a:p>
          <a:p>
            <a:pPr marL="0" indent="0">
              <a:buNone/>
            </a:pPr>
            <a:endParaRPr lang="tr-TR" sz="1000" dirty="0"/>
          </a:p>
          <a:p>
            <a:pPr marL="514350" indent="-514350">
              <a:lnSpc>
                <a:spcPct val="110000"/>
              </a:lnSpc>
              <a:spcBef>
                <a:spcPts val="0"/>
              </a:spcBef>
              <a:spcAft>
                <a:spcPts val="400"/>
              </a:spcAft>
              <a:buFont typeface="+mj-lt"/>
              <a:buAutoNum type="arabicPeriod" startAt="11"/>
            </a:pPr>
            <a:r>
              <a:rPr lang="tr-TR" b="1" i="1" dirty="0" smtClean="0">
                <a:solidFill>
                  <a:srgbClr val="C00000"/>
                </a:solidFill>
              </a:rPr>
              <a:t>Dış </a:t>
            </a:r>
            <a:r>
              <a:rPr lang="tr-TR" b="1" i="1" dirty="0">
                <a:solidFill>
                  <a:srgbClr val="C00000"/>
                </a:solidFill>
              </a:rPr>
              <a:t>kaynakların dağılımını </a:t>
            </a:r>
            <a:r>
              <a:rPr lang="tr-TR" dirty="0"/>
              <a:t>gösteren kanıtlar,</a:t>
            </a:r>
          </a:p>
          <a:p>
            <a:pPr marL="514350" indent="-514350">
              <a:lnSpc>
                <a:spcPct val="110000"/>
              </a:lnSpc>
              <a:spcBef>
                <a:spcPts val="0"/>
              </a:spcBef>
              <a:spcAft>
                <a:spcPts val="400"/>
              </a:spcAft>
              <a:buFont typeface="+mj-lt"/>
              <a:buAutoNum type="arabicPeriod" startAt="11"/>
            </a:pPr>
            <a:r>
              <a:rPr lang="tr-TR" dirty="0">
                <a:solidFill>
                  <a:srgbClr val="C00000"/>
                </a:solidFill>
              </a:rPr>
              <a:t>Dış kaynaklarda </a:t>
            </a:r>
            <a:r>
              <a:rPr lang="tr-TR" dirty="0"/>
              <a:t>yıllar itibarıyla gerçekleşen değişimleri gösteren kanıtlar, </a:t>
            </a:r>
          </a:p>
          <a:p>
            <a:pPr marL="514350" indent="-514350">
              <a:lnSpc>
                <a:spcPct val="110000"/>
              </a:lnSpc>
              <a:spcBef>
                <a:spcPts val="0"/>
              </a:spcBef>
              <a:spcAft>
                <a:spcPts val="400"/>
              </a:spcAft>
              <a:buFont typeface="+mj-lt"/>
              <a:buAutoNum type="arabicPeriod" startAt="11"/>
            </a:pPr>
            <a:r>
              <a:rPr lang="tr-TR" dirty="0">
                <a:solidFill>
                  <a:srgbClr val="3333FF"/>
                </a:solidFill>
              </a:rPr>
              <a:t>Öğretim elemanlarına verilmiş destekleri </a:t>
            </a:r>
            <a:r>
              <a:rPr lang="tr-TR" dirty="0"/>
              <a:t>gösteren </a:t>
            </a:r>
            <a:r>
              <a:rPr lang="tr-TR" dirty="0" smtClean="0"/>
              <a:t>kanıtlar, </a:t>
            </a:r>
            <a:endParaRPr lang="tr-TR" dirty="0"/>
          </a:p>
          <a:p>
            <a:pPr marL="514350" indent="-514350">
              <a:lnSpc>
                <a:spcPct val="110000"/>
              </a:lnSpc>
              <a:spcBef>
                <a:spcPts val="0"/>
              </a:spcBef>
              <a:spcAft>
                <a:spcPts val="400"/>
              </a:spcAft>
              <a:buFont typeface="+mj-lt"/>
              <a:buAutoNum type="arabicPeriod" startAt="11"/>
            </a:pPr>
            <a:r>
              <a:rPr lang="tr-TR" dirty="0"/>
              <a:t>Araştırma ve geliştirme ile ilgili </a:t>
            </a:r>
            <a:r>
              <a:rPr lang="tr-TR" b="1" dirty="0">
                <a:solidFill>
                  <a:srgbClr val="0000FF"/>
                </a:solidFill>
              </a:rPr>
              <a:t>iç ve dış kaynaklara yönelik uygulamaların </a:t>
            </a:r>
            <a:r>
              <a:rPr lang="tr-TR" b="1" dirty="0">
                <a:solidFill>
                  <a:srgbClr val="C00000"/>
                </a:solidFill>
              </a:rPr>
              <a:t>izlendiği ve iyileştirildiğine ilişkin kanıtlar (</a:t>
            </a:r>
            <a:r>
              <a:rPr lang="tr-TR" b="1" i="1" dirty="0">
                <a:solidFill>
                  <a:srgbClr val="0000FF"/>
                </a:solidFill>
              </a:rPr>
              <a:t>iç ve dış p</a:t>
            </a:r>
            <a:r>
              <a:rPr lang="tr-TR" i="1" dirty="0">
                <a:solidFill>
                  <a:srgbClr val="0000FF"/>
                </a:solidFill>
              </a:rPr>
              <a:t>aydaş görüşleri ve değerlendirmesi),</a:t>
            </a:r>
          </a:p>
          <a:p>
            <a:pPr marL="514350" indent="-514350">
              <a:lnSpc>
                <a:spcPct val="110000"/>
              </a:lnSpc>
              <a:spcBef>
                <a:spcPts val="0"/>
              </a:spcBef>
              <a:spcAft>
                <a:spcPts val="400"/>
              </a:spcAft>
              <a:buFont typeface="+mj-lt"/>
              <a:buAutoNum type="arabicPeriod" startAt="11"/>
            </a:pPr>
            <a:r>
              <a:rPr lang="tr-TR" dirty="0"/>
              <a:t>Standart uygulamalar ve mevzuatın yanı sıra; birimin ihtiyaçları doğrultusunda geliştirdiği özgün yaklaşım ve uygulamalarına ilişkin </a:t>
            </a:r>
            <a:r>
              <a:rPr lang="tr-TR" dirty="0" smtClean="0"/>
              <a:t>kanıtlar.</a:t>
            </a:r>
            <a:endParaRPr lang="tr-TR" dirty="0"/>
          </a:p>
          <a:p>
            <a:pPr marL="0" indent="0" algn="ctr">
              <a:buNone/>
            </a:pPr>
            <a:endParaRPr lang="tr-TR" b="1" u="sng" dirty="0">
              <a:solidFill>
                <a:srgbClr val="FF0000"/>
              </a:solidFill>
            </a:endParaRPr>
          </a:p>
        </p:txBody>
      </p:sp>
      <p:sp>
        <p:nvSpPr>
          <p:cNvPr id="7" name="Veri Yer Tutucusu 6"/>
          <p:cNvSpPr>
            <a:spLocks noGrp="1"/>
          </p:cNvSpPr>
          <p:nvPr>
            <p:ph type="dt" sz="half" idx="10"/>
          </p:nvPr>
        </p:nvSpPr>
        <p:spPr/>
        <p:txBody>
          <a:bodyPr/>
          <a:lstStyle/>
          <a:p>
            <a:fld id="{83C4075C-EBE9-425E-A36B-5AA79F5FC3F5}" type="datetime1">
              <a:rPr lang="tr-TR" smtClean="0"/>
              <a:t>15.10.2025</a:t>
            </a:fld>
            <a:endParaRPr lang="tr-TR"/>
          </a:p>
        </p:txBody>
      </p:sp>
      <p:sp>
        <p:nvSpPr>
          <p:cNvPr id="8" name="Altbilgi Yer Tutucusu 7"/>
          <p:cNvSpPr>
            <a:spLocks noGrp="1"/>
          </p:cNvSpPr>
          <p:nvPr>
            <p:ph type="ftr" sz="quarter" idx="11"/>
          </p:nvPr>
        </p:nvSpPr>
        <p:spPr/>
        <p:txBody>
          <a:bodyPr/>
          <a:lstStyle/>
          <a:p>
            <a:r>
              <a:rPr lang="tr-TR" smtClean="0"/>
              <a:t>TRÜ KALİTE KOORDİNATÖRLÜĞÜ</a:t>
            </a:r>
            <a:endParaRPr lang="tr-TR"/>
          </a:p>
        </p:txBody>
      </p:sp>
      <p:sp>
        <p:nvSpPr>
          <p:cNvPr id="9" name="Slayt Numarası Yer Tutucusu 8"/>
          <p:cNvSpPr>
            <a:spLocks noGrp="1"/>
          </p:cNvSpPr>
          <p:nvPr>
            <p:ph type="sldNum" sz="quarter" idx="12"/>
          </p:nvPr>
        </p:nvSpPr>
        <p:spPr/>
        <p:txBody>
          <a:bodyPr/>
          <a:lstStyle/>
          <a:p>
            <a:fld id="{DDCE7859-ABE5-4F86-9590-63E6FFC2B8A3}" type="slidenum">
              <a:rPr lang="tr-TR" smtClean="0"/>
              <a:pPr/>
              <a:t>18</a:t>
            </a:fld>
            <a:endParaRPr lang="tr-TR"/>
          </a:p>
        </p:txBody>
      </p:sp>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4529" y="6248400"/>
            <a:ext cx="487471" cy="494242"/>
          </a:xfrm>
          <a:prstGeom prst="rect">
            <a:avLst/>
          </a:prstGeom>
        </p:spPr>
      </p:pic>
    </p:spTree>
    <p:extLst>
      <p:ext uri="{BB962C8B-B14F-4D97-AF65-F5344CB8AC3E}">
        <p14:creationId xmlns:p14="http://schemas.microsoft.com/office/powerpoint/2010/main" val="1380498959"/>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8575" y="122192"/>
            <a:ext cx="11234116" cy="768321"/>
          </a:xfrm>
        </p:spPr>
        <p:txBody>
          <a:bodyPr>
            <a:normAutofit fontScale="90000"/>
          </a:bodyPr>
          <a:lstStyle/>
          <a:p>
            <a:pPr algn="ctr"/>
            <a:r>
              <a:rPr lang="tr-TR" sz="2700" b="1" dirty="0">
                <a:solidFill>
                  <a:srgbClr val="FF0000"/>
                </a:solidFill>
              </a:rPr>
              <a:t>C.1. Araştırma Süreçlerinin Yönetimi ve Araştırma </a:t>
            </a:r>
            <a:r>
              <a:rPr lang="tr-TR" sz="2700" b="1" dirty="0" smtClean="0">
                <a:solidFill>
                  <a:srgbClr val="FF0000"/>
                </a:solidFill>
              </a:rPr>
              <a:t>Kaynakları </a:t>
            </a:r>
            <a:r>
              <a:rPr lang="tr-TR" sz="2700" dirty="0" smtClean="0">
                <a:solidFill>
                  <a:srgbClr val="FF0000"/>
                </a:solidFill>
              </a:rPr>
              <a:t>/ </a:t>
            </a:r>
            <a:br>
              <a:rPr lang="tr-TR" sz="2700" dirty="0" smtClean="0">
                <a:solidFill>
                  <a:srgbClr val="FF0000"/>
                </a:solidFill>
              </a:rPr>
            </a:br>
            <a:r>
              <a:rPr lang="tr-TR" sz="3100" b="1" dirty="0" smtClean="0">
                <a:solidFill>
                  <a:srgbClr val="0000CC"/>
                </a:solidFill>
              </a:rPr>
              <a:t>C.1.3. Doktora programları ve doktora sonrası imkanlar</a:t>
            </a:r>
            <a:endParaRPr lang="tr-TR" sz="3100" dirty="0">
              <a:solidFill>
                <a:srgbClr val="0000CC"/>
              </a:solidFill>
            </a:endParaRPr>
          </a:p>
        </p:txBody>
      </p:sp>
      <p:sp>
        <p:nvSpPr>
          <p:cNvPr id="3" name="İçerik Yer Tutucusu 2"/>
          <p:cNvSpPr>
            <a:spLocks noGrp="1"/>
          </p:cNvSpPr>
          <p:nvPr>
            <p:ph idx="1"/>
          </p:nvPr>
        </p:nvSpPr>
        <p:spPr>
          <a:xfrm>
            <a:off x="353436" y="1344699"/>
            <a:ext cx="11838564" cy="2436442"/>
          </a:xfrm>
        </p:spPr>
        <p:txBody>
          <a:bodyPr>
            <a:normAutofit lnSpcReduction="10000"/>
          </a:bodyPr>
          <a:lstStyle/>
          <a:p>
            <a:pPr>
              <a:lnSpc>
                <a:spcPct val="100000"/>
              </a:lnSpc>
              <a:spcBef>
                <a:spcPts val="0"/>
              </a:spcBef>
            </a:pPr>
            <a:r>
              <a:rPr lang="tr-TR" sz="3200" dirty="0"/>
              <a:t>Doktora programlarının </a:t>
            </a:r>
            <a:r>
              <a:rPr lang="tr-TR" sz="3200" b="1" dirty="0">
                <a:solidFill>
                  <a:srgbClr val="FF0000"/>
                </a:solidFill>
              </a:rPr>
              <a:t>başvuru süreçleri, kayıtlı öğrencileri ve mezun sayıları </a:t>
            </a:r>
            <a:r>
              <a:rPr lang="tr-TR" sz="3200" dirty="0"/>
              <a:t>ile </a:t>
            </a:r>
            <a:r>
              <a:rPr lang="tr-TR" sz="3200" b="1" dirty="0">
                <a:solidFill>
                  <a:srgbClr val="FF0000"/>
                </a:solidFill>
              </a:rPr>
              <a:t>gelişme eğilimleri </a:t>
            </a:r>
            <a:r>
              <a:rPr lang="tr-TR" sz="3200" dirty="0"/>
              <a:t>izlenmektedir. </a:t>
            </a:r>
            <a:endParaRPr lang="tr-TR" sz="3200" dirty="0" smtClean="0"/>
          </a:p>
          <a:p>
            <a:pPr>
              <a:lnSpc>
                <a:spcPct val="100000"/>
              </a:lnSpc>
              <a:spcBef>
                <a:spcPts val="0"/>
              </a:spcBef>
            </a:pPr>
            <a:endParaRPr lang="tr-TR" sz="3200" dirty="0"/>
          </a:p>
          <a:p>
            <a:pPr>
              <a:lnSpc>
                <a:spcPct val="100000"/>
              </a:lnSpc>
              <a:spcBef>
                <a:spcPts val="0"/>
              </a:spcBef>
            </a:pPr>
            <a:r>
              <a:rPr lang="tr-TR" sz="3200" dirty="0" smtClean="0"/>
              <a:t>Birimde </a:t>
            </a:r>
            <a:r>
              <a:rPr lang="tr-TR" sz="3200" b="1" dirty="0">
                <a:solidFill>
                  <a:srgbClr val="FF0000"/>
                </a:solidFill>
              </a:rPr>
              <a:t>doktora sonrası (post-</a:t>
            </a:r>
            <a:r>
              <a:rPr lang="tr-TR" sz="3200" b="1" dirty="0" err="1">
                <a:solidFill>
                  <a:srgbClr val="FF0000"/>
                </a:solidFill>
              </a:rPr>
              <a:t>doc</a:t>
            </a:r>
            <a:r>
              <a:rPr lang="tr-TR" sz="3200" b="1" dirty="0">
                <a:solidFill>
                  <a:srgbClr val="FF0000"/>
                </a:solidFill>
              </a:rPr>
              <a:t>) imkanları </a:t>
            </a:r>
            <a:r>
              <a:rPr lang="tr-TR" sz="3200" dirty="0"/>
              <a:t>bulunmaktadır ve </a:t>
            </a:r>
            <a:r>
              <a:rPr lang="tr-TR" sz="3200" b="1" dirty="0" smtClean="0">
                <a:solidFill>
                  <a:srgbClr val="FF0000"/>
                </a:solidFill>
              </a:rPr>
              <a:t>Birimin </a:t>
            </a:r>
            <a:r>
              <a:rPr lang="tr-TR" sz="3200" b="1" dirty="0">
                <a:solidFill>
                  <a:srgbClr val="FF0000"/>
                </a:solidFill>
              </a:rPr>
              <a:t>kendi mezunlarını işe alma </a:t>
            </a:r>
            <a:r>
              <a:rPr lang="tr-TR" sz="3200" b="1" dirty="0">
                <a:solidFill>
                  <a:srgbClr val="0000CC"/>
                </a:solidFill>
              </a:rPr>
              <a:t>(</a:t>
            </a:r>
            <a:r>
              <a:rPr lang="tr-TR" sz="3200" b="1" dirty="0" err="1">
                <a:solidFill>
                  <a:srgbClr val="0000CC"/>
                </a:solidFill>
              </a:rPr>
              <a:t>inbreeding</a:t>
            </a:r>
            <a:r>
              <a:rPr lang="tr-TR" sz="3200" b="1" dirty="0">
                <a:solidFill>
                  <a:srgbClr val="0000CC"/>
                </a:solidFill>
              </a:rPr>
              <a:t>) politikası </a:t>
            </a:r>
            <a:r>
              <a:rPr lang="tr-TR" sz="3200" dirty="0"/>
              <a:t>açıktır</a:t>
            </a:r>
            <a:r>
              <a:rPr lang="tr-TR" sz="3200" dirty="0" smtClean="0"/>
              <a:t>.</a:t>
            </a:r>
            <a:endParaRPr lang="tr-TR" sz="3200" dirty="0"/>
          </a:p>
        </p:txBody>
      </p:sp>
      <p:sp>
        <p:nvSpPr>
          <p:cNvPr id="4" name="Veri Yer Tutucusu 3"/>
          <p:cNvSpPr>
            <a:spLocks noGrp="1"/>
          </p:cNvSpPr>
          <p:nvPr>
            <p:ph type="dt" sz="half" idx="10"/>
          </p:nvPr>
        </p:nvSpPr>
        <p:spPr/>
        <p:txBody>
          <a:bodyPr/>
          <a:lstStyle/>
          <a:p>
            <a:fld id="{650C98B5-12A7-451B-9CBF-73729509F1FE}" type="datetime1">
              <a:rPr lang="tr-TR" smtClean="0"/>
              <a:t>15.10.2025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19</a:t>
            </a:fld>
            <a:endParaRPr lang="tr-TR"/>
          </a:p>
        </p:txBody>
      </p:sp>
      <p:pic>
        <p:nvPicPr>
          <p:cNvPr id="3074" name="Picture 2" descr="Doktora Nedir? Doktora Şartları Nelerdir? - Pava Edu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2762" y="4235327"/>
            <a:ext cx="2799911" cy="16799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oktora Nedir? I Kabul Şartları Nelerdir? I Pisa Ed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066" y="4181324"/>
            <a:ext cx="2367807" cy="152216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oktora nedir? Doktora nasıl yapılır? (2025) » kampusula.c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0600" y="4088420"/>
            <a:ext cx="2561954" cy="1707970"/>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04529" y="6248400"/>
            <a:ext cx="487471" cy="494242"/>
          </a:xfrm>
          <a:prstGeom prst="rect">
            <a:avLst/>
          </a:prstGeom>
        </p:spPr>
      </p:pic>
    </p:spTree>
    <p:extLst>
      <p:ext uri="{BB962C8B-B14F-4D97-AF65-F5344CB8AC3E}">
        <p14:creationId xmlns:p14="http://schemas.microsoft.com/office/powerpoint/2010/main" val="2912692181"/>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1F50B0AD-1C20-48DC-9A32-B76FB7F1FE17}" type="datetime1">
              <a:rPr lang="tr-TR" smtClean="0"/>
              <a:t>15.10.2025</a:t>
            </a:fld>
            <a:endParaRPr lang="tr-TR"/>
          </a:p>
        </p:txBody>
      </p:sp>
      <p:sp>
        <p:nvSpPr>
          <p:cNvPr id="3" name="Altbilgi Yer Tutucusu 2"/>
          <p:cNvSpPr>
            <a:spLocks noGrp="1"/>
          </p:cNvSpPr>
          <p:nvPr>
            <p:ph type="ftr" sz="quarter" idx="11"/>
          </p:nvPr>
        </p:nvSpPr>
        <p:spPr/>
        <p:txBody>
          <a:bodyPr/>
          <a:lstStyle/>
          <a:p>
            <a:r>
              <a:rPr lang="tr-TR" smtClean="0"/>
              <a:t>TRÜ KALİTE KOORDİNATÖRLÜĞÜ</a:t>
            </a:r>
            <a:endParaRPr lang="tr-TR"/>
          </a:p>
        </p:txBody>
      </p:sp>
      <p:sp>
        <p:nvSpPr>
          <p:cNvPr id="7" name="Slayt Numarası Yer Tutucusu 6"/>
          <p:cNvSpPr>
            <a:spLocks noGrp="1"/>
          </p:cNvSpPr>
          <p:nvPr>
            <p:ph type="sldNum" sz="quarter" idx="12"/>
          </p:nvPr>
        </p:nvSpPr>
        <p:spPr/>
        <p:txBody>
          <a:bodyPr/>
          <a:lstStyle/>
          <a:p>
            <a:fld id="{DDCE7859-ABE5-4F86-9590-63E6FFC2B8A3}" type="slidenum">
              <a:rPr lang="tr-TR" smtClean="0"/>
              <a:pPr/>
              <a:t>2</a:t>
            </a:fld>
            <a:endParaRPr lang="tr-TR"/>
          </a:p>
        </p:txBody>
      </p:sp>
      <p:sp>
        <p:nvSpPr>
          <p:cNvPr id="8" name="Unvan 4"/>
          <p:cNvSpPr txBox="1">
            <a:spLocks/>
          </p:cNvSpPr>
          <p:nvPr/>
        </p:nvSpPr>
        <p:spPr>
          <a:xfrm>
            <a:off x="124691" y="2316412"/>
            <a:ext cx="12067309" cy="15392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smtClean="0">
                <a:solidFill>
                  <a:srgbClr val="C00000"/>
                </a:solidFill>
              </a:rPr>
              <a:t>Lütfen, QR Kodu okutarak, etkinliğe katılım durumunuzu kayıt ediniz. </a:t>
            </a:r>
            <a:endParaRPr lang="tr-TR" b="1" dirty="0">
              <a:solidFill>
                <a:srgbClr val="C00000"/>
              </a:solidFill>
            </a:endParaRPr>
          </a:p>
        </p:txBody>
      </p:sp>
      <p:sp>
        <p:nvSpPr>
          <p:cNvPr id="9" name="Unvan 4"/>
          <p:cNvSpPr txBox="1">
            <a:spLocks/>
          </p:cNvSpPr>
          <p:nvPr/>
        </p:nvSpPr>
        <p:spPr>
          <a:xfrm>
            <a:off x="152399" y="290946"/>
            <a:ext cx="12039601" cy="86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800" b="1" dirty="0" err="1" smtClean="0">
                <a:solidFill>
                  <a:srgbClr val="3333FF"/>
                </a:solidFill>
              </a:rPr>
              <a:t>Hoşgeldiniz</a:t>
            </a:r>
            <a:r>
              <a:rPr lang="tr-TR" sz="4800" b="1" dirty="0" smtClean="0">
                <a:solidFill>
                  <a:srgbClr val="3333FF"/>
                </a:solidFill>
              </a:rPr>
              <a:t>.</a:t>
            </a:r>
          </a:p>
        </p:txBody>
      </p:sp>
    </p:spTree>
    <p:extLst>
      <p:ext uri="{BB962C8B-B14F-4D97-AF65-F5344CB8AC3E}">
        <p14:creationId xmlns:p14="http://schemas.microsoft.com/office/powerpoint/2010/main" val="1127012471"/>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0" y="209483"/>
            <a:ext cx="12120664" cy="811922"/>
          </a:xfrm>
        </p:spPr>
        <p:txBody>
          <a:bodyPr>
            <a:noAutofit/>
          </a:bodyPr>
          <a:lstStyle/>
          <a:p>
            <a:pPr algn="ctr"/>
            <a:r>
              <a:rPr lang="tr-TR" sz="2400" b="1" dirty="0">
                <a:solidFill>
                  <a:srgbClr val="FF0000"/>
                </a:solidFill>
              </a:rPr>
              <a:t>C.1. Araştırma Süreçlerinin Yönetimi ve Araştırma Kaynakları </a:t>
            </a:r>
            <a:r>
              <a:rPr lang="tr-TR" sz="2400" dirty="0">
                <a:solidFill>
                  <a:srgbClr val="FF0000"/>
                </a:solidFill>
              </a:rPr>
              <a:t>/ </a:t>
            </a:r>
            <a:br>
              <a:rPr lang="tr-TR" sz="2400" dirty="0">
                <a:solidFill>
                  <a:srgbClr val="FF0000"/>
                </a:solidFill>
              </a:rPr>
            </a:br>
            <a:r>
              <a:rPr lang="tr-TR" sz="2800" b="1" dirty="0">
                <a:solidFill>
                  <a:srgbClr val="0000CC"/>
                </a:solidFill>
              </a:rPr>
              <a:t>C.1.3. Doktora programları ve doktora sonrası imkanlar</a:t>
            </a:r>
            <a:endParaRPr lang="tr-TR" sz="2800" dirty="0"/>
          </a:p>
        </p:txBody>
      </p:sp>
      <p:sp>
        <p:nvSpPr>
          <p:cNvPr id="4" name="Veri Yer Tutucusu 3"/>
          <p:cNvSpPr>
            <a:spLocks noGrp="1"/>
          </p:cNvSpPr>
          <p:nvPr>
            <p:ph type="dt" sz="half" idx="10"/>
          </p:nvPr>
        </p:nvSpPr>
        <p:spPr/>
        <p:txBody>
          <a:bodyPr/>
          <a:lstStyle/>
          <a:p>
            <a:fld id="{A1F4C4FA-08E1-488F-ADFC-B17C9E218438}" type="datetime1">
              <a:rPr lang="tr-TR" smtClean="0"/>
              <a:t>15.10.2025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20</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402845539"/>
              </p:ext>
            </p:extLst>
          </p:nvPr>
        </p:nvGraphicFramePr>
        <p:xfrm>
          <a:off x="428016" y="1342418"/>
          <a:ext cx="11556460" cy="4816928"/>
        </p:xfrm>
        <a:graphic>
          <a:graphicData uri="http://schemas.openxmlformats.org/drawingml/2006/table">
            <a:tbl>
              <a:tblPr bandRow="1">
                <a:tableStyleId>{5C22544A-7EE6-4342-B048-85BDC9FD1C3A}</a:tableStyleId>
              </a:tblPr>
              <a:tblGrid>
                <a:gridCol w="2402733">
                  <a:extLst>
                    <a:ext uri="{9D8B030D-6E8A-4147-A177-3AD203B41FA5}">
                      <a16:colId xmlns:a16="http://schemas.microsoft.com/office/drawing/2014/main" val="432872691"/>
                    </a:ext>
                  </a:extLst>
                </a:gridCol>
                <a:gridCol w="2536009">
                  <a:extLst>
                    <a:ext uri="{9D8B030D-6E8A-4147-A177-3AD203B41FA5}">
                      <a16:colId xmlns:a16="http://schemas.microsoft.com/office/drawing/2014/main" val="1771635049"/>
                    </a:ext>
                  </a:extLst>
                </a:gridCol>
                <a:gridCol w="2248453">
                  <a:extLst>
                    <a:ext uri="{9D8B030D-6E8A-4147-A177-3AD203B41FA5}">
                      <a16:colId xmlns:a16="http://schemas.microsoft.com/office/drawing/2014/main" val="518833769"/>
                    </a:ext>
                  </a:extLst>
                </a:gridCol>
                <a:gridCol w="2375089">
                  <a:extLst>
                    <a:ext uri="{9D8B030D-6E8A-4147-A177-3AD203B41FA5}">
                      <a16:colId xmlns:a16="http://schemas.microsoft.com/office/drawing/2014/main" val="2091937961"/>
                    </a:ext>
                  </a:extLst>
                </a:gridCol>
                <a:gridCol w="1994176">
                  <a:extLst>
                    <a:ext uri="{9D8B030D-6E8A-4147-A177-3AD203B41FA5}">
                      <a16:colId xmlns:a16="http://schemas.microsoft.com/office/drawing/2014/main" val="1862875755"/>
                    </a:ext>
                  </a:extLst>
                </a:gridCol>
              </a:tblGrid>
              <a:tr h="418888">
                <a:tc>
                  <a:txBody>
                    <a:bodyPr/>
                    <a:lstStyle/>
                    <a:p>
                      <a:pPr algn="ctr">
                        <a:lnSpc>
                          <a:spcPct val="115000"/>
                        </a:lnSpc>
                        <a:spcAft>
                          <a:spcPts val="0"/>
                        </a:spcAft>
                      </a:pPr>
                      <a:r>
                        <a:rPr lang="tr-TR" sz="2400" b="1" dirty="0">
                          <a:effectLst/>
                        </a:rPr>
                        <a:t>1</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chemeClr val="accent4">
                        <a:lumMod val="20000"/>
                        <a:lumOff val="80000"/>
                      </a:schemeClr>
                    </a:solidFill>
                  </a:tcPr>
                </a:tc>
                <a:tc>
                  <a:txBody>
                    <a:bodyPr/>
                    <a:lstStyle/>
                    <a:p>
                      <a:pPr algn="ctr">
                        <a:lnSpc>
                          <a:spcPct val="115000"/>
                        </a:lnSpc>
                        <a:spcAft>
                          <a:spcPts val="0"/>
                        </a:spcAft>
                      </a:pPr>
                      <a:r>
                        <a:rPr lang="tr-TR" sz="2400" b="1" dirty="0">
                          <a:effectLst/>
                        </a:rPr>
                        <a:t>2</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chemeClr val="accent4">
                        <a:lumMod val="40000"/>
                        <a:lumOff val="60000"/>
                      </a:schemeClr>
                    </a:solidFill>
                  </a:tcPr>
                </a:tc>
                <a:tc>
                  <a:txBody>
                    <a:bodyPr/>
                    <a:lstStyle/>
                    <a:p>
                      <a:pPr algn="ctr">
                        <a:lnSpc>
                          <a:spcPct val="115000"/>
                        </a:lnSpc>
                        <a:spcAft>
                          <a:spcPts val="0"/>
                        </a:spcAft>
                      </a:pPr>
                      <a:r>
                        <a:rPr lang="tr-TR" sz="2400" b="1" dirty="0">
                          <a:effectLst/>
                        </a:rPr>
                        <a:t>3</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chemeClr val="accent4">
                        <a:lumMod val="60000"/>
                        <a:lumOff val="40000"/>
                      </a:schemeClr>
                    </a:solidFill>
                  </a:tcPr>
                </a:tc>
                <a:tc>
                  <a:txBody>
                    <a:bodyPr/>
                    <a:lstStyle/>
                    <a:p>
                      <a:pPr algn="ctr">
                        <a:lnSpc>
                          <a:spcPct val="115000"/>
                        </a:lnSpc>
                        <a:spcAft>
                          <a:spcPts val="0"/>
                        </a:spcAft>
                      </a:pPr>
                      <a:r>
                        <a:rPr lang="tr-TR" sz="2400" b="1" dirty="0">
                          <a:effectLst/>
                        </a:rPr>
                        <a:t>4</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rgbClr val="DAA600"/>
                    </a:solidFill>
                  </a:tcPr>
                </a:tc>
                <a:tc>
                  <a:txBody>
                    <a:bodyPr/>
                    <a:lstStyle/>
                    <a:p>
                      <a:pPr algn="ctr">
                        <a:lnSpc>
                          <a:spcPct val="115000"/>
                        </a:lnSpc>
                        <a:spcAft>
                          <a:spcPts val="0"/>
                        </a:spcAft>
                      </a:pPr>
                      <a:r>
                        <a:rPr lang="tr-TR" sz="2400" b="1" dirty="0">
                          <a:effectLst/>
                        </a:rPr>
                        <a:t>5</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chemeClr val="accent4">
                        <a:lumMod val="75000"/>
                      </a:schemeClr>
                    </a:solidFill>
                  </a:tcPr>
                </a:tc>
                <a:extLst>
                  <a:ext uri="{0D108BD9-81ED-4DB2-BD59-A6C34878D82A}">
                    <a16:rowId xmlns:a16="http://schemas.microsoft.com/office/drawing/2014/main" val="1103395516"/>
                  </a:ext>
                </a:extLst>
              </a:tr>
              <a:tr h="4396304">
                <a:tc>
                  <a:txBody>
                    <a:bodyPr/>
                    <a:lstStyle/>
                    <a:p>
                      <a:pPr marL="36000" marR="40005" algn="l">
                        <a:spcBef>
                          <a:spcPts val="0"/>
                        </a:spcBef>
                        <a:spcAft>
                          <a:spcPts val="0"/>
                        </a:spcAft>
                      </a:pPr>
                      <a:r>
                        <a:rPr lang="tr-TR" sz="2200" dirty="0" smtClean="0">
                          <a:effectLst/>
                          <a:latin typeface="Calibri" panose="020F0502020204030204" pitchFamily="34" charset="0"/>
                          <a:ea typeface="Calibri" panose="020F0502020204030204" pitchFamily="34" charset="0"/>
                        </a:rPr>
                        <a:t>Birimin </a:t>
                      </a:r>
                      <a:r>
                        <a:rPr lang="tr-TR" sz="2200" dirty="0">
                          <a:effectLst/>
                          <a:latin typeface="Calibri" panose="020F0502020204030204" pitchFamily="34" charset="0"/>
                          <a:ea typeface="Calibri" panose="020F0502020204030204" pitchFamily="34" charset="0"/>
                        </a:rPr>
                        <a:t>doktora programı ve doktora sonrası imkanları </a:t>
                      </a:r>
                      <a:r>
                        <a:rPr lang="tr-TR" sz="2200" b="1" dirty="0">
                          <a:solidFill>
                            <a:srgbClr val="FF0000"/>
                          </a:solidFill>
                          <a:effectLst/>
                          <a:latin typeface="Calibri" panose="020F0502020204030204" pitchFamily="34" charset="0"/>
                          <a:ea typeface="Calibri" panose="020F0502020204030204" pitchFamily="34" charset="0"/>
                        </a:rPr>
                        <a:t>bulunmamaktadır</a:t>
                      </a:r>
                      <a:r>
                        <a:rPr lang="tr-TR" sz="2200" b="1" dirty="0" smtClean="0">
                          <a:solidFill>
                            <a:srgbClr val="FF0000"/>
                          </a:solidFill>
                          <a:effectLst/>
                          <a:latin typeface="Calibri" panose="020F0502020204030204" pitchFamily="34" charset="0"/>
                          <a:ea typeface="Calibri" panose="020F0502020204030204" pitchFamily="34" charset="0"/>
                        </a:rPr>
                        <a:t>.</a:t>
                      </a:r>
                      <a:endParaRPr lang="tr-TR" sz="2200" b="1" dirty="0">
                        <a:solidFill>
                          <a:srgbClr val="FF0000"/>
                        </a:solidFill>
                        <a:effectLst/>
                        <a:latin typeface="Calibri" panose="020F0502020204030204" pitchFamily="34" charset="0"/>
                        <a:ea typeface="Calibri" panose="020F0502020204030204" pitchFamily="34" charset="0"/>
                      </a:endParaRPr>
                    </a:p>
                  </a:txBody>
                  <a:tcPr marL="68580" marR="68580" marT="0" marB="0">
                    <a:solidFill>
                      <a:schemeClr val="accent4">
                        <a:lumMod val="20000"/>
                        <a:lumOff val="80000"/>
                      </a:schemeClr>
                    </a:solidFill>
                  </a:tcPr>
                </a:tc>
                <a:tc>
                  <a:txBody>
                    <a:bodyPr/>
                    <a:lstStyle/>
                    <a:p>
                      <a:pPr marL="36000" algn="l">
                        <a:spcBef>
                          <a:spcPts val="0"/>
                        </a:spcBef>
                        <a:spcAft>
                          <a:spcPts val="0"/>
                        </a:spcAft>
                      </a:pPr>
                      <a:r>
                        <a:rPr lang="tr-TR" sz="2200" dirty="0" smtClean="0">
                          <a:effectLst/>
                          <a:latin typeface="Calibri" panose="020F0502020204030204" pitchFamily="34" charset="0"/>
                          <a:ea typeface="Calibri" panose="020F0502020204030204" pitchFamily="34" charset="0"/>
                        </a:rPr>
                        <a:t>Birimin </a:t>
                      </a:r>
                      <a:r>
                        <a:rPr lang="tr-TR" sz="2200" dirty="0">
                          <a:effectLst/>
                          <a:latin typeface="Calibri" panose="020F0502020204030204" pitchFamily="34" charset="0"/>
                          <a:ea typeface="Calibri" panose="020F0502020204030204" pitchFamily="34" charset="0"/>
                        </a:rPr>
                        <a:t>araştırma politikası, hedefleri ve stratejileri ile uyumlu doktora programı ve doktora sonrası imkanlarına ilişkin </a:t>
                      </a:r>
                      <a:r>
                        <a:rPr lang="tr-TR" sz="2200" b="1" dirty="0">
                          <a:solidFill>
                            <a:srgbClr val="0000FF"/>
                          </a:solidFill>
                          <a:effectLst/>
                          <a:latin typeface="Calibri" panose="020F0502020204030204" pitchFamily="34" charset="0"/>
                          <a:ea typeface="Calibri" panose="020F0502020204030204" pitchFamily="34" charset="0"/>
                        </a:rPr>
                        <a:t>planlamalar bulunmaktadır. </a:t>
                      </a:r>
                    </a:p>
                  </a:txBody>
                  <a:tcPr marL="68580" marR="68580" marT="0" marB="0">
                    <a:solidFill>
                      <a:schemeClr val="accent4">
                        <a:lumMod val="40000"/>
                        <a:lumOff val="60000"/>
                      </a:schemeClr>
                    </a:solidFill>
                  </a:tcPr>
                </a:tc>
                <a:tc>
                  <a:txBody>
                    <a:bodyPr/>
                    <a:lstStyle/>
                    <a:p>
                      <a:pPr marL="36000" algn="l">
                        <a:spcBef>
                          <a:spcPts val="0"/>
                        </a:spcBef>
                        <a:spcAft>
                          <a:spcPts val="0"/>
                        </a:spcAft>
                      </a:pPr>
                      <a:r>
                        <a:rPr lang="tr-TR" sz="2200" dirty="0" smtClean="0">
                          <a:effectLst/>
                          <a:latin typeface="Calibri" panose="020F0502020204030204" pitchFamily="34" charset="0"/>
                          <a:ea typeface="Calibri" panose="020F0502020204030204" pitchFamily="34" charset="0"/>
                        </a:rPr>
                        <a:t>Birimde </a:t>
                      </a:r>
                      <a:r>
                        <a:rPr lang="tr-TR" sz="2200" dirty="0">
                          <a:effectLst/>
                          <a:latin typeface="Calibri" panose="020F0502020204030204" pitchFamily="34" charset="0"/>
                          <a:ea typeface="Calibri" panose="020F0502020204030204" pitchFamily="34" charset="0"/>
                        </a:rPr>
                        <a:t>araştırma politikası, hedefleri ve stratejileri ile uyumlu ve destekleyen doktora programları ve doktora sonrası imkanlar </a:t>
                      </a:r>
                      <a:r>
                        <a:rPr lang="tr-TR" sz="2200" b="1" dirty="0">
                          <a:solidFill>
                            <a:srgbClr val="0000FF"/>
                          </a:solidFill>
                          <a:effectLst/>
                          <a:latin typeface="Calibri" panose="020F0502020204030204" pitchFamily="34" charset="0"/>
                          <a:ea typeface="Calibri" panose="020F0502020204030204" pitchFamily="34" charset="0"/>
                        </a:rPr>
                        <a:t>yürütülmektedir. </a:t>
                      </a:r>
                    </a:p>
                  </a:txBody>
                  <a:tcPr marL="68580" marR="68580" marT="0" marB="0">
                    <a:solidFill>
                      <a:schemeClr val="accent4">
                        <a:lumMod val="60000"/>
                        <a:lumOff val="40000"/>
                      </a:schemeClr>
                    </a:solidFill>
                  </a:tcPr>
                </a:tc>
                <a:tc>
                  <a:txBody>
                    <a:bodyPr/>
                    <a:lstStyle/>
                    <a:p>
                      <a:pPr marL="36000" algn="l">
                        <a:spcBef>
                          <a:spcPts val="0"/>
                        </a:spcBef>
                        <a:spcAft>
                          <a:spcPts val="0"/>
                        </a:spcAft>
                      </a:pPr>
                      <a:r>
                        <a:rPr lang="tr-TR" sz="2200" dirty="0" smtClean="0">
                          <a:effectLst/>
                          <a:latin typeface="Calibri" panose="020F0502020204030204" pitchFamily="34" charset="0"/>
                          <a:ea typeface="Calibri" panose="020F0502020204030204" pitchFamily="34" charset="0"/>
                        </a:rPr>
                        <a:t>Birimde </a:t>
                      </a:r>
                      <a:r>
                        <a:rPr lang="tr-TR" sz="2200" dirty="0">
                          <a:effectLst/>
                          <a:latin typeface="Calibri" panose="020F0502020204030204" pitchFamily="34" charset="0"/>
                          <a:ea typeface="Calibri" panose="020F0502020204030204" pitchFamily="34" charset="0"/>
                        </a:rPr>
                        <a:t>doktora programları ve doktora sonrası imkanlarının çıktıları düzenli olarak </a:t>
                      </a:r>
                      <a:r>
                        <a:rPr lang="tr-TR" sz="2200" b="1" dirty="0">
                          <a:solidFill>
                            <a:srgbClr val="0000FF"/>
                          </a:solidFill>
                          <a:effectLst/>
                          <a:latin typeface="Calibri" panose="020F0502020204030204" pitchFamily="34" charset="0"/>
                          <a:ea typeface="Calibri" panose="020F0502020204030204" pitchFamily="34" charset="0"/>
                        </a:rPr>
                        <a:t>izlenmekte ve iyileştirilmektedir.</a:t>
                      </a:r>
                    </a:p>
                  </a:txBody>
                  <a:tcPr marL="68580" marR="68580" marT="0" marB="0">
                    <a:solidFill>
                      <a:srgbClr val="DAA600"/>
                    </a:solidFill>
                  </a:tcPr>
                </a:tc>
                <a:tc>
                  <a:txBody>
                    <a:bodyPr/>
                    <a:lstStyle/>
                    <a:p>
                      <a:pPr marL="36000" algn="l">
                        <a:spcBef>
                          <a:spcPts val="0"/>
                        </a:spcBef>
                        <a:spcAft>
                          <a:spcPts val="0"/>
                        </a:spcAft>
                      </a:pPr>
                      <a:r>
                        <a:rPr lang="tr-TR" sz="2200" dirty="0">
                          <a:solidFill>
                            <a:srgbClr val="0000FF"/>
                          </a:solidFill>
                          <a:effectLst/>
                          <a:latin typeface="Calibri" panose="020F0502020204030204" pitchFamily="34" charset="0"/>
                          <a:ea typeface="Calibri" panose="020F0502020204030204" pitchFamily="34" charset="0"/>
                        </a:rPr>
                        <a:t>İçselleştirilmiş, sistematik, sürdürülebilir ve örnek gösterilebilir uygulamalar bulunmaktadır</a:t>
                      </a:r>
                      <a:r>
                        <a:rPr lang="tr-TR" sz="2200" dirty="0">
                          <a:effectLst/>
                          <a:latin typeface="Calibri" panose="020F0502020204030204" pitchFamily="34" charset="0"/>
                          <a:ea typeface="Calibri" panose="020F0502020204030204" pitchFamily="34" charset="0"/>
                        </a:rPr>
                        <a:t>.</a:t>
                      </a:r>
                    </a:p>
                  </a:txBody>
                  <a:tcPr marL="68580" marR="68580" marT="0" marB="0">
                    <a:solidFill>
                      <a:schemeClr val="accent4">
                        <a:lumMod val="75000"/>
                      </a:schemeClr>
                    </a:solidFill>
                  </a:tcPr>
                </a:tc>
                <a:extLst>
                  <a:ext uri="{0D108BD9-81ED-4DB2-BD59-A6C34878D82A}">
                    <a16:rowId xmlns:a16="http://schemas.microsoft.com/office/drawing/2014/main" val="947402900"/>
                  </a:ext>
                </a:extLst>
              </a:tr>
            </a:tbl>
          </a:graphicData>
        </a:graphic>
      </p:graphicFrame>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4529" y="6248400"/>
            <a:ext cx="487471" cy="494242"/>
          </a:xfrm>
          <a:prstGeom prst="rect">
            <a:avLst/>
          </a:prstGeom>
        </p:spPr>
      </p:pic>
    </p:spTree>
    <p:extLst>
      <p:ext uri="{BB962C8B-B14F-4D97-AF65-F5344CB8AC3E}">
        <p14:creationId xmlns:p14="http://schemas.microsoft.com/office/powerpoint/2010/main" val="132039469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p:cNvSpPr>
            <a:spLocks noGrp="1"/>
          </p:cNvSpPr>
          <p:nvPr>
            <p:ph type="title"/>
          </p:nvPr>
        </p:nvSpPr>
        <p:spPr>
          <a:xfrm>
            <a:off x="838200" y="223735"/>
            <a:ext cx="11353800" cy="707407"/>
          </a:xfrm>
        </p:spPr>
        <p:txBody>
          <a:bodyPr>
            <a:noAutofit/>
          </a:bodyPr>
          <a:lstStyle/>
          <a:p>
            <a:pPr algn="ctr"/>
            <a:r>
              <a:rPr lang="tr-TR" sz="2400" b="1" dirty="0">
                <a:solidFill>
                  <a:srgbClr val="FF0000"/>
                </a:solidFill>
              </a:rPr>
              <a:t>C.1. Araştırma Süreçlerinin Yönetimi ve Araştırma Kaynakları </a:t>
            </a:r>
            <a:r>
              <a:rPr lang="tr-TR" sz="2400" dirty="0">
                <a:solidFill>
                  <a:srgbClr val="FF0000"/>
                </a:solidFill>
              </a:rPr>
              <a:t>/ </a:t>
            </a:r>
            <a:br>
              <a:rPr lang="tr-TR" sz="2400" dirty="0">
                <a:solidFill>
                  <a:srgbClr val="FF0000"/>
                </a:solidFill>
              </a:rPr>
            </a:br>
            <a:r>
              <a:rPr lang="tr-TR" sz="2800" b="1" dirty="0">
                <a:solidFill>
                  <a:srgbClr val="0000CC"/>
                </a:solidFill>
              </a:rPr>
              <a:t>C.1.3. Doktora programları ve doktora sonrası imkanlar</a:t>
            </a:r>
            <a:endParaRPr lang="tr-TR" sz="2800" dirty="0"/>
          </a:p>
        </p:txBody>
      </p:sp>
      <p:sp>
        <p:nvSpPr>
          <p:cNvPr id="11" name="İçerik Yer Tutucusu 10"/>
          <p:cNvSpPr>
            <a:spLocks noGrp="1"/>
          </p:cNvSpPr>
          <p:nvPr>
            <p:ph idx="1"/>
          </p:nvPr>
        </p:nvSpPr>
        <p:spPr>
          <a:xfrm>
            <a:off x="263237" y="1254868"/>
            <a:ext cx="11693236" cy="5101482"/>
          </a:xfrm>
        </p:spPr>
        <p:txBody>
          <a:bodyPr>
            <a:normAutofit fontScale="70000" lnSpcReduction="20000"/>
          </a:bodyPr>
          <a:lstStyle/>
          <a:p>
            <a:pPr marL="0" indent="0" algn="ctr">
              <a:buNone/>
            </a:pPr>
            <a:r>
              <a:rPr lang="tr-TR" sz="4000" b="1" u="sng" dirty="0" smtClean="0">
                <a:solidFill>
                  <a:srgbClr val="FF0000"/>
                </a:solidFill>
              </a:rPr>
              <a:t>Örnek Uygulamalar ve Kanıtlar</a:t>
            </a:r>
          </a:p>
          <a:p>
            <a:pPr marL="0" indent="0" algn="ctr">
              <a:buNone/>
            </a:pPr>
            <a:endParaRPr lang="tr-TR" b="1" u="sng" dirty="0">
              <a:solidFill>
                <a:srgbClr val="FF0000"/>
              </a:solidFill>
            </a:endParaRPr>
          </a:p>
          <a:p>
            <a:pPr marL="514350" indent="-514350">
              <a:lnSpc>
                <a:spcPct val="120000"/>
              </a:lnSpc>
              <a:spcBef>
                <a:spcPts val="0"/>
              </a:spcBef>
              <a:spcAft>
                <a:spcPts val="400"/>
              </a:spcAft>
              <a:buFont typeface="+mj-lt"/>
              <a:buAutoNum type="arabicPeriod"/>
            </a:pPr>
            <a:r>
              <a:rPr lang="tr-TR" sz="3400" dirty="0" smtClean="0"/>
              <a:t>Doktora programları </a:t>
            </a:r>
            <a:r>
              <a:rPr lang="tr-TR" sz="3400" dirty="0"/>
              <a:t>ve </a:t>
            </a:r>
            <a:r>
              <a:rPr lang="tr-TR" sz="3400" dirty="0" smtClean="0"/>
              <a:t>doktora sonrası imkanlardan </a:t>
            </a:r>
            <a:r>
              <a:rPr lang="tr-TR" sz="3400" dirty="0"/>
              <a:t>yararlanan öğrenci/araştırmacı sayıları </a:t>
            </a:r>
            <a:r>
              <a:rPr lang="tr-TR" sz="3400" i="1" dirty="0">
                <a:solidFill>
                  <a:srgbClr val="3333FF"/>
                </a:solidFill>
              </a:rPr>
              <a:t>(kontenjanları, kayıtlı öğrenci, sayıları, öğretim üyesi başına düşen öğrenci sayısı, başvuru koşulları, vb.)</a:t>
            </a:r>
            <a:r>
              <a:rPr lang="tr-TR" sz="3400" dirty="0"/>
              <a:t> ve bunların birimlere göre dağılımı</a:t>
            </a:r>
            <a:r>
              <a:rPr lang="tr-TR" sz="3400" dirty="0" smtClean="0"/>
              <a:t>,</a:t>
            </a:r>
          </a:p>
          <a:p>
            <a:pPr marL="514350" indent="-514350">
              <a:lnSpc>
                <a:spcPct val="120000"/>
              </a:lnSpc>
              <a:spcBef>
                <a:spcPts val="0"/>
              </a:spcBef>
              <a:spcAft>
                <a:spcPts val="400"/>
              </a:spcAft>
              <a:buFont typeface="+mj-lt"/>
              <a:buAutoNum type="arabicPeriod"/>
            </a:pPr>
            <a:r>
              <a:rPr lang="tr-TR" sz="3400" b="1" dirty="0" smtClean="0">
                <a:solidFill>
                  <a:srgbClr val="3333FF"/>
                </a:solidFill>
              </a:rPr>
              <a:t>Doktora programlarının </a:t>
            </a:r>
            <a:r>
              <a:rPr lang="tr-TR" sz="3400" b="1" dirty="0">
                <a:solidFill>
                  <a:srgbClr val="3333FF"/>
                </a:solidFill>
              </a:rPr>
              <a:t>ve doktora sonrası </a:t>
            </a:r>
            <a:r>
              <a:rPr lang="tr-TR" sz="3400" b="1" dirty="0" smtClean="0">
                <a:solidFill>
                  <a:srgbClr val="3333FF"/>
                </a:solidFill>
              </a:rPr>
              <a:t>imkanların </a:t>
            </a:r>
            <a:r>
              <a:rPr lang="tr-TR" sz="3400" dirty="0" smtClean="0"/>
              <a:t>geliştirilmesine ilişkin ilgili </a:t>
            </a:r>
            <a:r>
              <a:rPr lang="tr-TR" sz="3400" i="1" dirty="0" smtClean="0">
                <a:solidFill>
                  <a:srgbClr val="C00000"/>
                </a:solidFill>
              </a:rPr>
              <a:t>birim kararları, planlamaları veya uygulamalarına ilişkin kanıtlar, </a:t>
            </a:r>
          </a:p>
          <a:p>
            <a:pPr marL="514350" indent="-514350">
              <a:lnSpc>
                <a:spcPct val="120000"/>
              </a:lnSpc>
              <a:spcBef>
                <a:spcPts val="0"/>
              </a:spcBef>
              <a:spcAft>
                <a:spcPts val="400"/>
              </a:spcAft>
              <a:buFont typeface="+mj-lt"/>
              <a:buAutoNum type="arabicPeriod"/>
            </a:pPr>
            <a:r>
              <a:rPr lang="tr-TR" sz="3400" dirty="0"/>
              <a:t>Doktora programlarının </a:t>
            </a:r>
            <a:r>
              <a:rPr lang="tr-TR" sz="3400" dirty="0" smtClean="0"/>
              <a:t>(</a:t>
            </a:r>
            <a:r>
              <a:rPr lang="tr-TR" sz="3400" i="1" dirty="0" smtClean="0">
                <a:solidFill>
                  <a:srgbClr val="3333FF"/>
                </a:solidFill>
              </a:rPr>
              <a:t>dersler, tezler, bilimsel araştırmalar, vs.) </a:t>
            </a:r>
            <a:r>
              <a:rPr lang="tr-TR" sz="3400" dirty="0" smtClean="0"/>
              <a:t>birimin/Birimin misyon, vizyon ve stratejik amaç ve politikalarıyla ilişkisini gösteren kanıtlar, </a:t>
            </a:r>
          </a:p>
          <a:p>
            <a:pPr marL="514350" indent="-514350">
              <a:lnSpc>
                <a:spcPct val="120000"/>
              </a:lnSpc>
              <a:spcBef>
                <a:spcPts val="0"/>
              </a:spcBef>
              <a:spcAft>
                <a:spcPts val="400"/>
              </a:spcAft>
              <a:buFont typeface="+mj-lt"/>
              <a:buAutoNum type="arabicPeriod"/>
            </a:pPr>
            <a:r>
              <a:rPr lang="tr-TR" sz="3400" b="1" dirty="0" smtClean="0">
                <a:solidFill>
                  <a:srgbClr val="FF0000"/>
                </a:solidFill>
              </a:rPr>
              <a:t>Mezun </a:t>
            </a:r>
            <a:r>
              <a:rPr lang="tr-TR" sz="3400" b="1" dirty="0">
                <a:solidFill>
                  <a:srgbClr val="FF0000"/>
                </a:solidFill>
              </a:rPr>
              <a:t>doktora öğrencilerine </a:t>
            </a:r>
            <a:r>
              <a:rPr lang="tr-TR" sz="3400" dirty="0"/>
              <a:t>ait bilgiler </a:t>
            </a:r>
            <a:r>
              <a:rPr lang="tr-TR" sz="3400" i="1" dirty="0">
                <a:solidFill>
                  <a:srgbClr val="3333FF"/>
                </a:solidFill>
              </a:rPr>
              <a:t>(mezuniyet </a:t>
            </a:r>
            <a:r>
              <a:rPr lang="tr-TR" sz="3400" i="1" dirty="0" smtClean="0">
                <a:solidFill>
                  <a:srgbClr val="3333FF"/>
                </a:solidFill>
              </a:rPr>
              <a:t>süresi</a:t>
            </a:r>
            <a:r>
              <a:rPr lang="tr-TR" sz="3400" i="1" dirty="0">
                <a:solidFill>
                  <a:srgbClr val="3333FF"/>
                </a:solidFill>
              </a:rPr>
              <a:t>, istihdam, vb.), </a:t>
            </a:r>
            <a:endParaRPr lang="tr-TR" sz="3400" i="1" dirty="0" smtClean="0">
              <a:solidFill>
                <a:srgbClr val="3333FF"/>
              </a:solidFill>
            </a:endParaRPr>
          </a:p>
          <a:p>
            <a:pPr marL="514350" indent="-514350">
              <a:lnSpc>
                <a:spcPct val="120000"/>
              </a:lnSpc>
              <a:spcBef>
                <a:spcPts val="0"/>
              </a:spcBef>
              <a:spcAft>
                <a:spcPts val="400"/>
              </a:spcAft>
              <a:buFont typeface="+mj-lt"/>
              <a:buAutoNum type="arabicPeriod"/>
            </a:pPr>
            <a:r>
              <a:rPr lang="tr-TR" sz="3400" i="1" dirty="0">
                <a:solidFill>
                  <a:srgbClr val="C00000"/>
                </a:solidFill>
              </a:rPr>
              <a:t>Doktora </a:t>
            </a:r>
            <a:r>
              <a:rPr lang="tr-TR" sz="3400" i="1" dirty="0" smtClean="0">
                <a:solidFill>
                  <a:srgbClr val="C00000"/>
                </a:solidFill>
              </a:rPr>
              <a:t>programları başvuru, öğrenci alımı, yürütme (dersler ve tez aşaması) ve mezun olma süreçlerinin</a:t>
            </a:r>
            <a:r>
              <a:rPr lang="tr-TR" sz="3400" dirty="0" smtClean="0"/>
              <a:t> </a:t>
            </a:r>
            <a:r>
              <a:rPr lang="tr-TR" sz="3400" dirty="0" smtClean="0">
                <a:solidFill>
                  <a:srgbClr val="3333FF"/>
                </a:solidFill>
              </a:rPr>
              <a:t>izlendiği ve paydaşlarla birlikte iyileştirildiğine </a:t>
            </a:r>
            <a:r>
              <a:rPr lang="tr-TR" sz="3400" dirty="0" smtClean="0"/>
              <a:t>dair kanıtlar, </a:t>
            </a:r>
            <a:endParaRPr lang="tr-TR" sz="3400" dirty="0"/>
          </a:p>
        </p:txBody>
      </p:sp>
      <p:sp>
        <p:nvSpPr>
          <p:cNvPr id="7" name="Veri Yer Tutucusu 6"/>
          <p:cNvSpPr>
            <a:spLocks noGrp="1"/>
          </p:cNvSpPr>
          <p:nvPr>
            <p:ph type="dt" sz="half" idx="10"/>
          </p:nvPr>
        </p:nvSpPr>
        <p:spPr/>
        <p:txBody>
          <a:bodyPr/>
          <a:lstStyle/>
          <a:p>
            <a:fld id="{082F6D34-0E75-49C7-A299-F122860A897A}" type="datetime1">
              <a:rPr lang="tr-TR" smtClean="0"/>
              <a:t>15.10.2025</a:t>
            </a:fld>
            <a:endParaRPr lang="tr-TR"/>
          </a:p>
        </p:txBody>
      </p:sp>
      <p:sp>
        <p:nvSpPr>
          <p:cNvPr id="8" name="Altbilgi Yer Tutucusu 7"/>
          <p:cNvSpPr>
            <a:spLocks noGrp="1"/>
          </p:cNvSpPr>
          <p:nvPr>
            <p:ph type="ftr" sz="quarter" idx="11"/>
          </p:nvPr>
        </p:nvSpPr>
        <p:spPr/>
        <p:txBody>
          <a:bodyPr/>
          <a:lstStyle/>
          <a:p>
            <a:r>
              <a:rPr lang="tr-TR" smtClean="0"/>
              <a:t>TRÜ KALİTE KOORDİNATÖRLÜĞÜ</a:t>
            </a:r>
            <a:endParaRPr lang="tr-TR"/>
          </a:p>
        </p:txBody>
      </p:sp>
      <p:sp>
        <p:nvSpPr>
          <p:cNvPr id="9" name="Slayt Numarası Yer Tutucusu 8"/>
          <p:cNvSpPr>
            <a:spLocks noGrp="1"/>
          </p:cNvSpPr>
          <p:nvPr>
            <p:ph type="sldNum" sz="quarter" idx="12"/>
          </p:nvPr>
        </p:nvSpPr>
        <p:spPr/>
        <p:txBody>
          <a:bodyPr/>
          <a:lstStyle/>
          <a:p>
            <a:fld id="{DDCE7859-ABE5-4F86-9590-63E6FFC2B8A3}" type="slidenum">
              <a:rPr lang="tr-TR" smtClean="0"/>
              <a:pPr/>
              <a:t>21</a:t>
            </a:fld>
            <a:endParaRPr lang="tr-TR"/>
          </a:p>
        </p:txBody>
      </p:sp>
    </p:spTree>
    <p:extLst>
      <p:ext uri="{BB962C8B-B14F-4D97-AF65-F5344CB8AC3E}">
        <p14:creationId xmlns:p14="http://schemas.microsoft.com/office/powerpoint/2010/main" val="1047319917"/>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p:cNvSpPr>
            <a:spLocks noGrp="1"/>
          </p:cNvSpPr>
          <p:nvPr>
            <p:ph type="title"/>
          </p:nvPr>
        </p:nvSpPr>
        <p:spPr>
          <a:xfrm>
            <a:off x="0" y="185017"/>
            <a:ext cx="12192000" cy="746126"/>
          </a:xfrm>
        </p:spPr>
        <p:txBody>
          <a:bodyPr>
            <a:normAutofit fontScale="90000"/>
          </a:bodyPr>
          <a:lstStyle/>
          <a:p>
            <a:pPr algn="ctr"/>
            <a:r>
              <a:rPr lang="tr-TR" sz="2700" b="1" dirty="0">
                <a:solidFill>
                  <a:srgbClr val="FF0000"/>
                </a:solidFill>
              </a:rPr>
              <a:t>C.1. Araştırma Süreçlerinin Yönetimi ve Araştırma Kaynakları </a:t>
            </a:r>
            <a:r>
              <a:rPr lang="tr-TR" sz="2700" dirty="0">
                <a:solidFill>
                  <a:srgbClr val="FF0000"/>
                </a:solidFill>
              </a:rPr>
              <a:t>/ </a:t>
            </a:r>
            <a:br>
              <a:rPr lang="tr-TR" sz="2700" dirty="0">
                <a:solidFill>
                  <a:srgbClr val="FF0000"/>
                </a:solidFill>
              </a:rPr>
            </a:br>
            <a:r>
              <a:rPr lang="tr-TR" sz="3100" b="1" dirty="0">
                <a:solidFill>
                  <a:srgbClr val="0000CC"/>
                </a:solidFill>
              </a:rPr>
              <a:t>C.1.3. Doktora programları ve doktora sonrası imkanlar</a:t>
            </a:r>
            <a:endParaRPr lang="tr-TR" sz="3100" dirty="0"/>
          </a:p>
        </p:txBody>
      </p:sp>
      <p:sp>
        <p:nvSpPr>
          <p:cNvPr id="11" name="İçerik Yer Tutucusu 10"/>
          <p:cNvSpPr>
            <a:spLocks noGrp="1"/>
          </p:cNvSpPr>
          <p:nvPr>
            <p:ph idx="1"/>
          </p:nvPr>
        </p:nvSpPr>
        <p:spPr>
          <a:xfrm>
            <a:off x="408562" y="1157591"/>
            <a:ext cx="11561765" cy="4979973"/>
          </a:xfrm>
        </p:spPr>
        <p:txBody>
          <a:bodyPr>
            <a:normAutofit/>
          </a:bodyPr>
          <a:lstStyle/>
          <a:p>
            <a:pPr marL="0" indent="0" algn="ctr">
              <a:buNone/>
            </a:pPr>
            <a:r>
              <a:rPr lang="tr-TR" b="1" u="sng" dirty="0" smtClean="0">
                <a:solidFill>
                  <a:srgbClr val="FF0000"/>
                </a:solidFill>
              </a:rPr>
              <a:t>Örnek Uygulamalar ve Kanıtlar</a:t>
            </a:r>
          </a:p>
          <a:p>
            <a:pPr marL="0" indent="0" algn="ctr">
              <a:buNone/>
            </a:pPr>
            <a:endParaRPr lang="tr-TR" sz="1000" b="1" u="sng" dirty="0">
              <a:solidFill>
                <a:srgbClr val="FF0000"/>
              </a:solidFill>
            </a:endParaRPr>
          </a:p>
          <a:p>
            <a:pPr marL="514350" indent="-514350">
              <a:lnSpc>
                <a:spcPct val="120000"/>
              </a:lnSpc>
              <a:spcBef>
                <a:spcPts val="0"/>
              </a:spcBef>
              <a:spcAft>
                <a:spcPts val="400"/>
              </a:spcAft>
              <a:buFont typeface="+mj-lt"/>
              <a:buAutoNum type="arabicPeriod" startAt="6"/>
            </a:pPr>
            <a:r>
              <a:rPr lang="tr-TR" dirty="0" smtClean="0"/>
              <a:t>Doktora </a:t>
            </a:r>
            <a:r>
              <a:rPr lang="tr-TR" dirty="0"/>
              <a:t>sonrası için </a:t>
            </a:r>
            <a:r>
              <a:rPr lang="tr-TR" i="1" dirty="0">
                <a:solidFill>
                  <a:srgbClr val="3333FF"/>
                </a:solidFill>
              </a:rPr>
              <a:t>öncelikli özel araştırma bursları veya destekleri</a:t>
            </a:r>
            <a:r>
              <a:rPr lang="tr-TR" dirty="0"/>
              <a:t>, </a:t>
            </a:r>
          </a:p>
          <a:p>
            <a:pPr marL="514350" indent="-514350">
              <a:lnSpc>
                <a:spcPct val="120000"/>
              </a:lnSpc>
              <a:spcBef>
                <a:spcPts val="0"/>
              </a:spcBef>
              <a:spcAft>
                <a:spcPts val="400"/>
              </a:spcAft>
              <a:buFont typeface="+mj-lt"/>
              <a:buAutoNum type="arabicPeriod" startAt="6"/>
            </a:pPr>
            <a:r>
              <a:rPr lang="tr-TR" dirty="0" smtClean="0"/>
              <a:t>Doktora </a:t>
            </a:r>
            <a:r>
              <a:rPr lang="tr-TR" dirty="0"/>
              <a:t>sonrası araştırmacılara sunulan imkanlar </a:t>
            </a:r>
            <a:r>
              <a:rPr lang="tr-TR" i="1" dirty="0">
                <a:solidFill>
                  <a:srgbClr val="0000CC"/>
                </a:solidFill>
              </a:rPr>
              <a:t>(laboratuvar desteği, araştırma desteği, çalışma odası, bilgisayar ve kütüphane desteği, eğitim desteği, vb.) ,</a:t>
            </a:r>
          </a:p>
          <a:p>
            <a:pPr marL="514350" indent="-514350">
              <a:lnSpc>
                <a:spcPct val="120000"/>
              </a:lnSpc>
              <a:spcBef>
                <a:spcPts val="0"/>
              </a:spcBef>
              <a:spcAft>
                <a:spcPts val="400"/>
              </a:spcAft>
              <a:buFont typeface="+mj-lt"/>
              <a:buAutoNum type="arabicPeriod" startAt="6"/>
            </a:pPr>
            <a:r>
              <a:rPr lang="tr-TR" i="1" dirty="0">
                <a:solidFill>
                  <a:srgbClr val="3333FF"/>
                </a:solidFill>
              </a:rPr>
              <a:t>Kendi doktora mezunlarını</a:t>
            </a:r>
            <a:r>
              <a:rPr lang="tr-TR" dirty="0"/>
              <a:t> </a:t>
            </a:r>
            <a:r>
              <a:rPr lang="tr-TR" i="1" dirty="0">
                <a:solidFill>
                  <a:srgbClr val="C00000"/>
                </a:solidFill>
              </a:rPr>
              <a:t>işe alma politikası,</a:t>
            </a:r>
          </a:p>
          <a:p>
            <a:pPr marL="514350" indent="-514350">
              <a:lnSpc>
                <a:spcPct val="120000"/>
              </a:lnSpc>
              <a:spcBef>
                <a:spcPts val="0"/>
              </a:spcBef>
              <a:spcAft>
                <a:spcPts val="400"/>
              </a:spcAft>
              <a:buFont typeface="+mj-lt"/>
              <a:buAutoNum type="arabicPeriod" startAt="6"/>
            </a:pPr>
            <a:r>
              <a:rPr lang="tr-TR" dirty="0" smtClean="0"/>
              <a:t>Standart </a:t>
            </a:r>
            <a:r>
              <a:rPr lang="tr-TR" dirty="0"/>
              <a:t>uygulamalar ve mevzuatın yanı sıra; </a:t>
            </a:r>
            <a:r>
              <a:rPr lang="tr-TR" dirty="0" smtClean="0"/>
              <a:t>birimin </a:t>
            </a:r>
            <a:r>
              <a:rPr lang="tr-TR" dirty="0"/>
              <a:t>ihtiyaçları doğrultusunda geliştirdiği özgün yaklaşım ve uygulamalarına ilişkin </a:t>
            </a:r>
            <a:r>
              <a:rPr lang="tr-TR" dirty="0" smtClean="0"/>
              <a:t>kanıtlar.</a:t>
            </a:r>
            <a:endParaRPr lang="tr-TR" b="1" u="sng" dirty="0">
              <a:solidFill>
                <a:srgbClr val="FF0000"/>
              </a:solidFill>
            </a:endParaRPr>
          </a:p>
        </p:txBody>
      </p:sp>
      <p:sp>
        <p:nvSpPr>
          <p:cNvPr id="7" name="Veri Yer Tutucusu 6"/>
          <p:cNvSpPr>
            <a:spLocks noGrp="1"/>
          </p:cNvSpPr>
          <p:nvPr>
            <p:ph type="dt" sz="half" idx="10"/>
          </p:nvPr>
        </p:nvSpPr>
        <p:spPr/>
        <p:txBody>
          <a:bodyPr/>
          <a:lstStyle/>
          <a:p>
            <a:fld id="{E6777761-8C56-4A75-8C57-F254E9697061}" type="datetime1">
              <a:rPr lang="tr-TR" smtClean="0"/>
              <a:t>15.10.2025</a:t>
            </a:fld>
            <a:endParaRPr lang="tr-TR"/>
          </a:p>
        </p:txBody>
      </p:sp>
      <p:sp>
        <p:nvSpPr>
          <p:cNvPr id="8" name="Altbilgi Yer Tutucusu 7"/>
          <p:cNvSpPr>
            <a:spLocks noGrp="1"/>
          </p:cNvSpPr>
          <p:nvPr>
            <p:ph type="ftr" sz="quarter" idx="11"/>
          </p:nvPr>
        </p:nvSpPr>
        <p:spPr/>
        <p:txBody>
          <a:bodyPr/>
          <a:lstStyle/>
          <a:p>
            <a:r>
              <a:rPr lang="tr-TR" smtClean="0"/>
              <a:t>TRÜ KALİTE KOORDİNATÖRLÜĞÜ</a:t>
            </a:r>
            <a:endParaRPr lang="tr-TR"/>
          </a:p>
        </p:txBody>
      </p:sp>
      <p:sp>
        <p:nvSpPr>
          <p:cNvPr id="9" name="Slayt Numarası Yer Tutucusu 8"/>
          <p:cNvSpPr>
            <a:spLocks noGrp="1"/>
          </p:cNvSpPr>
          <p:nvPr>
            <p:ph type="sldNum" sz="quarter" idx="12"/>
          </p:nvPr>
        </p:nvSpPr>
        <p:spPr/>
        <p:txBody>
          <a:bodyPr/>
          <a:lstStyle/>
          <a:p>
            <a:fld id="{DDCE7859-ABE5-4F86-9590-63E6FFC2B8A3}" type="slidenum">
              <a:rPr lang="tr-TR" smtClean="0"/>
              <a:pPr/>
              <a:t>22</a:t>
            </a:fld>
            <a:endParaRPr lang="tr-TR"/>
          </a:p>
        </p:txBody>
      </p:sp>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4529" y="6248400"/>
            <a:ext cx="487471" cy="494242"/>
          </a:xfrm>
          <a:prstGeom prst="rect">
            <a:avLst/>
          </a:prstGeom>
        </p:spPr>
      </p:pic>
    </p:spTree>
    <p:extLst>
      <p:ext uri="{BB962C8B-B14F-4D97-AF65-F5344CB8AC3E}">
        <p14:creationId xmlns:p14="http://schemas.microsoft.com/office/powerpoint/2010/main" val="4192444679"/>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114458"/>
            <a:ext cx="12192000" cy="859050"/>
          </a:xfrm>
        </p:spPr>
        <p:txBody>
          <a:bodyPr>
            <a:normAutofit fontScale="90000"/>
          </a:bodyPr>
          <a:lstStyle/>
          <a:p>
            <a:pPr algn="ctr"/>
            <a:r>
              <a:rPr lang="tr-TR" sz="2700" b="1" dirty="0" smtClean="0">
                <a:solidFill>
                  <a:srgbClr val="FF0000"/>
                </a:solidFill>
              </a:rPr>
              <a:t>C.2. Araştırma Yetkinliği, İş birlikleri ve Destekler / </a:t>
            </a:r>
            <a:r>
              <a:rPr lang="tr-TR" sz="2700" dirty="0" smtClean="0">
                <a:solidFill>
                  <a:srgbClr val="FF0000"/>
                </a:solidFill>
              </a:rPr>
              <a:t/>
            </a:r>
            <a:br>
              <a:rPr lang="tr-TR" sz="2700" dirty="0" smtClean="0">
                <a:solidFill>
                  <a:srgbClr val="FF0000"/>
                </a:solidFill>
              </a:rPr>
            </a:br>
            <a:r>
              <a:rPr lang="tr-TR" sz="3100" b="1" dirty="0" smtClean="0">
                <a:solidFill>
                  <a:srgbClr val="0000CC"/>
                </a:solidFill>
              </a:rPr>
              <a:t>C.2.1. Araştırma yetkinlikleri ve gelişimi</a:t>
            </a:r>
            <a:endParaRPr lang="tr-TR" sz="3100" dirty="0">
              <a:solidFill>
                <a:srgbClr val="0000CC"/>
              </a:solidFill>
            </a:endParaRPr>
          </a:p>
        </p:txBody>
      </p:sp>
      <p:sp>
        <p:nvSpPr>
          <p:cNvPr id="3" name="İçerik Yer Tutucusu 2"/>
          <p:cNvSpPr>
            <a:spLocks noGrp="1"/>
          </p:cNvSpPr>
          <p:nvPr>
            <p:ph idx="1"/>
          </p:nvPr>
        </p:nvSpPr>
        <p:spPr>
          <a:xfrm>
            <a:off x="1" y="1293779"/>
            <a:ext cx="8952765" cy="5062571"/>
          </a:xfrm>
        </p:spPr>
        <p:txBody>
          <a:bodyPr>
            <a:noAutofit/>
          </a:bodyPr>
          <a:lstStyle/>
          <a:p>
            <a:pPr lvl="1">
              <a:lnSpc>
                <a:spcPct val="100000"/>
              </a:lnSpc>
              <a:spcBef>
                <a:spcPts val="0"/>
              </a:spcBef>
              <a:spcAft>
                <a:spcPts val="400"/>
              </a:spcAft>
            </a:pPr>
            <a:r>
              <a:rPr lang="tr-TR" sz="2800" dirty="0">
                <a:solidFill>
                  <a:srgbClr val="FF0000"/>
                </a:solidFill>
              </a:rPr>
              <a:t>Doktora derecesine sahip araştırmacı oranı, </a:t>
            </a:r>
            <a:endParaRPr lang="tr-TR" sz="2800" dirty="0" smtClean="0">
              <a:solidFill>
                <a:srgbClr val="FF0000"/>
              </a:solidFill>
            </a:endParaRPr>
          </a:p>
          <a:p>
            <a:pPr lvl="1">
              <a:lnSpc>
                <a:spcPct val="100000"/>
              </a:lnSpc>
              <a:spcBef>
                <a:spcPts val="0"/>
              </a:spcBef>
              <a:spcAft>
                <a:spcPts val="400"/>
              </a:spcAft>
            </a:pPr>
            <a:r>
              <a:rPr lang="tr-TR" sz="2800" dirty="0" smtClean="0">
                <a:solidFill>
                  <a:srgbClr val="0000CC"/>
                </a:solidFill>
              </a:rPr>
              <a:t>doktora </a:t>
            </a:r>
            <a:r>
              <a:rPr lang="tr-TR" sz="2800" dirty="0">
                <a:solidFill>
                  <a:srgbClr val="0000CC"/>
                </a:solidFill>
              </a:rPr>
              <a:t>derecesinin alındığı kurumların dağılımı; </a:t>
            </a:r>
            <a:endParaRPr lang="tr-TR" sz="2800" dirty="0" smtClean="0">
              <a:solidFill>
                <a:srgbClr val="0000CC"/>
              </a:solidFill>
            </a:endParaRPr>
          </a:p>
          <a:p>
            <a:pPr lvl="1">
              <a:lnSpc>
                <a:spcPct val="100000"/>
              </a:lnSpc>
              <a:spcBef>
                <a:spcPts val="0"/>
              </a:spcBef>
              <a:spcAft>
                <a:spcPts val="400"/>
              </a:spcAft>
            </a:pPr>
            <a:r>
              <a:rPr lang="tr-TR" sz="2800" dirty="0" smtClean="0">
                <a:solidFill>
                  <a:srgbClr val="FF0000"/>
                </a:solidFill>
              </a:rPr>
              <a:t>kümelenme</a:t>
            </a:r>
            <a:r>
              <a:rPr lang="tr-TR" sz="2800" dirty="0">
                <a:solidFill>
                  <a:srgbClr val="FF0000"/>
                </a:solidFill>
              </a:rPr>
              <a:t>/ uzmanlık birikimi, </a:t>
            </a:r>
            <a:endParaRPr lang="tr-TR" sz="2800" dirty="0" smtClean="0">
              <a:solidFill>
                <a:srgbClr val="FF0000"/>
              </a:solidFill>
            </a:endParaRPr>
          </a:p>
          <a:p>
            <a:pPr lvl="1">
              <a:lnSpc>
                <a:spcPct val="100000"/>
              </a:lnSpc>
              <a:spcBef>
                <a:spcPts val="0"/>
              </a:spcBef>
              <a:spcAft>
                <a:spcPts val="400"/>
              </a:spcAft>
            </a:pPr>
            <a:r>
              <a:rPr lang="tr-TR" sz="2800" dirty="0" smtClean="0">
                <a:solidFill>
                  <a:srgbClr val="0000CC"/>
                </a:solidFill>
              </a:rPr>
              <a:t>araştırma </a:t>
            </a:r>
            <a:r>
              <a:rPr lang="tr-TR" sz="2800" dirty="0">
                <a:solidFill>
                  <a:srgbClr val="0000CC"/>
                </a:solidFill>
              </a:rPr>
              <a:t>hedefleri ile örtüşme konularının analizi, </a:t>
            </a:r>
            <a:endParaRPr lang="tr-TR" sz="2800" dirty="0" smtClean="0">
              <a:solidFill>
                <a:srgbClr val="0000CC"/>
              </a:solidFill>
            </a:endParaRPr>
          </a:p>
          <a:p>
            <a:pPr lvl="1">
              <a:lnSpc>
                <a:spcPct val="100000"/>
              </a:lnSpc>
              <a:spcBef>
                <a:spcPts val="0"/>
              </a:spcBef>
              <a:spcAft>
                <a:spcPts val="400"/>
              </a:spcAft>
            </a:pPr>
            <a:r>
              <a:rPr lang="tr-TR" sz="2800" dirty="0" smtClean="0">
                <a:solidFill>
                  <a:srgbClr val="FF0000"/>
                </a:solidFill>
              </a:rPr>
              <a:t>hedeflerle </a:t>
            </a:r>
            <a:r>
              <a:rPr lang="tr-TR" sz="2800" dirty="0">
                <a:solidFill>
                  <a:srgbClr val="FF0000"/>
                </a:solidFill>
              </a:rPr>
              <a:t>uyumu </a:t>
            </a:r>
            <a:endParaRPr lang="tr-TR" sz="2800" dirty="0" smtClean="0">
              <a:solidFill>
                <a:srgbClr val="FF0000"/>
              </a:solidFill>
            </a:endParaRPr>
          </a:p>
          <a:p>
            <a:pPr>
              <a:lnSpc>
                <a:spcPct val="100000"/>
              </a:lnSpc>
              <a:spcBef>
                <a:spcPts val="0"/>
              </a:spcBef>
              <a:spcAft>
                <a:spcPts val="400"/>
              </a:spcAft>
            </a:pPr>
            <a:r>
              <a:rPr lang="tr-TR" b="1" dirty="0" smtClean="0">
                <a:solidFill>
                  <a:srgbClr val="0000CC"/>
                </a:solidFill>
              </a:rPr>
              <a:t>irdelenmektedir</a:t>
            </a:r>
            <a:r>
              <a:rPr lang="tr-TR" b="1" dirty="0">
                <a:solidFill>
                  <a:srgbClr val="0000CC"/>
                </a:solidFill>
              </a:rPr>
              <a:t>. </a:t>
            </a:r>
            <a:endParaRPr lang="tr-TR" b="1" dirty="0" smtClean="0">
              <a:solidFill>
                <a:srgbClr val="0000CC"/>
              </a:solidFill>
            </a:endParaRPr>
          </a:p>
          <a:p>
            <a:pPr>
              <a:lnSpc>
                <a:spcPct val="100000"/>
              </a:lnSpc>
              <a:spcBef>
                <a:spcPts val="0"/>
              </a:spcBef>
              <a:spcAft>
                <a:spcPts val="400"/>
              </a:spcAft>
            </a:pPr>
            <a:endParaRPr lang="tr-TR" dirty="0" smtClean="0"/>
          </a:p>
          <a:p>
            <a:pPr>
              <a:lnSpc>
                <a:spcPct val="100000"/>
              </a:lnSpc>
              <a:spcBef>
                <a:spcPts val="0"/>
              </a:spcBef>
              <a:spcAft>
                <a:spcPts val="400"/>
              </a:spcAft>
            </a:pPr>
            <a:r>
              <a:rPr lang="tr-TR" dirty="0" smtClean="0">
                <a:solidFill>
                  <a:srgbClr val="C00000"/>
                </a:solidFill>
              </a:rPr>
              <a:t>Akademik </a:t>
            </a:r>
            <a:r>
              <a:rPr lang="tr-TR" dirty="0">
                <a:solidFill>
                  <a:srgbClr val="C00000"/>
                </a:solidFill>
              </a:rPr>
              <a:t>personelin araştırma ve geliştirme yetkinliğini </a:t>
            </a:r>
            <a:r>
              <a:rPr lang="tr-TR" dirty="0"/>
              <a:t>geliştirmek üzere </a:t>
            </a:r>
            <a:r>
              <a:rPr lang="tr-TR" b="1" i="1" dirty="0">
                <a:solidFill>
                  <a:srgbClr val="0000CC"/>
                </a:solidFill>
              </a:rPr>
              <a:t>eğitim, </a:t>
            </a:r>
            <a:r>
              <a:rPr lang="tr-TR" b="1" i="1" dirty="0" err="1">
                <a:solidFill>
                  <a:srgbClr val="0000CC"/>
                </a:solidFill>
              </a:rPr>
              <a:t>çalıştay</a:t>
            </a:r>
            <a:r>
              <a:rPr lang="tr-TR" b="1" i="1" dirty="0">
                <a:solidFill>
                  <a:srgbClr val="0000CC"/>
                </a:solidFill>
              </a:rPr>
              <a:t>, proje pazarları vb. gibi sistematik faaliyetler </a:t>
            </a:r>
            <a:r>
              <a:rPr lang="tr-TR" dirty="0"/>
              <a:t>gerçekleştirilmektedir. </a:t>
            </a:r>
          </a:p>
        </p:txBody>
      </p:sp>
      <p:sp>
        <p:nvSpPr>
          <p:cNvPr id="4" name="Veri Yer Tutucusu 3"/>
          <p:cNvSpPr>
            <a:spLocks noGrp="1"/>
          </p:cNvSpPr>
          <p:nvPr>
            <p:ph type="dt" sz="half" idx="10"/>
          </p:nvPr>
        </p:nvSpPr>
        <p:spPr/>
        <p:txBody>
          <a:bodyPr/>
          <a:lstStyle/>
          <a:p>
            <a:fld id="{71EAAA4C-D3C2-4B76-930D-3F4F426C1C80}" type="datetime1">
              <a:rPr lang="tr-TR" smtClean="0"/>
              <a:t>15.10.2025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23</a:t>
            </a:fld>
            <a:endParaRPr lang="tr-TR"/>
          </a:p>
        </p:txBody>
      </p:sp>
      <p:pic>
        <p:nvPicPr>
          <p:cNvPr id="4098" name="Picture 2" descr="Bilim Dünyası İçin Bir Rehber: Doktora Nedir ve Çek Cumhuriyeti'nde Bir  Doktora Programına Nasıl Başvurulur? - Çek Cumhuriyeti'nde eğit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4667" y="0"/>
            <a:ext cx="2487334" cy="139784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stanbul'daki Doktora Programları - Istanbul.com Bl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1153" y="1373792"/>
            <a:ext cx="2493376" cy="150241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şletme Yönetimi Alanında En İyi Doktora – Sıralamal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3530" y="3090343"/>
            <a:ext cx="2658470" cy="177231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talya'da Doktora Eğitimi | Eistan Eğitim Danışmanlık - İtaly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52766" y="4948516"/>
            <a:ext cx="2398693" cy="1349265"/>
          </a:xfrm>
          <a:prstGeom prst="rect">
            <a:avLst/>
          </a:prstGeom>
          <a:noFill/>
          <a:extLst>
            <a:ext uri="{909E8E84-426E-40DD-AFC4-6F175D3DCCD1}">
              <a14:hiddenFill xmlns:a14="http://schemas.microsoft.com/office/drawing/2010/main">
                <a:solidFill>
                  <a:srgbClr val="FFFFFF"/>
                </a:solidFill>
              </a14:hiddenFill>
            </a:ext>
          </a:extLst>
        </p:spPr>
      </p:pic>
      <p:pic>
        <p:nvPicPr>
          <p:cNvPr id="11" name="Resim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1000" y="6356350"/>
            <a:ext cx="381000" cy="386292"/>
          </a:xfrm>
          <a:prstGeom prst="rect">
            <a:avLst/>
          </a:prstGeom>
        </p:spPr>
      </p:pic>
    </p:spTree>
    <p:extLst>
      <p:ext uri="{BB962C8B-B14F-4D97-AF65-F5344CB8AC3E}">
        <p14:creationId xmlns:p14="http://schemas.microsoft.com/office/powerpoint/2010/main" val="1292396488"/>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838200" y="209483"/>
            <a:ext cx="11282464" cy="811922"/>
          </a:xfrm>
        </p:spPr>
        <p:txBody>
          <a:bodyPr>
            <a:noAutofit/>
          </a:bodyPr>
          <a:lstStyle/>
          <a:p>
            <a:pPr algn="ctr"/>
            <a:r>
              <a:rPr lang="tr-TR" sz="2400" b="1" dirty="0">
                <a:solidFill>
                  <a:srgbClr val="FF0000"/>
                </a:solidFill>
              </a:rPr>
              <a:t>C.2. Araştırma Yetkinliği, İş birlikleri ve Destekler / </a:t>
            </a:r>
            <a:r>
              <a:rPr lang="tr-TR" sz="2400" dirty="0">
                <a:solidFill>
                  <a:srgbClr val="FF0000"/>
                </a:solidFill>
              </a:rPr>
              <a:t/>
            </a:r>
            <a:br>
              <a:rPr lang="tr-TR" sz="2400" dirty="0">
                <a:solidFill>
                  <a:srgbClr val="FF0000"/>
                </a:solidFill>
              </a:rPr>
            </a:br>
            <a:r>
              <a:rPr lang="tr-TR" sz="2800" b="1" dirty="0">
                <a:solidFill>
                  <a:srgbClr val="0000CC"/>
                </a:solidFill>
              </a:rPr>
              <a:t>C.2.1. Araştırma yetkinlikleri ve gelişimi</a:t>
            </a:r>
            <a:endParaRPr lang="tr-TR" sz="2800" dirty="0"/>
          </a:p>
        </p:txBody>
      </p:sp>
      <p:sp>
        <p:nvSpPr>
          <p:cNvPr id="4" name="Veri Yer Tutucusu 3"/>
          <p:cNvSpPr>
            <a:spLocks noGrp="1"/>
          </p:cNvSpPr>
          <p:nvPr>
            <p:ph type="dt" sz="half" idx="10"/>
          </p:nvPr>
        </p:nvSpPr>
        <p:spPr/>
        <p:txBody>
          <a:bodyPr/>
          <a:lstStyle/>
          <a:p>
            <a:fld id="{06EAC4D2-72C0-4D73-8659-763D3EED36D0}" type="datetime1">
              <a:rPr lang="tr-TR" smtClean="0"/>
              <a:t>15.10.2025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24</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525862087"/>
              </p:ext>
            </p:extLst>
          </p:nvPr>
        </p:nvGraphicFramePr>
        <p:xfrm>
          <a:off x="391804" y="1215957"/>
          <a:ext cx="11612128" cy="4491633"/>
        </p:xfrm>
        <a:graphic>
          <a:graphicData uri="http://schemas.openxmlformats.org/drawingml/2006/table">
            <a:tbl>
              <a:tblPr bandRow="1">
                <a:tableStyleId>{5C22544A-7EE6-4342-B048-85BDC9FD1C3A}</a:tableStyleId>
              </a:tblPr>
              <a:tblGrid>
                <a:gridCol w="2414307">
                  <a:extLst>
                    <a:ext uri="{9D8B030D-6E8A-4147-A177-3AD203B41FA5}">
                      <a16:colId xmlns:a16="http://schemas.microsoft.com/office/drawing/2014/main" val="432872691"/>
                    </a:ext>
                  </a:extLst>
                </a:gridCol>
                <a:gridCol w="2164723">
                  <a:extLst>
                    <a:ext uri="{9D8B030D-6E8A-4147-A177-3AD203B41FA5}">
                      <a16:colId xmlns:a16="http://schemas.microsoft.com/office/drawing/2014/main" val="1771635049"/>
                    </a:ext>
                  </a:extLst>
                </a:gridCol>
                <a:gridCol w="2276272">
                  <a:extLst>
                    <a:ext uri="{9D8B030D-6E8A-4147-A177-3AD203B41FA5}">
                      <a16:colId xmlns:a16="http://schemas.microsoft.com/office/drawing/2014/main" val="518833769"/>
                    </a:ext>
                  </a:extLst>
                </a:gridCol>
                <a:gridCol w="2753044">
                  <a:extLst>
                    <a:ext uri="{9D8B030D-6E8A-4147-A177-3AD203B41FA5}">
                      <a16:colId xmlns:a16="http://schemas.microsoft.com/office/drawing/2014/main" val="2091937961"/>
                    </a:ext>
                  </a:extLst>
                </a:gridCol>
                <a:gridCol w="2003782">
                  <a:extLst>
                    <a:ext uri="{9D8B030D-6E8A-4147-A177-3AD203B41FA5}">
                      <a16:colId xmlns:a16="http://schemas.microsoft.com/office/drawing/2014/main" val="1862875755"/>
                    </a:ext>
                  </a:extLst>
                </a:gridCol>
              </a:tblGrid>
              <a:tr h="364804">
                <a:tc>
                  <a:txBody>
                    <a:bodyPr/>
                    <a:lstStyle/>
                    <a:p>
                      <a:pPr algn="ctr">
                        <a:lnSpc>
                          <a:spcPct val="115000"/>
                        </a:lnSpc>
                        <a:spcAft>
                          <a:spcPts val="0"/>
                        </a:spcAft>
                      </a:pPr>
                      <a:r>
                        <a:rPr lang="tr-TR" sz="2400" b="1" dirty="0">
                          <a:effectLst/>
                        </a:rPr>
                        <a:t>1</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chemeClr val="accent4">
                        <a:lumMod val="20000"/>
                        <a:lumOff val="80000"/>
                      </a:schemeClr>
                    </a:solidFill>
                  </a:tcPr>
                </a:tc>
                <a:tc>
                  <a:txBody>
                    <a:bodyPr/>
                    <a:lstStyle/>
                    <a:p>
                      <a:pPr algn="ctr">
                        <a:lnSpc>
                          <a:spcPct val="115000"/>
                        </a:lnSpc>
                        <a:spcAft>
                          <a:spcPts val="0"/>
                        </a:spcAft>
                      </a:pPr>
                      <a:r>
                        <a:rPr lang="tr-TR" sz="2400" b="1" dirty="0">
                          <a:effectLst/>
                        </a:rPr>
                        <a:t>2</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chemeClr val="accent4">
                        <a:lumMod val="40000"/>
                        <a:lumOff val="60000"/>
                      </a:schemeClr>
                    </a:solidFill>
                  </a:tcPr>
                </a:tc>
                <a:tc>
                  <a:txBody>
                    <a:bodyPr/>
                    <a:lstStyle/>
                    <a:p>
                      <a:pPr algn="ctr">
                        <a:lnSpc>
                          <a:spcPct val="115000"/>
                        </a:lnSpc>
                        <a:spcAft>
                          <a:spcPts val="0"/>
                        </a:spcAft>
                      </a:pPr>
                      <a:r>
                        <a:rPr lang="tr-TR" sz="2400" b="1" dirty="0">
                          <a:effectLst/>
                        </a:rPr>
                        <a:t>3</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chemeClr val="accent4">
                        <a:lumMod val="60000"/>
                        <a:lumOff val="40000"/>
                      </a:schemeClr>
                    </a:solidFill>
                  </a:tcPr>
                </a:tc>
                <a:tc>
                  <a:txBody>
                    <a:bodyPr/>
                    <a:lstStyle/>
                    <a:p>
                      <a:pPr algn="ctr">
                        <a:lnSpc>
                          <a:spcPct val="115000"/>
                        </a:lnSpc>
                        <a:spcAft>
                          <a:spcPts val="0"/>
                        </a:spcAft>
                      </a:pPr>
                      <a:r>
                        <a:rPr lang="tr-TR" sz="2400" b="1" dirty="0">
                          <a:effectLst/>
                        </a:rPr>
                        <a:t>4</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rgbClr val="DAA600"/>
                    </a:solidFill>
                  </a:tcPr>
                </a:tc>
                <a:tc>
                  <a:txBody>
                    <a:bodyPr/>
                    <a:lstStyle/>
                    <a:p>
                      <a:pPr algn="ctr">
                        <a:lnSpc>
                          <a:spcPct val="115000"/>
                        </a:lnSpc>
                        <a:spcAft>
                          <a:spcPts val="0"/>
                        </a:spcAft>
                      </a:pPr>
                      <a:r>
                        <a:rPr lang="tr-TR" sz="2400" b="1" dirty="0">
                          <a:effectLst/>
                        </a:rPr>
                        <a:t>5</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chemeClr val="accent4">
                        <a:lumMod val="75000"/>
                      </a:schemeClr>
                    </a:solidFill>
                  </a:tcPr>
                </a:tc>
                <a:extLst>
                  <a:ext uri="{0D108BD9-81ED-4DB2-BD59-A6C34878D82A}">
                    <a16:rowId xmlns:a16="http://schemas.microsoft.com/office/drawing/2014/main" val="1103395516"/>
                  </a:ext>
                </a:extLst>
              </a:tr>
              <a:tr h="4071009">
                <a:tc>
                  <a:txBody>
                    <a:bodyPr/>
                    <a:lstStyle/>
                    <a:p>
                      <a:pPr algn="l">
                        <a:spcBef>
                          <a:spcPts val="200"/>
                        </a:spcBef>
                        <a:spcAft>
                          <a:spcPts val="0"/>
                        </a:spcAft>
                      </a:pPr>
                      <a:r>
                        <a:rPr lang="tr-TR" sz="2200" dirty="0" smtClean="0">
                          <a:effectLst/>
                          <a:latin typeface="Calibri" panose="020F0502020204030204" pitchFamily="34" charset="0"/>
                          <a:ea typeface="Calibri" panose="020F0502020204030204" pitchFamily="34" charset="0"/>
                        </a:rPr>
                        <a:t>Birimde, </a:t>
                      </a:r>
                      <a:r>
                        <a:rPr lang="tr-TR" sz="2200" dirty="0">
                          <a:effectLst/>
                          <a:latin typeface="Calibri" panose="020F0502020204030204" pitchFamily="34" charset="0"/>
                          <a:ea typeface="Calibri" panose="020F0502020204030204" pitchFamily="34" charset="0"/>
                        </a:rPr>
                        <a:t>öğretim elemanlarının araştırma yetkinliğinin geliştirilmesine yönelik </a:t>
                      </a:r>
                      <a:r>
                        <a:rPr lang="tr-TR" sz="2200" b="1" dirty="0">
                          <a:solidFill>
                            <a:srgbClr val="FF0000"/>
                          </a:solidFill>
                          <a:effectLst/>
                          <a:latin typeface="Calibri" panose="020F0502020204030204" pitchFamily="34" charset="0"/>
                          <a:ea typeface="Calibri" panose="020F0502020204030204" pitchFamily="34" charset="0"/>
                        </a:rPr>
                        <a:t>mekanizmalar bulunmamaktadır.</a:t>
                      </a:r>
                    </a:p>
                  </a:txBody>
                  <a:tcPr marL="68580" marR="68580" marT="0" marB="0">
                    <a:solidFill>
                      <a:schemeClr val="accent4">
                        <a:lumMod val="20000"/>
                        <a:lumOff val="80000"/>
                      </a:schemeClr>
                    </a:solidFill>
                  </a:tcPr>
                </a:tc>
                <a:tc>
                  <a:txBody>
                    <a:bodyPr/>
                    <a:lstStyle/>
                    <a:p>
                      <a:pPr algn="l">
                        <a:spcBef>
                          <a:spcPts val="200"/>
                        </a:spcBef>
                        <a:spcAft>
                          <a:spcPts val="0"/>
                        </a:spcAft>
                      </a:pPr>
                      <a:r>
                        <a:rPr lang="tr-TR" sz="2200" dirty="0" smtClean="0">
                          <a:effectLst/>
                          <a:latin typeface="Calibri" panose="020F0502020204030204" pitchFamily="34" charset="0"/>
                          <a:ea typeface="Calibri" panose="020F0502020204030204" pitchFamily="34" charset="0"/>
                        </a:rPr>
                        <a:t>Birimde, </a:t>
                      </a:r>
                      <a:r>
                        <a:rPr lang="tr-TR" sz="2200" dirty="0">
                          <a:effectLst/>
                          <a:latin typeface="Calibri" panose="020F0502020204030204" pitchFamily="34" charset="0"/>
                          <a:ea typeface="Calibri" panose="020F0502020204030204" pitchFamily="34" charset="0"/>
                        </a:rPr>
                        <a:t>öğretim elemanlarının araştırma yetkinliğinin geliştirilmesine yönelik </a:t>
                      </a:r>
                      <a:r>
                        <a:rPr lang="tr-TR" sz="2200" b="1" dirty="0">
                          <a:solidFill>
                            <a:srgbClr val="0000FF"/>
                          </a:solidFill>
                          <a:effectLst/>
                          <a:latin typeface="Calibri" panose="020F0502020204030204" pitchFamily="34" charset="0"/>
                          <a:ea typeface="Calibri" panose="020F0502020204030204" pitchFamily="34" charset="0"/>
                        </a:rPr>
                        <a:t>planlar bulunmaktadır.</a:t>
                      </a:r>
                    </a:p>
                  </a:txBody>
                  <a:tcPr marL="68580" marR="68580" marT="0" marB="0">
                    <a:solidFill>
                      <a:schemeClr val="accent4">
                        <a:lumMod val="40000"/>
                        <a:lumOff val="60000"/>
                      </a:schemeClr>
                    </a:solidFill>
                  </a:tcPr>
                </a:tc>
                <a:tc>
                  <a:txBody>
                    <a:bodyPr/>
                    <a:lstStyle/>
                    <a:p>
                      <a:pPr algn="l">
                        <a:spcBef>
                          <a:spcPts val="200"/>
                        </a:spcBef>
                        <a:spcAft>
                          <a:spcPts val="0"/>
                        </a:spcAft>
                      </a:pPr>
                      <a:r>
                        <a:rPr lang="tr-TR" sz="2200" dirty="0" smtClean="0">
                          <a:effectLst/>
                          <a:latin typeface="Calibri" panose="020F0502020204030204" pitchFamily="34" charset="0"/>
                          <a:ea typeface="Calibri" panose="020F0502020204030204" pitchFamily="34" charset="0"/>
                        </a:rPr>
                        <a:t>Birimin </a:t>
                      </a:r>
                      <a:r>
                        <a:rPr lang="tr-TR" sz="2200" dirty="0">
                          <a:effectLst/>
                          <a:latin typeface="Calibri" panose="020F0502020204030204" pitchFamily="34" charset="0"/>
                          <a:ea typeface="Calibri" panose="020F0502020204030204" pitchFamily="34" charset="0"/>
                        </a:rPr>
                        <a:t>genelinde öğretim elemanlarının araştırma yetkinliğinin geliştirilmesine yönelik </a:t>
                      </a:r>
                      <a:r>
                        <a:rPr lang="tr-TR" sz="2200" b="1" dirty="0">
                          <a:solidFill>
                            <a:srgbClr val="0000FF"/>
                          </a:solidFill>
                          <a:effectLst/>
                          <a:latin typeface="Calibri" panose="020F0502020204030204" pitchFamily="34" charset="0"/>
                          <a:ea typeface="Calibri" panose="020F0502020204030204" pitchFamily="34" charset="0"/>
                        </a:rPr>
                        <a:t>uygulamalar yürütülmektedir</a:t>
                      </a:r>
                      <a:r>
                        <a:rPr lang="tr-TR" sz="2200" dirty="0">
                          <a:solidFill>
                            <a:srgbClr val="0000FF"/>
                          </a:solidFill>
                          <a:effectLst/>
                          <a:latin typeface="Calibri" panose="020F0502020204030204" pitchFamily="34" charset="0"/>
                          <a:ea typeface="Calibri" panose="020F0502020204030204" pitchFamily="34" charset="0"/>
                        </a:rPr>
                        <a:t>. </a:t>
                      </a:r>
                    </a:p>
                  </a:txBody>
                  <a:tcPr marL="68580" marR="68580" marT="0" marB="0">
                    <a:solidFill>
                      <a:schemeClr val="accent4">
                        <a:lumMod val="60000"/>
                        <a:lumOff val="40000"/>
                      </a:schemeClr>
                    </a:solidFill>
                  </a:tcPr>
                </a:tc>
                <a:tc>
                  <a:txBody>
                    <a:bodyPr/>
                    <a:lstStyle/>
                    <a:p>
                      <a:pPr algn="l">
                        <a:spcBef>
                          <a:spcPts val="200"/>
                        </a:spcBef>
                        <a:spcAft>
                          <a:spcPts val="0"/>
                        </a:spcAft>
                      </a:pPr>
                      <a:r>
                        <a:rPr lang="tr-TR" sz="2200" dirty="0" smtClean="0">
                          <a:effectLst/>
                          <a:latin typeface="Calibri" panose="020F0502020204030204" pitchFamily="34" charset="0"/>
                          <a:ea typeface="Calibri" panose="020F0502020204030204" pitchFamily="34" charset="0"/>
                        </a:rPr>
                        <a:t>Birimde, </a:t>
                      </a:r>
                      <a:r>
                        <a:rPr lang="tr-TR" sz="2200" dirty="0">
                          <a:effectLst/>
                          <a:latin typeface="Calibri" panose="020F0502020204030204" pitchFamily="34" charset="0"/>
                          <a:ea typeface="Calibri" panose="020F0502020204030204" pitchFamily="34" charset="0"/>
                        </a:rPr>
                        <a:t>öğretim elemanlarının araştırma yetkinliğinin geliştirilmesine yönelik uygulamalar </a:t>
                      </a:r>
                      <a:r>
                        <a:rPr lang="tr-TR" sz="2200" b="1" dirty="0">
                          <a:solidFill>
                            <a:srgbClr val="0000FF"/>
                          </a:solidFill>
                          <a:effectLst/>
                          <a:latin typeface="Calibri" panose="020F0502020204030204" pitchFamily="34" charset="0"/>
                          <a:ea typeface="Calibri" panose="020F0502020204030204" pitchFamily="34" charset="0"/>
                        </a:rPr>
                        <a:t>izlenmekte ve izlem sonuçları öğretim elemanları ile birlikte değerlendirilerek önlemler alınmaktadır.</a:t>
                      </a:r>
                    </a:p>
                  </a:txBody>
                  <a:tcPr marL="68580" marR="68580" marT="0" marB="0">
                    <a:solidFill>
                      <a:srgbClr val="DAA600"/>
                    </a:solidFill>
                  </a:tcPr>
                </a:tc>
                <a:tc>
                  <a:txBody>
                    <a:bodyPr/>
                    <a:lstStyle/>
                    <a:p>
                      <a:pPr algn="l">
                        <a:spcBef>
                          <a:spcPts val="200"/>
                        </a:spcBef>
                        <a:spcAft>
                          <a:spcPts val="0"/>
                        </a:spcAft>
                      </a:pPr>
                      <a:r>
                        <a:rPr lang="tr-TR" sz="2200" b="1" dirty="0">
                          <a:solidFill>
                            <a:srgbClr val="0000FF"/>
                          </a:solidFill>
                          <a:effectLst/>
                          <a:latin typeface="Calibri" panose="020F0502020204030204" pitchFamily="34" charset="0"/>
                          <a:ea typeface="Calibri" panose="020F0502020204030204" pitchFamily="34" charset="0"/>
                        </a:rPr>
                        <a:t>İçselleştirilmiş, sistematik, sürdürülebilir ve örnek gösterilebilir uygulamalar bulunmaktadır.</a:t>
                      </a:r>
                    </a:p>
                  </a:txBody>
                  <a:tcPr marL="68580" marR="68580" marT="0" marB="0">
                    <a:solidFill>
                      <a:schemeClr val="accent4">
                        <a:lumMod val="75000"/>
                      </a:schemeClr>
                    </a:solidFill>
                  </a:tcPr>
                </a:tc>
                <a:extLst>
                  <a:ext uri="{0D108BD9-81ED-4DB2-BD59-A6C34878D82A}">
                    <a16:rowId xmlns:a16="http://schemas.microsoft.com/office/drawing/2014/main" val="947402900"/>
                  </a:ext>
                </a:extLst>
              </a:tr>
            </a:tbl>
          </a:graphicData>
        </a:graphic>
      </p:graphicFrame>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4529" y="6248400"/>
            <a:ext cx="487471" cy="494242"/>
          </a:xfrm>
          <a:prstGeom prst="rect">
            <a:avLst/>
          </a:prstGeom>
        </p:spPr>
      </p:pic>
    </p:spTree>
    <p:extLst>
      <p:ext uri="{BB962C8B-B14F-4D97-AF65-F5344CB8AC3E}">
        <p14:creationId xmlns:p14="http://schemas.microsoft.com/office/powerpoint/2010/main" val="49097382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p:cNvSpPr>
            <a:spLocks noGrp="1"/>
          </p:cNvSpPr>
          <p:nvPr>
            <p:ph type="title"/>
          </p:nvPr>
        </p:nvSpPr>
        <p:spPr>
          <a:xfrm>
            <a:off x="0" y="107196"/>
            <a:ext cx="12192000" cy="746126"/>
          </a:xfrm>
        </p:spPr>
        <p:txBody>
          <a:bodyPr>
            <a:noAutofit/>
          </a:bodyPr>
          <a:lstStyle/>
          <a:p>
            <a:pPr algn="ctr"/>
            <a:r>
              <a:rPr lang="tr-TR" sz="2400" b="1" dirty="0">
                <a:solidFill>
                  <a:srgbClr val="FF0000"/>
                </a:solidFill>
              </a:rPr>
              <a:t>C.2. Araştırma Yetkinliği, İş birlikleri ve Destekler / </a:t>
            </a:r>
            <a:r>
              <a:rPr lang="tr-TR" sz="2400" dirty="0">
                <a:solidFill>
                  <a:srgbClr val="FF0000"/>
                </a:solidFill>
              </a:rPr>
              <a:t/>
            </a:r>
            <a:br>
              <a:rPr lang="tr-TR" sz="2400" dirty="0">
                <a:solidFill>
                  <a:srgbClr val="FF0000"/>
                </a:solidFill>
              </a:rPr>
            </a:br>
            <a:r>
              <a:rPr lang="tr-TR" sz="2800" b="1" dirty="0">
                <a:solidFill>
                  <a:srgbClr val="0000CC"/>
                </a:solidFill>
              </a:rPr>
              <a:t>C.2.1. Araştırma yetkinlikleri ve gelişimi</a:t>
            </a:r>
            <a:endParaRPr lang="tr-TR" sz="2800" dirty="0"/>
          </a:p>
        </p:txBody>
      </p:sp>
      <p:sp>
        <p:nvSpPr>
          <p:cNvPr id="11" name="İçerik Yer Tutucusu 10"/>
          <p:cNvSpPr>
            <a:spLocks noGrp="1"/>
          </p:cNvSpPr>
          <p:nvPr>
            <p:ph idx="1"/>
          </p:nvPr>
        </p:nvSpPr>
        <p:spPr>
          <a:xfrm>
            <a:off x="471055" y="1122218"/>
            <a:ext cx="11485418" cy="5234131"/>
          </a:xfrm>
        </p:spPr>
        <p:txBody>
          <a:bodyPr>
            <a:normAutofit fontScale="92500" lnSpcReduction="20000"/>
          </a:bodyPr>
          <a:lstStyle/>
          <a:p>
            <a:pPr marL="0" indent="0" algn="ctr">
              <a:lnSpc>
                <a:spcPct val="110000"/>
              </a:lnSpc>
              <a:spcBef>
                <a:spcPts val="0"/>
              </a:spcBef>
              <a:spcAft>
                <a:spcPts val="400"/>
              </a:spcAft>
              <a:buNone/>
            </a:pPr>
            <a:r>
              <a:rPr lang="tr-TR" sz="3000" b="1" u="sng" dirty="0" smtClean="0">
                <a:solidFill>
                  <a:srgbClr val="FF0000"/>
                </a:solidFill>
              </a:rPr>
              <a:t>Örnek Uygulamalar ve Kanıtlar</a:t>
            </a:r>
          </a:p>
          <a:p>
            <a:pPr marL="0" indent="0" algn="ctr">
              <a:lnSpc>
                <a:spcPct val="110000"/>
              </a:lnSpc>
              <a:spcBef>
                <a:spcPts val="0"/>
              </a:spcBef>
              <a:spcAft>
                <a:spcPts val="400"/>
              </a:spcAft>
              <a:buNone/>
            </a:pPr>
            <a:endParaRPr lang="tr-TR" b="1" u="sng" dirty="0" smtClean="0">
              <a:solidFill>
                <a:srgbClr val="FF0000"/>
              </a:solidFill>
            </a:endParaRPr>
          </a:p>
          <a:p>
            <a:pPr marL="360000" indent="-360000">
              <a:lnSpc>
                <a:spcPct val="120000"/>
              </a:lnSpc>
              <a:spcBef>
                <a:spcPts val="0"/>
              </a:spcBef>
              <a:spcAft>
                <a:spcPts val="400"/>
              </a:spcAft>
              <a:buFont typeface="+mj-lt"/>
              <a:buAutoNum type="arabicPeriod"/>
            </a:pPr>
            <a:r>
              <a:rPr lang="tr-TR" dirty="0"/>
              <a:t>Öğretim elemanlarının araştırma yetkinliğinin geliştirilmesine yönelik planlama ve uygulamalar </a:t>
            </a:r>
            <a:r>
              <a:rPr lang="tr-TR" i="1" dirty="0">
                <a:solidFill>
                  <a:srgbClr val="0000CC"/>
                </a:solidFill>
              </a:rPr>
              <a:t>(destekleyici eğitimler, uluslararası fırsatlar, proje iş birliği çalışmaları, vb.),</a:t>
            </a:r>
          </a:p>
          <a:p>
            <a:pPr marL="360000" indent="-360000">
              <a:lnSpc>
                <a:spcPct val="120000"/>
              </a:lnSpc>
              <a:spcBef>
                <a:spcPts val="0"/>
              </a:spcBef>
              <a:spcAft>
                <a:spcPts val="400"/>
              </a:spcAft>
              <a:buFont typeface="+mj-lt"/>
              <a:buAutoNum type="arabicPeriod"/>
            </a:pPr>
            <a:r>
              <a:rPr lang="tr-TR" dirty="0" smtClean="0"/>
              <a:t>Birim </a:t>
            </a:r>
            <a:r>
              <a:rPr lang="tr-TR" dirty="0">
                <a:solidFill>
                  <a:srgbClr val="C00000"/>
                </a:solidFill>
              </a:rPr>
              <a:t>öğretim elemanlarına araştırma yetkinliklerinin desteklenmesine ve geliştirilmesine</a:t>
            </a:r>
            <a:r>
              <a:rPr lang="tr-TR" dirty="0"/>
              <a:t> yönelik düzenlenmiş etkinliklere ait bilgileri </a:t>
            </a:r>
            <a:r>
              <a:rPr lang="tr-TR" i="1" dirty="0">
                <a:solidFill>
                  <a:srgbClr val="3333FF"/>
                </a:solidFill>
              </a:rPr>
              <a:t>(türü, amacı, konusu, katılımcı sayısı, vb.) </a:t>
            </a:r>
            <a:r>
              <a:rPr lang="tr-TR" dirty="0"/>
              <a:t>içeren kanıtlar, </a:t>
            </a:r>
            <a:endParaRPr lang="tr-TR" dirty="0" smtClean="0"/>
          </a:p>
          <a:p>
            <a:pPr marL="360000" indent="-360000">
              <a:lnSpc>
                <a:spcPct val="120000"/>
              </a:lnSpc>
              <a:spcBef>
                <a:spcPts val="0"/>
              </a:spcBef>
              <a:spcAft>
                <a:spcPts val="400"/>
              </a:spcAft>
              <a:buFont typeface="+mj-lt"/>
              <a:buAutoNum type="arabicPeriod"/>
            </a:pPr>
            <a:r>
              <a:rPr lang="tr-TR" dirty="0"/>
              <a:t>Doktora derecesine sahip </a:t>
            </a:r>
            <a:r>
              <a:rPr lang="tr-TR" i="1" dirty="0">
                <a:solidFill>
                  <a:srgbClr val="3333FF"/>
                </a:solidFill>
              </a:rPr>
              <a:t>araştırmacı oranı</a:t>
            </a:r>
            <a:r>
              <a:rPr lang="tr-TR" dirty="0"/>
              <a:t>,</a:t>
            </a:r>
          </a:p>
          <a:p>
            <a:pPr marL="360000" indent="-360000">
              <a:lnSpc>
                <a:spcPct val="120000"/>
              </a:lnSpc>
              <a:spcBef>
                <a:spcPts val="0"/>
              </a:spcBef>
              <a:spcAft>
                <a:spcPts val="400"/>
              </a:spcAft>
              <a:buFont typeface="+mj-lt"/>
              <a:buAutoNum type="arabicPeriod"/>
            </a:pPr>
            <a:r>
              <a:rPr lang="tr-TR" dirty="0"/>
              <a:t>Doktora derecesinin alındığı </a:t>
            </a:r>
            <a:r>
              <a:rPr lang="tr-TR" i="1" dirty="0">
                <a:solidFill>
                  <a:srgbClr val="3333FF"/>
                </a:solidFill>
              </a:rPr>
              <a:t>kurumların dağılımı,</a:t>
            </a:r>
          </a:p>
          <a:p>
            <a:pPr marL="360000" indent="-360000">
              <a:lnSpc>
                <a:spcPct val="120000"/>
              </a:lnSpc>
              <a:spcBef>
                <a:spcPts val="0"/>
              </a:spcBef>
              <a:spcAft>
                <a:spcPts val="400"/>
              </a:spcAft>
              <a:buFont typeface="+mj-lt"/>
              <a:buAutoNum type="arabicPeriod"/>
            </a:pPr>
            <a:r>
              <a:rPr lang="tr-TR" dirty="0">
                <a:solidFill>
                  <a:srgbClr val="C00000"/>
                </a:solidFill>
              </a:rPr>
              <a:t>Kümelenme/uzmanlık birikimi oranı</a:t>
            </a:r>
            <a:r>
              <a:rPr lang="tr-TR" dirty="0"/>
              <a:t>,</a:t>
            </a:r>
          </a:p>
          <a:p>
            <a:pPr marL="360000" indent="-360000">
              <a:lnSpc>
                <a:spcPct val="120000"/>
              </a:lnSpc>
              <a:spcBef>
                <a:spcPts val="0"/>
              </a:spcBef>
              <a:spcAft>
                <a:spcPts val="400"/>
              </a:spcAft>
              <a:buFont typeface="+mj-lt"/>
              <a:buAutoNum type="arabicPeriod"/>
            </a:pPr>
            <a:r>
              <a:rPr lang="tr-TR" i="1" dirty="0">
                <a:solidFill>
                  <a:srgbClr val="C00000"/>
                </a:solidFill>
              </a:rPr>
              <a:t>Araştırma hedefleri ile konularının </a:t>
            </a:r>
            <a:r>
              <a:rPr lang="tr-TR" dirty="0"/>
              <a:t>örtüşme oranı</a:t>
            </a:r>
            <a:r>
              <a:rPr lang="tr-TR" dirty="0" smtClean="0"/>
              <a:t>,</a:t>
            </a:r>
            <a:endParaRPr lang="tr-TR" dirty="0"/>
          </a:p>
          <a:p>
            <a:pPr marL="360000" indent="-360000">
              <a:lnSpc>
                <a:spcPct val="110000"/>
              </a:lnSpc>
              <a:spcBef>
                <a:spcPts val="0"/>
              </a:spcBef>
              <a:spcAft>
                <a:spcPts val="400"/>
              </a:spcAft>
              <a:buFont typeface="+mj-lt"/>
              <a:buAutoNum type="arabicPeriod"/>
            </a:pPr>
            <a:endParaRPr lang="tr-TR" dirty="0" smtClean="0"/>
          </a:p>
        </p:txBody>
      </p:sp>
      <p:sp>
        <p:nvSpPr>
          <p:cNvPr id="7" name="Veri Yer Tutucusu 6"/>
          <p:cNvSpPr>
            <a:spLocks noGrp="1"/>
          </p:cNvSpPr>
          <p:nvPr>
            <p:ph type="dt" sz="half" idx="10"/>
          </p:nvPr>
        </p:nvSpPr>
        <p:spPr/>
        <p:txBody>
          <a:bodyPr/>
          <a:lstStyle/>
          <a:p>
            <a:fld id="{5B4BA778-0AD1-4738-9B06-B768D23F834A}" type="datetime1">
              <a:rPr lang="tr-TR" smtClean="0"/>
              <a:t>15.10.2025</a:t>
            </a:fld>
            <a:endParaRPr lang="tr-TR"/>
          </a:p>
        </p:txBody>
      </p:sp>
      <p:sp>
        <p:nvSpPr>
          <p:cNvPr id="8" name="Altbilgi Yer Tutucusu 7"/>
          <p:cNvSpPr>
            <a:spLocks noGrp="1"/>
          </p:cNvSpPr>
          <p:nvPr>
            <p:ph type="ftr" sz="quarter" idx="11"/>
          </p:nvPr>
        </p:nvSpPr>
        <p:spPr/>
        <p:txBody>
          <a:bodyPr/>
          <a:lstStyle/>
          <a:p>
            <a:r>
              <a:rPr lang="tr-TR" smtClean="0"/>
              <a:t>TRÜ KALİTE KOORDİNATÖRLÜĞÜ</a:t>
            </a:r>
            <a:endParaRPr lang="tr-TR"/>
          </a:p>
        </p:txBody>
      </p:sp>
      <p:sp>
        <p:nvSpPr>
          <p:cNvPr id="9" name="Slayt Numarası Yer Tutucusu 8"/>
          <p:cNvSpPr>
            <a:spLocks noGrp="1"/>
          </p:cNvSpPr>
          <p:nvPr>
            <p:ph type="sldNum" sz="quarter" idx="12"/>
          </p:nvPr>
        </p:nvSpPr>
        <p:spPr/>
        <p:txBody>
          <a:bodyPr/>
          <a:lstStyle/>
          <a:p>
            <a:fld id="{DDCE7859-ABE5-4F86-9590-63E6FFC2B8A3}" type="slidenum">
              <a:rPr lang="tr-TR" smtClean="0"/>
              <a:pPr/>
              <a:t>25</a:t>
            </a:fld>
            <a:endParaRPr lang="tr-TR"/>
          </a:p>
        </p:txBody>
      </p:sp>
    </p:spTree>
    <p:extLst>
      <p:ext uri="{BB962C8B-B14F-4D97-AF65-F5344CB8AC3E}">
        <p14:creationId xmlns:p14="http://schemas.microsoft.com/office/powerpoint/2010/main" val="1118963244"/>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p:cNvSpPr>
            <a:spLocks noGrp="1"/>
          </p:cNvSpPr>
          <p:nvPr>
            <p:ph type="title"/>
          </p:nvPr>
        </p:nvSpPr>
        <p:spPr>
          <a:xfrm>
            <a:off x="838200" y="185017"/>
            <a:ext cx="11132127" cy="700200"/>
          </a:xfrm>
        </p:spPr>
        <p:txBody>
          <a:bodyPr>
            <a:noAutofit/>
          </a:bodyPr>
          <a:lstStyle/>
          <a:p>
            <a:pPr algn="ctr"/>
            <a:r>
              <a:rPr lang="tr-TR" sz="2400" b="1" dirty="0">
                <a:solidFill>
                  <a:srgbClr val="FF0000"/>
                </a:solidFill>
              </a:rPr>
              <a:t>C.2. Araştırma Yetkinliği, İş birlikleri ve Destekler / </a:t>
            </a:r>
            <a:r>
              <a:rPr lang="tr-TR" sz="2400" dirty="0">
                <a:solidFill>
                  <a:srgbClr val="FF0000"/>
                </a:solidFill>
              </a:rPr>
              <a:t/>
            </a:r>
            <a:br>
              <a:rPr lang="tr-TR" sz="2400" dirty="0">
                <a:solidFill>
                  <a:srgbClr val="FF0000"/>
                </a:solidFill>
              </a:rPr>
            </a:br>
            <a:r>
              <a:rPr lang="tr-TR" sz="2800" b="1" dirty="0">
                <a:solidFill>
                  <a:srgbClr val="0000CC"/>
                </a:solidFill>
              </a:rPr>
              <a:t>C.2.1. Araştırma yetkinlikleri ve gelişimi</a:t>
            </a:r>
            <a:endParaRPr lang="tr-TR" sz="2800" dirty="0"/>
          </a:p>
        </p:txBody>
      </p:sp>
      <p:sp>
        <p:nvSpPr>
          <p:cNvPr id="11" name="İçerik Yer Tutucusu 10"/>
          <p:cNvSpPr>
            <a:spLocks noGrp="1"/>
          </p:cNvSpPr>
          <p:nvPr>
            <p:ph idx="1"/>
          </p:nvPr>
        </p:nvSpPr>
        <p:spPr>
          <a:xfrm>
            <a:off x="311285" y="1260765"/>
            <a:ext cx="11659042" cy="4819022"/>
          </a:xfrm>
        </p:spPr>
        <p:txBody>
          <a:bodyPr>
            <a:normAutofit/>
          </a:bodyPr>
          <a:lstStyle/>
          <a:p>
            <a:pPr marL="0" indent="0" algn="ctr">
              <a:buNone/>
            </a:pPr>
            <a:r>
              <a:rPr lang="tr-TR" sz="3000" b="1" u="sng" dirty="0" smtClean="0">
                <a:solidFill>
                  <a:srgbClr val="FF0000"/>
                </a:solidFill>
              </a:rPr>
              <a:t>Örnek Uygulamalar ve Kanıtlar</a:t>
            </a:r>
          </a:p>
          <a:p>
            <a:pPr marL="0" indent="0" algn="ctr">
              <a:buNone/>
            </a:pPr>
            <a:endParaRPr lang="tr-TR" sz="1000" b="1" u="sng" dirty="0" smtClean="0">
              <a:solidFill>
                <a:srgbClr val="FF0000"/>
              </a:solidFill>
            </a:endParaRPr>
          </a:p>
          <a:p>
            <a:pPr marL="514350" indent="-514350">
              <a:lnSpc>
                <a:spcPct val="120000"/>
              </a:lnSpc>
              <a:spcBef>
                <a:spcPts val="0"/>
              </a:spcBef>
              <a:spcAft>
                <a:spcPts val="400"/>
              </a:spcAft>
              <a:buFont typeface="+mj-lt"/>
              <a:buAutoNum type="arabicPeriod" startAt="7"/>
            </a:pPr>
            <a:r>
              <a:rPr lang="tr-TR" dirty="0" smtClean="0"/>
              <a:t>Öğretim </a:t>
            </a:r>
            <a:r>
              <a:rPr lang="tr-TR" dirty="0"/>
              <a:t>elemanlarının araştırma yetkinliğinin </a:t>
            </a:r>
            <a:r>
              <a:rPr lang="tr-TR" b="1" dirty="0">
                <a:solidFill>
                  <a:srgbClr val="C00000"/>
                </a:solidFill>
              </a:rPr>
              <a:t>izlenmesi ve iyileştirilmesine</a:t>
            </a:r>
            <a:r>
              <a:rPr lang="tr-TR" dirty="0"/>
              <a:t> ilişkin kanıtlar</a:t>
            </a:r>
            <a:r>
              <a:rPr lang="tr-TR" dirty="0" smtClean="0"/>
              <a:t>,</a:t>
            </a:r>
          </a:p>
          <a:p>
            <a:pPr marL="514350" indent="-514350">
              <a:lnSpc>
                <a:spcPct val="120000"/>
              </a:lnSpc>
              <a:spcBef>
                <a:spcPts val="0"/>
              </a:spcBef>
              <a:spcAft>
                <a:spcPts val="400"/>
              </a:spcAft>
              <a:buFont typeface="+mj-lt"/>
              <a:buAutoNum type="arabicPeriod" startAt="7"/>
            </a:pPr>
            <a:r>
              <a:rPr lang="tr-TR" dirty="0"/>
              <a:t>Öğretim elemanlarının araştırma yetkinliğinin geliştirilmesine yönelik </a:t>
            </a:r>
            <a:r>
              <a:rPr lang="tr-TR" b="1" dirty="0">
                <a:solidFill>
                  <a:srgbClr val="FF0000"/>
                </a:solidFill>
              </a:rPr>
              <a:t>planlama ve uygulamalara </a:t>
            </a:r>
            <a:r>
              <a:rPr lang="tr-TR" dirty="0"/>
              <a:t>yönelik </a:t>
            </a:r>
            <a:r>
              <a:rPr lang="tr-TR" b="1" dirty="0">
                <a:solidFill>
                  <a:srgbClr val="3333FF"/>
                </a:solidFill>
              </a:rPr>
              <a:t>öğretim elemanlarının geri bildirimleri, </a:t>
            </a:r>
          </a:p>
          <a:p>
            <a:pPr marL="514350" indent="-514350">
              <a:lnSpc>
                <a:spcPct val="120000"/>
              </a:lnSpc>
              <a:spcBef>
                <a:spcPts val="0"/>
              </a:spcBef>
              <a:spcAft>
                <a:spcPts val="400"/>
              </a:spcAft>
              <a:buFont typeface="+mj-lt"/>
              <a:buAutoNum type="arabicPeriod" startAt="7"/>
            </a:pPr>
            <a:r>
              <a:rPr lang="tr-TR" dirty="0" smtClean="0"/>
              <a:t>Standart </a:t>
            </a:r>
            <a:r>
              <a:rPr lang="tr-TR" dirty="0"/>
              <a:t>uygulamalar ve mevzuatın yanı sıra; birimin ihtiyaçları doğrultusunda geliştirdiği özgün yaklaşım ve uygulamalarına ilişkin </a:t>
            </a:r>
            <a:r>
              <a:rPr lang="tr-TR" dirty="0" smtClean="0"/>
              <a:t>kanıtlar.</a:t>
            </a:r>
            <a:endParaRPr lang="tr-TR" b="1" u="sng" dirty="0">
              <a:solidFill>
                <a:srgbClr val="FF0000"/>
              </a:solidFill>
            </a:endParaRPr>
          </a:p>
        </p:txBody>
      </p:sp>
      <p:sp>
        <p:nvSpPr>
          <p:cNvPr id="7" name="Veri Yer Tutucusu 6"/>
          <p:cNvSpPr>
            <a:spLocks noGrp="1"/>
          </p:cNvSpPr>
          <p:nvPr>
            <p:ph type="dt" sz="half" idx="10"/>
          </p:nvPr>
        </p:nvSpPr>
        <p:spPr/>
        <p:txBody>
          <a:bodyPr/>
          <a:lstStyle/>
          <a:p>
            <a:fld id="{6564CF83-577B-4515-9AD3-2F12121B4781}" type="datetime1">
              <a:rPr lang="tr-TR" smtClean="0"/>
              <a:t>15.10.2025</a:t>
            </a:fld>
            <a:endParaRPr lang="tr-TR"/>
          </a:p>
        </p:txBody>
      </p:sp>
      <p:sp>
        <p:nvSpPr>
          <p:cNvPr id="8" name="Altbilgi Yer Tutucusu 7"/>
          <p:cNvSpPr>
            <a:spLocks noGrp="1"/>
          </p:cNvSpPr>
          <p:nvPr>
            <p:ph type="ftr" sz="quarter" idx="11"/>
          </p:nvPr>
        </p:nvSpPr>
        <p:spPr/>
        <p:txBody>
          <a:bodyPr/>
          <a:lstStyle/>
          <a:p>
            <a:r>
              <a:rPr lang="tr-TR" smtClean="0"/>
              <a:t>TRÜ KALİTE KOORDİNATÖRLÜĞÜ</a:t>
            </a:r>
            <a:endParaRPr lang="tr-TR"/>
          </a:p>
        </p:txBody>
      </p:sp>
      <p:sp>
        <p:nvSpPr>
          <p:cNvPr id="9" name="Slayt Numarası Yer Tutucusu 8"/>
          <p:cNvSpPr>
            <a:spLocks noGrp="1"/>
          </p:cNvSpPr>
          <p:nvPr>
            <p:ph type="sldNum" sz="quarter" idx="12"/>
          </p:nvPr>
        </p:nvSpPr>
        <p:spPr/>
        <p:txBody>
          <a:bodyPr/>
          <a:lstStyle/>
          <a:p>
            <a:fld id="{DDCE7859-ABE5-4F86-9590-63E6FFC2B8A3}" type="slidenum">
              <a:rPr lang="tr-TR" smtClean="0"/>
              <a:pPr/>
              <a:t>26</a:t>
            </a:fld>
            <a:endParaRPr lang="tr-TR"/>
          </a:p>
        </p:txBody>
      </p:sp>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4529" y="6248400"/>
            <a:ext cx="487471" cy="494242"/>
          </a:xfrm>
          <a:prstGeom prst="rect">
            <a:avLst/>
          </a:prstGeom>
        </p:spPr>
      </p:pic>
    </p:spTree>
    <p:extLst>
      <p:ext uri="{BB962C8B-B14F-4D97-AF65-F5344CB8AC3E}">
        <p14:creationId xmlns:p14="http://schemas.microsoft.com/office/powerpoint/2010/main" val="1537216897"/>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3115" y="124493"/>
            <a:ext cx="11588885" cy="992038"/>
          </a:xfrm>
        </p:spPr>
        <p:txBody>
          <a:bodyPr>
            <a:noAutofit/>
          </a:bodyPr>
          <a:lstStyle/>
          <a:p>
            <a:pPr algn="ctr"/>
            <a:r>
              <a:rPr lang="tr-TR" sz="2400" b="1" dirty="0">
                <a:solidFill>
                  <a:srgbClr val="FF0000"/>
                </a:solidFill>
              </a:rPr>
              <a:t>C.2. Araştırma Yetkinliği, İş birlikleri ve Destekler / </a:t>
            </a:r>
            <a:br>
              <a:rPr lang="tr-TR" sz="2400" b="1" dirty="0">
                <a:solidFill>
                  <a:srgbClr val="FF0000"/>
                </a:solidFill>
              </a:rPr>
            </a:br>
            <a:r>
              <a:rPr lang="tr-TR" sz="2800" b="1" dirty="0" smtClean="0">
                <a:solidFill>
                  <a:srgbClr val="0000CC"/>
                </a:solidFill>
              </a:rPr>
              <a:t>C.2.2. Ulusal ve uluslararası ortak programlar ve ortak araştırma birimleri</a:t>
            </a:r>
            <a:endParaRPr lang="tr-TR" sz="2800" b="1" dirty="0">
              <a:solidFill>
                <a:srgbClr val="0000CC"/>
              </a:solidFill>
            </a:endParaRPr>
          </a:p>
        </p:txBody>
      </p:sp>
      <p:sp>
        <p:nvSpPr>
          <p:cNvPr id="3" name="İçerik Yer Tutucusu 2"/>
          <p:cNvSpPr>
            <a:spLocks noGrp="1"/>
          </p:cNvSpPr>
          <p:nvPr>
            <p:ph idx="1"/>
          </p:nvPr>
        </p:nvSpPr>
        <p:spPr>
          <a:xfrm>
            <a:off x="346363" y="1382471"/>
            <a:ext cx="8957606" cy="4973880"/>
          </a:xfrm>
        </p:spPr>
        <p:txBody>
          <a:bodyPr>
            <a:normAutofit/>
          </a:bodyPr>
          <a:lstStyle/>
          <a:p>
            <a:pPr>
              <a:lnSpc>
                <a:spcPct val="100000"/>
              </a:lnSpc>
              <a:spcBef>
                <a:spcPts val="0"/>
              </a:spcBef>
              <a:spcAft>
                <a:spcPts val="400"/>
              </a:spcAft>
            </a:pPr>
            <a:r>
              <a:rPr lang="tr-TR" dirty="0" err="1"/>
              <a:t>Kurumlararası</a:t>
            </a:r>
            <a:r>
              <a:rPr lang="tr-TR" dirty="0"/>
              <a:t> </a:t>
            </a:r>
            <a:r>
              <a:rPr lang="tr-TR" dirty="0">
                <a:solidFill>
                  <a:srgbClr val="FF0000"/>
                </a:solidFill>
              </a:rPr>
              <a:t>işbirliklerini, </a:t>
            </a:r>
            <a:r>
              <a:rPr lang="tr-TR" dirty="0" err="1">
                <a:solidFill>
                  <a:srgbClr val="FF0000"/>
                </a:solidFill>
              </a:rPr>
              <a:t>disiplinlerarası</a:t>
            </a:r>
            <a:r>
              <a:rPr lang="tr-TR" dirty="0">
                <a:solidFill>
                  <a:srgbClr val="FF0000"/>
                </a:solidFill>
              </a:rPr>
              <a:t> girişimleri, sinerji yaratacak ortak girişimleri </a:t>
            </a:r>
            <a:r>
              <a:rPr lang="tr-TR" dirty="0"/>
              <a:t>özendirecek </a:t>
            </a:r>
            <a:r>
              <a:rPr lang="tr-TR" b="1" dirty="0">
                <a:solidFill>
                  <a:srgbClr val="0000FF"/>
                </a:solidFill>
              </a:rPr>
              <a:t>mekanizmalar mevcuttur ve etkindir</a:t>
            </a:r>
            <a:r>
              <a:rPr lang="tr-TR" dirty="0"/>
              <a:t>. </a:t>
            </a:r>
            <a:endParaRPr lang="tr-TR" dirty="0" smtClean="0"/>
          </a:p>
          <a:p>
            <a:pPr>
              <a:lnSpc>
                <a:spcPct val="100000"/>
              </a:lnSpc>
              <a:spcBef>
                <a:spcPts val="0"/>
              </a:spcBef>
              <a:spcAft>
                <a:spcPts val="400"/>
              </a:spcAft>
            </a:pPr>
            <a:endParaRPr lang="tr-TR" dirty="0" smtClean="0"/>
          </a:p>
          <a:p>
            <a:pPr>
              <a:lnSpc>
                <a:spcPct val="100000"/>
              </a:lnSpc>
              <a:spcBef>
                <a:spcPts val="0"/>
              </a:spcBef>
              <a:spcAft>
                <a:spcPts val="400"/>
              </a:spcAft>
            </a:pPr>
            <a:r>
              <a:rPr lang="tr-TR" b="1" dirty="0" smtClean="0">
                <a:solidFill>
                  <a:srgbClr val="0000CC"/>
                </a:solidFill>
              </a:rPr>
              <a:t>Ortak </a:t>
            </a:r>
            <a:r>
              <a:rPr lang="tr-TR" b="1" dirty="0">
                <a:solidFill>
                  <a:srgbClr val="0000CC"/>
                </a:solidFill>
              </a:rPr>
              <a:t>araştırma veya lisansüstü programları, </a:t>
            </a:r>
            <a:r>
              <a:rPr lang="tr-TR" b="1" dirty="0">
                <a:solidFill>
                  <a:srgbClr val="C00000"/>
                </a:solidFill>
              </a:rPr>
              <a:t>araştırma ağlarına katılım, </a:t>
            </a:r>
            <a:r>
              <a:rPr lang="tr-TR" b="1" dirty="0">
                <a:solidFill>
                  <a:srgbClr val="0000CC"/>
                </a:solidFill>
              </a:rPr>
              <a:t>ortak araştırma birimleri varlığı, </a:t>
            </a:r>
            <a:r>
              <a:rPr lang="tr-TR" b="1" dirty="0">
                <a:solidFill>
                  <a:srgbClr val="C00000"/>
                </a:solidFill>
              </a:rPr>
              <a:t>ulusal ve uluslararası işbirlikleri </a:t>
            </a:r>
            <a:r>
              <a:rPr lang="tr-TR" dirty="0"/>
              <a:t>gibi </a:t>
            </a:r>
            <a:r>
              <a:rPr lang="tr-TR" b="1" u="sng" dirty="0"/>
              <a:t>çoklu araştırma </a:t>
            </a:r>
            <a:r>
              <a:rPr lang="tr-TR" dirty="0"/>
              <a:t>faaliyetleri </a:t>
            </a:r>
            <a:r>
              <a:rPr lang="tr-TR" b="1" dirty="0">
                <a:solidFill>
                  <a:srgbClr val="0000CC"/>
                </a:solidFill>
              </a:rPr>
              <a:t>tanımlanmıştır, desteklenmektedir ve sistematik olarak izlenerek </a:t>
            </a:r>
            <a:r>
              <a:rPr lang="tr-TR" b="1" dirty="0" smtClean="0">
                <a:solidFill>
                  <a:srgbClr val="0000CC"/>
                </a:solidFill>
              </a:rPr>
              <a:t>Birimin </a:t>
            </a:r>
            <a:r>
              <a:rPr lang="tr-TR" b="1" dirty="0">
                <a:solidFill>
                  <a:srgbClr val="0000CC"/>
                </a:solidFill>
              </a:rPr>
              <a:t>hedefleriyle uyumlu iyileştirmeler </a:t>
            </a:r>
            <a:r>
              <a:rPr lang="tr-TR" dirty="0"/>
              <a:t>gerçekleştirilmektedir.</a:t>
            </a:r>
          </a:p>
        </p:txBody>
      </p:sp>
      <p:sp>
        <p:nvSpPr>
          <p:cNvPr id="4" name="Veri Yer Tutucusu 3"/>
          <p:cNvSpPr>
            <a:spLocks noGrp="1"/>
          </p:cNvSpPr>
          <p:nvPr>
            <p:ph type="dt" sz="half" idx="10"/>
          </p:nvPr>
        </p:nvSpPr>
        <p:spPr/>
        <p:txBody>
          <a:bodyPr/>
          <a:lstStyle/>
          <a:p>
            <a:fld id="{6C41091B-39D2-4832-A648-39A9A46F51F2}" type="datetime1">
              <a:rPr lang="tr-TR" smtClean="0"/>
              <a:t>15.10.2025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27</a:t>
            </a:fld>
            <a:endParaRPr lang="tr-TR"/>
          </a:p>
        </p:txBody>
      </p:sp>
      <p:pic>
        <p:nvPicPr>
          <p:cNvPr id="1026" name="Picture 2" descr="Kurumsal İtibarı Oluşturan Unsurlar | IIENSTIT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54698" y="4147596"/>
            <a:ext cx="2537302" cy="14847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şbirliği Alanları Detay | Türk Devletleri Teşkilat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4269" y="1199853"/>
            <a:ext cx="2337731" cy="1669808"/>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04529" y="6248400"/>
            <a:ext cx="487471" cy="494242"/>
          </a:xfrm>
          <a:prstGeom prst="rect">
            <a:avLst/>
          </a:prstGeom>
        </p:spPr>
      </p:pic>
    </p:spTree>
    <p:extLst>
      <p:ext uri="{BB962C8B-B14F-4D97-AF65-F5344CB8AC3E}">
        <p14:creationId xmlns:p14="http://schemas.microsoft.com/office/powerpoint/2010/main" val="3289045719"/>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116732" y="209483"/>
            <a:ext cx="12003932" cy="811922"/>
          </a:xfrm>
        </p:spPr>
        <p:txBody>
          <a:bodyPr>
            <a:noAutofit/>
          </a:bodyPr>
          <a:lstStyle/>
          <a:p>
            <a:pPr algn="ctr"/>
            <a:r>
              <a:rPr lang="tr-TR" sz="2400" b="1" dirty="0">
                <a:solidFill>
                  <a:srgbClr val="FF0000"/>
                </a:solidFill>
              </a:rPr>
              <a:t>C.2. Araştırma Yetkinliği, İş birlikleri ve Destekler / </a:t>
            </a:r>
            <a:br>
              <a:rPr lang="tr-TR" sz="2400" b="1" dirty="0">
                <a:solidFill>
                  <a:srgbClr val="FF0000"/>
                </a:solidFill>
              </a:rPr>
            </a:br>
            <a:r>
              <a:rPr lang="tr-TR" sz="2800" b="1" dirty="0">
                <a:solidFill>
                  <a:srgbClr val="0000CC"/>
                </a:solidFill>
              </a:rPr>
              <a:t>C.2.2. Ulusal ve uluslararası ortak programlar ve ortak araştırma birimleri</a:t>
            </a:r>
            <a:endParaRPr lang="tr-TR" sz="2800" dirty="0"/>
          </a:p>
        </p:txBody>
      </p:sp>
      <p:sp>
        <p:nvSpPr>
          <p:cNvPr id="4" name="Veri Yer Tutucusu 3"/>
          <p:cNvSpPr>
            <a:spLocks noGrp="1"/>
          </p:cNvSpPr>
          <p:nvPr>
            <p:ph type="dt" sz="half" idx="10"/>
          </p:nvPr>
        </p:nvSpPr>
        <p:spPr/>
        <p:txBody>
          <a:bodyPr/>
          <a:lstStyle/>
          <a:p>
            <a:fld id="{01E49372-519A-4D72-95F2-306724521B0E}" type="datetime1">
              <a:rPr lang="tr-TR" smtClean="0"/>
              <a:t>15.10.2025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28</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4181546691"/>
              </p:ext>
            </p:extLst>
          </p:nvPr>
        </p:nvGraphicFramePr>
        <p:xfrm>
          <a:off x="391804" y="1258958"/>
          <a:ext cx="11556460" cy="4923134"/>
        </p:xfrm>
        <a:graphic>
          <a:graphicData uri="http://schemas.openxmlformats.org/drawingml/2006/table">
            <a:tbl>
              <a:tblPr bandRow="1">
                <a:tableStyleId>{5C22544A-7EE6-4342-B048-85BDC9FD1C3A}</a:tableStyleId>
              </a:tblPr>
              <a:tblGrid>
                <a:gridCol w="2402733">
                  <a:extLst>
                    <a:ext uri="{9D8B030D-6E8A-4147-A177-3AD203B41FA5}">
                      <a16:colId xmlns:a16="http://schemas.microsoft.com/office/drawing/2014/main" val="432872691"/>
                    </a:ext>
                  </a:extLst>
                </a:gridCol>
                <a:gridCol w="2536009">
                  <a:extLst>
                    <a:ext uri="{9D8B030D-6E8A-4147-A177-3AD203B41FA5}">
                      <a16:colId xmlns:a16="http://schemas.microsoft.com/office/drawing/2014/main" val="1771635049"/>
                    </a:ext>
                  </a:extLst>
                </a:gridCol>
                <a:gridCol w="2248453">
                  <a:extLst>
                    <a:ext uri="{9D8B030D-6E8A-4147-A177-3AD203B41FA5}">
                      <a16:colId xmlns:a16="http://schemas.microsoft.com/office/drawing/2014/main" val="518833769"/>
                    </a:ext>
                  </a:extLst>
                </a:gridCol>
                <a:gridCol w="2375089">
                  <a:extLst>
                    <a:ext uri="{9D8B030D-6E8A-4147-A177-3AD203B41FA5}">
                      <a16:colId xmlns:a16="http://schemas.microsoft.com/office/drawing/2014/main" val="2091937961"/>
                    </a:ext>
                  </a:extLst>
                </a:gridCol>
                <a:gridCol w="1994176">
                  <a:extLst>
                    <a:ext uri="{9D8B030D-6E8A-4147-A177-3AD203B41FA5}">
                      <a16:colId xmlns:a16="http://schemas.microsoft.com/office/drawing/2014/main" val="1862875755"/>
                    </a:ext>
                  </a:extLst>
                </a:gridCol>
              </a:tblGrid>
              <a:tr h="403472">
                <a:tc>
                  <a:txBody>
                    <a:bodyPr/>
                    <a:lstStyle/>
                    <a:p>
                      <a:pPr algn="ctr">
                        <a:lnSpc>
                          <a:spcPct val="115000"/>
                        </a:lnSpc>
                        <a:spcAft>
                          <a:spcPts val="0"/>
                        </a:spcAft>
                      </a:pPr>
                      <a:r>
                        <a:rPr lang="tr-TR" sz="2400" b="1" dirty="0">
                          <a:effectLst/>
                        </a:rPr>
                        <a:t>1</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chemeClr val="accent4">
                        <a:lumMod val="20000"/>
                        <a:lumOff val="80000"/>
                      </a:schemeClr>
                    </a:solidFill>
                  </a:tcPr>
                </a:tc>
                <a:tc>
                  <a:txBody>
                    <a:bodyPr/>
                    <a:lstStyle/>
                    <a:p>
                      <a:pPr algn="ctr">
                        <a:lnSpc>
                          <a:spcPct val="115000"/>
                        </a:lnSpc>
                        <a:spcAft>
                          <a:spcPts val="0"/>
                        </a:spcAft>
                      </a:pPr>
                      <a:r>
                        <a:rPr lang="tr-TR" sz="2400" b="1" dirty="0">
                          <a:effectLst/>
                        </a:rPr>
                        <a:t>2</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chemeClr val="accent4">
                        <a:lumMod val="40000"/>
                        <a:lumOff val="60000"/>
                      </a:schemeClr>
                    </a:solidFill>
                  </a:tcPr>
                </a:tc>
                <a:tc>
                  <a:txBody>
                    <a:bodyPr/>
                    <a:lstStyle/>
                    <a:p>
                      <a:pPr algn="ctr">
                        <a:lnSpc>
                          <a:spcPct val="115000"/>
                        </a:lnSpc>
                        <a:spcAft>
                          <a:spcPts val="0"/>
                        </a:spcAft>
                      </a:pPr>
                      <a:r>
                        <a:rPr lang="tr-TR" sz="2400" b="1" dirty="0">
                          <a:effectLst/>
                        </a:rPr>
                        <a:t>3</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chemeClr val="accent4">
                        <a:lumMod val="60000"/>
                        <a:lumOff val="40000"/>
                      </a:schemeClr>
                    </a:solidFill>
                  </a:tcPr>
                </a:tc>
                <a:tc>
                  <a:txBody>
                    <a:bodyPr/>
                    <a:lstStyle/>
                    <a:p>
                      <a:pPr algn="ctr">
                        <a:lnSpc>
                          <a:spcPct val="115000"/>
                        </a:lnSpc>
                        <a:spcAft>
                          <a:spcPts val="0"/>
                        </a:spcAft>
                      </a:pPr>
                      <a:r>
                        <a:rPr lang="tr-TR" sz="2400" b="1" dirty="0">
                          <a:effectLst/>
                        </a:rPr>
                        <a:t>4</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rgbClr val="DAA600"/>
                    </a:solidFill>
                  </a:tcPr>
                </a:tc>
                <a:tc>
                  <a:txBody>
                    <a:bodyPr/>
                    <a:lstStyle/>
                    <a:p>
                      <a:pPr algn="ctr">
                        <a:lnSpc>
                          <a:spcPct val="115000"/>
                        </a:lnSpc>
                        <a:spcAft>
                          <a:spcPts val="0"/>
                        </a:spcAft>
                      </a:pPr>
                      <a:r>
                        <a:rPr lang="tr-TR" sz="2400" b="1" dirty="0">
                          <a:effectLst/>
                        </a:rPr>
                        <a:t>5</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chemeClr val="accent4">
                        <a:lumMod val="75000"/>
                      </a:schemeClr>
                    </a:solidFill>
                  </a:tcPr>
                </a:tc>
                <a:extLst>
                  <a:ext uri="{0D108BD9-81ED-4DB2-BD59-A6C34878D82A}">
                    <a16:rowId xmlns:a16="http://schemas.microsoft.com/office/drawing/2014/main" val="1103395516"/>
                  </a:ext>
                </a:extLst>
              </a:tr>
              <a:tr h="4502510">
                <a:tc>
                  <a:txBody>
                    <a:bodyPr/>
                    <a:lstStyle/>
                    <a:p>
                      <a:pPr marR="40005" algn="l">
                        <a:spcAft>
                          <a:spcPts val="0"/>
                        </a:spcAft>
                      </a:pPr>
                      <a:r>
                        <a:rPr lang="tr-TR" sz="2200" dirty="0" smtClean="0">
                          <a:effectLst/>
                          <a:latin typeface="Calibri" panose="020F0502020204030204" pitchFamily="34" charset="0"/>
                          <a:ea typeface="Calibri" panose="020F0502020204030204" pitchFamily="34" charset="0"/>
                        </a:rPr>
                        <a:t>Birimde </a:t>
                      </a:r>
                      <a:r>
                        <a:rPr lang="tr-TR" sz="2200" dirty="0">
                          <a:effectLst/>
                          <a:latin typeface="Calibri" panose="020F0502020204030204" pitchFamily="34" charset="0"/>
                          <a:ea typeface="Calibri" panose="020F0502020204030204" pitchFamily="34" charset="0"/>
                        </a:rPr>
                        <a:t>ulusal ve uluslararası düzeyde ortak programlar ve ortak araştırma birimleri oluşturma yönünde </a:t>
                      </a:r>
                      <a:r>
                        <a:rPr lang="tr-TR" sz="2200" b="1" dirty="0">
                          <a:solidFill>
                            <a:srgbClr val="FF0000"/>
                          </a:solidFill>
                          <a:effectLst/>
                          <a:latin typeface="Calibri" panose="020F0502020204030204" pitchFamily="34" charset="0"/>
                          <a:ea typeface="Calibri" panose="020F0502020204030204" pitchFamily="34" charset="0"/>
                        </a:rPr>
                        <a:t>mekanizmalar bulunmamaktadır</a:t>
                      </a:r>
                      <a:r>
                        <a:rPr lang="tr-TR" sz="2200" b="1" dirty="0" smtClean="0">
                          <a:solidFill>
                            <a:srgbClr val="FF0000"/>
                          </a:solidFill>
                          <a:effectLst/>
                          <a:latin typeface="Calibri" panose="020F0502020204030204" pitchFamily="34" charset="0"/>
                          <a:ea typeface="Calibri" panose="020F0502020204030204" pitchFamily="34" charset="0"/>
                        </a:rPr>
                        <a:t>.</a:t>
                      </a:r>
                      <a:endParaRPr lang="tr-TR" sz="2200" dirty="0">
                        <a:effectLst/>
                        <a:latin typeface="Calibri" panose="020F0502020204030204" pitchFamily="34" charset="0"/>
                        <a:ea typeface="Calibri" panose="020F0502020204030204" pitchFamily="34" charset="0"/>
                      </a:endParaRPr>
                    </a:p>
                    <a:p>
                      <a:pPr algn="l">
                        <a:spcBef>
                          <a:spcPts val="200"/>
                        </a:spcBef>
                        <a:spcAft>
                          <a:spcPts val="0"/>
                        </a:spcAft>
                      </a:pPr>
                      <a:r>
                        <a:rPr lang="tr-TR" sz="2200" dirty="0">
                          <a:effectLst/>
                          <a:latin typeface="Calibri" panose="020F0502020204030204" pitchFamily="34" charset="0"/>
                          <a:ea typeface="Calibri" panose="020F0502020204030204" pitchFamily="34" charset="0"/>
                        </a:rPr>
                        <a:t> </a:t>
                      </a:r>
                    </a:p>
                  </a:txBody>
                  <a:tcPr marL="68580" marR="68580" marT="0" marB="0">
                    <a:solidFill>
                      <a:schemeClr val="accent4">
                        <a:lumMod val="20000"/>
                        <a:lumOff val="80000"/>
                      </a:schemeClr>
                    </a:solidFill>
                  </a:tcPr>
                </a:tc>
                <a:tc>
                  <a:txBody>
                    <a:bodyPr/>
                    <a:lstStyle/>
                    <a:p>
                      <a:pPr algn="l">
                        <a:spcBef>
                          <a:spcPts val="200"/>
                        </a:spcBef>
                        <a:spcAft>
                          <a:spcPts val="0"/>
                        </a:spcAft>
                      </a:pPr>
                      <a:r>
                        <a:rPr lang="tr-TR" sz="2200" dirty="0" smtClean="0">
                          <a:effectLst/>
                          <a:latin typeface="Calibri" panose="020F0502020204030204" pitchFamily="34" charset="0"/>
                          <a:ea typeface="Calibri" panose="020F0502020204030204" pitchFamily="34" charset="0"/>
                        </a:rPr>
                        <a:t>Birimde </a:t>
                      </a:r>
                      <a:r>
                        <a:rPr lang="tr-TR" sz="2200" dirty="0">
                          <a:effectLst/>
                          <a:latin typeface="Calibri" panose="020F0502020204030204" pitchFamily="34" charset="0"/>
                          <a:ea typeface="Calibri" panose="020F0502020204030204" pitchFamily="34" charset="0"/>
                        </a:rPr>
                        <a:t>ulusal ve uluslararası düzeyde ortak programlar ve ortak araştırma birimleri ile araştırma ağlarına katılım ve iş birlikleri kurma gibi çoklu araştırma faaliyetlerine yönelik </a:t>
                      </a:r>
                      <a:r>
                        <a:rPr lang="tr-TR" sz="2200" b="1" dirty="0">
                          <a:solidFill>
                            <a:srgbClr val="0000FF"/>
                          </a:solidFill>
                          <a:effectLst/>
                          <a:latin typeface="Calibri" panose="020F0502020204030204" pitchFamily="34" charset="0"/>
                          <a:ea typeface="Calibri" panose="020F0502020204030204" pitchFamily="34" charset="0"/>
                        </a:rPr>
                        <a:t>planlamalar ve mekanizmalar bulunmaktadır. </a:t>
                      </a:r>
                    </a:p>
                  </a:txBody>
                  <a:tcPr marL="68580" marR="68580" marT="0" marB="0">
                    <a:solidFill>
                      <a:schemeClr val="accent4">
                        <a:lumMod val="40000"/>
                        <a:lumOff val="60000"/>
                      </a:schemeClr>
                    </a:solidFill>
                  </a:tcPr>
                </a:tc>
                <a:tc>
                  <a:txBody>
                    <a:bodyPr/>
                    <a:lstStyle/>
                    <a:p>
                      <a:pPr algn="l">
                        <a:spcBef>
                          <a:spcPts val="200"/>
                        </a:spcBef>
                        <a:spcAft>
                          <a:spcPts val="0"/>
                        </a:spcAft>
                      </a:pPr>
                      <a:r>
                        <a:rPr lang="tr-TR" sz="2200" dirty="0" smtClean="0">
                          <a:effectLst/>
                          <a:latin typeface="Calibri" panose="020F0502020204030204" pitchFamily="34" charset="0"/>
                          <a:ea typeface="Calibri" panose="020F0502020204030204" pitchFamily="34" charset="0"/>
                        </a:rPr>
                        <a:t>Birimin </a:t>
                      </a:r>
                      <a:r>
                        <a:rPr lang="tr-TR" sz="2200" dirty="0">
                          <a:effectLst/>
                          <a:latin typeface="Calibri" panose="020F0502020204030204" pitchFamily="34" charset="0"/>
                          <a:ea typeface="Calibri" panose="020F0502020204030204" pitchFamily="34" charset="0"/>
                        </a:rPr>
                        <a:t>genelinde ulusal ve uluslararası düzeyde ortak programlar ve ortak araştırma </a:t>
                      </a:r>
                      <a:r>
                        <a:rPr lang="tr-TR" sz="2200" b="1" dirty="0">
                          <a:solidFill>
                            <a:srgbClr val="0000FF"/>
                          </a:solidFill>
                          <a:effectLst/>
                          <a:latin typeface="Calibri" panose="020F0502020204030204" pitchFamily="34" charset="0"/>
                          <a:ea typeface="Calibri" panose="020F0502020204030204" pitchFamily="34" charset="0"/>
                        </a:rPr>
                        <a:t>faaliyetleri yürütülmektedir.</a:t>
                      </a:r>
                    </a:p>
                  </a:txBody>
                  <a:tcPr marL="68580" marR="68580" marT="0" marB="0">
                    <a:solidFill>
                      <a:schemeClr val="accent4">
                        <a:lumMod val="60000"/>
                        <a:lumOff val="40000"/>
                      </a:schemeClr>
                    </a:solidFill>
                  </a:tcPr>
                </a:tc>
                <a:tc>
                  <a:txBody>
                    <a:bodyPr/>
                    <a:lstStyle/>
                    <a:p>
                      <a:pPr algn="l">
                        <a:spcBef>
                          <a:spcPts val="200"/>
                        </a:spcBef>
                        <a:spcAft>
                          <a:spcPts val="0"/>
                        </a:spcAft>
                      </a:pPr>
                      <a:r>
                        <a:rPr lang="tr-TR" sz="2200" dirty="0" smtClean="0">
                          <a:effectLst/>
                          <a:latin typeface="Calibri" panose="020F0502020204030204" pitchFamily="34" charset="0"/>
                          <a:ea typeface="Calibri" panose="020F0502020204030204" pitchFamily="34" charset="0"/>
                        </a:rPr>
                        <a:t>Birimde </a:t>
                      </a:r>
                      <a:r>
                        <a:rPr lang="tr-TR" sz="2200" dirty="0">
                          <a:effectLst/>
                          <a:latin typeface="Calibri" panose="020F0502020204030204" pitchFamily="34" charset="0"/>
                          <a:ea typeface="Calibri" panose="020F0502020204030204" pitchFamily="34" charset="0"/>
                        </a:rPr>
                        <a:t>ulusal ve uluslararası düzeyde </a:t>
                      </a:r>
                      <a:r>
                        <a:rPr lang="tr-TR" sz="2200" dirty="0" smtClean="0">
                          <a:effectLst/>
                          <a:latin typeface="Calibri" panose="020F0502020204030204" pitchFamily="34" charset="0"/>
                          <a:ea typeface="Calibri" panose="020F0502020204030204" pitchFamily="34" charset="0"/>
                        </a:rPr>
                        <a:t>Birim </a:t>
                      </a:r>
                      <a:r>
                        <a:rPr lang="tr-TR" sz="2200" dirty="0">
                          <a:effectLst/>
                          <a:latin typeface="Calibri" panose="020F0502020204030204" pitchFamily="34" charset="0"/>
                          <a:ea typeface="Calibri" panose="020F0502020204030204" pitchFamily="34" charset="0"/>
                        </a:rPr>
                        <a:t>içi ve kurumlar arası ortak programlar ve ortak araştırma faaliyetleri </a:t>
                      </a:r>
                      <a:r>
                        <a:rPr lang="tr-TR" sz="2200" b="1" dirty="0">
                          <a:solidFill>
                            <a:srgbClr val="0000FF"/>
                          </a:solidFill>
                          <a:effectLst/>
                          <a:latin typeface="Calibri" panose="020F0502020204030204" pitchFamily="34" charset="0"/>
                          <a:ea typeface="Calibri" panose="020F0502020204030204" pitchFamily="34" charset="0"/>
                        </a:rPr>
                        <a:t>izlenmekte ve ilgili paydaşlarla değerlendirilerek iyileştirilmektedir. </a:t>
                      </a:r>
                    </a:p>
                  </a:txBody>
                  <a:tcPr marL="68580" marR="68580" marT="0" marB="0">
                    <a:solidFill>
                      <a:srgbClr val="DAA600"/>
                    </a:solidFill>
                  </a:tcPr>
                </a:tc>
                <a:tc>
                  <a:txBody>
                    <a:bodyPr/>
                    <a:lstStyle/>
                    <a:p>
                      <a:pPr algn="l">
                        <a:spcBef>
                          <a:spcPts val="200"/>
                        </a:spcBef>
                        <a:spcAft>
                          <a:spcPts val="0"/>
                        </a:spcAft>
                      </a:pPr>
                      <a:r>
                        <a:rPr lang="tr-TR" sz="2200" b="1" dirty="0">
                          <a:solidFill>
                            <a:srgbClr val="0000FF"/>
                          </a:solidFill>
                          <a:effectLst/>
                          <a:latin typeface="Calibri" panose="020F0502020204030204" pitchFamily="34" charset="0"/>
                          <a:ea typeface="Calibri" panose="020F0502020204030204" pitchFamily="34" charset="0"/>
                        </a:rPr>
                        <a:t>İçselleştirilmiş, sistematik, sürdürülebilir ve örnek gösterilebilir uygulamalar bulunmaktadır</a:t>
                      </a:r>
                      <a:r>
                        <a:rPr lang="tr-TR" sz="2200" b="1" dirty="0">
                          <a:effectLst/>
                          <a:latin typeface="Calibri" panose="020F0502020204030204" pitchFamily="34" charset="0"/>
                          <a:ea typeface="Calibri" panose="020F0502020204030204" pitchFamily="34" charset="0"/>
                        </a:rPr>
                        <a:t>.</a:t>
                      </a:r>
                    </a:p>
                  </a:txBody>
                  <a:tcPr marL="68580" marR="68580" marT="0" marB="0">
                    <a:solidFill>
                      <a:schemeClr val="accent4">
                        <a:lumMod val="75000"/>
                      </a:schemeClr>
                    </a:solidFill>
                  </a:tcPr>
                </a:tc>
                <a:extLst>
                  <a:ext uri="{0D108BD9-81ED-4DB2-BD59-A6C34878D82A}">
                    <a16:rowId xmlns:a16="http://schemas.microsoft.com/office/drawing/2014/main" val="947402900"/>
                  </a:ext>
                </a:extLst>
              </a:tr>
            </a:tbl>
          </a:graphicData>
        </a:graphic>
      </p:graphicFrame>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4529" y="6248400"/>
            <a:ext cx="487471" cy="494242"/>
          </a:xfrm>
          <a:prstGeom prst="rect">
            <a:avLst/>
          </a:prstGeom>
        </p:spPr>
      </p:pic>
    </p:spTree>
    <p:extLst>
      <p:ext uri="{BB962C8B-B14F-4D97-AF65-F5344CB8AC3E}">
        <p14:creationId xmlns:p14="http://schemas.microsoft.com/office/powerpoint/2010/main" val="122619178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p:cNvSpPr>
            <a:spLocks noGrp="1"/>
          </p:cNvSpPr>
          <p:nvPr>
            <p:ph type="title"/>
          </p:nvPr>
        </p:nvSpPr>
        <p:spPr>
          <a:xfrm>
            <a:off x="838200" y="175098"/>
            <a:ext cx="11353800" cy="756045"/>
          </a:xfrm>
        </p:spPr>
        <p:txBody>
          <a:bodyPr>
            <a:noAutofit/>
          </a:bodyPr>
          <a:lstStyle/>
          <a:p>
            <a:pPr algn="ctr"/>
            <a:r>
              <a:rPr lang="tr-TR" sz="2400" b="1" dirty="0">
                <a:solidFill>
                  <a:srgbClr val="FF0000"/>
                </a:solidFill>
              </a:rPr>
              <a:t>C.2. Araştırma Yetkinliği, İş birlikleri ve Destekler / </a:t>
            </a:r>
            <a:r>
              <a:rPr lang="tr-TR" sz="2800" dirty="0">
                <a:solidFill>
                  <a:srgbClr val="FF0000"/>
                </a:solidFill>
              </a:rPr>
              <a:t/>
            </a:r>
            <a:br>
              <a:rPr lang="tr-TR" sz="2800" dirty="0">
                <a:solidFill>
                  <a:srgbClr val="FF0000"/>
                </a:solidFill>
              </a:rPr>
            </a:br>
            <a:r>
              <a:rPr lang="tr-TR" sz="2800" b="1" dirty="0">
                <a:solidFill>
                  <a:srgbClr val="0000CC"/>
                </a:solidFill>
              </a:rPr>
              <a:t>C.2.2. Ulusal ve uluslararası ortak programlar ve ortak araştırma birimleri</a:t>
            </a:r>
            <a:endParaRPr lang="tr-TR" sz="2800" dirty="0"/>
          </a:p>
        </p:txBody>
      </p:sp>
      <p:sp>
        <p:nvSpPr>
          <p:cNvPr id="11" name="İçerik Yer Tutucusu 10"/>
          <p:cNvSpPr>
            <a:spLocks noGrp="1"/>
          </p:cNvSpPr>
          <p:nvPr>
            <p:ph idx="1"/>
          </p:nvPr>
        </p:nvSpPr>
        <p:spPr>
          <a:xfrm>
            <a:off x="471055" y="1080654"/>
            <a:ext cx="11540836" cy="5275695"/>
          </a:xfrm>
        </p:spPr>
        <p:txBody>
          <a:bodyPr>
            <a:normAutofit fontScale="47500" lnSpcReduction="20000"/>
          </a:bodyPr>
          <a:lstStyle/>
          <a:p>
            <a:pPr marL="0" indent="0" algn="ctr">
              <a:lnSpc>
                <a:spcPct val="120000"/>
              </a:lnSpc>
              <a:spcBef>
                <a:spcPts val="0"/>
              </a:spcBef>
              <a:spcAft>
                <a:spcPts val="400"/>
              </a:spcAft>
              <a:buNone/>
            </a:pPr>
            <a:r>
              <a:rPr lang="tr-TR" sz="5100" b="1" u="sng" dirty="0" smtClean="0">
                <a:solidFill>
                  <a:srgbClr val="FF0000"/>
                </a:solidFill>
              </a:rPr>
              <a:t>Örnek Uygulamalar ve Kanıtlar</a:t>
            </a:r>
          </a:p>
          <a:p>
            <a:pPr marL="360000" indent="-360000" algn="ctr">
              <a:lnSpc>
                <a:spcPct val="120000"/>
              </a:lnSpc>
              <a:spcBef>
                <a:spcPts val="0"/>
              </a:spcBef>
              <a:spcAft>
                <a:spcPts val="400"/>
              </a:spcAft>
              <a:buFont typeface="+mj-lt"/>
              <a:buAutoNum type="arabicPeriod"/>
            </a:pPr>
            <a:endParaRPr lang="tr-TR" b="1" u="sng" dirty="0" smtClean="0">
              <a:solidFill>
                <a:srgbClr val="FF0000"/>
              </a:solidFill>
            </a:endParaRPr>
          </a:p>
          <a:p>
            <a:pPr marL="360000" indent="-360000">
              <a:lnSpc>
                <a:spcPct val="120000"/>
              </a:lnSpc>
              <a:spcBef>
                <a:spcPts val="0"/>
              </a:spcBef>
              <a:spcAft>
                <a:spcPts val="400"/>
              </a:spcAft>
              <a:buFont typeface="+mj-lt"/>
              <a:buAutoNum type="arabicPeriod"/>
            </a:pPr>
            <a:r>
              <a:rPr lang="tr-TR" sz="4400" dirty="0"/>
              <a:t>Ulusal ve uluslararası düzeyde ortak programlar ve ortak araştırma birimleri oluşturulmasına yönelik </a:t>
            </a:r>
            <a:r>
              <a:rPr lang="tr-TR" sz="4400" b="1" i="1" dirty="0">
                <a:solidFill>
                  <a:srgbClr val="0000FF"/>
                </a:solidFill>
              </a:rPr>
              <a:t>mekanizmalar,</a:t>
            </a:r>
          </a:p>
          <a:p>
            <a:pPr marL="360000" indent="-360000">
              <a:lnSpc>
                <a:spcPct val="120000"/>
              </a:lnSpc>
              <a:spcBef>
                <a:spcPts val="0"/>
              </a:spcBef>
              <a:spcAft>
                <a:spcPts val="400"/>
              </a:spcAft>
              <a:buFont typeface="+mj-lt"/>
              <a:buAutoNum type="arabicPeriod"/>
            </a:pPr>
            <a:endParaRPr lang="tr-TR" sz="4400" b="1" dirty="0" smtClean="0">
              <a:solidFill>
                <a:srgbClr val="0000CC"/>
              </a:solidFill>
            </a:endParaRPr>
          </a:p>
          <a:p>
            <a:pPr marL="360000" indent="-360000">
              <a:lnSpc>
                <a:spcPct val="120000"/>
              </a:lnSpc>
              <a:spcBef>
                <a:spcPts val="0"/>
              </a:spcBef>
              <a:spcAft>
                <a:spcPts val="400"/>
              </a:spcAft>
              <a:buFont typeface="+mj-lt"/>
              <a:buAutoNum type="arabicPeriod"/>
            </a:pPr>
            <a:r>
              <a:rPr lang="tr-TR" sz="4400" b="1" dirty="0" smtClean="0">
                <a:solidFill>
                  <a:srgbClr val="0000CC"/>
                </a:solidFill>
              </a:rPr>
              <a:t>Dönemlik </a:t>
            </a:r>
            <a:r>
              <a:rPr lang="tr-TR" sz="4400" b="1" dirty="0">
                <a:solidFill>
                  <a:srgbClr val="0000CC"/>
                </a:solidFill>
              </a:rPr>
              <a:t>veya yıllık ulusal ve uluslararası ortak programlar ve ortak araştırma birimlerinin oluşturulmasına yönelik </a:t>
            </a:r>
            <a:r>
              <a:rPr lang="tr-TR" sz="4400" b="1" i="1" dirty="0">
                <a:solidFill>
                  <a:srgbClr val="C00000"/>
                </a:solidFill>
              </a:rPr>
              <a:t>mevzuat, süreçler, iş akışları, kararlar, planlamalar ve uygulamalara örnekler,</a:t>
            </a:r>
          </a:p>
          <a:p>
            <a:pPr marL="360000" indent="-360000">
              <a:lnSpc>
                <a:spcPct val="120000"/>
              </a:lnSpc>
              <a:spcBef>
                <a:spcPts val="0"/>
              </a:spcBef>
              <a:spcAft>
                <a:spcPts val="400"/>
              </a:spcAft>
              <a:buFont typeface="+mj-lt"/>
              <a:buAutoNum type="arabicPeriod"/>
            </a:pPr>
            <a:endParaRPr lang="tr-TR" sz="4400" b="1" dirty="0" smtClean="0"/>
          </a:p>
          <a:p>
            <a:pPr marL="360000" indent="-360000">
              <a:lnSpc>
                <a:spcPct val="120000"/>
              </a:lnSpc>
              <a:spcBef>
                <a:spcPts val="0"/>
              </a:spcBef>
              <a:spcAft>
                <a:spcPts val="400"/>
              </a:spcAft>
              <a:buFont typeface="+mj-lt"/>
              <a:buAutoNum type="arabicPeriod"/>
            </a:pPr>
            <a:r>
              <a:rPr lang="tr-TR" sz="4400" b="1" dirty="0" smtClean="0"/>
              <a:t>Ulusal </a:t>
            </a:r>
            <a:r>
              <a:rPr lang="tr-TR" sz="4400" b="1" dirty="0"/>
              <a:t>ve uluslararası ortak programlar ve ortak araştırma birimlerinin yönetilmesine ilişkin oluşturulmuş idari mekanizmalara ait kanıtlar </a:t>
            </a:r>
            <a:r>
              <a:rPr lang="tr-TR" sz="4400" b="1" i="1" dirty="0">
                <a:solidFill>
                  <a:srgbClr val="C00000"/>
                </a:solidFill>
              </a:rPr>
              <a:t>(kurul/komisyon/koordinatörlük, çalışma usul ve esasları, takvim, süreçler, görev tanımları, vb.), </a:t>
            </a:r>
          </a:p>
          <a:p>
            <a:pPr marL="360000" indent="-360000">
              <a:lnSpc>
                <a:spcPct val="120000"/>
              </a:lnSpc>
              <a:spcBef>
                <a:spcPts val="0"/>
              </a:spcBef>
              <a:spcAft>
                <a:spcPts val="400"/>
              </a:spcAft>
              <a:buFont typeface="+mj-lt"/>
              <a:buAutoNum type="arabicPeriod"/>
            </a:pPr>
            <a:endParaRPr lang="tr-TR" sz="4400" b="1" dirty="0" smtClean="0">
              <a:solidFill>
                <a:srgbClr val="0000CC"/>
              </a:solidFill>
            </a:endParaRPr>
          </a:p>
          <a:p>
            <a:pPr marL="360000" indent="-360000">
              <a:lnSpc>
                <a:spcPct val="120000"/>
              </a:lnSpc>
              <a:spcBef>
                <a:spcPts val="0"/>
              </a:spcBef>
              <a:spcAft>
                <a:spcPts val="400"/>
              </a:spcAft>
              <a:buFont typeface="+mj-lt"/>
              <a:buAutoNum type="arabicPeriod"/>
            </a:pPr>
            <a:r>
              <a:rPr lang="tr-TR" sz="4400" b="1" dirty="0" smtClean="0">
                <a:solidFill>
                  <a:srgbClr val="0000CC"/>
                </a:solidFill>
              </a:rPr>
              <a:t>Birimde </a:t>
            </a:r>
            <a:r>
              <a:rPr lang="tr-TR" sz="4400" b="1" dirty="0">
                <a:solidFill>
                  <a:srgbClr val="0000CC"/>
                </a:solidFill>
              </a:rPr>
              <a:t>gerçekleştirilmiş ulusal ve uluslararası ortak programlar ve ortak araştırma birimlerinin birimin misyon, vizyon, politika ve stratejik amaç ve hedeflerine uygunluğunun gösterildiği kanıtlar, </a:t>
            </a:r>
          </a:p>
        </p:txBody>
      </p:sp>
      <p:sp>
        <p:nvSpPr>
          <p:cNvPr id="7" name="Veri Yer Tutucusu 6"/>
          <p:cNvSpPr>
            <a:spLocks noGrp="1"/>
          </p:cNvSpPr>
          <p:nvPr>
            <p:ph type="dt" sz="half" idx="10"/>
          </p:nvPr>
        </p:nvSpPr>
        <p:spPr/>
        <p:txBody>
          <a:bodyPr/>
          <a:lstStyle/>
          <a:p>
            <a:fld id="{B59C3351-A209-4498-AE8E-E9933F27B126}" type="datetime1">
              <a:rPr lang="tr-TR" smtClean="0"/>
              <a:t>15.10.2025</a:t>
            </a:fld>
            <a:endParaRPr lang="tr-TR"/>
          </a:p>
        </p:txBody>
      </p:sp>
      <p:sp>
        <p:nvSpPr>
          <p:cNvPr id="8" name="Altbilgi Yer Tutucusu 7"/>
          <p:cNvSpPr>
            <a:spLocks noGrp="1"/>
          </p:cNvSpPr>
          <p:nvPr>
            <p:ph type="ftr" sz="quarter" idx="11"/>
          </p:nvPr>
        </p:nvSpPr>
        <p:spPr/>
        <p:txBody>
          <a:bodyPr/>
          <a:lstStyle/>
          <a:p>
            <a:r>
              <a:rPr lang="tr-TR" smtClean="0"/>
              <a:t>TRÜ KALİTE KOORDİNATÖRLÜĞÜ</a:t>
            </a:r>
            <a:endParaRPr lang="tr-TR"/>
          </a:p>
        </p:txBody>
      </p:sp>
      <p:sp>
        <p:nvSpPr>
          <p:cNvPr id="9" name="Slayt Numarası Yer Tutucusu 8"/>
          <p:cNvSpPr>
            <a:spLocks noGrp="1"/>
          </p:cNvSpPr>
          <p:nvPr>
            <p:ph type="sldNum" sz="quarter" idx="12"/>
          </p:nvPr>
        </p:nvSpPr>
        <p:spPr/>
        <p:txBody>
          <a:bodyPr/>
          <a:lstStyle/>
          <a:p>
            <a:fld id="{DDCE7859-ABE5-4F86-9590-63E6FFC2B8A3}" type="slidenum">
              <a:rPr lang="tr-TR" smtClean="0"/>
              <a:pPr/>
              <a:t>29</a:t>
            </a:fld>
            <a:endParaRPr lang="tr-TR"/>
          </a:p>
        </p:txBody>
      </p:sp>
    </p:spTree>
    <p:extLst>
      <p:ext uri="{BB962C8B-B14F-4D97-AF65-F5344CB8AC3E}">
        <p14:creationId xmlns:p14="http://schemas.microsoft.com/office/powerpoint/2010/main" val="4083218028"/>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64160" y="161925"/>
            <a:ext cx="11927840" cy="681355"/>
          </a:xfrm>
        </p:spPr>
        <p:txBody>
          <a:bodyPr>
            <a:normAutofit fontScale="90000"/>
          </a:bodyPr>
          <a:lstStyle/>
          <a:p>
            <a:pPr algn="ctr"/>
            <a:r>
              <a:rPr lang="en-US" sz="3600" b="1" dirty="0" err="1">
                <a:solidFill>
                  <a:srgbClr val="0000CC"/>
                </a:solidFill>
                <a:latin typeface="Calibri" panose="020F0502020204030204" pitchFamily="34" charset="0"/>
                <a:cs typeface="Calibri" panose="020F0502020204030204" pitchFamily="34" charset="0"/>
              </a:rPr>
              <a:t>Kurumsal</a:t>
            </a:r>
            <a:r>
              <a:rPr lang="en-US" sz="3600" b="1" dirty="0">
                <a:solidFill>
                  <a:srgbClr val="0000CC"/>
                </a:solidFill>
                <a:latin typeface="Calibri" panose="020F0502020204030204" pitchFamily="34" charset="0"/>
                <a:cs typeface="Calibri" panose="020F0502020204030204" pitchFamily="34" charset="0"/>
              </a:rPr>
              <a:t> </a:t>
            </a:r>
            <a:r>
              <a:rPr lang="en-US" sz="3600" b="1" dirty="0" err="1">
                <a:solidFill>
                  <a:srgbClr val="0000CC"/>
                </a:solidFill>
                <a:latin typeface="Calibri" panose="020F0502020204030204" pitchFamily="34" charset="0"/>
                <a:cs typeface="Calibri" panose="020F0502020204030204" pitchFamily="34" charset="0"/>
              </a:rPr>
              <a:t>Dış</a:t>
            </a:r>
            <a:r>
              <a:rPr lang="en-US" sz="3600" b="1" dirty="0">
                <a:solidFill>
                  <a:srgbClr val="0000CC"/>
                </a:solidFill>
                <a:latin typeface="Calibri" panose="020F0502020204030204" pitchFamily="34" charset="0"/>
                <a:cs typeface="Calibri" panose="020F0502020204030204" pitchFamily="34" charset="0"/>
              </a:rPr>
              <a:t> </a:t>
            </a:r>
            <a:r>
              <a:rPr lang="en-US" sz="3600" b="1" dirty="0" err="1">
                <a:solidFill>
                  <a:srgbClr val="0000CC"/>
                </a:solidFill>
                <a:latin typeface="Calibri" panose="020F0502020204030204" pitchFamily="34" charset="0"/>
                <a:cs typeface="Calibri" panose="020F0502020204030204" pitchFamily="34" charset="0"/>
              </a:rPr>
              <a:t>Değerlendirme</a:t>
            </a:r>
            <a:r>
              <a:rPr lang="en-US" sz="3600" b="1" dirty="0">
                <a:solidFill>
                  <a:srgbClr val="0000CC"/>
                </a:solidFill>
                <a:latin typeface="Calibri" panose="020F0502020204030204" pitchFamily="34" charset="0"/>
                <a:cs typeface="Calibri" panose="020F0502020204030204" pitchFamily="34" charset="0"/>
              </a:rPr>
              <a:t> </a:t>
            </a:r>
            <a:r>
              <a:rPr lang="en-US" sz="3600" b="1" dirty="0" err="1">
                <a:solidFill>
                  <a:srgbClr val="0000CC"/>
                </a:solidFill>
                <a:latin typeface="Calibri" panose="020F0502020204030204" pitchFamily="34" charset="0"/>
                <a:cs typeface="Calibri" panose="020F0502020204030204" pitchFamily="34" charset="0"/>
              </a:rPr>
              <a:t>ve</a:t>
            </a:r>
            <a:r>
              <a:rPr lang="en-US" sz="3600" b="1" dirty="0">
                <a:solidFill>
                  <a:srgbClr val="0000CC"/>
                </a:solidFill>
                <a:latin typeface="Calibri" panose="020F0502020204030204" pitchFamily="34" charset="0"/>
                <a:cs typeface="Calibri" panose="020F0502020204030204" pitchFamily="34" charset="0"/>
              </a:rPr>
              <a:t> </a:t>
            </a:r>
            <a:r>
              <a:rPr lang="en-US" sz="3600" b="1" dirty="0" err="1">
                <a:solidFill>
                  <a:srgbClr val="0000CC"/>
                </a:solidFill>
                <a:latin typeface="Calibri" panose="020F0502020204030204" pitchFamily="34" charset="0"/>
                <a:cs typeface="Calibri" panose="020F0502020204030204" pitchFamily="34" charset="0"/>
              </a:rPr>
              <a:t>Akreditasyon</a:t>
            </a:r>
            <a:r>
              <a:rPr lang="en-US" sz="3600" b="1" dirty="0">
                <a:solidFill>
                  <a:srgbClr val="0000CC"/>
                </a:solidFill>
                <a:latin typeface="Calibri" panose="020F0502020204030204" pitchFamily="34" charset="0"/>
                <a:cs typeface="Calibri" panose="020F0502020204030204" pitchFamily="34" charset="0"/>
              </a:rPr>
              <a:t> </a:t>
            </a:r>
            <a:r>
              <a:rPr lang="en-US" sz="3600" b="1" dirty="0" err="1">
                <a:solidFill>
                  <a:srgbClr val="0000CC"/>
                </a:solidFill>
                <a:latin typeface="Calibri" panose="020F0502020204030204" pitchFamily="34" charset="0"/>
                <a:cs typeface="Calibri" panose="020F0502020204030204" pitchFamily="34" charset="0"/>
              </a:rPr>
              <a:t>Ölçütleri</a:t>
            </a:r>
            <a:r>
              <a:rPr lang="en-US" sz="3600" b="1" dirty="0">
                <a:solidFill>
                  <a:srgbClr val="0000CC"/>
                </a:solidFill>
                <a:latin typeface="Calibri" panose="020F0502020204030204" pitchFamily="34" charset="0"/>
                <a:cs typeface="Calibri" panose="020F0502020204030204" pitchFamily="34" charset="0"/>
              </a:rPr>
              <a:t> </a:t>
            </a:r>
            <a:r>
              <a:rPr lang="tr-TR" sz="3600" b="1" dirty="0" smtClean="0">
                <a:solidFill>
                  <a:srgbClr val="0000CC"/>
                </a:solidFill>
                <a:latin typeface="Calibri" panose="020F0502020204030204" pitchFamily="34" charset="0"/>
                <a:cs typeface="Calibri" panose="020F0502020204030204" pitchFamily="34" charset="0"/>
              </a:rPr>
              <a:t/>
            </a:r>
            <a:br>
              <a:rPr lang="tr-TR" sz="3600" b="1" dirty="0" smtClean="0">
                <a:solidFill>
                  <a:srgbClr val="0000CC"/>
                </a:solidFill>
                <a:latin typeface="Calibri" panose="020F0502020204030204" pitchFamily="34" charset="0"/>
                <a:cs typeface="Calibri" panose="020F0502020204030204" pitchFamily="34" charset="0"/>
              </a:rPr>
            </a:br>
            <a:r>
              <a:rPr lang="en-US" sz="1800" b="1" i="1" dirty="0" smtClean="0">
                <a:solidFill>
                  <a:srgbClr val="FF0000"/>
                </a:solidFill>
                <a:latin typeface="Calibri" panose="020F0502020204030204" pitchFamily="34" charset="0"/>
                <a:cs typeface="Calibri" panose="020F0502020204030204" pitchFamily="34" charset="0"/>
              </a:rPr>
              <a:t>(</a:t>
            </a:r>
            <a:r>
              <a:rPr lang="tr-TR" sz="1800" b="1" i="1" dirty="0">
                <a:solidFill>
                  <a:srgbClr val="FF0000"/>
                </a:solidFill>
                <a:latin typeface="Calibri" panose="020F0502020204030204" pitchFamily="34" charset="0"/>
                <a:cs typeface="Calibri" panose="020F0502020204030204" pitchFamily="34" charset="0"/>
              </a:rPr>
              <a:t>S. </a:t>
            </a:r>
            <a:r>
              <a:rPr lang="en-US" sz="1800" b="1" i="1" dirty="0">
                <a:solidFill>
                  <a:srgbClr val="FF0000"/>
                </a:solidFill>
                <a:latin typeface="Calibri" panose="020F0502020204030204" pitchFamily="34" charset="0"/>
                <a:cs typeface="Calibri" panose="020F0502020204030204" pitchFamily="34" charset="0"/>
              </a:rPr>
              <a:t>3</a:t>
            </a:r>
            <a:r>
              <a:rPr lang="tr-TR" sz="1800" b="1" i="1" dirty="0">
                <a:solidFill>
                  <a:srgbClr val="FF0000"/>
                </a:solidFill>
                <a:latin typeface="Calibri" panose="020F0502020204030204" pitchFamily="34" charset="0"/>
                <a:cs typeface="Calibri" panose="020F0502020204030204" pitchFamily="34" charset="0"/>
              </a:rPr>
              <a:t>.2.1</a:t>
            </a:r>
            <a:r>
              <a:rPr lang="en-US" sz="1800" b="1" i="1" dirty="0" smtClean="0">
                <a:solidFill>
                  <a:srgbClr val="FF0000"/>
                </a:solidFill>
                <a:latin typeface="Calibri" panose="020F0502020204030204" pitchFamily="34" charset="0"/>
                <a:cs typeface="Calibri" panose="020F0502020204030204" pitchFamily="34" charset="0"/>
              </a:rPr>
              <a:t>)</a:t>
            </a:r>
            <a:endParaRPr lang="tr-TR" sz="1800" i="1" dirty="0"/>
          </a:p>
        </p:txBody>
      </p:sp>
      <p:sp>
        <p:nvSpPr>
          <p:cNvPr id="2" name="Veri Yer Tutucusu 1"/>
          <p:cNvSpPr>
            <a:spLocks noGrp="1"/>
          </p:cNvSpPr>
          <p:nvPr>
            <p:ph type="dt" sz="half" idx="10"/>
          </p:nvPr>
        </p:nvSpPr>
        <p:spPr/>
        <p:txBody>
          <a:bodyPr/>
          <a:lstStyle/>
          <a:p>
            <a:fld id="{70531AAC-965C-49A7-8A74-E22DFA3EACEC}" type="datetime1">
              <a:rPr lang="tr-TR" smtClean="0"/>
              <a:t>15.10.2025</a:t>
            </a:fld>
            <a:endParaRPr lang="tr-TR"/>
          </a:p>
        </p:txBody>
      </p:sp>
      <p:sp>
        <p:nvSpPr>
          <p:cNvPr id="3" name="Altbilgi Yer Tutucusu 2"/>
          <p:cNvSpPr>
            <a:spLocks noGrp="1"/>
          </p:cNvSpPr>
          <p:nvPr>
            <p:ph type="ftr" sz="quarter" idx="11"/>
          </p:nvPr>
        </p:nvSpPr>
        <p:spPr/>
        <p:txBody>
          <a:bodyPr/>
          <a:lstStyle/>
          <a:p>
            <a:r>
              <a:rPr lang="tr-TR" smtClean="0"/>
              <a:t>TRÜ KALİTE KOORDİNATÖRLÜĞÜ</a:t>
            </a:r>
            <a:endParaRPr lang="tr-TR"/>
          </a:p>
        </p:txBody>
      </p:sp>
      <p:sp>
        <p:nvSpPr>
          <p:cNvPr id="4" name="Slayt Numarası Yer Tutucusu 3"/>
          <p:cNvSpPr>
            <a:spLocks noGrp="1"/>
          </p:cNvSpPr>
          <p:nvPr>
            <p:ph type="sldNum" sz="quarter" idx="12"/>
          </p:nvPr>
        </p:nvSpPr>
        <p:spPr/>
        <p:txBody>
          <a:bodyPr/>
          <a:lstStyle/>
          <a:p>
            <a:fld id="{DDCE7859-ABE5-4F86-9590-63E6FFC2B8A3}" type="slidenum">
              <a:rPr lang="tr-TR" smtClean="0"/>
              <a:pPr/>
              <a:t>3</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3683073561"/>
              </p:ext>
            </p:extLst>
          </p:nvPr>
        </p:nvGraphicFramePr>
        <p:xfrm>
          <a:off x="800098" y="1786077"/>
          <a:ext cx="10814727" cy="4490720"/>
        </p:xfrm>
        <a:graphic>
          <a:graphicData uri="http://schemas.openxmlformats.org/drawingml/2006/table">
            <a:tbl>
              <a:tblPr>
                <a:tableStyleId>{5DA37D80-6434-44D0-A028-1B22A696006F}</a:tableStyleId>
              </a:tblPr>
              <a:tblGrid>
                <a:gridCol w="5281628">
                  <a:extLst>
                    <a:ext uri="{9D8B030D-6E8A-4147-A177-3AD203B41FA5}">
                      <a16:colId xmlns:a16="http://schemas.microsoft.com/office/drawing/2014/main" val="1941264317"/>
                    </a:ext>
                  </a:extLst>
                </a:gridCol>
                <a:gridCol w="265619">
                  <a:extLst>
                    <a:ext uri="{9D8B030D-6E8A-4147-A177-3AD203B41FA5}">
                      <a16:colId xmlns:a16="http://schemas.microsoft.com/office/drawing/2014/main" val="4156654168"/>
                    </a:ext>
                  </a:extLst>
                </a:gridCol>
                <a:gridCol w="5267480">
                  <a:extLst>
                    <a:ext uri="{9D8B030D-6E8A-4147-A177-3AD203B41FA5}">
                      <a16:colId xmlns:a16="http://schemas.microsoft.com/office/drawing/2014/main" val="3594247235"/>
                    </a:ext>
                  </a:extLst>
                </a:gridCol>
              </a:tblGrid>
              <a:tr h="428042">
                <a:tc>
                  <a:txBody>
                    <a:bodyPr/>
                    <a:lstStyle/>
                    <a:p>
                      <a:pPr marL="360000" algn="ctr" fontAlgn="ctr">
                        <a:spcAft>
                          <a:spcPts val="400"/>
                        </a:spcAft>
                      </a:pPr>
                      <a:r>
                        <a:rPr lang="tr-TR" sz="2800" b="1" u="none" strike="noStrike" dirty="0">
                          <a:solidFill>
                            <a:srgbClr val="0000CC"/>
                          </a:solidFill>
                          <a:effectLst/>
                        </a:rPr>
                        <a:t>A. </a:t>
                      </a:r>
                      <a:r>
                        <a:rPr lang="tr-TR" sz="2800" b="1" u="none" strike="noStrike" dirty="0" smtClean="0">
                          <a:solidFill>
                            <a:srgbClr val="0000CC"/>
                          </a:solidFill>
                          <a:effectLst/>
                        </a:rPr>
                        <a:t>Liderlik</a:t>
                      </a:r>
                      <a:r>
                        <a:rPr lang="tr-TR" sz="2800" b="1" u="none" strike="noStrike" dirty="0">
                          <a:solidFill>
                            <a:srgbClr val="0000CC"/>
                          </a:solidFill>
                          <a:effectLst/>
                        </a:rPr>
                        <a:t>, Yönetişim ve Kalite</a:t>
                      </a:r>
                      <a:endParaRPr lang="tr-TR" sz="2800" b="1" i="0" u="none" strike="noStrike" dirty="0">
                        <a:solidFill>
                          <a:srgbClr val="0000CC"/>
                        </a:solidFill>
                        <a:effectLst/>
                        <a:latin typeface="Times New Roman" panose="02020603050405020304" pitchFamily="18" charset="0"/>
                      </a:endParaRPr>
                    </a:p>
                  </a:txBody>
                  <a:tcPr marL="7620" marR="7620" marT="7620" marB="0" anchor="ctr">
                    <a:solidFill>
                      <a:schemeClr val="bg1"/>
                    </a:solidFill>
                  </a:tcPr>
                </a:tc>
                <a:tc rowSpan="4">
                  <a:txBody>
                    <a:bodyPr/>
                    <a:lstStyle/>
                    <a:p>
                      <a:pPr marL="360000" algn="l" fontAlgn="ctr">
                        <a:spcAft>
                          <a:spcPts val="400"/>
                        </a:spcAft>
                      </a:pPr>
                      <a:r>
                        <a:rPr lang="tr-TR" sz="2800" b="1" u="none" strike="noStrike" dirty="0">
                          <a:solidFill>
                            <a:schemeClr val="tx1"/>
                          </a:solidFill>
                          <a:effectLst/>
                        </a:rPr>
                        <a:t> </a:t>
                      </a:r>
                      <a:endParaRPr lang="tr-TR" sz="2800" b="1" i="0" u="none" strike="noStrike" dirty="0">
                        <a:solidFill>
                          <a:schemeClr val="tx1"/>
                        </a:solidFill>
                        <a:effectLst/>
                        <a:latin typeface="Times New Roman" panose="02020603050405020304" pitchFamily="18" charset="0"/>
                      </a:endParaRPr>
                    </a:p>
                  </a:txBody>
                  <a:tcPr marL="7620" marR="7620" marT="7620" marB="0" anchor="ctr">
                    <a:solidFill>
                      <a:schemeClr val="bg1"/>
                    </a:solidFill>
                  </a:tcPr>
                </a:tc>
                <a:tc>
                  <a:txBody>
                    <a:bodyPr/>
                    <a:lstStyle/>
                    <a:p>
                      <a:pPr marL="360000" algn="ctr" fontAlgn="ctr">
                        <a:spcAft>
                          <a:spcPts val="400"/>
                        </a:spcAft>
                      </a:pPr>
                      <a:r>
                        <a:rPr lang="tr-TR" sz="2800" b="1" u="none" strike="noStrike" dirty="0">
                          <a:solidFill>
                            <a:srgbClr val="0000CC"/>
                          </a:solidFill>
                          <a:effectLst/>
                        </a:rPr>
                        <a:t>B. </a:t>
                      </a:r>
                      <a:r>
                        <a:rPr lang="tr-TR" sz="2800" b="1" u="none" strike="noStrike" dirty="0" smtClean="0">
                          <a:solidFill>
                            <a:srgbClr val="0000CC"/>
                          </a:solidFill>
                          <a:effectLst/>
                        </a:rPr>
                        <a:t>Eğitim </a:t>
                      </a:r>
                      <a:r>
                        <a:rPr lang="tr-TR" sz="2800" b="1" u="none" strike="noStrike" dirty="0">
                          <a:solidFill>
                            <a:srgbClr val="0000CC"/>
                          </a:solidFill>
                          <a:effectLst/>
                        </a:rPr>
                        <a:t>ve Öğretim</a:t>
                      </a:r>
                      <a:endParaRPr lang="tr-TR" sz="2800" b="1" i="0" u="none" strike="noStrike" dirty="0">
                        <a:solidFill>
                          <a:srgbClr val="0000CC"/>
                        </a:solidFill>
                        <a:effectLst/>
                        <a:latin typeface="Times New Roman" panose="02020603050405020304" pitchFamily="18" charset="0"/>
                      </a:endParaRPr>
                    </a:p>
                  </a:txBody>
                  <a:tcPr marL="7620" marR="7620" marT="7620" marB="0" anchor="ctr">
                    <a:solidFill>
                      <a:schemeClr val="bg1"/>
                    </a:solidFill>
                  </a:tcPr>
                </a:tc>
                <a:extLst>
                  <a:ext uri="{0D108BD9-81ED-4DB2-BD59-A6C34878D82A}">
                    <a16:rowId xmlns:a16="http://schemas.microsoft.com/office/drawing/2014/main" val="3947270141"/>
                  </a:ext>
                </a:extLst>
              </a:tr>
              <a:tr h="1959981">
                <a:tc>
                  <a:txBody>
                    <a:bodyPr/>
                    <a:lstStyle/>
                    <a:p>
                      <a:pPr marL="360000" algn="l" fontAlgn="ctr">
                        <a:spcAft>
                          <a:spcPts val="400"/>
                        </a:spcAft>
                      </a:pPr>
                      <a:r>
                        <a:rPr lang="en-US" sz="2000" b="1" u="none" strike="noStrike" dirty="0">
                          <a:solidFill>
                            <a:schemeClr val="tx1"/>
                          </a:solidFill>
                          <a:effectLst/>
                        </a:rPr>
                        <a:t>A.1. </a:t>
                      </a:r>
                      <a:r>
                        <a:rPr lang="en-US" sz="2000" b="1" u="none" strike="noStrike" dirty="0" err="1">
                          <a:solidFill>
                            <a:schemeClr val="tx1"/>
                          </a:solidFill>
                          <a:effectLst/>
                        </a:rPr>
                        <a:t>Liderlik</a:t>
                      </a:r>
                      <a:r>
                        <a:rPr lang="en-US" sz="2000" b="1" u="none" strike="noStrike" dirty="0">
                          <a:solidFill>
                            <a:schemeClr val="tx1"/>
                          </a:solidFill>
                          <a:effectLst/>
                        </a:rPr>
                        <a:t> </a:t>
                      </a:r>
                      <a:r>
                        <a:rPr lang="en-US" sz="2000" b="1" u="none" strike="noStrike" dirty="0" err="1">
                          <a:solidFill>
                            <a:schemeClr val="tx1"/>
                          </a:solidFill>
                          <a:effectLst/>
                        </a:rPr>
                        <a:t>ve</a:t>
                      </a:r>
                      <a:r>
                        <a:rPr lang="en-US" sz="2000" b="1" u="none" strike="noStrike" dirty="0">
                          <a:solidFill>
                            <a:schemeClr val="tx1"/>
                          </a:solidFill>
                          <a:effectLst/>
                        </a:rPr>
                        <a:t> </a:t>
                      </a:r>
                      <a:r>
                        <a:rPr lang="en-US" sz="2000" b="1" u="none" strike="noStrike" dirty="0" err="1">
                          <a:solidFill>
                            <a:schemeClr val="tx1"/>
                          </a:solidFill>
                          <a:effectLst/>
                        </a:rPr>
                        <a:t>Kalite</a:t>
                      </a:r>
                      <a:endParaRPr lang="tr-TR" sz="2000" b="1" i="0" u="none" strike="noStrike" dirty="0">
                        <a:solidFill>
                          <a:schemeClr val="tx1"/>
                        </a:solidFill>
                        <a:effectLst/>
                        <a:latin typeface="Times New Roman" panose="02020603050405020304" pitchFamily="18" charset="0"/>
                      </a:endParaRPr>
                    </a:p>
                    <a:p>
                      <a:pPr marL="360000" algn="l" fontAlgn="ctr">
                        <a:spcAft>
                          <a:spcPts val="400"/>
                        </a:spcAft>
                      </a:pPr>
                      <a:r>
                        <a:rPr lang="en-US" sz="2000" b="1" u="none" strike="noStrike" dirty="0">
                          <a:solidFill>
                            <a:schemeClr val="tx1"/>
                          </a:solidFill>
                          <a:effectLst/>
                        </a:rPr>
                        <a:t>A.2. </a:t>
                      </a:r>
                      <a:r>
                        <a:rPr lang="en-US" sz="2000" b="1" u="none" strike="noStrike" dirty="0" err="1">
                          <a:solidFill>
                            <a:schemeClr val="tx1"/>
                          </a:solidFill>
                          <a:effectLst/>
                        </a:rPr>
                        <a:t>Misyon</a:t>
                      </a:r>
                      <a:r>
                        <a:rPr lang="en-US" sz="2000" b="1" u="none" strike="noStrike" dirty="0">
                          <a:solidFill>
                            <a:schemeClr val="tx1"/>
                          </a:solidFill>
                          <a:effectLst/>
                        </a:rPr>
                        <a:t> </a:t>
                      </a:r>
                      <a:r>
                        <a:rPr lang="en-US" sz="2000" b="1" u="none" strike="noStrike" dirty="0" err="1">
                          <a:solidFill>
                            <a:schemeClr val="tx1"/>
                          </a:solidFill>
                          <a:effectLst/>
                        </a:rPr>
                        <a:t>ve</a:t>
                      </a:r>
                      <a:r>
                        <a:rPr lang="en-US" sz="2000" b="1" u="none" strike="noStrike" dirty="0">
                          <a:solidFill>
                            <a:schemeClr val="tx1"/>
                          </a:solidFill>
                          <a:effectLst/>
                        </a:rPr>
                        <a:t> </a:t>
                      </a:r>
                      <a:r>
                        <a:rPr lang="en-US" sz="2000" b="1" u="none" strike="noStrike" dirty="0" err="1">
                          <a:solidFill>
                            <a:schemeClr val="tx1"/>
                          </a:solidFill>
                          <a:effectLst/>
                        </a:rPr>
                        <a:t>Stratejik</a:t>
                      </a:r>
                      <a:r>
                        <a:rPr lang="en-US" sz="2000" b="1" u="none" strike="noStrike" dirty="0">
                          <a:solidFill>
                            <a:schemeClr val="tx1"/>
                          </a:solidFill>
                          <a:effectLst/>
                        </a:rPr>
                        <a:t> </a:t>
                      </a:r>
                      <a:r>
                        <a:rPr lang="en-US" sz="2000" b="1" u="none" strike="noStrike" dirty="0" err="1">
                          <a:solidFill>
                            <a:schemeClr val="tx1"/>
                          </a:solidFill>
                          <a:effectLst/>
                        </a:rPr>
                        <a:t>Amaçlar</a:t>
                      </a:r>
                      <a:endParaRPr lang="tr-TR" sz="2000" b="1" i="0" u="none" strike="noStrike" dirty="0">
                        <a:solidFill>
                          <a:schemeClr val="tx1"/>
                        </a:solidFill>
                        <a:effectLst/>
                        <a:latin typeface="Times New Roman" panose="02020603050405020304" pitchFamily="18" charset="0"/>
                      </a:endParaRPr>
                    </a:p>
                    <a:p>
                      <a:pPr marL="360000" algn="l" fontAlgn="ctr">
                        <a:spcAft>
                          <a:spcPts val="400"/>
                        </a:spcAft>
                      </a:pPr>
                      <a:r>
                        <a:rPr lang="en-US" sz="2000" b="1" u="none" strike="noStrike" dirty="0">
                          <a:solidFill>
                            <a:schemeClr val="tx1"/>
                          </a:solidFill>
                          <a:effectLst/>
                        </a:rPr>
                        <a:t>A.3. </a:t>
                      </a:r>
                      <a:r>
                        <a:rPr lang="en-US" sz="2000" b="1" u="none" strike="noStrike" dirty="0" err="1">
                          <a:solidFill>
                            <a:schemeClr val="tx1"/>
                          </a:solidFill>
                          <a:effectLst/>
                        </a:rPr>
                        <a:t>Yönetim</a:t>
                      </a:r>
                      <a:r>
                        <a:rPr lang="en-US" sz="2000" b="1" u="none" strike="noStrike" dirty="0">
                          <a:solidFill>
                            <a:schemeClr val="tx1"/>
                          </a:solidFill>
                          <a:effectLst/>
                        </a:rPr>
                        <a:t> </a:t>
                      </a:r>
                      <a:r>
                        <a:rPr lang="en-US" sz="2000" b="1" u="none" strike="noStrike" dirty="0" err="1">
                          <a:solidFill>
                            <a:schemeClr val="tx1"/>
                          </a:solidFill>
                          <a:effectLst/>
                        </a:rPr>
                        <a:t>Sistemleri</a:t>
                      </a:r>
                      <a:endParaRPr lang="tr-TR" sz="2000" b="1" i="0" u="none" strike="noStrike" dirty="0">
                        <a:solidFill>
                          <a:schemeClr val="tx1"/>
                        </a:solidFill>
                        <a:effectLst/>
                        <a:latin typeface="Times New Roman" panose="02020603050405020304" pitchFamily="18" charset="0"/>
                      </a:endParaRPr>
                    </a:p>
                    <a:p>
                      <a:pPr marL="360000" algn="l" fontAlgn="ctr">
                        <a:spcAft>
                          <a:spcPts val="400"/>
                        </a:spcAft>
                      </a:pPr>
                      <a:r>
                        <a:rPr lang="en-US" sz="2000" b="1" u="none" strike="noStrike" dirty="0">
                          <a:solidFill>
                            <a:schemeClr val="tx1"/>
                          </a:solidFill>
                          <a:effectLst/>
                        </a:rPr>
                        <a:t>A.4. </a:t>
                      </a:r>
                      <a:r>
                        <a:rPr lang="en-US" sz="2000" b="1" u="none" strike="noStrike" dirty="0" err="1">
                          <a:solidFill>
                            <a:schemeClr val="tx1"/>
                          </a:solidFill>
                          <a:effectLst/>
                        </a:rPr>
                        <a:t>Paydaş</a:t>
                      </a:r>
                      <a:r>
                        <a:rPr lang="en-US" sz="2000" b="1" u="none" strike="noStrike" dirty="0">
                          <a:solidFill>
                            <a:schemeClr val="tx1"/>
                          </a:solidFill>
                          <a:effectLst/>
                        </a:rPr>
                        <a:t> </a:t>
                      </a:r>
                      <a:r>
                        <a:rPr lang="en-US" sz="2000" b="1" u="none" strike="noStrike" dirty="0" err="1">
                          <a:solidFill>
                            <a:schemeClr val="tx1"/>
                          </a:solidFill>
                          <a:effectLst/>
                        </a:rPr>
                        <a:t>Katılımı</a:t>
                      </a:r>
                      <a:endParaRPr lang="tr-TR" sz="2000" b="1" i="0" u="none" strike="noStrike" dirty="0">
                        <a:solidFill>
                          <a:schemeClr val="tx1"/>
                        </a:solidFill>
                        <a:effectLst/>
                        <a:latin typeface="Times New Roman" panose="02020603050405020304" pitchFamily="18" charset="0"/>
                      </a:endParaRPr>
                    </a:p>
                    <a:p>
                      <a:pPr marL="360000" algn="l" fontAlgn="ctr">
                        <a:spcAft>
                          <a:spcPts val="400"/>
                        </a:spcAft>
                      </a:pPr>
                      <a:r>
                        <a:rPr lang="en-US" sz="2000" b="1" u="none" strike="noStrike" dirty="0">
                          <a:solidFill>
                            <a:schemeClr val="tx1"/>
                          </a:solidFill>
                          <a:effectLst/>
                        </a:rPr>
                        <a:t>A.5. </a:t>
                      </a:r>
                      <a:r>
                        <a:rPr lang="en-US" sz="2000" b="1" u="none" strike="noStrike" dirty="0" err="1" smtClean="0">
                          <a:solidFill>
                            <a:schemeClr val="tx1"/>
                          </a:solidFill>
                          <a:effectLst/>
                        </a:rPr>
                        <a:t>Uluslararasılaşma</a:t>
                      </a:r>
                      <a:endParaRPr lang="tr-TR" sz="2000" b="1" i="0" u="none" strike="noStrike" dirty="0">
                        <a:solidFill>
                          <a:schemeClr val="tx1"/>
                        </a:solidFill>
                        <a:effectLst/>
                        <a:latin typeface="Times New Roman" panose="02020603050405020304" pitchFamily="18" charset="0"/>
                      </a:endParaRPr>
                    </a:p>
                  </a:txBody>
                  <a:tcPr marL="7620" marR="7620" marT="7620" marB="0" anchor="ctr">
                    <a:solidFill>
                      <a:schemeClr val="accent1">
                        <a:lumMod val="20000"/>
                        <a:lumOff val="80000"/>
                      </a:schemeClr>
                    </a:solidFill>
                  </a:tcPr>
                </a:tc>
                <a:tc vMerge="1">
                  <a:txBody>
                    <a:bodyPr/>
                    <a:lstStyle/>
                    <a:p>
                      <a:endParaRPr lang="tr-TR"/>
                    </a:p>
                  </a:txBody>
                  <a:tcPr/>
                </a:tc>
                <a:tc>
                  <a:txBody>
                    <a:bodyPr/>
                    <a:lstStyle/>
                    <a:p>
                      <a:pPr marL="360000" algn="l" fontAlgn="ctr">
                        <a:spcAft>
                          <a:spcPts val="400"/>
                        </a:spcAft>
                      </a:pPr>
                      <a:r>
                        <a:rPr lang="en-US" sz="2000" b="1" u="none" strike="noStrike" dirty="0">
                          <a:solidFill>
                            <a:schemeClr val="tx1"/>
                          </a:solidFill>
                          <a:effectLst/>
                        </a:rPr>
                        <a:t>B.1. Program </a:t>
                      </a:r>
                      <a:r>
                        <a:rPr lang="en-US" sz="2000" b="1" u="none" strike="noStrike" dirty="0" err="1">
                          <a:solidFill>
                            <a:schemeClr val="tx1"/>
                          </a:solidFill>
                          <a:effectLst/>
                        </a:rPr>
                        <a:t>Tasarımı</a:t>
                      </a:r>
                      <a:r>
                        <a:rPr lang="en-US" sz="2000" b="1" u="none" strike="noStrike" dirty="0">
                          <a:solidFill>
                            <a:schemeClr val="tx1"/>
                          </a:solidFill>
                          <a:effectLst/>
                        </a:rPr>
                        <a:t>, </a:t>
                      </a:r>
                      <a:r>
                        <a:rPr lang="en-US" sz="2000" b="1" u="none" strike="noStrike" dirty="0" err="1">
                          <a:solidFill>
                            <a:schemeClr val="tx1"/>
                          </a:solidFill>
                          <a:effectLst/>
                        </a:rPr>
                        <a:t>Değerlendirimesi</a:t>
                      </a:r>
                      <a:r>
                        <a:rPr lang="en-US" sz="2000" b="1" u="none" strike="noStrike" dirty="0">
                          <a:solidFill>
                            <a:schemeClr val="tx1"/>
                          </a:solidFill>
                          <a:effectLst/>
                        </a:rPr>
                        <a:t> </a:t>
                      </a:r>
                      <a:r>
                        <a:rPr lang="en-US" sz="2000" b="1" u="none" strike="noStrike" dirty="0" err="1">
                          <a:solidFill>
                            <a:schemeClr val="tx1"/>
                          </a:solidFill>
                          <a:effectLst/>
                        </a:rPr>
                        <a:t>ve</a:t>
                      </a:r>
                      <a:r>
                        <a:rPr lang="en-US" sz="2000" b="1" u="none" strike="noStrike" dirty="0">
                          <a:solidFill>
                            <a:schemeClr val="tx1"/>
                          </a:solidFill>
                          <a:effectLst/>
                        </a:rPr>
                        <a:t> </a:t>
                      </a:r>
                      <a:r>
                        <a:rPr lang="en-US" sz="2000" b="1" u="none" strike="noStrike" dirty="0" err="1">
                          <a:solidFill>
                            <a:schemeClr val="tx1"/>
                          </a:solidFill>
                          <a:effectLst/>
                        </a:rPr>
                        <a:t>Güncellenmesi</a:t>
                      </a:r>
                      <a:endParaRPr lang="tr-TR" sz="2000" b="1" i="0" u="none" strike="noStrike" dirty="0">
                        <a:solidFill>
                          <a:schemeClr val="tx1"/>
                        </a:solidFill>
                        <a:effectLst/>
                        <a:latin typeface="Times New Roman" panose="02020603050405020304" pitchFamily="18" charset="0"/>
                      </a:endParaRPr>
                    </a:p>
                    <a:p>
                      <a:pPr marL="360000" algn="l" fontAlgn="ctr">
                        <a:spcAft>
                          <a:spcPts val="400"/>
                        </a:spcAft>
                      </a:pPr>
                      <a:r>
                        <a:rPr lang="en-US" sz="2000" b="1" u="none" strike="noStrike" dirty="0">
                          <a:solidFill>
                            <a:schemeClr val="tx1"/>
                          </a:solidFill>
                          <a:effectLst/>
                        </a:rPr>
                        <a:t>B.2. </a:t>
                      </a:r>
                      <a:r>
                        <a:rPr lang="en-US" sz="2000" b="1" u="none" strike="noStrike" dirty="0" err="1">
                          <a:solidFill>
                            <a:schemeClr val="tx1"/>
                          </a:solidFill>
                          <a:effectLst/>
                        </a:rPr>
                        <a:t>Programların</a:t>
                      </a:r>
                      <a:r>
                        <a:rPr lang="en-US" sz="2000" b="1" u="none" strike="noStrike" dirty="0">
                          <a:solidFill>
                            <a:schemeClr val="tx1"/>
                          </a:solidFill>
                          <a:effectLst/>
                        </a:rPr>
                        <a:t> </a:t>
                      </a:r>
                      <a:r>
                        <a:rPr lang="en-US" sz="2000" b="1" u="none" strike="noStrike" dirty="0" err="1">
                          <a:solidFill>
                            <a:schemeClr val="tx1"/>
                          </a:solidFill>
                          <a:effectLst/>
                        </a:rPr>
                        <a:t>Yürütülmesi</a:t>
                      </a:r>
                      <a:endParaRPr lang="tr-TR" sz="2000" b="1" i="0" u="none" strike="noStrike" dirty="0">
                        <a:solidFill>
                          <a:schemeClr val="tx1"/>
                        </a:solidFill>
                        <a:effectLst/>
                        <a:latin typeface="Times New Roman" panose="02020603050405020304" pitchFamily="18" charset="0"/>
                      </a:endParaRPr>
                    </a:p>
                    <a:p>
                      <a:pPr marL="360000" algn="l" fontAlgn="ctr">
                        <a:spcAft>
                          <a:spcPts val="400"/>
                        </a:spcAft>
                      </a:pPr>
                      <a:r>
                        <a:rPr lang="en-US" sz="2000" b="1" u="none" strike="noStrike" dirty="0">
                          <a:solidFill>
                            <a:schemeClr val="tx1"/>
                          </a:solidFill>
                          <a:effectLst/>
                        </a:rPr>
                        <a:t>B.3. </a:t>
                      </a:r>
                      <a:r>
                        <a:rPr lang="en-US" sz="2000" b="1" u="none" strike="noStrike" dirty="0" err="1">
                          <a:solidFill>
                            <a:schemeClr val="tx1"/>
                          </a:solidFill>
                          <a:effectLst/>
                        </a:rPr>
                        <a:t>Öğrenme</a:t>
                      </a:r>
                      <a:r>
                        <a:rPr lang="en-US" sz="2000" b="1" u="none" strike="noStrike" dirty="0">
                          <a:solidFill>
                            <a:schemeClr val="tx1"/>
                          </a:solidFill>
                          <a:effectLst/>
                        </a:rPr>
                        <a:t> </a:t>
                      </a:r>
                      <a:r>
                        <a:rPr lang="en-US" sz="2000" b="1" u="none" strike="noStrike" dirty="0" err="1">
                          <a:solidFill>
                            <a:schemeClr val="tx1"/>
                          </a:solidFill>
                          <a:effectLst/>
                        </a:rPr>
                        <a:t>Kaynakları</a:t>
                      </a:r>
                      <a:r>
                        <a:rPr lang="en-US" sz="2000" b="1" u="none" strike="noStrike" dirty="0">
                          <a:solidFill>
                            <a:schemeClr val="tx1"/>
                          </a:solidFill>
                          <a:effectLst/>
                        </a:rPr>
                        <a:t> </a:t>
                      </a:r>
                      <a:r>
                        <a:rPr lang="en-US" sz="2000" b="1" u="none" strike="noStrike" dirty="0" err="1">
                          <a:solidFill>
                            <a:schemeClr val="tx1"/>
                          </a:solidFill>
                          <a:effectLst/>
                        </a:rPr>
                        <a:t>ve</a:t>
                      </a:r>
                      <a:r>
                        <a:rPr lang="en-US" sz="2000" b="1" u="none" strike="noStrike" dirty="0">
                          <a:solidFill>
                            <a:schemeClr val="tx1"/>
                          </a:solidFill>
                          <a:effectLst/>
                        </a:rPr>
                        <a:t> </a:t>
                      </a:r>
                      <a:r>
                        <a:rPr lang="en-US" sz="2000" b="1" u="none" strike="noStrike" dirty="0" err="1">
                          <a:solidFill>
                            <a:schemeClr val="tx1"/>
                          </a:solidFill>
                          <a:effectLst/>
                        </a:rPr>
                        <a:t>Akademik</a:t>
                      </a:r>
                      <a:r>
                        <a:rPr lang="en-US" sz="2000" b="1" u="none" strike="noStrike" dirty="0">
                          <a:solidFill>
                            <a:schemeClr val="tx1"/>
                          </a:solidFill>
                          <a:effectLst/>
                        </a:rPr>
                        <a:t> </a:t>
                      </a:r>
                      <a:r>
                        <a:rPr lang="en-US" sz="2000" b="1" u="none" strike="noStrike" dirty="0" err="1">
                          <a:solidFill>
                            <a:schemeClr val="tx1"/>
                          </a:solidFill>
                          <a:effectLst/>
                        </a:rPr>
                        <a:t>Destek</a:t>
                      </a:r>
                      <a:r>
                        <a:rPr lang="en-US" sz="2000" b="1" u="none" strike="noStrike" dirty="0">
                          <a:solidFill>
                            <a:schemeClr val="tx1"/>
                          </a:solidFill>
                          <a:effectLst/>
                        </a:rPr>
                        <a:t> </a:t>
                      </a:r>
                      <a:r>
                        <a:rPr lang="en-US" sz="2000" b="1" u="none" strike="noStrike" dirty="0" err="1">
                          <a:solidFill>
                            <a:schemeClr val="tx1"/>
                          </a:solidFill>
                          <a:effectLst/>
                        </a:rPr>
                        <a:t>Hizmetleri</a:t>
                      </a:r>
                      <a:endParaRPr lang="tr-TR" sz="2000" b="1" i="0" u="none" strike="noStrike" dirty="0">
                        <a:solidFill>
                          <a:schemeClr val="tx1"/>
                        </a:solidFill>
                        <a:effectLst/>
                        <a:latin typeface="Times New Roman" panose="02020603050405020304" pitchFamily="18" charset="0"/>
                      </a:endParaRPr>
                    </a:p>
                    <a:p>
                      <a:pPr marL="360000" algn="l" fontAlgn="ctr">
                        <a:spcAft>
                          <a:spcPts val="400"/>
                        </a:spcAft>
                      </a:pPr>
                      <a:r>
                        <a:rPr lang="en-US" sz="2000" b="1" u="none" strike="noStrike" dirty="0">
                          <a:solidFill>
                            <a:schemeClr val="tx1"/>
                          </a:solidFill>
                          <a:effectLst/>
                        </a:rPr>
                        <a:t>B.4. </a:t>
                      </a:r>
                      <a:r>
                        <a:rPr lang="en-US" sz="2000" b="1" u="none" strike="noStrike" dirty="0" err="1">
                          <a:solidFill>
                            <a:schemeClr val="tx1"/>
                          </a:solidFill>
                          <a:effectLst/>
                        </a:rPr>
                        <a:t>Öğretim</a:t>
                      </a:r>
                      <a:r>
                        <a:rPr lang="en-US" sz="2000" b="1" u="none" strike="noStrike" dirty="0">
                          <a:solidFill>
                            <a:schemeClr val="tx1"/>
                          </a:solidFill>
                          <a:effectLst/>
                        </a:rPr>
                        <a:t> </a:t>
                      </a:r>
                      <a:r>
                        <a:rPr lang="en-US" sz="2000" b="1" u="none" strike="noStrike" dirty="0" err="1" smtClean="0">
                          <a:solidFill>
                            <a:schemeClr val="tx1"/>
                          </a:solidFill>
                          <a:effectLst/>
                        </a:rPr>
                        <a:t>Kadrosu</a:t>
                      </a:r>
                      <a:endParaRPr lang="tr-TR" sz="2000" b="1" i="0" u="none" strike="noStrike" dirty="0">
                        <a:solidFill>
                          <a:schemeClr val="tx1"/>
                        </a:solidFill>
                        <a:effectLst/>
                        <a:latin typeface="Times New Roman" panose="02020603050405020304" pitchFamily="18" charset="0"/>
                      </a:endParaRPr>
                    </a:p>
                  </a:txBody>
                  <a:tcPr marL="7620" marR="7620" marT="7620" marB="0" anchor="ctr">
                    <a:solidFill>
                      <a:schemeClr val="accent2">
                        <a:lumMod val="20000"/>
                        <a:lumOff val="80000"/>
                      </a:schemeClr>
                    </a:solidFill>
                  </a:tcPr>
                </a:tc>
                <a:extLst>
                  <a:ext uri="{0D108BD9-81ED-4DB2-BD59-A6C34878D82A}">
                    <a16:rowId xmlns:a16="http://schemas.microsoft.com/office/drawing/2014/main" val="3812692490"/>
                  </a:ext>
                </a:extLst>
              </a:tr>
              <a:tr h="428042">
                <a:tc>
                  <a:txBody>
                    <a:bodyPr/>
                    <a:lstStyle/>
                    <a:p>
                      <a:pPr marL="360000" algn="ctr" fontAlgn="ctr">
                        <a:spcAft>
                          <a:spcPts val="400"/>
                        </a:spcAft>
                      </a:pPr>
                      <a:r>
                        <a:rPr lang="tr-TR" sz="2800" b="1" u="none" strike="noStrike" dirty="0">
                          <a:solidFill>
                            <a:srgbClr val="0000CC"/>
                          </a:solidFill>
                          <a:effectLst/>
                        </a:rPr>
                        <a:t>C</a:t>
                      </a:r>
                      <a:r>
                        <a:rPr lang="tr-TR" sz="2800" b="1" u="none" strike="noStrike" dirty="0" smtClean="0">
                          <a:solidFill>
                            <a:srgbClr val="0000CC"/>
                          </a:solidFill>
                          <a:effectLst/>
                        </a:rPr>
                        <a:t>. </a:t>
                      </a:r>
                      <a:r>
                        <a:rPr lang="tr-TR" sz="2800" b="1" u="none" strike="noStrike" dirty="0">
                          <a:solidFill>
                            <a:srgbClr val="0000CC"/>
                          </a:solidFill>
                          <a:effectLst/>
                        </a:rPr>
                        <a:t>Araştırma ve Geliştirme</a:t>
                      </a:r>
                      <a:endParaRPr lang="tr-TR" sz="2800" b="1" i="0" u="none" strike="noStrike" dirty="0">
                        <a:solidFill>
                          <a:srgbClr val="0000CC"/>
                        </a:solidFill>
                        <a:effectLst/>
                        <a:latin typeface="Times New Roman" panose="02020603050405020304" pitchFamily="18" charset="0"/>
                      </a:endParaRPr>
                    </a:p>
                  </a:txBody>
                  <a:tcPr marL="7620" marR="7620" marT="7620" marB="0" anchor="ctr">
                    <a:solidFill>
                      <a:schemeClr val="bg1"/>
                    </a:solidFill>
                  </a:tcPr>
                </a:tc>
                <a:tc vMerge="1">
                  <a:txBody>
                    <a:bodyPr/>
                    <a:lstStyle/>
                    <a:p>
                      <a:endParaRPr lang="tr-TR"/>
                    </a:p>
                  </a:txBody>
                  <a:tcPr/>
                </a:tc>
                <a:tc>
                  <a:txBody>
                    <a:bodyPr/>
                    <a:lstStyle/>
                    <a:p>
                      <a:pPr marL="360000" algn="ctr" fontAlgn="ctr">
                        <a:spcAft>
                          <a:spcPts val="400"/>
                        </a:spcAft>
                      </a:pPr>
                      <a:r>
                        <a:rPr lang="tr-TR" sz="2800" b="1" u="none" strike="noStrike" dirty="0">
                          <a:solidFill>
                            <a:srgbClr val="0000CC"/>
                          </a:solidFill>
                          <a:effectLst/>
                        </a:rPr>
                        <a:t>D. </a:t>
                      </a:r>
                      <a:r>
                        <a:rPr lang="tr-TR" sz="2800" b="1" u="none" strike="noStrike" dirty="0" smtClean="0">
                          <a:solidFill>
                            <a:srgbClr val="0000CC"/>
                          </a:solidFill>
                          <a:effectLst/>
                        </a:rPr>
                        <a:t>Toplumsal </a:t>
                      </a:r>
                      <a:r>
                        <a:rPr lang="tr-TR" sz="2800" b="1" u="none" strike="noStrike" dirty="0">
                          <a:solidFill>
                            <a:srgbClr val="0000CC"/>
                          </a:solidFill>
                          <a:effectLst/>
                        </a:rPr>
                        <a:t>Katkı</a:t>
                      </a:r>
                      <a:endParaRPr lang="tr-TR" sz="2800" b="1" i="0" u="none" strike="noStrike" dirty="0">
                        <a:solidFill>
                          <a:srgbClr val="0000CC"/>
                        </a:solidFill>
                        <a:effectLst/>
                        <a:latin typeface="Times New Roman" panose="02020603050405020304" pitchFamily="18" charset="0"/>
                      </a:endParaRPr>
                    </a:p>
                  </a:txBody>
                  <a:tcPr marL="7620" marR="7620" marT="7620" marB="0" anchor="ctr">
                    <a:solidFill>
                      <a:schemeClr val="bg1"/>
                    </a:solidFill>
                  </a:tcPr>
                </a:tc>
                <a:extLst>
                  <a:ext uri="{0D108BD9-81ED-4DB2-BD59-A6C34878D82A}">
                    <a16:rowId xmlns:a16="http://schemas.microsoft.com/office/drawing/2014/main" val="1647794660"/>
                  </a:ext>
                </a:extLst>
              </a:tr>
              <a:tr h="1609537">
                <a:tc>
                  <a:txBody>
                    <a:bodyPr/>
                    <a:lstStyle/>
                    <a:p>
                      <a:pPr marL="360000" algn="l" fontAlgn="ctr">
                        <a:spcAft>
                          <a:spcPts val="400"/>
                        </a:spcAft>
                      </a:pPr>
                      <a:r>
                        <a:rPr lang="en-US" sz="2000" b="1" u="none" strike="noStrike" dirty="0">
                          <a:effectLst/>
                        </a:rPr>
                        <a:t>C.1. </a:t>
                      </a:r>
                      <a:r>
                        <a:rPr lang="en-US" sz="2000" b="1" u="none" strike="noStrike" dirty="0" err="1">
                          <a:effectLst/>
                        </a:rPr>
                        <a:t>Araştırma</a:t>
                      </a:r>
                      <a:r>
                        <a:rPr lang="en-US" sz="2000" b="1" u="none" strike="noStrike" dirty="0">
                          <a:effectLst/>
                        </a:rPr>
                        <a:t> </a:t>
                      </a:r>
                      <a:r>
                        <a:rPr lang="en-US" sz="2000" b="1" u="none" strike="noStrike" dirty="0" err="1">
                          <a:effectLst/>
                        </a:rPr>
                        <a:t>Süreçlerinin</a:t>
                      </a:r>
                      <a:r>
                        <a:rPr lang="en-US" sz="2000" b="1" u="none" strike="noStrike" dirty="0">
                          <a:effectLst/>
                        </a:rPr>
                        <a:t> </a:t>
                      </a:r>
                      <a:r>
                        <a:rPr lang="en-US" sz="2000" b="1" u="none" strike="noStrike" dirty="0" err="1">
                          <a:effectLst/>
                        </a:rPr>
                        <a:t>Yönetimi</a:t>
                      </a:r>
                      <a:r>
                        <a:rPr lang="en-US" sz="2000" b="1" u="none" strike="noStrike" dirty="0">
                          <a:effectLst/>
                        </a:rPr>
                        <a:t> </a:t>
                      </a:r>
                      <a:r>
                        <a:rPr lang="en-US" sz="2000" b="1" u="none" strike="noStrike" dirty="0" err="1">
                          <a:effectLst/>
                        </a:rPr>
                        <a:t>ve</a:t>
                      </a:r>
                      <a:r>
                        <a:rPr lang="en-US" sz="2000" b="1" u="none" strike="noStrike" dirty="0">
                          <a:effectLst/>
                        </a:rPr>
                        <a:t> </a:t>
                      </a:r>
                      <a:r>
                        <a:rPr lang="en-US" sz="2000" b="1" u="none" strike="noStrike" dirty="0" err="1">
                          <a:effectLst/>
                        </a:rPr>
                        <a:t>Araştırma</a:t>
                      </a:r>
                      <a:r>
                        <a:rPr lang="en-US" sz="2000" b="1" u="none" strike="noStrike" dirty="0">
                          <a:effectLst/>
                        </a:rPr>
                        <a:t> </a:t>
                      </a:r>
                      <a:r>
                        <a:rPr lang="en-US" sz="2000" b="1" u="none" strike="noStrike" dirty="0" err="1">
                          <a:effectLst/>
                        </a:rPr>
                        <a:t>Kaynakları</a:t>
                      </a:r>
                      <a:endParaRPr lang="tr-TR" sz="2000" b="1" i="0" u="none" strike="noStrike" dirty="0">
                        <a:solidFill>
                          <a:srgbClr val="000000"/>
                        </a:solidFill>
                        <a:effectLst/>
                        <a:latin typeface="Times New Roman" panose="02020603050405020304" pitchFamily="18" charset="0"/>
                      </a:endParaRPr>
                    </a:p>
                    <a:p>
                      <a:pPr marL="360000" algn="l" fontAlgn="ctr">
                        <a:spcAft>
                          <a:spcPts val="400"/>
                        </a:spcAft>
                      </a:pPr>
                      <a:r>
                        <a:rPr lang="en-US" sz="2000" b="1" u="none" strike="noStrike" dirty="0">
                          <a:effectLst/>
                        </a:rPr>
                        <a:t>C.2. </a:t>
                      </a:r>
                      <a:r>
                        <a:rPr lang="en-US" sz="2000" b="1" u="none" strike="noStrike" dirty="0" err="1">
                          <a:effectLst/>
                        </a:rPr>
                        <a:t>Araştırma</a:t>
                      </a:r>
                      <a:r>
                        <a:rPr lang="en-US" sz="2000" b="1" u="none" strike="noStrike" dirty="0">
                          <a:effectLst/>
                        </a:rPr>
                        <a:t> </a:t>
                      </a:r>
                      <a:r>
                        <a:rPr lang="en-US" sz="2000" b="1" u="none" strike="noStrike" dirty="0" err="1">
                          <a:effectLst/>
                        </a:rPr>
                        <a:t>Yetkinliği</a:t>
                      </a:r>
                      <a:r>
                        <a:rPr lang="en-US" sz="2000" b="1" u="none" strike="noStrike" dirty="0">
                          <a:effectLst/>
                        </a:rPr>
                        <a:t>, </a:t>
                      </a:r>
                      <a:r>
                        <a:rPr lang="en-US" sz="2000" b="1" u="none" strike="noStrike" dirty="0" err="1">
                          <a:effectLst/>
                        </a:rPr>
                        <a:t>İş</a:t>
                      </a:r>
                      <a:r>
                        <a:rPr lang="en-US" sz="2000" b="1" u="none" strike="noStrike" dirty="0">
                          <a:effectLst/>
                        </a:rPr>
                        <a:t> </a:t>
                      </a:r>
                      <a:r>
                        <a:rPr lang="en-US" sz="2000" b="1" u="none" strike="noStrike" dirty="0" err="1">
                          <a:effectLst/>
                        </a:rPr>
                        <a:t>Birlikleri</a:t>
                      </a:r>
                      <a:r>
                        <a:rPr lang="en-US" sz="2000" b="1" u="none" strike="noStrike" dirty="0">
                          <a:effectLst/>
                        </a:rPr>
                        <a:t> </a:t>
                      </a:r>
                      <a:r>
                        <a:rPr lang="en-US" sz="2000" b="1" u="none" strike="noStrike" dirty="0" err="1">
                          <a:effectLst/>
                        </a:rPr>
                        <a:t>ve</a:t>
                      </a:r>
                      <a:r>
                        <a:rPr lang="en-US" sz="2000" b="1" u="none" strike="noStrike" dirty="0">
                          <a:effectLst/>
                        </a:rPr>
                        <a:t> </a:t>
                      </a:r>
                      <a:r>
                        <a:rPr lang="en-US" sz="2000" b="1" u="none" strike="noStrike" dirty="0" err="1">
                          <a:effectLst/>
                        </a:rPr>
                        <a:t>Destekler</a:t>
                      </a:r>
                      <a:endParaRPr lang="tr-TR" sz="2000" b="1" i="0" u="none" strike="noStrike" dirty="0">
                        <a:solidFill>
                          <a:srgbClr val="000000"/>
                        </a:solidFill>
                        <a:effectLst/>
                        <a:latin typeface="Times New Roman" panose="02020603050405020304" pitchFamily="18" charset="0"/>
                      </a:endParaRPr>
                    </a:p>
                    <a:p>
                      <a:pPr marL="360000" algn="l" fontAlgn="ctr">
                        <a:spcAft>
                          <a:spcPts val="400"/>
                        </a:spcAft>
                      </a:pPr>
                      <a:r>
                        <a:rPr lang="en-US" sz="2000" b="1" u="none" strike="noStrike" dirty="0">
                          <a:effectLst/>
                        </a:rPr>
                        <a:t>C.3. </a:t>
                      </a:r>
                      <a:r>
                        <a:rPr lang="en-US" sz="2000" b="1" u="none" strike="noStrike" dirty="0" err="1">
                          <a:effectLst/>
                        </a:rPr>
                        <a:t>Araştırma</a:t>
                      </a:r>
                      <a:r>
                        <a:rPr lang="en-US" sz="2000" b="1" u="none" strike="noStrike" dirty="0">
                          <a:effectLst/>
                        </a:rPr>
                        <a:t> </a:t>
                      </a:r>
                      <a:r>
                        <a:rPr lang="en-US" sz="2000" b="1" u="none" strike="noStrike" dirty="0" err="1">
                          <a:effectLst/>
                        </a:rPr>
                        <a:t>Performansı</a:t>
                      </a:r>
                      <a:endParaRPr lang="tr-TR" sz="2000" b="1" i="0" u="none" strike="noStrike" dirty="0">
                        <a:solidFill>
                          <a:srgbClr val="000000"/>
                        </a:solidFill>
                        <a:effectLst/>
                        <a:latin typeface="Times New Roman" panose="02020603050405020304" pitchFamily="18" charset="0"/>
                      </a:endParaRPr>
                    </a:p>
                  </a:txBody>
                  <a:tcPr marL="7620" marR="7620" marT="7620" marB="0" anchor="ctr">
                    <a:solidFill>
                      <a:schemeClr val="accent4">
                        <a:lumMod val="20000"/>
                        <a:lumOff val="80000"/>
                      </a:schemeClr>
                    </a:solidFill>
                  </a:tcPr>
                </a:tc>
                <a:tc vMerge="1">
                  <a:txBody>
                    <a:bodyPr/>
                    <a:lstStyle/>
                    <a:p>
                      <a:endParaRPr lang="tr-TR"/>
                    </a:p>
                  </a:txBody>
                  <a:tcPr/>
                </a:tc>
                <a:tc>
                  <a:txBody>
                    <a:bodyPr/>
                    <a:lstStyle/>
                    <a:p>
                      <a:pPr marL="360000" algn="l" fontAlgn="ctr">
                        <a:spcAft>
                          <a:spcPts val="400"/>
                        </a:spcAft>
                      </a:pPr>
                      <a:r>
                        <a:rPr lang="en-US" sz="2000" b="1" u="none" strike="noStrike" dirty="0">
                          <a:solidFill>
                            <a:schemeClr val="tx1"/>
                          </a:solidFill>
                          <a:effectLst/>
                        </a:rPr>
                        <a:t>D.1. </a:t>
                      </a:r>
                      <a:r>
                        <a:rPr lang="en-US" sz="2000" b="1" u="none" strike="noStrike" dirty="0" err="1">
                          <a:solidFill>
                            <a:schemeClr val="tx1"/>
                          </a:solidFill>
                          <a:effectLst/>
                        </a:rPr>
                        <a:t>Toplumsal</a:t>
                      </a:r>
                      <a:r>
                        <a:rPr lang="en-US" sz="2000" b="1" u="none" strike="noStrike" dirty="0">
                          <a:solidFill>
                            <a:schemeClr val="tx1"/>
                          </a:solidFill>
                          <a:effectLst/>
                        </a:rPr>
                        <a:t> </a:t>
                      </a:r>
                      <a:r>
                        <a:rPr lang="en-US" sz="2000" b="1" u="none" strike="noStrike" dirty="0" err="1">
                          <a:solidFill>
                            <a:schemeClr val="tx1"/>
                          </a:solidFill>
                          <a:effectLst/>
                        </a:rPr>
                        <a:t>Katkı</a:t>
                      </a:r>
                      <a:r>
                        <a:rPr lang="en-US" sz="2000" b="1" u="none" strike="noStrike" dirty="0">
                          <a:solidFill>
                            <a:schemeClr val="tx1"/>
                          </a:solidFill>
                          <a:effectLst/>
                        </a:rPr>
                        <a:t> </a:t>
                      </a:r>
                      <a:r>
                        <a:rPr lang="en-US" sz="2000" b="1" u="none" strike="noStrike" dirty="0" err="1">
                          <a:solidFill>
                            <a:schemeClr val="tx1"/>
                          </a:solidFill>
                          <a:effectLst/>
                        </a:rPr>
                        <a:t>Süreçlerinin</a:t>
                      </a:r>
                      <a:r>
                        <a:rPr lang="en-US" sz="2000" b="1" u="none" strike="noStrike" dirty="0">
                          <a:solidFill>
                            <a:schemeClr val="tx1"/>
                          </a:solidFill>
                          <a:effectLst/>
                        </a:rPr>
                        <a:t> </a:t>
                      </a:r>
                      <a:r>
                        <a:rPr lang="en-US" sz="2000" b="1" u="none" strike="noStrike" dirty="0" err="1">
                          <a:solidFill>
                            <a:schemeClr val="tx1"/>
                          </a:solidFill>
                          <a:effectLst/>
                        </a:rPr>
                        <a:t>Yönetimi</a:t>
                      </a:r>
                      <a:r>
                        <a:rPr lang="en-US" sz="2000" b="1" u="none" strike="noStrike" dirty="0">
                          <a:solidFill>
                            <a:schemeClr val="tx1"/>
                          </a:solidFill>
                          <a:effectLst/>
                        </a:rPr>
                        <a:t> </a:t>
                      </a:r>
                      <a:r>
                        <a:rPr lang="en-US" sz="2000" b="1" u="none" strike="noStrike" dirty="0" err="1">
                          <a:solidFill>
                            <a:schemeClr val="tx1"/>
                          </a:solidFill>
                          <a:effectLst/>
                        </a:rPr>
                        <a:t>ve</a:t>
                      </a:r>
                      <a:r>
                        <a:rPr lang="en-US" sz="2000" b="1" u="none" strike="noStrike" dirty="0">
                          <a:solidFill>
                            <a:schemeClr val="tx1"/>
                          </a:solidFill>
                          <a:effectLst/>
                        </a:rPr>
                        <a:t> </a:t>
                      </a:r>
                      <a:r>
                        <a:rPr lang="en-US" sz="2000" b="1" u="none" strike="noStrike" dirty="0" err="1">
                          <a:solidFill>
                            <a:schemeClr val="tx1"/>
                          </a:solidFill>
                          <a:effectLst/>
                        </a:rPr>
                        <a:t>Toplumsal</a:t>
                      </a:r>
                      <a:r>
                        <a:rPr lang="en-US" sz="2000" b="1" u="none" strike="noStrike" dirty="0">
                          <a:solidFill>
                            <a:schemeClr val="tx1"/>
                          </a:solidFill>
                          <a:effectLst/>
                        </a:rPr>
                        <a:t> </a:t>
                      </a:r>
                      <a:r>
                        <a:rPr lang="en-US" sz="2000" b="1" u="none" strike="noStrike" dirty="0" err="1">
                          <a:solidFill>
                            <a:schemeClr val="tx1"/>
                          </a:solidFill>
                          <a:effectLst/>
                        </a:rPr>
                        <a:t>Katkı</a:t>
                      </a:r>
                      <a:r>
                        <a:rPr lang="en-US" sz="2000" b="1" u="none" strike="noStrike" dirty="0">
                          <a:solidFill>
                            <a:schemeClr val="tx1"/>
                          </a:solidFill>
                          <a:effectLst/>
                        </a:rPr>
                        <a:t> </a:t>
                      </a:r>
                      <a:r>
                        <a:rPr lang="en-US" sz="2000" b="1" u="none" strike="noStrike" dirty="0" err="1">
                          <a:solidFill>
                            <a:schemeClr val="tx1"/>
                          </a:solidFill>
                          <a:effectLst/>
                        </a:rPr>
                        <a:t>Kaynakları</a:t>
                      </a:r>
                      <a:endParaRPr lang="tr-TR" sz="2000" b="1" i="0" u="none" strike="noStrike" dirty="0">
                        <a:solidFill>
                          <a:schemeClr val="tx1"/>
                        </a:solidFill>
                        <a:effectLst/>
                        <a:latin typeface="Times New Roman" panose="02020603050405020304" pitchFamily="18" charset="0"/>
                      </a:endParaRPr>
                    </a:p>
                    <a:p>
                      <a:pPr marL="360000" algn="l" fontAlgn="ctr">
                        <a:spcAft>
                          <a:spcPts val="400"/>
                        </a:spcAft>
                      </a:pPr>
                      <a:r>
                        <a:rPr lang="en-US" sz="2000" b="1" u="none" strike="noStrike" dirty="0">
                          <a:solidFill>
                            <a:schemeClr val="tx1"/>
                          </a:solidFill>
                          <a:effectLst/>
                        </a:rPr>
                        <a:t>D.2. </a:t>
                      </a:r>
                      <a:r>
                        <a:rPr lang="en-US" sz="2000" b="1" u="none" strike="noStrike" dirty="0" err="1">
                          <a:solidFill>
                            <a:schemeClr val="tx1"/>
                          </a:solidFill>
                          <a:effectLst/>
                        </a:rPr>
                        <a:t>Toplumsal</a:t>
                      </a:r>
                      <a:r>
                        <a:rPr lang="en-US" sz="2000" b="1" u="none" strike="noStrike" dirty="0">
                          <a:solidFill>
                            <a:schemeClr val="tx1"/>
                          </a:solidFill>
                          <a:effectLst/>
                        </a:rPr>
                        <a:t> </a:t>
                      </a:r>
                      <a:r>
                        <a:rPr lang="en-US" sz="2000" b="1" u="none" strike="noStrike" dirty="0" err="1">
                          <a:solidFill>
                            <a:schemeClr val="tx1"/>
                          </a:solidFill>
                          <a:effectLst/>
                        </a:rPr>
                        <a:t>Katkı</a:t>
                      </a:r>
                      <a:r>
                        <a:rPr lang="en-US" sz="2000" b="1" u="none" strike="noStrike" dirty="0">
                          <a:solidFill>
                            <a:schemeClr val="tx1"/>
                          </a:solidFill>
                          <a:effectLst/>
                        </a:rPr>
                        <a:t> </a:t>
                      </a:r>
                      <a:r>
                        <a:rPr lang="en-US" sz="2000" b="1" u="none" strike="noStrike" dirty="0" err="1" smtClean="0">
                          <a:solidFill>
                            <a:schemeClr val="tx1"/>
                          </a:solidFill>
                          <a:effectLst/>
                        </a:rPr>
                        <a:t>Performansı</a:t>
                      </a:r>
                      <a:endParaRPr lang="tr-TR" sz="2000" b="1" i="0" u="none" strike="noStrike" dirty="0">
                        <a:solidFill>
                          <a:schemeClr val="tx1"/>
                        </a:solidFill>
                        <a:effectLst/>
                        <a:latin typeface="Times New Roman" panose="02020603050405020304" pitchFamily="18" charset="0"/>
                      </a:endParaRPr>
                    </a:p>
                  </a:txBody>
                  <a:tcPr marL="7620" marR="7620" marT="7620" marB="0" anchor="ctr">
                    <a:solidFill>
                      <a:schemeClr val="accent6">
                        <a:lumMod val="20000"/>
                        <a:lumOff val="80000"/>
                      </a:schemeClr>
                    </a:solidFill>
                  </a:tcPr>
                </a:tc>
                <a:extLst>
                  <a:ext uri="{0D108BD9-81ED-4DB2-BD59-A6C34878D82A}">
                    <a16:rowId xmlns:a16="http://schemas.microsoft.com/office/drawing/2014/main" val="4059533366"/>
                  </a:ext>
                </a:extLst>
              </a:tr>
            </a:tbl>
          </a:graphicData>
        </a:graphic>
      </p:graphicFrame>
      <p:sp>
        <p:nvSpPr>
          <p:cNvPr id="8" name="Metin kutusu 7">
            <a:extLst>
              <a:ext uri="{FF2B5EF4-FFF2-40B4-BE49-F238E27FC236}">
                <a16:creationId xmlns:a16="http://schemas.microsoft.com/office/drawing/2014/main" id="{41457450-A5E1-7F4C-943E-3E960818C3EA}"/>
              </a:ext>
            </a:extLst>
          </p:cNvPr>
          <p:cNvSpPr txBox="1"/>
          <p:nvPr/>
        </p:nvSpPr>
        <p:spPr>
          <a:xfrm>
            <a:off x="0" y="1053069"/>
            <a:ext cx="12192000" cy="523220"/>
          </a:xfrm>
          <a:prstGeom prst="rect">
            <a:avLst/>
          </a:prstGeom>
          <a:noFill/>
        </p:spPr>
        <p:txBody>
          <a:bodyPr wrap="square">
            <a:spAutoFit/>
          </a:bodyPr>
          <a:lstStyle/>
          <a:p>
            <a:pPr algn="ctr"/>
            <a:r>
              <a:rPr lang="tr-TR" sz="2800" b="1" dirty="0" smtClean="0">
                <a:solidFill>
                  <a:srgbClr val="FF0000"/>
                </a:solidFill>
                <a:latin typeface="+mj-lt"/>
                <a:ea typeface="Calibri" panose="020F0502020204030204" pitchFamily="34" charset="0"/>
                <a:cs typeface="Calibri" panose="020F0502020204030204" pitchFamily="34" charset="0"/>
              </a:rPr>
              <a:t>4 Ana Başlık, 14 Ölçüt Ve 46 Alt Ölçüt</a:t>
            </a:r>
            <a:endParaRPr lang="tr-TR" sz="2800" dirty="0">
              <a:solidFill>
                <a:srgbClr val="FF0000"/>
              </a:solidFill>
              <a:latin typeface="+mj-lt"/>
            </a:endParaRPr>
          </a:p>
        </p:txBody>
      </p:sp>
    </p:spTree>
    <p:extLst>
      <p:ext uri="{BB962C8B-B14F-4D97-AF65-F5344CB8AC3E}">
        <p14:creationId xmlns:p14="http://schemas.microsoft.com/office/powerpoint/2010/main" val="2407468099"/>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p:cNvSpPr>
            <a:spLocks noGrp="1"/>
          </p:cNvSpPr>
          <p:nvPr>
            <p:ph type="title"/>
          </p:nvPr>
        </p:nvSpPr>
        <p:spPr>
          <a:xfrm>
            <a:off x="838200" y="185017"/>
            <a:ext cx="11353800" cy="746126"/>
          </a:xfrm>
        </p:spPr>
        <p:txBody>
          <a:bodyPr>
            <a:noAutofit/>
          </a:bodyPr>
          <a:lstStyle/>
          <a:p>
            <a:pPr algn="ctr"/>
            <a:r>
              <a:rPr lang="tr-TR" sz="2400" b="1" dirty="0">
                <a:solidFill>
                  <a:srgbClr val="FF0000"/>
                </a:solidFill>
              </a:rPr>
              <a:t>C.2. Araştırma Yetkinliği, İş birlikleri ve Destekler / </a:t>
            </a:r>
            <a:r>
              <a:rPr lang="tr-TR" sz="2800" dirty="0">
                <a:solidFill>
                  <a:srgbClr val="FF0000"/>
                </a:solidFill>
              </a:rPr>
              <a:t/>
            </a:r>
            <a:br>
              <a:rPr lang="tr-TR" sz="2800" dirty="0">
                <a:solidFill>
                  <a:srgbClr val="FF0000"/>
                </a:solidFill>
              </a:rPr>
            </a:br>
            <a:r>
              <a:rPr lang="tr-TR" sz="2800" b="1" dirty="0">
                <a:solidFill>
                  <a:srgbClr val="0000CC"/>
                </a:solidFill>
              </a:rPr>
              <a:t>C.2.2. Ulusal ve uluslararası ortak programlar ve ortak araştırma birimleri</a:t>
            </a:r>
            <a:endParaRPr lang="tr-TR" sz="2800" dirty="0"/>
          </a:p>
        </p:txBody>
      </p:sp>
      <p:sp>
        <p:nvSpPr>
          <p:cNvPr id="11" name="İçerik Yer Tutucusu 10"/>
          <p:cNvSpPr>
            <a:spLocks noGrp="1"/>
          </p:cNvSpPr>
          <p:nvPr>
            <p:ph idx="1"/>
          </p:nvPr>
        </p:nvSpPr>
        <p:spPr>
          <a:xfrm>
            <a:off x="318655" y="1302326"/>
            <a:ext cx="11526981" cy="4946073"/>
          </a:xfrm>
        </p:spPr>
        <p:txBody>
          <a:bodyPr>
            <a:normAutofit fontScale="55000" lnSpcReduction="20000"/>
          </a:bodyPr>
          <a:lstStyle/>
          <a:p>
            <a:pPr marL="0" indent="0" algn="ctr">
              <a:lnSpc>
                <a:spcPct val="120000"/>
              </a:lnSpc>
              <a:spcBef>
                <a:spcPts val="0"/>
              </a:spcBef>
              <a:spcAft>
                <a:spcPts val="400"/>
              </a:spcAft>
              <a:buNone/>
            </a:pPr>
            <a:r>
              <a:rPr lang="tr-TR" sz="5100" b="1" u="sng" dirty="0" smtClean="0">
                <a:solidFill>
                  <a:srgbClr val="FF0000"/>
                </a:solidFill>
              </a:rPr>
              <a:t>Örnek Uygulamalar ve Kanıtlar</a:t>
            </a:r>
          </a:p>
          <a:p>
            <a:pPr marL="0" indent="0" algn="ctr">
              <a:lnSpc>
                <a:spcPct val="120000"/>
              </a:lnSpc>
              <a:spcBef>
                <a:spcPts val="0"/>
              </a:spcBef>
              <a:spcAft>
                <a:spcPts val="400"/>
              </a:spcAft>
              <a:buNone/>
            </a:pPr>
            <a:endParaRPr lang="tr-TR" sz="2200" b="1" u="sng" dirty="0" smtClean="0">
              <a:solidFill>
                <a:srgbClr val="FF0000"/>
              </a:solidFill>
            </a:endParaRPr>
          </a:p>
          <a:p>
            <a:pPr marL="0" indent="0" algn="ctr">
              <a:lnSpc>
                <a:spcPct val="120000"/>
              </a:lnSpc>
              <a:spcBef>
                <a:spcPts val="0"/>
              </a:spcBef>
              <a:spcAft>
                <a:spcPts val="400"/>
              </a:spcAft>
              <a:buNone/>
            </a:pPr>
            <a:endParaRPr lang="tr-TR" sz="1800" b="1" u="sng" dirty="0" smtClean="0">
              <a:solidFill>
                <a:srgbClr val="FF0000"/>
              </a:solidFill>
            </a:endParaRPr>
          </a:p>
          <a:p>
            <a:pPr marL="360000" indent="-360000">
              <a:lnSpc>
                <a:spcPct val="120000"/>
              </a:lnSpc>
              <a:spcBef>
                <a:spcPts val="0"/>
              </a:spcBef>
              <a:spcAft>
                <a:spcPts val="400"/>
              </a:spcAft>
              <a:buFont typeface="+mj-lt"/>
              <a:buAutoNum type="arabicPeriod" startAt="5"/>
            </a:pPr>
            <a:r>
              <a:rPr lang="tr-TR" sz="4700" dirty="0" smtClean="0"/>
              <a:t>Birimin </a:t>
            </a:r>
            <a:r>
              <a:rPr lang="tr-TR" sz="4700" dirty="0"/>
              <a:t>dahil olduğu </a:t>
            </a:r>
            <a:r>
              <a:rPr lang="tr-TR" sz="4700" i="1" dirty="0">
                <a:solidFill>
                  <a:srgbClr val="C00000"/>
                </a:solidFill>
              </a:rPr>
              <a:t>araştırma ağları, </a:t>
            </a:r>
            <a:r>
              <a:rPr lang="tr-TR" sz="4700" i="1" dirty="0" smtClean="0">
                <a:solidFill>
                  <a:srgbClr val="C00000"/>
                </a:solidFill>
              </a:rPr>
              <a:t>Birimin </a:t>
            </a:r>
            <a:r>
              <a:rPr lang="tr-TR" sz="4700" i="1" dirty="0">
                <a:solidFill>
                  <a:srgbClr val="C00000"/>
                </a:solidFill>
              </a:rPr>
              <a:t>ortak programları ve araştırma birimleri, ortak araştırmalardan üretilen çalışmalar</a:t>
            </a:r>
            <a:r>
              <a:rPr lang="tr-TR" sz="4700" dirty="0"/>
              <a:t>,</a:t>
            </a:r>
          </a:p>
          <a:p>
            <a:pPr marL="360000" indent="-360000">
              <a:lnSpc>
                <a:spcPct val="120000"/>
              </a:lnSpc>
              <a:spcBef>
                <a:spcPts val="0"/>
              </a:spcBef>
              <a:spcAft>
                <a:spcPts val="400"/>
              </a:spcAft>
              <a:buFont typeface="+mj-lt"/>
              <a:buAutoNum type="arabicPeriod" startAt="5"/>
            </a:pPr>
            <a:r>
              <a:rPr lang="tr-TR" sz="4700" dirty="0" smtClean="0"/>
              <a:t>Konsorsiyumlar gibi ortak </a:t>
            </a:r>
            <a:r>
              <a:rPr lang="tr-TR" sz="4700" dirty="0"/>
              <a:t>araştırma ağlarına (COST vb.) katılan </a:t>
            </a:r>
            <a:r>
              <a:rPr lang="tr-TR" sz="4700" i="1" dirty="0">
                <a:solidFill>
                  <a:srgbClr val="C00000"/>
                </a:solidFill>
              </a:rPr>
              <a:t>öğretim elemanı </a:t>
            </a:r>
            <a:r>
              <a:rPr lang="tr-TR" sz="4700" i="1" dirty="0" smtClean="0">
                <a:solidFill>
                  <a:srgbClr val="C00000"/>
                </a:solidFill>
              </a:rPr>
              <a:t>sayısı</a:t>
            </a:r>
            <a:r>
              <a:rPr lang="tr-TR" sz="4700" dirty="0" smtClean="0"/>
              <a:t>,</a:t>
            </a:r>
            <a:endParaRPr lang="tr-TR" sz="4700" dirty="0"/>
          </a:p>
          <a:p>
            <a:pPr marL="360000" indent="-360000">
              <a:lnSpc>
                <a:spcPct val="120000"/>
              </a:lnSpc>
              <a:spcBef>
                <a:spcPts val="0"/>
              </a:spcBef>
              <a:spcAft>
                <a:spcPts val="400"/>
              </a:spcAft>
              <a:buFont typeface="+mj-lt"/>
              <a:buAutoNum type="arabicPeriod" startAt="5"/>
            </a:pPr>
            <a:r>
              <a:rPr lang="tr-TR" sz="4700" dirty="0" smtClean="0"/>
              <a:t>Ortak </a:t>
            </a:r>
            <a:r>
              <a:rPr lang="tr-TR" sz="4700" dirty="0"/>
              <a:t>programlar ve ortak araştırma faaliyetlerinin işleyişi ve etkililiğinin </a:t>
            </a:r>
            <a:r>
              <a:rPr lang="tr-TR" sz="4700" b="1" i="1" dirty="0">
                <a:solidFill>
                  <a:srgbClr val="C00000"/>
                </a:solidFill>
              </a:rPr>
              <a:t>izlendiği, paydaşlarla birlikte iyileştirilmelerin</a:t>
            </a:r>
            <a:r>
              <a:rPr lang="tr-TR" sz="4700" dirty="0"/>
              <a:t> </a:t>
            </a:r>
            <a:r>
              <a:rPr lang="tr-TR" sz="4700" dirty="0" smtClean="0"/>
              <a:t>yapıldığına </a:t>
            </a:r>
            <a:r>
              <a:rPr lang="tr-TR" sz="4700" dirty="0"/>
              <a:t>dair </a:t>
            </a:r>
            <a:r>
              <a:rPr lang="tr-TR" sz="4700" dirty="0" smtClean="0"/>
              <a:t>kanıtlar (paydaş </a:t>
            </a:r>
            <a:r>
              <a:rPr lang="tr-TR" sz="4700" dirty="0"/>
              <a:t>geri bildirimleri</a:t>
            </a:r>
            <a:r>
              <a:rPr lang="tr-TR" sz="4700" dirty="0" smtClean="0"/>
              <a:t>, vb.), </a:t>
            </a:r>
          </a:p>
          <a:p>
            <a:pPr marL="360000" indent="-360000">
              <a:lnSpc>
                <a:spcPct val="120000"/>
              </a:lnSpc>
              <a:spcBef>
                <a:spcPts val="0"/>
              </a:spcBef>
              <a:spcAft>
                <a:spcPts val="400"/>
              </a:spcAft>
              <a:buFont typeface="+mj-lt"/>
              <a:buAutoNum type="arabicPeriod" startAt="5"/>
            </a:pPr>
            <a:r>
              <a:rPr lang="tr-TR" sz="4700" dirty="0" smtClean="0"/>
              <a:t>Standart </a:t>
            </a:r>
            <a:r>
              <a:rPr lang="tr-TR" sz="4700" dirty="0"/>
              <a:t>uygulamalar ve mevzuatın yanı sıra; birimin ihtiyaçları doğrultusunda geliştirdiği özgün yaklaşım ve uygulamalarına ilişkin </a:t>
            </a:r>
            <a:r>
              <a:rPr lang="tr-TR" sz="4700" dirty="0" smtClean="0"/>
              <a:t>kanıtlar.</a:t>
            </a:r>
            <a:endParaRPr lang="tr-TR" b="1" u="sng" dirty="0">
              <a:solidFill>
                <a:srgbClr val="FF0000"/>
              </a:solidFill>
            </a:endParaRPr>
          </a:p>
        </p:txBody>
      </p:sp>
      <p:sp>
        <p:nvSpPr>
          <p:cNvPr id="7" name="Veri Yer Tutucusu 6"/>
          <p:cNvSpPr>
            <a:spLocks noGrp="1"/>
          </p:cNvSpPr>
          <p:nvPr>
            <p:ph type="dt" sz="half" idx="10"/>
          </p:nvPr>
        </p:nvSpPr>
        <p:spPr/>
        <p:txBody>
          <a:bodyPr/>
          <a:lstStyle/>
          <a:p>
            <a:fld id="{D753C0B6-E6B2-4FA5-8C0D-73CA30C6C47E}" type="datetime1">
              <a:rPr lang="tr-TR" smtClean="0"/>
              <a:t>15.10.2025</a:t>
            </a:fld>
            <a:endParaRPr lang="tr-TR"/>
          </a:p>
        </p:txBody>
      </p:sp>
      <p:sp>
        <p:nvSpPr>
          <p:cNvPr id="8" name="Altbilgi Yer Tutucusu 7"/>
          <p:cNvSpPr>
            <a:spLocks noGrp="1"/>
          </p:cNvSpPr>
          <p:nvPr>
            <p:ph type="ftr" sz="quarter" idx="11"/>
          </p:nvPr>
        </p:nvSpPr>
        <p:spPr/>
        <p:txBody>
          <a:bodyPr/>
          <a:lstStyle/>
          <a:p>
            <a:r>
              <a:rPr lang="tr-TR" smtClean="0"/>
              <a:t>TRÜ KALİTE KOORDİNATÖRLÜĞÜ</a:t>
            </a:r>
            <a:endParaRPr lang="tr-TR"/>
          </a:p>
        </p:txBody>
      </p:sp>
      <p:sp>
        <p:nvSpPr>
          <p:cNvPr id="9" name="Slayt Numarası Yer Tutucusu 8"/>
          <p:cNvSpPr>
            <a:spLocks noGrp="1"/>
          </p:cNvSpPr>
          <p:nvPr>
            <p:ph type="sldNum" sz="quarter" idx="12"/>
          </p:nvPr>
        </p:nvSpPr>
        <p:spPr/>
        <p:txBody>
          <a:bodyPr/>
          <a:lstStyle/>
          <a:p>
            <a:fld id="{DDCE7859-ABE5-4F86-9590-63E6FFC2B8A3}" type="slidenum">
              <a:rPr lang="tr-TR" smtClean="0"/>
              <a:pPr/>
              <a:t>30</a:t>
            </a:fld>
            <a:endParaRPr lang="tr-TR"/>
          </a:p>
        </p:txBody>
      </p:sp>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4529" y="6248400"/>
            <a:ext cx="487471" cy="494242"/>
          </a:xfrm>
          <a:prstGeom prst="rect">
            <a:avLst/>
          </a:prstGeom>
        </p:spPr>
      </p:pic>
    </p:spTree>
    <p:extLst>
      <p:ext uri="{BB962C8B-B14F-4D97-AF65-F5344CB8AC3E}">
        <p14:creationId xmlns:p14="http://schemas.microsoft.com/office/powerpoint/2010/main" val="3102648273"/>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53470"/>
            <a:ext cx="12191999" cy="913330"/>
          </a:xfrm>
        </p:spPr>
        <p:txBody>
          <a:bodyPr>
            <a:noAutofit/>
          </a:bodyPr>
          <a:lstStyle/>
          <a:p>
            <a:pPr algn="ctr"/>
            <a:r>
              <a:rPr lang="tr-TR" sz="2400" b="1" dirty="0" smtClean="0">
                <a:solidFill>
                  <a:srgbClr val="FF0000"/>
                </a:solidFill>
              </a:rPr>
              <a:t>C.3. Araştırma Performansı /</a:t>
            </a:r>
            <a:r>
              <a:rPr lang="tr-TR" sz="2400" dirty="0" smtClean="0">
                <a:solidFill>
                  <a:srgbClr val="FF0000"/>
                </a:solidFill>
              </a:rPr>
              <a:t/>
            </a:r>
            <a:br>
              <a:rPr lang="tr-TR" sz="2400" dirty="0" smtClean="0">
                <a:solidFill>
                  <a:srgbClr val="FF0000"/>
                </a:solidFill>
              </a:rPr>
            </a:br>
            <a:r>
              <a:rPr lang="tr-TR" sz="2800" b="1" dirty="0" smtClean="0">
                <a:solidFill>
                  <a:srgbClr val="0000CC"/>
                </a:solidFill>
              </a:rPr>
              <a:t>C.3.1. Araştırma performansının izlenmesi ve değerlendirilmesi</a:t>
            </a:r>
            <a:endParaRPr lang="tr-TR" sz="2800" dirty="0">
              <a:solidFill>
                <a:srgbClr val="0000CC"/>
              </a:solidFill>
            </a:endParaRPr>
          </a:p>
        </p:txBody>
      </p:sp>
      <p:sp>
        <p:nvSpPr>
          <p:cNvPr id="3" name="İçerik Yer Tutucusu 2"/>
          <p:cNvSpPr>
            <a:spLocks noGrp="1"/>
          </p:cNvSpPr>
          <p:nvPr>
            <p:ph idx="1"/>
          </p:nvPr>
        </p:nvSpPr>
        <p:spPr>
          <a:xfrm>
            <a:off x="214008" y="1400783"/>
            <a:ext cx="6602427" cy="4912469"/>
          </a:xfrm>
        </p:spPr>
        <p:txBody>
          <a:bodyPr>
            <a:noAutofit/>
          </a:bodyPr>
          <a:lstStyle/>
          <a:p>
            <a:pPr>
              <a:lnSpc>
                <a:spcPct val="100000"/>
              </a:lnSpc>
              <a:spcBef>
                <a:spcPts val="0"/>
              </a:spcBef>
              <a:spcAft>
                <a:spcPts val="400"/>
              </a:spcAft>
            </a:pPr>
            <a:r>
              <a:rPr lang="tr-TR" sz="2600" dirty="0" smtClean="0"/>
              <a:t>Birim </a:t>
            </a:r>
            <a:r>
              <a:rPr lang="tr-TR" sz="2600" dirty="0"/>
              <a:t>araştırma faaliyetleri </a:t>
            </a:r>
            <a:r>
              <a:rPr lang="tr-TR" sz="2600" b="1" dirty="0">
                <a:solidFill>
                  <a:srgbClr val="C00000"/>
                </a:solidFill>
              </a:rPr>
              <a:t>yıllık bazda izlenir, değerlendirilir, hedeflerle karşılaştırılır ve sapmaların </a:t>
            </a:r>
            <a:r>
              <a:rPr lang="tr-TR" sz="2600" dirty="0"/>
              <a:t>nedenleri irdelenir. </a:t>
            </a:r>
            <a:endParaRPr lang="tr-TR" sz="2600" dirty="0" smtClean="0"/>
          </a:p>
          <a:p>
            <a:pPr>
              <a:lnSpc>
                <a:spcPct val="100000"/>
              </a:lnSpc>
              <a:spcBef>
                <a:spcPts val="0"/>
              </a:spcBef>
              <a:spcAft>
                <a:spcPts val="400"/>
              </a:spcAft>
            </a:pPr>
            <a:endParaRPr lang="tr-TR" sz="2600" dirty="0" smtClean="0"/>
          </a:p>
          <a:p>
            <a:pPr>
              <a:lnSpc>
                <a:spcPct val="100000"/>
              </a:lnSpc>
              <a:spcBef>
                <a:spcPts val="0"/>
              </a:spcBef>
              <a:spcAft>
                <a:spcPts val="400"/>
              </a:spcAft>
            </a:pPr>
            <a:r>
              <a:rPr lang="tr-TR" sz="2600" dirty="0" smtClean="0"/>
              <a:t>Birimin </a:t>
            </a:r>
            <a:r>
              <a:rPr lang="tr-TR" sz="2600" dirty="0"/>
              <a:t>odak alanlarının </a:t>
            </a:r>
            <a:endParaRPr lang="tr-TR" sz="2600" dirty="0" smtClean="0"/>
          </a:p>
          <a:p>
            <a:pPr lvl="1">
              <a:lnSpc>
                <a:spcPct val="100000"/>
              </a:lnSpc>
              <a:spcBef>
                <a:spcPts val="0"/>
              </a:spcBef>
              <a:spcAft>
                <a:spcPts val="400"/>
              </a:spcAft>
            </a:pPr>
            <a:r>
              <a:rPr lang="tr-TR" sz="2600" b="1" dirty="0" smtClean="0">
                <a:solidFill>
                  <a:srgbClr val="C00000"/>
                </a:solidFill>
              </a:rPr>
              <a:t>üniversite </a:t>
            </a:r>
            <a:r>
              <a:rPr lang="tr-TR" sz="2600" b="1" dirty="0">
                <a:solidFill>
                  <a:srgbClr val="C00000"/>
                </a:solidFill>
              </a:rPr>
              <a:t>içi bilinirliği, </a:t>
            </a:r>
            <a:endParaRPr lang="tr-TR" sz="2600" b="1" dirty="0" smtClean="0">
              <a:solidFill>
                <a:srgbClr val="C00000"/>
              </a:solidFill>
            </a:endParaRPr>
          </a:p>
          <a:p>
            <a:pPr lvl="1">
              <a:lnSpc>
                <a:spcPct val="100000"/>
              </a:lnSpc>
              <a:spcBef>
                <a:spcPts val="0"/>
              </a:spcBef>
              <a:spcAft>
                <a:spcPts val="400"/>
              </a:spcAft>
            </a:pPr>
            <a:r>
              <a:rPr lang="tr-TR" sz="2600" b="1" dirty="0" smtClean="0">
                <a:solidFill>
                  <a:srgbClr val="0000CC"/>
                </a:solidFill>
              </a:rPr>
              <a:t>üniversite </a:t>
            </a:r>
            <a:r>
              <a:rPr lang="tr-TR" sz="2600" b="1" dirty="0">
                <a:solidFill>
                  <a:srgbClr val="0000CC"/>
                </a:solidFill>
              </a:rPr>
              <a:t>dışı bilinirliği; </a:t>
            </a:r>
            <a:endParaRPr lang="tr-TR" sz="2600" b="1" dirty="0" smtClean="0">
              <a:solidFill>
                <a:srgbClr val="0000CC"/>
              </a:solidFill>
            </a:endParaRPr>
          </a:p>
          <a:p>
            <a:pPr lvl="1">
              <a:lnSpc>
                <a:spcPct val="100000"/>
              </a:lnSpc>
              <a:spcBef>
                <a:spcPts val="0"/>
              </a:spcBef>
              <a:spcAft>
                <a:spcPts val="400"/>
              </a:spcAft>
            </a:pPr>
            <a:r>
              <a:rPr lang="tr-TR" sz="2600" b="1" dirty="0" smtClean="0">
                <a:solidFill>
                  <a:srgbClr val="C00000"/>
                </a:solidFill>
              </a:rPr>
              <a:t>uluslararası </a:t>
            </a:r>
            <a:r>
              <a:rPr lang="tr-TR" sz="2600" b="1" dirty="0">
                <a:solidFill>
                  <a:srgbClr val="C00000"/>
                </a:solidFill>
              </a:rPr>
              <a:t>görünürlük, </a:t>
            </a:r>
            <a:endParaRPr lang="tr-TR" sz="2600" b="1" dirty="0" smtClean="0">
              <a:solidFill>
                <a:srgbClr val="C00000"/>
              </a:solidFill>
            </a:endParaRPr>
          </a:p>
          <a:p>
            <a:pPr lvl="1">
              <a:lnSpc>
                <a:spcPct val="100000"/>
              </a:lnSpc>
              <a:spcBef>
                <a:spcPts val="0"/>
              </a:spcBef>
              <a:spcAft>
                <a:spcPts val="400"/>
              </a:spcAft>
            </a:pPr>
            <a:r>
              <a:rPr lang="tr-TR" sz="2600" b="1" dirty="0" smtClean="0">
                <a:solidFill>
                  <a:srgbClr val="0000CC"/>
                </a:solidFill>
              </a:rPr>
              <a:t>uzmanlık </a:t>
            </a:r>
            <a:r>
              <a:rPr lang="tr-TR" sz="2600" b="1" dirty="0">
                <a:solidFill>
                  <a:srgbClr val="0000CC"/>
                </a:solidFill>
              </a:rPr>
              <a:t>iddiası konularının analizi, </a:t>
            </a:r>
            <a:endParaRPr lang="tr-TR" sz="2600" b="1" dirty="0" smtClean="0">
              <a:solidFill>
                <a:srgbClr val="0000CC"/>
              </a:solidFill>
            </a:endParaRPr>
          </a:p>
          <a:p>
            <a:pPr lvl="1">
              <a:lnSpc>
                <a:spcPct val="100000"/>
              </a:lnSpc>
              <a:spcBef>
                <a:spcPts val="0"/>
              </a:spcBef>
              <a:spcAft>
                <a:spcPts val="400"/>
              </a:spcAft>
            </a:pPr>
            <a:r>
              <a:rPr lang="tr-TR" sz="2600" b="1" dirty="0" smtClean="0">
                <a:solidFill>
                  <a:srgbClr val="C00000"/>
                </a:solidFill>
              </a:rPr>
              <a:t>hedeflerle </a:t>
            </a:r>
            <a:r>
              <a:rPr lang="tr-TR" sz="2600" b="1" dirty="0">
                <a:solidFill>
                  <a:srgbClr val="C00000"/>
                </a:solidFill>
              </a:rPr>
              <a:t>uyumu </a:t>
            </a:r>
            <a:endParaRPr lang="tr-TR" sz="2600" b="1" dirty="0" smtClean="0">
              <a:solidFill>
                <a:srgbClr val="C00000"/>
              </a:solidFill>
            </a:endParaRPr>
          </a:p>
          <a:p>
            <a:pPr>
              <a:lnSpc>
                <a:spcPct val="100000"/>
              </a:lnSpc>
              <a:spcBef>
                <a:spcPts val="0"/>
              </a:spcBef>
              <a:spcAft>
                <a:spcPts val="400"/>
              </a:spcAft>
            </a:pPr>
            <a:r>
              <a:rPr lang="tr-TR" sz="2600" dirty="0" smtClean="0"/>
              <a:t>sistematik </a:t>
            </a:r>
            <a:r>
              <a:rPr lang="tr-TR" sz="2600" dirty="0"/>
              <a:t>olarak analiz edilir. </a:t>
            </a:r>
            <a:endParaRPr lang="tr-TR" sz="2600" dirty="0" smtClean="0"/>
          </a:p>
        </p:txBody>
      </p:sp>
      <p:sp>
        <p:nvSpPr>
          <p:cNvPr id="4" name="Veri Yer Tutucusu 3"/>
          <p:cNvSpPr>
            <a:spLocks noGrp="1"/>
          </p:cNvSpPr>
          <p:nvPr>
            <p:ph type="dt" sz="half" idx="10"/>
          </p:nvPr>
        </p:nvSpPr>
        <p:spPr/>
        <p:txBody>
          <a:bodyPr/>
          <a:lstStyle/>
          <a:p>
            <a:fld id="{F5C8B405-7476-48F0-A226-DA409EED1460}" type="datetime1">
              <a:rPr lang="tr-TR" smtClean="0"/>
              <a:t>15.10.2025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31</a:t>
            </a:fld>
            <a:endParaRPr lang="tr-TR"/>
          </a:p>
        </p:txBody>
      </p:sp>
      <p:pic>
        <p:nvPicPr>
          <p:cNvPr id="1026" name="Picture 2" descr="Araştırma Üniversiteleri Performans İzleme Kriterleri – ATAUNI – Au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6588" y="1551709"/>
            <a:ext cx="5205412" cy="4005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653445"/>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62996"/>
            <a:ext cx="12191999" cy="897319"/>
          </a:xfrm>
        </p:spPr>
        <p:txBody>
          <a:bodyPr>
            <a:noAutofit/>
          </a:bodyPr>
          <a:lstStyle/>
          <a:p>
            <a:pPr algn="ctr"/>
            <a:r>
              <a:rPr lang="tr-TR" sz="2400" b="1" dirty="0" smtClean="0">
                <a:solidFill>
                  <a:srgbClr val="FF0000"/>
                </a:solidFill>
              </a:rPr>
              <a:t>C.3. Araştırma Performansı /</a:t>
            </a:r>
            <a:r>
              <a:rPr lang="tr-TR" sz="2400" dirty="0" smtClean="0">
                <a:solidFill>
                  <a:srgbClr val="FF0000"/>
                </a:solidFill>
              </a:rPr>
              <a:t/>
            </a:r>
            <a:br>
              <a:rPr lang="tr-TR" sz="2400" dirty="0" smtClean="0">
                <a:solidFill>
                  <a:srgbClr val="FF0000"/>
                </a:solidFill>
              </a:rPr>
            </a:br>
            <a:r>
              <a:rPr lang="tr-TR" sz="2800" b="1" dirty="0" smtClean="0">
                <a:solidFill>
                  <a:srgbClr val="0000CC"/>
                </a:solidFill>
              </a:rPr>
              <a:t>C.3.1. Araştırma performansının izlenmesi ve değerlendirilmesi</a:t>
            </a:r>
            <a:endParaRPr lang="tr-TR" sz="2800" dirty="0">
              <a:solidFill>
                <a:srgbClr val="0000CC"/>
              </a:solidFill>
            </a:endParaRPr>
          </a:p>
        </p:txBody>
      </p:sp>
      <p:sp>
        <p:nvSpPr>
          <p:cNvPr id="3" name="İçerik Yer Tutucusu 2"/>
          <p:cNvSpPr>
            <a:spLocks noGrp="1"/>
          </p:cNvSpPr>
          <p:nvPr>
            <p:ph idx="1"/>
          </p:nvPr>
        </p:nvSpPr>
        <p:spPr>
          <a:xfrm>
            <a:off x="471488" y="1556426"/>
            <a:ext cx="7681912" cy="4458612"/>
          </a:xfrm>
        </p:spPr>
        <p:txBody>
          <a:bodyPr>
            <a:noAutofit/>
          </a:bodyPr>
          <a:lstStyle/>
          <a:p>
            <a:pPr>
              <a:lnSpc>
                <a:spcPct val="100000"/>
              </a:lnSpc>
              <a:spcBef>
                <a:spcPts val="0"/>
              </a:spcBef>
              <a:spcAft>
                <a:spcPts val="400"/>
              </a:spcAft>
            </a:pPr>
            <a:r>
              <a:rPr lang="tr-TR" sz="3200" dirty="0" smtClean="0"/>
              <a:t>Performans </a:t>
            </a:r>
            <a:r>
              <a:rPr lang="tr-TR" sz="3200" dirty="0"/>
              <a:t>temelinde </a:t>
            </a:r>
            <a:r>
              <a:rPr lang="tr-TR" sz="3200" b="1" dirty="0">
                <a:solidFill>
                  <a:srgbClr val="C00000"/>
                </a:solidFill>
              </a:rPr>
              <a:t>teşvik ve takdir mekanizmaları </a:t>
            </a:r>
            <a:r>
              <a:rPr lang="tr-TR" sz="3200" dirty="0"/>
              <a:t>kullanılır. </a:t>
            </a:r>
            <a:endParaRPr lang="tr-TR" sz="3200" dirty="0" smtClean="0"/>
          </a:p>
          <a:p>
            <a:pPr>
              <a:lnSpc>
                <a:spcPct val="100000"/>
              </a:lnSpc>
              <a:spcBef>
                <a:spcPts val="0"/>
              </a:spcBef>
              <a:spcAft>
                <a:spcPts val="400"/>
              </a:spcAft>
            </a:pPr>
            <a:endParaRPr lang="tr-TR" sz="3200" dirty="0" smtClean="0"/>
          </a:p>
          <a:p>
            <a:pPr>
              <a:lnSpc>
                <a:spcPct val="100000"/>
              </a:lnSpc>
              <a:spcBef>
                <a:spcPts val="0"/>
              </a:spcBef>
              <a:spcAft>
                <a:spcPts val="400"/>
              </a:spcAft>
            </a:pPr>
            <a:r>
              <a:rPr lang="tr-TR" sz="3200" dirty="0" smtClean="0"/>
              <a:t>Rakiplerle </a:t>
            </a:r>
            <a:r>
              <a:rPr lang="tr-TR" sz="3200" dirty="0"/>
              <a:t>rekabet, seçilmiş </a:t>
            </a:r>
            <a:r>
              <a:rPr lang="tr-TR" sz="3200" dirty="0">
                <a:solidFill>
                  <a:srgbClr val="C00000"/>
                </a:solidFill>
              </a:rPr>
              <a:t>kurumlarla kıyaslama (benchmarking) </a:t>
            </a:r>
            <a:r>
              <a:rPr lang="tr-TR" sz="3200" dirty="0"/>
              <a:t>takip edilir. </a:t>
            </a:r>
            <a:endParaRPr lang="tr-TR" sz="3200" dirty="0" smtClean="0"/>
          </a:p>
          <a:p>
            <a:pPr>
              <a:lnSpc>
                <a:spcPct val="100000"/>
              </a:lnSpc>
              <a:spcBef>
                <a:spcPts val="0"/>
              </a:spcBef>
              <a:spcAft>
                <a:spcPts val="400"/>
              </a:spcAft>
            </a:pPr>
            <a:endParaRPr lang="tr-TR" sz="3200" dirty="0" smtClean="0"/>
          </a:p>
          <a:p>
            <a:pPr>
              <a:lnSpc>
                <a:spcPct val="100000"/>
              </a:lnSpc>
              <a:spcBef>
                <a:spcPts val="0"/>
              </a:spcBef>
              <a:spcAft>
                <a:spcPts val="400"/>
              </a:spcAft>
            </a:pPr>
            <a:r>
              <a:rPr lang="tr-TR" sz="3200" dirty="0" smtClean="0"/>
              <a:t>Performans </a:t>
            </a:r>
            <a:r>
              <a:rPr lang="tr-TR" sz="3200" dirty="0"/>
              <a:t>değerlendirmelerinin </a:t>
            </a:r>
            <a:r>
              <a:rPr lang="tr-TR" sz="3200" b="1" dirty="0">
                <a:solidFill>
                  <a:srgbClr val="C00000"/>
                </a:solidFill>
              </a:rPr>
              <a:t>sistematik ve kalıcı olması sağlanmaktadır. </a:t>
            </a:r>
          </a:p>
        </p:txBody>
      </p:sp>
      <p:sp>
        <p:nvSpPr>
          <p:cNvPr id="4" name="Veri Yer Tutucusu 3"/>
          <p:cNvSpPr>
            <a:spLocks noGrp="1"/>
          </p:cNvSpPr>
          <p:nvPr>
            <p:ph type="dt" sz="half" idx="10"/>
          </p:nvPr>
        </p:nvSpPr>
        <p:spPr/>
        <p:txBody>
          <a:bodyPr/>
          <a:lstStyle/>
          <a:p>
            <a:fld id="{02816D6C-0982-4AAE-84DB-2D0EFA7814CF}" type="datetime1">
              <a:rPr lang="tr-TR" smtClean="0"/>
              <a:t>15.10.2025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32</a:t>
            </a:fld>
            <a:endParaRPr lang="tr-T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4529" y="6248400"/>
            <a:ext cx="487471" cy="494242"/>
          </a:xfrm>
          <a:prstGeom prst="rect">
            <a:avLst/>
          </a:prstGeom>
        </p:spPr>
      </p:pic>
      <p:pic>
        <p:nvPicPr>
          <p:cNvPr id="2050" name="Picture 2" descr="Performans Değerlendirme Sistemi, Süreçleri ve Kazanımları |Cats Yazılı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2836" y="1669773"/>
            <a:ext cx="3699164" cy="3469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60049"/>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0" y="238666"/>
            <a:ext cx="12120664" cy="578457"/>
          </a:xfrm>
        </p:spPr>
        <p:txBody>
          <a:bodyPr>
            <a:noAutofit/>
          </a:bodyPr>
          <a:lstStyle/>
          <a:p>
            <a:pPr algn="ctr"/>
            <a:r>
              <a:rPr lang="tr-TR" sz="2400" b="1" dirty="0">
                <a:solidFill>
                  <a:srgbClr val="FF0000"/>
                </a:solidFill>
              </a:rPr>
              <a:t>C.3. Araştırma Performansı /</a:t>
            </a:r>
            <a:r>
              <a:rPr lang="tr-TR" sz="2400" dirty="0">
                <a:solidFill>
                  <a:srgbClr val="FF0000"/>
                </a:solidFill>
              </a:rPr>
              <a:t/>
            </a:r>
            <a:br>
              <a:rPr lang="tr-TR" sz="2400" dirty="0">
                <a:solidFill>
                  <a:srgbClr val="FF0000"/>
                </a:solidFill>
              </a:rPr>
            </a:br>
            <a:r>
              <a:rPr lang="tr-TR" sz="2800" b="1" dirty="0">
                <a:solidFill>
                  <a:srgbClr val="0000CC"/>
                </a:solidFill>
              </a:rPr>
              <a:t>C.3.1. Araştırma performansının izlenmesi ve değerlendirilmesi</a:t>
            </a:r>
            <a:endParaRPr lang="tr-TR" sz="2800" dirty="0"/>
          </a:p>
        </p:txBody>
      </p:sp>
      <p:sp>
        <p:nvSpPr>
          <p:cNvPr id="4" name="Veri Yer Tutucusu 3"/>
          <p:cNvSpPr>
            <a:spLocks noGrp="1"/>
          </p:cNvSpPr>
          <p:nvPr>
            <p:ph type="dt" sz="half" idx="10"/>
          </p:nvPr>
        </p:nvSpPr>
        <p:spPr/>
        <p:txBody>
          <a:bodyPr/>
          <a:lstStyle/>
          <a:p>
            <a:fld id="{A0A5936E-B350-4E69-819B-D3F22088819A}" type="datetime1">
              <a:rPr lang="tr-TR" smtClean="0"/>
              <a:t>15.10.2025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33</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661836190"/>
              </p:ext>
            </p:extLst>
          </p:nvPr>
        </p:nvGraphicFramePr>
        <p:xfrm>
          <a:off x="372348" y="1472966"/>
          <a:ext cx="11544035" cy="4023162"/>
        </p:xfrm>
        <a:graphic>
          <a:graphicData uri="http://schemas.openxmlformats.org/drawingml/2006/table">
            <a:tbl>
              <a:tblPr bandRow="1">
                <a:tableStyleId>{5C22544A-7EE6-4342-B048-85BDC9FD1C3A}</a:tableStyleId>
              </a:tblPr>
              <a:tblGrid>
                <a:gridCol w="2452202">
                  <a:extLst>
                    <a:ext uri="{9D8B030D-6E8A-4147-A177-3AD203B41FA5}">
                      <a16:colId xmlns:a16="http://schemas.microsoft.com/office/drawing/2014/main" val="432872691"/>
                    </a:ext>
                  </a:extLst>
                </a:gridCol>
                <a:gridCol w="2389773">
                  <a:extLst>
                    <a:ext uri="{9D8B030D-6E8A-4147-A177-3AD203B41FA5}">
                      <a16:colId xmlns:a16="http://schemas.microsoft.com/office/drawing/2014/main" val="1771635049"/>
                    </a:ext>
                  </a:extLst>
                </a:gridCol>
                <a:gridCol w="2345721">
                  <a:extLst>
                    <a:ext uri="{9D8B030D-6E8A-4147-A177-3AD203B41FA5}">
                      <a16:colId xmlns:a16="http://schemas.microsoft.com/office/drawing/2014/main" val="518833769"/>
                    </a:ext>
                  </a:extLst>
                </a:gridCol>
                <a:gridCol w="2269125">
                  <a:extLst>
                    <a:ext uri="{9D8B030D-6E8A-4147-A177-3AD203B41FA5}">
                      <a16:colId xmlns:a16="http://schemas.microsoft.com/office/drawing/2014/main" val="2091937961"/>
                    </a:ext>
                  </a:extLst>
                </a:gridCol>
                <a:gridCol w="2087214">
                  <a:extLst>
                    <a:ext uri="{9D8B030D-6E8A-4147-A177-3AD203B41FA5}">
                      <a16:colId xmlns:a16="http://schemas.microsoft.com/office/drawing/2014/main" val="1862875755"/>
                    </a:ext>
                  </a:extLst>
                </a:gridCol>
              </a:tblGrid>
              <a:tr h="438421">
                <a:tc>
                  <a:txBody>
                    <a:bodyPr/>
                    <a:lstStyle/>
                    <a:p>
                      <a:pPr algn="ctr">
                        <a:lnSpc>
                          <a:spcPct val="115000"/>
                        </a:lnSpc>
                        <a:spcAft>
                          <a:spcPts val="0"/>
                        </a:spcAft>
                      </a:pPr>
                      <a:r>
                        <a:rPr lang="tr-TR" sz="2400" b="1" dirty="0">
                          <a:effectLst/>
                        </a:rPr>
                        <a:t>1</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chemeClr val="accent4">
                        <a:lumMod val="20000"/>
                        <a:lumOff val="80000"/>
                      </a:schemeClr>
                    </a:solidFill>
                  </a:tcPr>
                </a:tc>
                <a:tc>
                  <a:txBody>
                    <a:bodyPr/>
                    <a:lstStyle/>
                    <a:p>
                      <a:pPr algn="ctr">
                        <a:lnSpc>
                          <a:spcPct val="115000"/>
                        </a:lnSpc>
                        <a:spcAft>
                          <a:spcPts val="0"/>
                        </a:spcAft>
                      </a:pPr>
                      <a:r>
                        <a:rPr lang="tr-TR" sz="2400" b="1" dirty="0">
                          <a:effectLst/>
                        </a:rPr>
                        <a:t>2</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chemeClr val="accent4">
                        <a:lumMod val="40000"/>
                        <a:lumOff val="60000"/>
                      </a:schemeClr>
                    </a:solidFill>
                  </a:tcPr>
                </a:tc>
                <a:tc>
                  <a:txBody>
                    <a:bodyPr/>
                    <a:lstStyle/>
                    <a:p>
                      <a:pPr algn="ctr">
                        <a:lnSpc>
                          <a:spcPct val="115000"/>
                        </a:lnSpc>
                        <a:spcAft>
                          <a:spcPts val="0"/>
                        </a:spcAft>
                      </a:pPr>
                      <a:r>
                        <a:rPr lang="tr-TR" sz="2400" b="1" dirty="0">
                          <a:effectLst/>
                        </a:rPr>
                        <a:t>3</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chemeClr val="accent4">
                        <a:lumMod val="60000"/>
                        <a:lumOff val="40000"/>
                      </a:schemeClr>
                    </a:solidFill>
                  </a:tcPr>
                </a:tc>
                <a:tc>
                  <a:txBody>
                    <a:bodyPr/>
                    <a:lstStyle/>
                    <a:p>
                      <a:pPr algn="ctr">
                        <a:lnSpc>
                          <a:spcPct val="115000"/>
                        </a:lnSpc>
                        <a:spcAft>
                          <a:spcPts val="0"/>
                        </a:spcAft>
                      </a:pPr>
                      <a:r>
                        <a:rPr lang="tr-TR" sz="2400" b="1" dirty="0">
                          <a:effectLst/>
                        </a:rPr>
                        <a:t>4</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rgbClr val="DAA600"/>
                    </a:solidFill>
                  </a:tcPr>
                </a:tc>
                <a:tc>
                  <a:txBody>
                    <a:bodyPr/>
                    <a:lstStyle/>
                    <a:p>
                      <a:pPr algn="ctr">
                        <a:lnSpc>
                          <a:spcPct val="115000"/>
                        </a:lnSpc>
                        <a:spcAft>
                          <a:spcPts val="0"/>
                        </a:spcAft>
                      </a:pPr>
                      <a:r>
                        <a:rPr lang="tr-TR" sz="2400" b="1" dirty="0">
                          <a:effectLst/>
                        </a:rPr>
                        <a:t>5</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chemeClr val="accent4">
                        <a:lumMod val="75000"/>
                      </a:schemeClr>
                    </a:solidFill>
                  </a:tcPr>
                </a:tc>
                <a:extLst>
                  <a:ext uri="{0D108BD9-81ED-4DB2-BD59-A6C34878D82A}">
                    <a16:rowId xmlns:a16="http://schemas.microsoft.com/office/drawing/2014/main" val="1103395516"/>
                  </a:ext>
                </a:extLst>
              </a:tr>
              <a:tr h="3584741">
                <a:tc>
                  <a:txBody>
                    <a:bodyPr/>
                    <a:lstStyle/>
                    <a:p>
                      <a:pPr marL="36000" algn="l">
                        <a:spcBef>
                          <a:spcPts val="0"/>
                        </a:spcBef>
                        <a:spcAft>
                          <a:spcPts val="0"/>
                        </a:spcAft>
                      </a:pPr>
                      <a:r>
                        <a:rPr lang="tr-TR" sz="2200" dirty="0" smtClean="0">
                          <a:effectLst/>
                          <a:latin typeface="Calibri" panose="020F0502020204030204" pitchFamily="34" charset="0"/>
                          <a:ea typeface="Calibri" panose="020F0502020204030204" pitchFamily="34" charset="0"/>
                        </a:rPr>
                        <a:t>Birimde </a:t>
                      </a:r>
                      <a:r>
                        <a:rPr lang="tr-TR" sz="2200" dirty="0">
                          <a:effectLst/>
                          <a:latin typeface="Calibri" panose="020F0502020204030204" pitchFamily="34" charset="0"/>
                          <a:ea typeface="Calibri" panose="020F0502020204030204" pitchFamily="34" charset="0"/>
                        </a:rPr>
                        <a:t>araştırma performansının izlenmesine ve değerlendirmesine yönelik </a:t>
                      </a:r>
                      <a:r>
                        <a:rPr lang="tr-TR" sz="2200" b="1" dirty="0">
                          <a:solidFill>
                            <a:srgbClr val="FF0000"/>
                          </a:solidFill>
                          <a:effectLst/>
                          <a:latin typeface="Calibri" panose="020F0502020204030204" pitchFamily="34" charset="0"/>
                          <a:ea typeface="Calibri" panose="020F0502020204030204" pitchFamily="34" charset="0"/>
                        </a:rPr>
                        <a:t>mekanizmalar bulunmamaktadır.</a:t>
                      </a:r>
                    </a:p>
                  </a:txBody>
                  <a:tcPr marL="68580" marR="68580" marT="0" marB="0">
                    <a:solidFill>
                      <a:schemeClr val="accent4">
                        <a:lumMod val="20000"/>
                        <a:lumOff val="80000"/>
                      </a:schemeClr>
                    </a:solidFill>
                  </a:tcPr>
                </a:tc>
                <a:tc>
                  <a:txBody>
                    <a:bodyPr/>
                    <a:lstStyle/>
                    <a:p>
                      <a:pPr marL="36000" algn="l">
                        <a:spcBef>
                          <a:spcPts val="0"/>
                        </a:spcBef>
                        <a:spcAft>
                          <a:spcPts val="0"/>
                        </a:spcAft>
                      </a:pPr>
                      <a:r>
                        <a:rPr lang="tr-TR" sz="2200" dirty="0" smtClean="0">
                          <a:effectLst/>
                          <a:latin typeface="Calibri" panose="020F0502020204030204" pitchFamily="34" charset="0"/>
                          <a:ea typeface="Calibri" panose="020F0502020204030204" pitchFamily="34" charset="0"/>
                        </a:rPr>
                        <a:t>Birimde </a:t>
                      </a:r>
                      <a:r>
                        <a:rPr lang="tr-TR" sz="2200" dirty="0">
                          <a:effectLst/>
                          <a:latin typeface="Calibri" panose="020F0502020204030204" pitchFamily="34" charset="0"/>
                          <a:ea typeface="Calibri" panose="020F0502020204030204" pitchFamily="34" charset="0"/>
                        </a:rPr>
                        <a:t>araştırma performansının izlenmesine ve değerlendirmesine yönelik </a:t>
                      </a:r>
                      <a:r>
                        <a:rPr lang="tr-TR" sz="2200" b="1" dirty="0">
                          <a:solidFill>
                            <a:srgbClr val="0000FF"/>
                          </a:solidFill>
                          <a:effectLst/>
                          <a:latin typeface="Calibri" panose="020F0502020204030204" pitchFamily="34" charset="0"/>
                          <a:ea typeface="Calibri" panose="020F0502020204030204" pitchFamily="34" charset="0"/>
                        </a:rPr>
                        <a:t>ilke, kural ve göstergeler bulunmaktadır. </a:t>
                      </a:r>
                    </a:p>
                  </a:txBody>
                  <a:tcPr marL="68580" marR="68580" marT="0" marB="0">
                    <a:solidFill>
                      <a:schemeClr val="accent4">
                        <a:lumMod val="40000"/>
                        <a:lumOff val="60000"/>
                      </a:schemeClr>
                    </a:solidFill>
                  </a:tcPr>
                </a:tc>
                <a:tc>
                  <a:txBody>
                    <a:bodyPr/>
                    <a:lstStyle/>
                    <a:p>
                      <a:pPr marL="36000" algn="l">
                        <a:spcBef>
                          <a:spcPts val="0"/>
                        </a:spcBef>
                        <a:spcAft>
                          <a:spcPts val="0"/>
                        </a:spcAft>
                      </a:pPr>
                      <a:r>
                        <a:rPr lang="tr-TR" sz="2200" dirty="0" smtClean="0">
                          <a:effectLst/>
                          <a:latin typeface="Calibri" panose="020F0502020204030204" pitchFamily="34" charset="0"/>
                          <a:ea typeface="Calibri" panose="020F0502020204030204" pitchFamily="34" charset="0"/>
                        </a:rPr>
                        <a:t>Birimin </a:t>
                      </a:r>
                      <a:r>
                        <a:rPr lang="tr-TR" sz="2200" dirty="0">
                          <a:effectLst/>
                          <a:latin typeface="Calibri" panose="020F0502020204030204" pitchFamily="34" charset="0"/>
                          <a:ea typeface="Calibri" panose="020F0502020204030204" pitchFamily="34" charset="0"/>
                        </a:rPr>
                        <a:t>genelinde araştırma performansını izlenmek ve değerlendirmek üzere oluşturulan </a:t>
                      </a:r>
                      <a:r>
                        <a:rPr lang="tr-TR" sz="2200" b="1" dirty="0">
                          <a:solidFill>
                            <a:srgbClr val="0000FF"/>
                          </a:solidFill>
                          <a:effectLst/>
                          <a:latin typeface="Calibri" panose="020F0502020204030204" pitchFamily="34" charset="0"/>
                          <a:ea typeface="Calibri" panose="020F0502020204030204" pitchFamily="34" charset="0"/>
                        </a:rPr>
                        <a:t>mekanizmalar kullanılmaktadır. </a:t>
                      </a:r>
                    </a:p>
                  </a:txBody>
                  <a:tcPr marL="68580" marR="68580" marT="0" marB="0">
                    <a:solidFill>
                      <a:schemeClr val="accent4">
                        <a:lumMod val="60000"/>
                        <a:lumOff val="40000"/>
                      </a:schemeClr>
                    </a:solidFill>
                  </a:tcPr>
                </a:tc>
                <a:tc>
                  <a:txBody>
                    <a:bodyPr/>
                    <a:lstStyle/>
                    <a:p>
                      <a:pPr marL="36000" algn="l">
                        <a:spcBef>
                          <a:spcPts val="0"/>
                        </a:spcBef>
                        <a:spcAft>
                          <a:spcPts val="0"/>
                        </a:spcAft>
                      </a:pPr>
                      <a:r>
                        <a:rPr lang="tr-TR" sz="2200" dirty="0" smtClean="0">
                          <a:effectLst/>
                          <a:latin typeface="Calibri" panose="020F0502020204030204" pitchFamily="34" charset="0"/>
                          <a:ea typeface="Calibri" panose="020F0502020204030204" pitchFamily="34" charset="0"/>
                        </a:rPr>
                        <a:t>Birimde </a:t>
                      </a:r>
                      <a:r>
                        <a:rPr lang="tr-TR" sz="2200" dirty="0">
                          <a:effectLst/>
                          <a:latin typeface="Calibri" panose="020F0502020204030204" pitchFamily="34" charset="0"/>
                          <a:ea typeface="Calibri" panose="020F0502020204030204" pitchFamily="34" charset="0"/>
                        </a:rPr>
                        <a:t>araştırma performansı </a:t>
                      </a:r>
                      <a:r>
                        <a:rPr lang="tr-TR" sz="2200" b="1" dirty="0">
                          <a:solidFill>
                            <a:srgbClr val="0000FF"/>
                          </a:solidFill>
                          <a:effectLst/>
                          <a:latin typeface="Calibri" panose="020F0502020204030204" pitchFamily="34" charset="0"/>
                          <a:ea typeface="Calibri" panose="020F0502020204030204" pitchFamily="34" charset="0"/>
                        </a:rPr>
                        <a:t>izlenmekte ve ilgili paydaşlarla değerlendirilerek iyileştirilmektedir. </a:t>
                      </a:r>
                    </a:p>
                  </a:txBody>
                  <a:tcPr marL="68580" marR="68580" marT="0" marB="0">
                    <a:solidFill>
                      <a:srgbClr val="DAA600"/>
                    </a:solidFill>
                  </a:tcPr>
                </a:tc>
                <a:tc>
                  <a:txBody>
                    <a:bodyPr/>
                    <a:lstStyle/>
                    <a:p>
                      <a:pPr marL="36000" algn="l">
                        <a:spcBef>
                          <a:spcPts val="0"/>
                        </a:spcBef>
                        <a:spcAft>
                          <a:spcPts val="0"/>
                        </a:spcAft>
                      </a:pPr>
                      <a:r>
                        <a:rPr lang="tr-TR" sz="2200" b="1" dirty="0">
                          <a:solidFill>
                            <a:srgbClr val="0000FF"/>
                          </a:solidFill>
                          <a:effectLst/>
                          <a:latin typeface="Calibri" panose="020F0502020204030204" pitchFamily="34" charset="0"/>
                          <a:ea typeface="Calibri" panose="020F0502020204030204" pitchFamily="34" charset="0"/>
                        </a:rPr>
                        <a:t>İçselleştirilmiş, sistematik, sürdürülebilir ve örnek gösterilebilir uygulamalar bulunmaktadır.</a:t>
                      </a:r>
                    </a:p>
                  </a:txBody>
                  <a:tcPr marL="68580" marR="68580" marT="0" marB="0">
                    <a:solidFill>
                      <a:schemeClr val="accent4">
                        <a:lumMod val="75000"/>
                      </a:schemeClr>
                    </a:solidFill>
                  </a:tcPr>
                </a:tc>
                <a:extLst>
                  <a:ext uri="{0D108BD9-81ED-4DB2-BD59-A6C34878D82A}">
                    <a16:rowId xmlns:a16="http://schemas.microsoft.com/office/drawing/2014/main" val="947402900"/>
                  </a:ext>
                </a:extLst>
              </a:tr>
            </a:tbl>
          </a:graphicData>
        </a:graphic>
      </p:graphicFrame>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4529" y="6248400"/>
            <a:ext cx="487471" cy="494242"/>
          </a:xfrm>
          <a:prstGeom prst="rect">
            <a:avLst/>
          </a:prstGeom>
        </p:spPr>
      </p:pic>
    </p:spTree>
    <p:extLst>
      <p:ext uri="{BB962C8B-B14F-4D97-AF65-F5344CB8AC3E}">
        <p14:creationId xmlns:p14="http://schemas.microsoft.com/office/powerpoint/2010/main" val="258721197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p:cNvSpPr>
            <a:spLocks noGrp="1"/>
          </p:cNvSpPr>
          <p:nvPr>
            <p:ph type="title"/>
          </p:nvPr>
        </p:nvSpPr>
        <p:spPr>
          <a:xfrm>
            <a:off x="838200" y="185017"/>
            <a:ext cx="11353800" cy="618547"/>
          </a:xfrm>
        </p:spPr>
        <p:txBody>
          <a:bodyPr>
            <a:normAutofit fontScale="90000"/>
          </a:bodyPr>
          <a:lstStyle/>
          <a:p>
            <a:pPr algn="ctr"/>
            <a:r>
              <a:rPr lang="tr-TR" sz="2700" b="1" dirty="0">
                <a:solidFill>
                  <a:srgbClr val="FF0000"/>
                </a:solidFill>
              </a:rPr>
              <a:t>C.3. Araştırma Performansı /</a:t>
            </a:r>
            <a:r>
              <a:rPr lang="tr-TR" sz="2700" dirty="0">
                <a:solidFill>
                  <a:srgbClr val="FF0000"/>
                </a:solidFill>
              </a:rPr>
              <a:t/>
            </a:r>
            <a:br>
              <a:rPr lang="tr-TR" sz="2700" dirty="0">
                <a:solidFill>
                  <a:srgbClr val="FF0000"/>
                </a:solidFill>
              </a:rPr>
            </a:br>
            <a:r>
              <a:rPr lang="tr-TR" sz="3200" b="1" dirty="0">
                <a:solidFill>
                  <a:srgbClr val="0000CC"/>
                </a:solidFill>
              </a:rPr>
              <a:t>C.3.1. Araştırma performansının izlenmesi ve değerlendirilmesi</a:t>
            </a:r>
            <a:endParaRPr lang="tr-TR" sz="3100" dirty="0"/>
          </a:p>
        </p:txBody>
      </p:sp>
      <p:sp>
        <p:nvSpPr>
          <p:cNvPr id="11" name="İçerik Yer Tutucusu 10"/>
          <p:cNvSpPr>
            <a:spLocks noGrp="1"/>
          </p:cNvSpPr>
          <p:nvPr>
            <p:ph idx="1"/>
          </p:nvPr>
        </p:nvSpPr>
        <p:spPr>
          <a:xfrm>
            <a:off x="398834" y="1099226"/>
            <a:ext cx="11566187" cy="5149175"/>
          </a:xfrm>
        </p:spPr>
        <p:txBody>
          <a:bodyPr>
            <a:normAutofit fontScale="25000" lnSpcReduction="20000"/>
          </a:bodyPr>
          <a:lstStyle/>
          <a:p>
            <a:pPr marL="0" indent="0" algn="ctr">
              <a:buNone/>
            </a:pPr>
            <a:r>
              <a:rPr lang="tr-TR" sz="11200" b="1" u="sng" dirty="0" smtClean="0">
                <a:solidFill>
                  <a:srgbClr val="FF0000"/>
                </a:solidFill>
              </a:rPr>
              <a:t>Örnek Uygulamalar ve Kanıtlar</a:t>
            </a:r>
          </a:p>
          <a:p>
            <a:pPr marL="0" indent="0" algn="ctr">
              <a:buNone/>
            </a:pPr>
            <a:endParaRPr lang="tr-TR" sz="4000" b="1" u="sng" dirty="0" smtClean="0">
              <a:solidFill>
                <a:srgbClr val="FF0000"/>
              </a:solidFill>
            </a:endParaRPr>
          </a:p>
          <a:p>
            <a:pPr marL="0" indent="0" algn="ctr">
              <a:buNone/>
            </a:pPr>
            <a:endParaRPr lang="tr-TR" sz="3200" b="1" u="sng" dirty="0">
              <a:solidFill>
                <a:srgbClr val="FF0000"/>
              </a:solidFill>
            </a:endParaRPr>
          </a:p>
          <a:p>
            <a:pPr marL="360000" indent="-360000">
              <a:lnSpc>
                <a:spcPct val="120000"/>
              </a:lnSpc>
              <a:spcBef>
                <a:spcPts val="0"/>
              </a:spcBef>
              <a:spcAft>
                <a:spcPts val="400"/>
              </a:spcAft>
              <a:buFont typeface="+mj-lt"/>
              <a:buAutoNum type="arabicPeriod"/>
            </a:pPr>
            <a:r>
              <a:rPr lang="tr-TR" sz="9200" dirty="0" smtClean="0"/>
              <a:t>Dönemlik </a:t>
            </a:r>
            <a:r>
              <a:rPr lang="tr-TR" sz="9200" dirty="0"/>
              <a:t>veya yıllık araştırma </a:t>
            </a:r>
            <a:r>
              <a:rPr lang="tr-TR" sz="9200" dirty="0" smtClean="0"/>
              <a:t>– geliştirme performansını izlenmesine </a:t>
            </a:r>
            <a:r>
              <a:rPr lang="tr-TR" sz="9200" dirty="0"/>
              <a:t>ve </a:t>
            </a:r>
            <a:r>
              <a:rPr lang="tr-TR" sz="9200" dirty="0" smtClean="0"/>
              <a:t>değerlendirilmesine (paydaşlarla </a:t>
            </a:r>
            <a:r>
              <a:rPr lang="tr-TR" sz="9200" dirty="0"/>
              <a:t>birlikte </a:t>
            </a:r>
            <a:r>
              <a:rPr lang="tr-TR" sz="9200" dirty="0" smtClean="0"/>
              <a:t>iyileştirme) </a:t>
            </a:r>
            <a:r>
              <a:rPr lang="tr-TR" sz="9200" dirty="0"/>
              <a:t>yönelik </a:t>
            </a:r>
            <a:r>
              <a:rPr lang="tr-TR" sz="9200" dirty="0" smtClean="0"/>
              <a:t>tanımlı süreçlere </a:t>
            </a:r>
            <a:r>
              <a:rPr lang="tr-TR" sz="9200" i="1" dirty="0" smtClean="0">
                <a:solidFill>
                  <a:srgbClr val="0000CC"/>
                </a:solidFill>
              </a:rPr>
              <a:t>(yönetmelik</a:t>
            </a:r>
            <a:r>
              <a:rPr lang="tr-TR" sz="9200" i="1" dirty="0">
                <a:solidFill>
                  <a:srgbClr val="0000CC"/>
                </a:solidFill>
              </a:rPr>
              <a:t>, yönerge, </a:t>
            </a:r>
            <a:r>
              <a:rPr lang="tr-TR" sz="9200" i="1" dirty="0" smtClean="0">
                <a:solidFill>
                  <a:srgbClr val="0000CC"/>
                </a:solidFill>
              </a:rPr>
              <a:t>planlama, süreç </a:t>
            </a:r>
            <a:r>
              <a:rPr lang="tr-TR" sz="9200" i="1" dirty="0">
                <a:solidFill>
                  <a:srgbClr val="0000CC"/>
                </a:solidFill>
              </a:rPr>
              <a:t>tanımı, takvim</a:t>
            </a:r>
            <a:r>
              <a:rPr lang="tr-TR" sz="9200" i="1" dirty="0" smtClean="0">
                <a:solidFill>
                  <a:srgbClr val="0000CC"/>
                </a:solidFill>
              </a:rPr>
              <a:t>, ölçme </a:t>
            </a:r>
            <a:r>
              <a:rPr lang="tr-TR" sz="9200" i="1" dirty="0">
                <a:solidFill>
                  <a:srgbClr val="0000CC"/>
                </a:solidFill>
              </a:rPr>
              <a:t>araçları, görev ve </a:t>
            </a:r>
            <a:r>
              <a:rPr lang="tr-TR" sz="9200" i="1" dirty="0" smtClean="0">
                <a:solidFill>
                  <a:srgbClr val="0000CC"/>
                </a:solidFill>
              </a:rPr>
              <a:t>sorumluluklar, rehber</a:t>
            </a:r>
            <a:r>
              <a:rPr lang="tr-TR" sz="9200" i="1" dirty="0">
                <a:solidFill>
                  <a:srgbClr val="0000CC"/>
                </a:solidFill>
              </a:rPr>
              <a:t>, kılavuz, takdir-tanıma sistemi, </a:t>
            </a:r>
            <a:r>
              <a:rPr lang="tr-TR" sz="9200" i="1" dirty="0" smtClean="0">
                <a:solidFill>
                  <a:srgbClr val="0000CC"/>
                </a:solidFill>
              </a:rPr>
              <a:t>ödül ve teşvik </a:t>
            </a:r>
            <a:r>
              <a:rPr lang="tr-TR" sz="9200" i="1" dirty="0">
                <a:solidFill>
                  <a:srgbClr val="0000CC"/>
                </a:solidFill>
              </a:rPr>
              <a:t>mekanizmaları, vb</a:t>
            </a:r>
            <a:r>
              <a:rPr lang="tr-TR" sz="9200" i="1" dirty="0" smtClean="0">
                <a:solidFill>
                  <a:srgbClr val="0000CC"/>
                </a:solidFill>
              </a:rPr>
              <a:t>.) </a:t>
            </a:r>
            <a:r>
              <a:rPr lang="tr-TR" sz="9200" dirty="0" smtClean="0"/>
              <a:t>ilişkin kanıtlar, </a:t>
            </a:r>
            <a:endParaRPr lang="tr-TR" sz="9200" dirty="0"/>
          </a:p>
          <a:p>
            <a:pPr marL="360000" indent="-360000">
              <a:lnSpc>
                <a:spcPct val="120000"/>
              </a:lnSpc>
              <a:spcBef>
                <a:spcPts val="0"/>
              </a:spcBef>
              <a:spcAft>
                <a:spcPts val="400"/>
              </a:spcAft>
              <a:buFont typeface="+mj-lt"/>
              <a:buAutoNum type="arabicPeriod"/>
            </a:pPr>
            <a:endParaRPr lang="tr-TR" sz="9200" dirty="0" smtClean="0"/>
          </a:p>
          <a:p>
            <a:pPr marL="360000" indent="-360000">
              <a:lnSpc>
                <a:spcPct val="120000"/>
              </a:lnSpc>
              <a:spcBef>
                <a:spcPts val="0"/>
              </a:spcBef>
              <a:spcAft>
                <a:spcPts val="400"/>
              </a:spcAft>
              <a:buFont typeface="+mj-lt"/>
              <a:buAutoNum type="arabicPeriod"/>
            </a:pPr>
            <a:r>
              <a:rPr lang="tr-TR" sz="9200" dirty="0" smtClean="0"/>
              <a:t>Dönemlik </a:t>
            </a:r>
            <a:r>
              <a:rPr lang="tr-TR" sz="9200" dirty="0"/>
              <a:t>veya yıllık </a:t>
            </a:r>
            <a:r>
              <a:rPr lang="tr-TR" sz="9200" i="1" dirty="0">
                <a:solidFill>
                  <a:srgbClr val="C00000"/>
                </a:solidFill>
              </a:rPr>
              <a:t>araştırma </a:t>
            </a:r>
            <a:r>
              <a:rPr lang="tr-TR" sz="9200" i="1" dirty="0" smtClean="0">
                <a:solidFill>
                  <a:srgbClr val="C00000"/>
                </a:solidFill>
              </a:rPr>
              <a:t>amaçları</a:t>
            </a:r>
            <a:r>
              <a:rPr lang="tr-TR" sz="9200" i="1" dirty="0">
                <a:solidFill>
                  <a:srgbClr val="C00000"/>
                </a:solidFill>
              </a:rPr>
              <a:t>, hedefleri ve performans göstergelerini gösteren tablolar veya raporlar,</a:t>
            </a:r>
          </a:p>
          <a:p>
            <a:pPr marL="360000" indent="-360000">
              <a:lnSpc>
                <a:spcPct val="120000"/>
              </a:lnSpc>
              <a:spcBef>
                <a:spcPts val="0"/>
              </a:spcBef>
              <a:spcAft>
                <a:spcPts val="400"/>
              </a:spcAft>
              <a:buFont typeface="+mj-lt"/>
              <a:buAutoNum type="arabicPeriod"/>
            </a:pPr>
            <a:endParaRPr lang="tr-TR" sz="9200" dirty="0" smtClean="0"/>
          </a:p>
          <a:p>
            <a:pPr marL="360000" indent="-360000">
              <a:lnSpc>
                <a:spcPct val="120000"/>
              </a:lnSpc>
              <a:spcBef>
                <a:spcPts val="0"/>
              </a:spcBef>
              <a:spcAft>
                <a:spcPts val="400"/>
              </a:spcAft>
              <a:buFont typeface="+mj-lt"/>
              <a:buAutoNum type="arabicPeriod"/>
            </a:pPr>
            <a:r>
              <a:rPr lang="tr-TR" sz="9200" i="1" dirty="0" smtClean="0">
                <a:solidFill>
                  <a:srgbClr val="C00000"/>
                </a:solidFill>
              </a:rPr>
              <a:t>Araştırma hedefleri, Stratejik </a:t>
            </a:r>
            <a:r>
              <a:rPr lang="tr-TR" sz="9200" i="1" dirty="0">
                <a:solidFill>
                  <a:srgbClr val="C00000"/>
                </a:solidFill>
              </a:rPr>
              <a:t>Plan </a:t>
            </a:r>
            <a:r>
              <a:rPr lang="tr-TR" sz="9200" i="1" dirty="0" smtClean="0">
                <a:solidFill>
                  <a:srgbClr val="C00000"/>
                </a:solidFill>
              </a:rPr>
              <a:t>hedefleri, Birleşmiş </a:t>
            </a:r>
            <a:r>
              <a:rPr lang="tr-TR" sz="9200" i="1" dirty="0">
                <a:solidFill>
                  <a:srgbClr val="C00000"/>
                </a:solidFill>
              </a:rPr>
              <a:t>Milletler </a:t>
            </a:r>
            <a:r>
              <a:rPr lang="tr-TR" sz="9200" i="1" dirty="0" smtClean="0">
                <a:solidFill>
                  <a:srgbClr val="C00000"/>
                </a:solidFill>
              </a:rPr>
              <a:t>Sürdürülebilir Kalkınma hedefleri</a:t>
            </a:r>
            <a:r>
              <a:rPr lang="tr-TR" sz="9200" dirty="0" smtClean="0"/>
              <a:t> vb. gibi </a:t>
            </a:r>
            <a:r>
              <a:rPr lang="tr-TR" sz="9200" b="1" i="1" dirty="0" smtClean="0">
                <a:solidFill>
                  <a:srgbClr val="C00000"/>
                </a:solidFill>
              </a:rPr>
              <a:t>üst politikalara </a:t>
            </a:r>
            <a:r>
              <a:rPr lang="tr-TR" sz="9200" dirty="0" smtClean="0"/>
              <a:t>ilişkin araştırma hedeflerinin gerçekleşme düzeyini gösteren kanıtlar,</a:t>
            </a:r>
            <a:endParaRPr lang="tr-TR" sz="9200" dirty="0"/>
          </a:p>
        </p:txBody>
      </p:sp>
      <p:sp>
        <p:nvSpPr>
          <p:cNvPr id="7" name="Veri Yer Tutucusu 6"/>
          <p:cNvSpPr>
            <a:spLocks noGrp="1"/>
          </p:cNvSpPr>
          <p:nvPr>
            <p:ph type="dt" sz="half" idx="10"/>
          </p:nvPr>
        </p:nvSpPr>
        <p:spPr/>
        <p:txBody>
          <a:bodyPr/>
          <a:lstStyle/>
          <a:p>
            <a:fld id="{0C17F775-4F11-46C9-ADA2-9BB4AE1D8A09}" type="datetime1">
              <a:rPr lang="tr-TR" smtClean="0"/>
              <a:t>15.10.2025</a:t>
            </a:fld>
            <a:endParaRPr lang="tr-TR" dirty="0"/>
          </a:p>
        </p:txBody>
      </p:sp>
      <p:sp>
        <p:nvSpPr>
          <p:cNvPr id="8" name="Altbilgi Yer Tutucusu 7"/>
          <p:cNvSpPr>
            <a:spLocks noGrp="1"/>
          </p:cNvSpPr>
          <p:nvPr>
            <p:ph type="ftr" sz="quarter" idx="11"/>
          </p:nvPr>
        </p:nvSpPr>
        <p:spPr/>
        <p:txBody>
          <a:bodyPr/>
          <a:lstStyle/>
          <a:p>
            <a:r>
              <a:rPr lang="tr-TR" smtClean="0"/>
              <a:t>TRÜ KALİTE KOORDİNATÖRLÜĞÜ</a:t>
            </a:r>
            <a:endParaRPr lang="tr-TR"/>
          </a:p>
        </p:txBody>
      </p:sp>
      <p:sp>
        <p:nvSpPr>
          <p:cNvPr id="9" name="Slayt Numarası Yer Tutucusu 8"/>
          <p:cNvSpPr>
            <a:spLocks noGrp="1"/>
          </p:cNvSpPr>
          <p:nvPr>
            <p:ph type="sldNum" sz="quarter" idx="12"/>
          </p:nvPr>
        </p:nvSpPr>
        <p:spPr/>
        <p:txBody>
          <a:bodyPr/>
          <a:lstStyle/>
          <a:p>
            <a:fld id="{DDCE7859-ABE5-4F86-9590-63E6FFC2B8A3}" type="slidenum">
              <a:rPr lang="tr-TR" smtClean="0"/>
              <a:pPr/>
              <a:t>34</a:t>
            </a:fld>
            <a:endParaRPr lang="tr-TR"/>
          </a:p>
        </p:txBody>
      </p:sp>
    </p:spTree>
    <p:extLst>
      <p:ext uri="{BB962C8B-B14F-4D97-AF65-F5344CB8AC3E}">
        <p14:creationId xmlns:p14="http://schemas.microsoft.com/office/powerpoint/2010/main" val="3712243537"/>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p:cNvSpPr>
            <a:spLocks noGrp="1"/>
          </p:cNvSpPr>
          <p:nvPr>
            <p:ph type="title"/>
          </p:nvPr>
        </p:nvSpPr>
        <p:spPr>
          <a:xfrm>
            <a:off x="838200" y="185017"/>
            <a:ext cx="11353800" cy="798656"/>
          </a:xfrm>
        </p:spPr>
        <p:txBody>
          <a:bodyPr>
            <a:normAutofit fontScale="90000"/>
          </a:bodyPr>
          <a:lstStyle/>
          <a:p>
            <a:pPr algn="ctr"/>
            <a:r>
              <a:rPr lang="tr-TR" sz="2700" b="1" dirty="0">
                <a:solidFill>
                  <a:srgbClr val="FF0000"/>
                </a:solidFill>
              </a:rPr>
              <a:t>C.3. Araştırma Performansı /</a:t>
            </a:r>
            <a:r>
              <a:rPr lang="tr-TR" sz="2700" dirty="0">
                <a:solidFill>
                  <a:srgbClr val="FF0000"/>
                </a:solidFill>
              </a:rPr>
              <a:t/>
            </a:r>
            <a:br>
              <a:rPr lang="tr-TR" sz="2700" dirty="0">
                <a:solidFill>
                  <a:srgbClr val="FF0000"/>
                </a:solidFill>
              </a:rPr>
            </a:br>
            <a:r>
              <a:rPr lang="tr-TR" sz="3200" b="1" dirty="0">
                <a:solidFill>
                  <a:srgbClr val="0000CC"/>
                </a:solidFill>
              </a:rPr>
              <a:t>C.3.1. Araştırma performansının izlenmesi ve değerlendirilmesi</a:t>
            </a:r>
            <a:endParaRPr lang="tr-TR" sz="3100" dirty="0"/>
          </a:p>
        </p:txBody>
      </p:sp>
      <p:sp>
        <p:nvSpPr>
          <p:cNvPr id="11" name="İçerik Yer Tutucusu 10"/>
          <p:cNvSpPr>
            <a:spLocks noGrp="1"/>
          </p:cNvSpPr>
          <p:nvPr>
            <p:ph idx="1"/>
          </p:nvPr>
        </p:nvSpPr>
        <p:spPr>
          <a:xfrm>
            <a:off x="471055" y="1254869"/>
            <a:ext cx="11339945" cy="4993532"/>
          </a:xfrm>
        </p:spPr>
        <p:txBody>
          <a:bodyPr>
            <a:normAutofit fontScale="32500" lnSpcReduction="20000"/>
          </a:bodyPr>
          <a:lstStyle/>
          <a:p>
            <a:pPr marL="0" indent="0" algn="ctr">
              <a:buNone/>
            </a:pPr>
            <a:r>
              <a:rPr lang="tr-TR" sz="8600" b="1" u="sng" dirty="0" smtClean="0">
                <a:solidFill>
                  <a:srgbClr val="FF0000"/>
                </a:solidFill>
              </a:rPr>
              <a:t>Örnek Uygulamalar ve Kanıtlar</a:t>
            </a:r>
          </a:p>
          <a:p>
            <a:pPr marL="0" indent="0" algn="ctr">
              <a:buNone/>
            </a:pPr>
            <a:endParaRPr lang="tr-TR" sz="3200" b="1" u="sng" dirty="0">
              <a:solidFill>
                <a:srgbClr val="FF0000"/>
              </a:solidFill>
            </a:endParaRPr>
          </a:p>
          <a:p>
            <a:pPr marL="360000" indent="-360000">
              <a:lnSpc>
                <a:spcPct val="120000"/>
              </a:lnSpc>
              <a:spcBef>
                <a:spcPts val="0"/>
              </a:spcBef>
              <a:spcAft>
                <a:spcPts val="400"/>
              </a:spcAft>
              <a:buFont typeface="+mj-lt"/>
              <a:buAutoNum type="arabicPeriod" startAt="4"/>
            </a:pPr>
            <a:r>
              <a:rPr lang="tr-TR" sz="8600" dirty="0" smtClean="0"/>
              <a:t>Dönemlik </a:t>
            </a:r>
            <a:r>
              <a:rPr lang="tr-TR" sz="8600" dirty="0"/>
              <a:t>veya yıllık araştırma </a:t>
            </a:r>
            <a:r>
              <a:rPr lang="tr-TR" sz="8600" b="1" dirty="0">
                <a:solidFill>
                  <a:srgbClr val="FF0000"/>
                </a:solidFill>
              </a:rPr>
              <a:t>performansının izlenmesine ve iyileştirilmesine </a:t>
            </a:r>
            <a:r>
              <a:rPr lang="tr-TR" sz="8600" dirty="0"/>
              <a:t>ilişkin </a:t>
            </a:r>
            <a:r>
              <a:rPr lang="tr-TR" sz="8600" dirty="0" smtClean="0"/>
              <a:t>kanıtlar </a:t>
            </a:r>
            <a:r>
              <a:rPr lang="tr-TR" sz="8600" i="1" dirty="0" smtClean="0">
                <a:solidFill>
                  <a:srgbClr val="0000CC"/>
                </a:solidFill>
              </a:rPr>
              <a:t>(birim araştırma </a:t>
            </a:r>
            <a:r>
              <a:rPr lang="tr-TR" sz="8600" i="1" dirty="0">
                <a:solidFill>
                  <a:srgbClr val="0000CC"/>
                </a:solidFill>
              </a:rPr>
              <a:t>geliştirme performans değerlendirme raporları</a:t>
            </a:r>
            <a:r>
              <a:rPr lang="tr-TR" sz="8600" i="1" dirty="0" smtClean="0">
                <a:solidFill>
                  <a:srgbClr val="0000CC"/>
                </a:solidFill>
              </a:rPr>
              <a:t>, kıyaslama </a:t>
            </a:r>
            <a:r>
              <a:rPr lang="tr-TR" sz="8600" i="1" dirty="0">
                <a:solidFill>
                  <a:srgbClr val="0000CC"/>
                </a:solidFill>
              </a:rPr>
              <a:t>raporları</a:t>
            </a:r>
            <a:r>
              <a:rPr lang="tr-TR" sz="8600" i="1" dirty="0" smtClean="0">
                <a:solidFill>
                  <a:srgbClr val="0000CC"/>
                </a:solidFill>
              </a:rPr>
              <a:t>, paydaş </a:t>
            </a:r>
            <a:r>
              <a:rPr lang="tr-TR" sz="8600" i="1" dirty="0">
                <a:solidFill>
                  <a:srgbClr val="0000CC"/>
                </a:solidFill>
              </a:rPr>
              <a:t>geri bildirimleri</a:t>
            </a:r>
            <a:r>
              <a:rPr lang="tr-TR" sz="8600" i="1" dirty="0" smtClean="0">
                <a:solidFill>
                  <a:srgbClr val="0000CC"/>
                </a:solidFill>
              </a:rPr>
              <a:t>, birim araştırma </a:t>
            </a:r>
            <a:r>
              <a:rPr lang="tr-TR" sz="8600" i="1" dirty="0">
                <a:solidFill>
                  <a:srgbClr val="0000CC"/>
                </a:solidFill>
              </a:rPr>
              <a:t>- geliştirme performansı değerlendirme toplantılarına ait tutanaklar, ödül ve teşvik mekanizmaları ve uygulamaları, vb</a:t>
            </a:r>
            <a:r>
              <a:rPr lang="tr-TR" sz="8600" i="1" dirty="0" smtClean="0">
                <a:solidFill>
                  <a:srgbClr val="0000CC"/>
                </a:solidFill>
              </a:rPr>
              <a:t>.,),</a:t>
            </a:r>
            <a:r>
              <a:rPr lang="tr-TR" sz="8600" dirty="0" smtClean="0"/>
              <a:t> </a:t>
            </a:r>
          </a:p>
          <a:p>
            <a:pPr marL="360000" indent="-360000">
              <a:lnSpc>
                <a:spcPct val="120000"/>
              </a:lnSpc>
              <a:spcBef>
                <a:spcPts val="0"/>
              </a:spcBef>
              <a:spcAft>
                <a:spcPts val="400"/>
              </a:spcAft>
              <a:buFont typeface="+mj-lt"/>
              <a:buAutoNum type="arabicPeriod" startAt="4"/>
            </a:pPr>
            <a:endParaRPr lang="tr-TR" sz="8600" dirty="0" smtClean="0"/>
          </a:p>
          <a:p>
            <a:pPr marL="360000" indent="-360000">
              <a:lnSpc>
                <a:spcPct val="120000"/>
              </a:lnSpc>
              <a:spcBef>
                <a:spcPts val="0"/>
              </a:spcBef>
              <a:spcAft>
                <a:spcPts val="400"/>
              </a:spcAft>
              <a:buFont typeface="+mj-lt"/>
              <a:buAutoNum type="arabicPeriod" startAt="4"/>
            </a:pPr>
            <a:r>
              <a:rPr lang="tr-TR" sz="8600" dirty="0" smtClean="0"/>
              <a:t>Standart </a:t>
            </a:r>
            <a:r>
              <a:rPr lang="tr-TR" sz="8600" dirty="0"/>
              <a:t>uygulamalar ve mevzuatın yanı sıra; birimin ihtiyaçları doğrultusunda geliştirdiği özgün yaklaşım ve uygulamalarına ilişkin kanıtlar</a:t>
            </a:r>
            <a:r>
              <a:rPr lang="tr-TR" sz="8600" dirty="0" smtClean="0"/>
              <a:t>.</a:t>
            </a:r>
            <a:endParaRPr lang="tr-TR" sz="8600" dirty="0"/>
          </a:p>
        </p:txBody>
      </p:sp>
      <p:sp>
        <p:nvSpPr>
          <p:cNvPr id="7" name="Veri Yer Tutucusu 6"/>
          <p:cNvSpPr>
            <a:spLocks noGrp="1"/>
          </p:cNvSpPr>
          <p:nvPr>
            <p:ph type="dt" sz="half" idx="10"/>
          </p:nvPr>
        </p:nvSpPr>
        <p:spPr/>
        <p:txBody>
          <a:bodyPr/>
          <a:lstStyle/>
          <a:p>
            <a:fld id="{ACC0C286-4472-4869-A6BA-06A2A77DEAB3}" type="datetime1">
              <a:rPr lang="tr-TR" smtClean="0"/>
              <a:t>15.10.2025</a:t>
            </a:fld>
            <a:endParaRPr lang="tr-TR"/>
          </a:p>
        </p:txBody>
      </p:sp>
      <p:sp>
        <p:nvSpPr>
          <p:cNvPr id="8" name="Altbilgi Yer Tutucusu 7"/>
          <p:cNvSpPr>
            <a:spLocks noGrp="1"/>
          </p:cNvSpPr>
          <p:nvPr>
            <p:ph type="ftr" sz="quarter" idx="11"/>
          </p:nvPr>
        </p:nvSpPr>
        <p:spPr/>
        <p:txBody>
          <a:bodyPr/>
          <a:lstStyle/>
          <a:p>
            <a:r>
              <a:rPr lang="tr-TR" smtClean="0"/>
              <a:t>TRÜ KALİTE KOORDİNATÖRLÜĞÜ</a:t>
            </a:r>
            <a:endParaRPr lang="tr-TR"/>
          </a:p>
        </p:txBody>
      </p:sp>
      <p:sp>
        <p:nvSpPr>
          <p:cNvPr id="9" name="Slayt Numarası Yer Tutucusu 8"/>
          <p:cNvSpPr>
            <a:spLocks noGrp="1"/>
          </p:cNvSpPr>
          <p:nvPr>
            <p:ph type="sldNum" sz="quarter" idx="12"/>
          </p:nvPr>
        </p:nvSpPr>
        <p:spPr/>
        <p:txBody>
          <a:bodyPr/>
          <a:lstStyle/>
          <a:p>
            <a:fld id="{DDCE7859-ABE5-4F86-9590-63E6FFC2B8A3}" type="slidenum">
              <a:rPr lang="tr-TR" smtClean="0"/>
              <a:pPr/>
              <a:t>35</a:t>
            </a:fld>
            <a:endParaRPr lang="tr-TR"/>
          </a:p>
        </p:txBody>
      </p:sp>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1000" y="6356350"/>
            <a:ext cx="381000" cy="386292"/>
          </a:xfrm>
          <a:prstGeom prst="rect">
            <a:avLst/>
          </a:prstGeom>
        </p:spPr>
      </p:pic>
    </p:spTree>
    <p:extLst>
      <p:ext uri="{BB962C8B-B14F-4D97-AF65-F5344CB8AC3E}">
        <p14:creationId xmlns:p14="http://schemas.microsoft.com/office/powerpoint/2010/main" val="717855068"/>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1200" y="166253"/>
            <a:ext cx="11369963" cy="816577"/>
          </a:xfrm>
        </p:spPr>
        <p:txBody>
          <a:bodyPr>
            <a:noAutofit/>
          </a:bodyPr>
          <a:lstStyle/>
          <a:p>
            <a:pPr algn="ctr"/>
            <a:r>
              <a:rPr lang="tr-TR" sz="2400" b="1" dirty="0">
                <a:solidFill>
                  <a:srgbClr val="FF0000"/>
                </a:solidFill>
              </a:rPr>
              <a:t>C.3. Araştırma Performansı /</a:t>
            </a:r>
            <a:r>
              <a:rPr lang="tr-TR" sz="2400" dirty="0">
                <a:solidFill>
                  <a:srgbClr val="FF0000"/>
                </a:solidFill>
              </a:rPr>
              <a:t/>
            </a:r>
            <a:br>
              <a:rPr lang="tr-TR" sz="2400" dirty="0">
                <a:solidFill>
                  <a:srgbClr val="FF0000"/>
                </a:solidFill>
              </a:rPr>
            </a:br>
            <a:r>
              <a:rPr lang="tr-TR" sz="2800" b="1" dirty="0" smtClean="0">
                <a:solidFill>
                  <a:srgbClr val="0000CC"/>
                </a:solidFill>
              </a:rPr>
              <a:t>C.3.2. Öğretim elemanı/araştırmacı performansının değerlendirilmesi</a:t>
            </a:r>
            <a:endParaRPr lang="tr-TR" sz="2800" dirty="0">
              <a:solidFill>
                <a:srgbClr val="0000CC"/>
              </a:solidFill>
            </a:endParaRPr>
          </a:p>
        </p:txBody>
      </p:sp>
      <p:sp>
        <p:nvSpPr>
          <p:cNvPr id="3" name="İçerik Yer Tutucusu 2"/>
          <p:cNvSpPr>
            <a:spLocks noGrp="1"/>
          </p:cNvSpPr>
          <p:nvPr>
            <p:ph idx="1"/>
          </p:nvPr>
        </p:nvSpPr>
        <p:spPr>
          <a:xfrm>
            <a:off x="368966" y="1322961"/>
            <a:ext cx="8241634" cy="5033389"/>
          </a:xfrm>
        </p:spPr>
        <p:txBody>
          <a:bodyPr>
            <a:noAutofit/>
          </a:bodyPr>
          <a:lstStyle/>
          <a:p>
            <a:pPr>
              <a:lnSpc>
                <a:spcPct val="100000"/>
              </a:lnSpc>
              <a:spcBef>
                <a:spcPts val="0"/>
              </a:spcBef>
              <a:spcAft>
                <a:spcPts val="400"/>
              </a:spcAft>
            </a:pPr>
            <a:r>
              <a:rPr lang="tr-TR" dirty="0"/>
              <a:t>Öğretim elemanlarının araştırma performansını paylaşması beklenir; bunu düzenleyen </a:t>
            </a:r>
            <a:r>
              <a:rPr lang="tr-TR" b="1" dirty="0">
                <a:solidFill>
                  <a:srgbClr val="FF0000"/>
                </a:solidFill>
              </a:rPr>
              <a:t>tanımlı süreçler vardır </a:t>
            </a:r>
            <a:r>
              <a:rPr lang="tr-TR" dirty="0"/>
              <a:t>ve bunlar ilgili paydaşlarca bilinir. </a:t>
            </a:r>
            <a:endParaRPr lang="tr-TR" dirty="0" smtClean="0"/>
          </a:p>
          <a:p>
            <a:pPr>
              <a:lnSpc>
                <a:spcPct val="100000"/>
              </a:lnSpc>
              <a:spcBef>
                <a:spcPts val="0"/>
              </a:spcBef>
              <a:spcAft>
                <a:spcPts val="400"/>
              </a:spcAft>
            </a:pPr>
            <a:endParaRPr lang="tr-TR" dirty="0" smtClean="0"/>
          </a:p>
          <a:p>
            <a:pPr>
              <a:lnSpc>
                <a:spcPct val="100000"/>
              </a:lnSpc>
              <a:spcBef>
                <a:spcPts val="0"/>
              </a:spcBef>
              <a:spcAft>
                <a:spcPts val="400"/>
              </a:spcAft>
            </a:pPr>
            <a:r>
              <a:rPr lang="tr-TR" dirty="0" smtClean="0"/>
              <a:t>Araştırma </a:t>
            </a:r>
            <a:r>
              <a:rPr lang="tr-TR" dirty="0"/>
              <a:t>performansı </a:t>
            </a:r>
            <a:r>
              <a:rPr lang="tr-TR" b="1" dirty="0">
                <a:solidFill>
                  <a:srgbClr val="FF0000"/>
                </a:solidFill>
              </a:rPr>
              <a:t>yıl bazında izlenir, değerlendirilir ve kurumsal politikalar doğrultusunda kullanılır</a:t>
            </a:r>
            <a:r>
              <a:rPr lang="tr-TR" dirty="0"/>
              <a:t>. Çıktılar, grubun ortalama değerleri ve </a:t>
            </a:r>
            <a:r>
              <a:rPr lang="tr-TR" dirty="0" err="1"/>
              <a:t>saçılım</a:t>
            </a:r>
            <a:r>
              <a:rPr lang="tr-TR" dirty="0"/>
              <a:t> </a:t>
            </a:r>
            <a:r>
              <a:rPr lang="tr-TR" b="1" dirty="0">
                <a:solidFill>
                  <a:srgbClr val="C00000"/>
                </a:solidFill>
              </a:rPr>
              <a:t>şeffaf olarak paylaşılır. </a:t>
            </a:r>
            <a:endParaRPr lang="tr-TR" b="1" dirty="0" smtClean="0">
              <a:solidFill>
                <a:srgbClr val="C00000"/>
              </a:solidFill>
            </a:endParaRPr>
          </a:p>
          <a:p>
            <a:pPr>
              <a:lnSpc>
                <a:spcPct val="100000"/>
              </a:lnSpc>
              <a:spcBef>
                <a:spcPts val="0"/>
              </a:spcBef>
              <a:spcAft>
                <a:spcPts val="400"/>
              </a:spcAft>
            </a:pPr>
            <a:endParaRPr lang="tr-TR" dirty="0"/>
          </a:p>
          <a:p>
            <a:pPr>
              <a:lnSpc>
                <a:spcPct val="100000"/>
              </a:lnSpc>
              <a:spcBef>
                <a:spcPts val="0"/>
              </a:spcBef>
              <a:spcAft>
                <a:spcPts val="400"/>
              </a:spcAft>
            </a:pPr>
            <a:r>
              <a:rPr lang="tr-TR" b="1" dirty="0" smtClean="0">
                <a:solidFill>
                  <a:srgbClr val="FF0000"/>
                </a:solidFill>
              </a:rPr>
              <a:t>Performans </a:t>
            </a:r>
            <a:r>
              <a:rPr lang="tr-TR" b="1" dirty="0">
                <a:solidFill>
                  <a:srgbClr val="FF0000"/>
                </a:solidFill>
              </a:rPr>
              <a:t>değerlendirmelerinin sistematik ve kalıcı olması </a:t>
            </a:r>
            <a:r>
              <a:rPr lang="tr-TR" dirty="0"/>
              <a:t>sağlanmıştır.</a:t>
            </a:r>
          </a:p>
        </p:txBody>
      </p:sp>
      <p:sp>
        <p:nvSpPr>
          <p:cNvPr id="4" name="Veri Yer Tutucusu 3"/>
          <p:cNvSpPr>
            <a:spLocks noGrp="1"/>
          </p:cNvSpPr>
          <p:nvPr>
            <p:ph type="dt" sz="half" idx="10"/>
          </p:nvPr>
        </p:nvSpPr>
        <p:spPr/>
        <p:txBody>
          <a:bodyPr/>
          <a:lstStyle/>
          <a:p>
            <a:fld id="{E8EC696E-314E-4F90-8272-E6D7FDF6A677}" type="datetime1">
              <a:rPr lang="tr-TR" smtClean="0"/>
              <a:t>15.10.2025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36</a:t>
            </a:fld>
            <a:endParaRPr lang="tr-T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1000" y="6356350"/>
            <a:ext cx="381000" cy="386292"/>
          </a:xfrm>
          <a:prstGeom prst="rect">
            <a:avLst/>
          </a:prstGeom>
        </p:spPr>
      </p:pic>
      <p:pic>
        <p:nvPicPr>
          <p:cNvPr id="2050" name="Picture 2" descr="IEI researchers among the world´s most cited - Linköping Univer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1523" y="3916242"/>
            <a:ext cx="3310477" cy="18621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ŞLETMELERDE PERFORMANS DEĞERLENDİRME SİSTEMİ NEDEN ELZEMDİ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9920" y="1322961"/>
            <a:ext cx="3412080" cy="170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960618"/>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0" y="175098"/>
            <a:ext cx="12120664" cy="819907"/>
          </a:xfrm>
        </p:spPr>
        <p:txBody>
          <a:bodyPr>
            <a:noAutofit/>
          </a:bodyPr>
          <a:lstStyle/>
          <a:p>
            <a:pPr algn="ctr"/>
            <a:r>
              <a:rPr lang="tr-TR" sz="2400" b="1" dirty="0">
                <a:solidFill>
                  <a:srgbClr val="FF0000"/>
                </a:solidFill>
              </a:rPr>
              <a:t>C.3. Araştırma Performansı /</a:t>
            </a:r>
            <a:r>
              <a:rPr lang="tr-TR" sz="2400" dirty="0">
                <a:solidFill>
                  <a:srgbClr val="FF0000"/>
                </a:solidFill>
              </a:rPr>
              <a:t/>
            </a:r>
            <a:br>
              <a:rPr lang="tr-TR" sz="2400" dirty="0">
                <a:solidFill>
                  <a:srgbClr val="FF0000"/>
                </a:solidFill>
              </a:rPr>
            </a:br>
            <a:r>
              <a:rPr lang="tr-TR" sz="2800" b="1" dirty="0">
                <a:solidFill>
                  <a:srgbClr val="0000CC"/>
                </a:solidFill>
              </a:rPr>
              <a:t>C.3.2. Öğretim elemanı/araştırmacı performansının değerlendirilmesi</a:t>
            </a:r>
            <a:endParaRPr lang="tr-TR" sz="2800" dirty="0"/>
          </a:p>
        </p:txBody>
      </p:sp>
      <p:sp>
        <p:nvSpPr>
          <p:cNvPr id="4" name="Veri Yer Tutucusu 3"/>
          <p:cNvSpPr>
            <a:spLocks noGrp="1"/>
          </p:cNvSpPr>
          <p:nvPr>
            <p:ph type="dt" sz="half" idx="10"/>
          </p:nvPr>
        </p:nvSpPr>
        <p:spPr/>
        <p:txBody>
          <a:bodyPr/>
          <a:lstStyle/>
          <a:p>
            <a:fld id="{89C90810-A224-4EE1-AB98-1845A899DCFF}" type="datetime1">
              <a:rPr lang="tr-TR" smtClean="0"/>
              <a:t>15.10.2025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37</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280608991"/>
              </p:ext>
            </p:extLst>
          </p:nvPr>
        </p:nvGraphicFramePr>
        <p:xfrm>
          <a:off x="332362" y="1361653"/>
          <a:ext cx="11527276" cy="4628049"/>
        </p:xfrm>
        <a:graphic>
          <a:graphicData uri="http://schemas.openxmlformats.org/drawingml/2006/table">
            <a:tbl>
              <a:tblPr bandRow="1">
                <a:tableStyleId>{5C22544A-7EE6-4342-B048-85BDC9FD1C3A}</a:tableStyleId>
              </a:tblPr>
              <a:tblGrid>
                <a:gridCol w="2444828">
                  <a:extLst>
                    <a:ext uri="{9D8B030D-6E8A-4147-A177-3AD203B41FA5}">
                      <a16:colId xmlns:a16="http://schemas.microsoft.com/office/drawing/2014/main" val="432872691"/>
                    </a:ext>
                  </a:extLst>
                </a:gridCol>
                <a:gridCol w="2390117">
                  <a:extLst>
                    <a:ext uri="{9D8B030D-6E8A-4147-A177-3AD203B41FA5}">
                      <a16:colId xmlns:a16="http://schemas.microsoft.com/office/drawing/2014/main" val="1771635049"/>
                    </a:ext>
                  </a:extLst>
                </a:gridCol>
                <a:gridCol w="2256519">
                  <a:extLst>
                    <a:ext uri="{9D8B030D-6E8A-4147-A177-3AD203B41FA5}">
                      <a16:colId xmlns:a16="http://schemas.microsoft.com/office/drawing/2014/main" val="518833769"/>
                    </a:ext>
                  </a:extLst>
                </a:gridCol>
                <a:gridCol w="2351628">
                  <a:extLst>
                    <a:ext uri="{9D8B030D-6E8A-4147-A177-3AD203B41FA5}">
                      <a16:colId xmlns:a16="http://schemas.microsoft.com/office/drawing/2014/main" val="2091937961"/>
                    </a:ext>
                  </a:extLst>
                </a:gridCol>
                <a:gridCol w="2084184">
                  <a:extLst>
                    <a:ext uri="{9D8B030D-6E8A-4147-A177-3AD203B41FA5}">
                      <a16:colId xmlns:a16="http://schemas.microsoft.com/office/drawing/2014/main" val="1862875755"/>
                    </a:ext>
                  </a:extLst>
                </a:gridCol>
              </a:tblGrid>
              <a:tr h="430579">
                <a:tc>
                  <a:txBody>
                    <a:bodyPr/>
                    <a:lstStyle/>
                    <a:p>
                      <a:pPr algn="ctr">
                        <a:lnSpc>
                          <a:spcPct val="115000"/>
                        </a:lnSpc>
                        <a:spcAft>
                          <a:spcPts val="0"/>
                        </a:spcAft>
                      </a:pPr>
                      <a:r>
                        <a:rPr lang="tr-TR" sz="2400" b="1" dirty="0">
                          <a:effectLst/>
                        </a:rPr>
                        <a:t>1</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chemeClr val="accent4">
                        <a:lumMod val="20000"/>
                        <a:lumOff val="80000"/>
                      </a:schemeClr>
                    </a:solidFill>
                  </a:tcPr>
                </a:tc>
                <a:tc>
                  <a:txBody>
                    <a:bodyPr/>
                    <a:lstStyle/>
                    <a:p>
                      <a:pPr algn="ctr">
                        <a:lnSpc>
                          <a:spcPct val="115000"/>
                        </a:lnSpc>
                        <a:spcAft>
                          <a:spcPts val="0"/>
                        </a:spcAft>
                      </a:pPr>
                      <a:r>
                        <a:rPr lang="tr-TR" sz="2400" b="1" dirty="0">
                          <a:effectLst/>
                        </a:rPr>
                        <a:t>2</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chemeClr val="accent4">
                        <a:lumMod val="40000"/>
                        <a:lumOff val="60000"/>
                      </a:schemeClr>
                    </a:solidFill>
                  </a:tcPr>
                </a:tc>
                <a:tc>
                  <a:txBody>
                    <a:bodyPr/>
                    <a:lstStyle/>
                    <a:p>
                      <a:pPr algn="ctr">
                        <a:lnSpc>
                          <a:spcPct val="115000"/>
                        </a:lnSpc>
                        <a:spcAft>
                          <a:spcPts val="0"/>
                        </a:spcAft>
                      </a:pPr>
                      <a:r>
                        <a:rPr lang="tr-TR" sz="2400" b="1" dirty="0">
                          <a:effectLst/>
                        </a:rPr>
                        <a:t>3</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chemeClr val="accent4">
                        <a:lumMod val="60000"/>
                        <a:lumOff val="40000"/>
                      </a:schemeClr>
                    </a:solidFill>
                  </a:tcPr>
                </a:tc>
                <a:tc>
                  <a:txBody>
                    <a:bodyPr/>
                    <a:lstStyle/>
                    <a:p>
                      <a:pPr algn="ctr">
                        <a:lnSpc>
                          <a:spcPct val="115000"/>
                        </a:lnSpc>
                        <a:spcAft>
                          <a:spcPts val="0"/>
                        </a:spcAft>
                      </a:pPr>
                      <a:r>
                        <a:rPr lang="tr-TR" sz="2400" b="1" dirty="0">
                          <a:effectLst/>
                        </a:rPr>
                        <a:t>4</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rgbClr val="DAA600"/>
                    </a:solidFill>
                  </a:tcPr>
                </a:tc>
                <a:tc>
                  <a:txBody>
                    <a:bodyPr/>
                    <a:lstStyle/>
                    <a:p>
                      <a:pPr algn="ctr">
                        <a:lnSpc>
                          <a:spcPct val="115000"/>
                        </a:lnSpc>
                        <a:spcAft>
                          <a:spcPts val="0"/>
                        </a:spcAft>
                      </a:pPr>
                      <a:r>
                        <a:rPr lang="tr-TR" sz="2400" b="1" dirty="0">
                          <a:effectLst/>
                        </a:rPr>
                        <a:t>5</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chemeClr val="accent4">
                        <a:lumMod val="75000"/>
                      </a:schemeClr>
                    </a:solidFill>
                  </a:tcPr>
                </a:tc>
                <a:extLst>
                  <a:ext uri="{0D108BD9-81ED-4DB2-BD59-A6C34878D82A}">
                    <a16:rowId xmlns:a16="http://schemas.microsoft.com/office/drawing/2014/main" val="1103395516"/>
                  </a:ext>
                </a:extLst>
              </a:tr>
              <a:tr h="4197470">
                <a:tc>
                  <a:txBody>
                    <a:bodyPr/>
                    <a:lstStyle/>
                    <a:p>
                      <a:pPr marL="36000" algn="l">
                        <a:spcBef>
                          <a:spcPts val="0"/>
                        </a:spcBef>
                        <a:spcAft>
                          <a:spcPts val="0"/>
                        </a:spcAft>
                      </a:pPr>
                      <a:r>
                        <a:rPr lang="tr-TR" sz="2200" dirty="0" smtClean="0">
                          <a:effectLst/>
                          <a:latin typeface="Calibri" panose="020F0502020204030204" pitchFamily="34" charset="0"/>
                          <a:ea typeface="Calibri" panose="020F0502020204030204" pitchFamily="34" charset="0"/>
                        </a:rPr>
                        <a:t>Birimde </a:t>
                      </a:r>
                      <a:r>
                        <a:rPr lang="tr-TR" sz="2200" dirty="0">
                          <a:effectLst/>
                          <a:latin typeface="Calibri" panose="020F0502020204030204" pitchFamily="34" charset="0"/>
                          <a:ea typeface="Calibri" panose="020F0502020204030204" pitchFamily="34" charset="0"/>
                        </a:rPr>
                        <a:t>öğretim elemanlarının araştırma performansının izlenmesine ve değerlendirmesine yönelik </a:t>
                      </a:r>
                      <a:r>
                        <a:rPr lang="tr-TR" sz="2200" b="1" dirty="0">
                          <a:solidFill>
                            <a:srgbClr val="FF0000"/>
                          </a:solidFill>
                          <a:effectLst/>
                          <a:latin typeface="Calibri" panose="020F0502020204030204" pitchFamily="34" charset="0"/>
                          <a:ea typeface="Calibri" panose="020F0502020204030204" pitchFamily="34" charset="0"/>
                        </a:rPr>
                        <a:t>mekanizmalar bulunmamaktadır.</a:t>
                      </a:r>
                    </a:p>
                  </a:txBody>
                  <a:tcPr marL="68580" marR="68580" marT="0" marB="0">
                    <a:solidFill>
                      <a:schemeClr val="accent4">
                        <a:lumMod val="20000"/>
                        <a:lumOff val="80000"/>
                      </a:schemeClr>
                    </a:solidFill>
                  </a:tcPr>
                </a:tc>
                <a:tc>
                  <a:txBody>
                    <a:bodyPr/>
                    <a:lstStyle/>
                    <a:p>
                      <a:pPr marL="36000" algn="l">
                        <a:spcBef>
                          <a:spcPts val="0"/>
                        </a:spcBef>
                        <a:spcAft>
                          <a:spcPts val="0"/>
                        </a:spcAft>
                      </a:pPr>
                      <a:r>
                        <a:rPr lang="tr-TR" sz="2200" dirty="0" smtClean="0">
                          <a:effectLst/>
                          <a:latin typeface="Calibri" panose="020F0502020204030204" pitchFamily="34" charset="0"/>
                          <a:ea typeface="Calibri" panose="020F0502020204030204" pitchFamily="34" charset="0"/>
                        </a:rPr>
                        <a:t>Birimde </a:t>
                      </a:r>
                      <a:r>
                        <a:rPr lang="tr-TR" sz="2200" dirty="0">
                          <a:effectLst/>
                          <a:latin typeface="Calibri" panose="020F0502020204030204" pitchFamily="34" charset="0"/>
                          <a:ea typeface="Calibri" panose="020F0502020204030204" pitchFamily="34" charset="0"/>
                        </a:rPr>
                        <a:t>öğretim elemanlarının araştırma performansının izlenmesine ve değerlendirmesine yönelik </a:t>
                      </a:r>
                      <a:r>
                        <a:rPr lang="tr-TR" sz="2200" b="1" dirty="0">
                          <a:solidFill>
                            <a:srgbClr val="0000FF"/>
                          </a:solidFill>
                          <a:effectLst/>
                          <a:latin typeface="Calibri" panose="020F0502020204030204" pitchFamily="34" charset="0"/>
                          <a:ea typeface="Calibri" panose="020F0502020204030204" pitchFamily="34" charset="0"/>
                        </a:rPr>
                        <a:t>ilke, kural ve göstergeler bulunmaktadır.   </a:t>
                      </a:r>
                    </a:p>
                  </a:txBody>
                  <a:tcPr marL="68580" marR="68580" marT="0" marB="0">
                    <a:solidFill>
                      <a:schemeClr val="accent4">
                        <a:lumMod val="40000"/>
                        <a:lumOff val="60000"/>
                      </a:schemeClr>
                    </a:solidFill>
                  </a:tcPr>
                </a:tc>
                <a:tc>
                  <a:txBody>
                    <a:bodyPr/>
                    <a:lstStyle/>
                    <a:p>
                      <a:pPr marL="36000" algn="l">
                        <a:spcBef>
                          <a:spcPts val="0"/>
                        </a:spcBef>
                        <a:spcAft>
                          <a:spcPts val="0"/>
                        </a:spcAft>
                      </a:pPr>
                      <a:r>
                        <a:rPr lang="tr-TR" sz="2200" dirty="0" smtClean="0">
                          <a:effectLst/>
                          <a:latin typeface="Calibri" panose="020F0502020204030204" pitchFamily="34" charset="0"/>
                          <a:ea typeface="Calibri" panose="020F0502020204030204" pitchFamily="34" charset="0"/>
                        </a:rPr>
                        <a:t>Birimin </a:t>
                      </a:r>
                      <a:r>
                        <a:rPr lang="tr-TR" sz="2200" dirty="0">
                          <a:effectLst/>
                          <a:latin typeface="Calibri" panose="020F0502020204030204" pitchFamily="34" charset="0"/>
                          <a:ea typeface="Calibri" panose="020F0502020204030204" pitchFamily="34" charset="0"/>
                        </a:rPr>
                        <a:t>genelinde öğretim elemanlarının araştırma-geliştirme performansını izlemek ve değerlendirmek üzere oluşturulan </a:t>
                      </a:r>
                      <a:r>
                        <a:rPr lang="tr-TR" sz="2200" b="1" dirty="0">
                          <a:solidFill>
                            <a:srgbClr val="0000FF"/>
                          </a:solidFill>
                          <a:effectLst/>
                          <a:latin typeface="Calibri" panose="020F0502020204030204" pitchFamily="34" charset="0"/>
                          <a:ea typeface="Calibri" panose="020F0502020204030204" pitchFamily="34" charset="0"/>
                        </a:rPr>
                        <a:t>mekanizmalar kullanılmaktadır</a:t>
                      </a:r>
                      <a:r>
                        <a:rPr lang="tr-TR" sz="2200" dirty="0">
                          <a:solidFill>
                            <a:srgbClr val="0000FF"/>
                          </a:solidFill>
                          <a:effectLst/>
                          <a:latin typeface="Calibri" panose="020F0502020204030204" pitchFamily="34" charset="0"/>
                          <a:ea typeface="Calibri" panose="020F0502020204030204" pitchFamily="34" charset="0"/>
                        </a:rPr>
                        <a:t>. </a:t>
                      </a:r>
                    </a:p>
                  </a:txBody>
                  <a:tcPr marL="68580" marR="68580" marT="0" marB="0">
                    <a:solidFill>
                      <a:schemeClr val="accent4">
                        <a:lumMod val="60000"/>
                        <a:lumOff val="40000"/>
                      </a:schemeClr>
                    </a:solidFill>
                  </a:tcPr>
                </a:tc>
                <a:tc>
                  <a:txBody>
                    <a:bodyPr/>
                    <a:lstStyle/>
                    <a:p>
                      <a:pPr marL="36000" marR="40005" algn="l">
                        <a:spcBef>
                          <a:spcPts val="0"/>
                        </a:spcBef>
                        <a:spcAft>
                          <a:spcPts val="0"/>
                        </a:spcAft>
                      </a:pPr>
                      <a:r>
                        <a:rPr lang="tr-TR" sz="2200" dirty="0">
                          <a:effectLst/>
                          <a:latin typeface="Calibri" panose="020F0502020204030204" pitchFamily="34" charset="0"/>
                          <a:ea typeface="Calibri" panose="020F0502020204030204" pitchFamily="34" charset="0"/>
                        </a:rPr>
                        <a:t>Öğretim elemanlarının araştırma-geliştirme performansı </a:t>
                      </a:r>
                      <a:r>
                        <a:rPr lang="tr-TR" sz="2200" b="1" dirty="0">
                          <a:solidFill>
                            <a:srgbClr val="0000FF"/>
                          </a:solidFill>
                          <a:effectLst/>
                          <a:latin typeface="Calibri" panose="020F0502020204030204" pitchFamily="34" charset="0"/>
                          <a:ea typeface="Calibri" panose="020F0502020204030204" pitchFamily="34" charset="0"/>
                        </a:rPr>
                        <a:t>izlenmekte ve öğretim elemanları ile birlikte değerlendirilerek iyileştirilmektedir</a:t>
                      </a:r>
                      <a:r>
                        <a:rPr lang="tr-TR" sz="2200" b="1" dirty="0" smtClean="0">
                          <a:solidFill>
                            <a:srgbClr val="0000FF"/>
                          </a:solidFill>
                          <a:effectLst/>
                          <a:latin typeface="Calibri" panose="020F0502020204030204" pitchFamily="34" charset="0"/>
                          <a:ea typeface="Calibri" panose="020F0502020204030204" pitchFamily="34" charset="0"/>
                        </a:rPr>
                        <a:t>.</a:t>
                      </a:r>
                      <a:endParaRPr lang="tr-TR" sz="2200" b="1" dirty="0">
                        <a:solidFill>
                          <a:srgbClr val="0000FF"/>
                        </a:solidFill>
                        <a:effectLst/>
                        <a:latin typeface="Calibri" panose="020F0502020204030204" pitchFamily="34" charset="0"/>
                        <a:ea typeface="Calibri" panose="020F0502020204030204" pitchFamily="34" charset="0"/>
                      </a:endParaRPr>
                    </a:p>
                  </a:txBody>
                  <a:tcPr marL="68580" marR="68580" marT="0" marB="0">
                    <a:solidFill>
                      <a:srgbClr val="DAA600"/>
                    </a:solidFill>
                  </a:tcPr>
                </a:tc>
                <a:tc>
                  <a:txBody>
                    <a:bodyPr/>
                    <a:lstStyle/>
                    <a:p>
                      <a:pPr marL="36000" algn="l">
                        <a:spcBef>
                          <a:spcPts val="0"/>
                        </a:spcBef>
                        <a:spcAft>
                          <a:spcPts val="0"/>
                        </a:spcAft>
                      </a:pPr>
                      <a:r>
                        <a:rPr lang="tr-TR" sz="2200" b="1" dirty="0">
                          <a:solidFill>
                            <a:srgbClr val="0000FF"/>
                          </a:solidFill>
                          <a:effectLst/>
                          <a:latin typeface="Calibri" panose="020F0502020204030204" pitchFamily="34" charset="0"/>
                          <a:ea typeface="Calibri" panose="020F0502020204030204" pitchFamily="34" charset="0"/>
                        </a:rPr>
                        <a:t>İçselleştirilmiş, sistematik, sürdürülebilir ve örnek gösterilebilir uygulamalar bulunmaktadır.</a:t>
                      </a:r>
                    </a:p>
                  </a:txBody>
                  <a:tcPr marL="68580" marR="68580" marT="0" marB="0">
                    <a:solidFill>
                      <a:schemeClr val="accent4">
                        <a:lumMod val="75000"/>
                      </a:schemeClr>
                    </a:solidFill>
                  </a:tcPr>
                </a:tc>
                <a:extLst>
                  <a:ext uri="{0D108BD9-81ED-4DB2-BD59-A6C34878D82A}">
                    <a16:rowId xmlns:a16="http://schemas.microsoft.com/office/drawing/2014/main" val="947402900"/>
                  </a:ext>
                </a:extLst>
              </a:tr>
            </a:tbl>
          </a:graphicData>
        </a:graphic>
      </p:graphicFrame>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1000" y="6356350"/>
            <a:ext cx="381000" cy="386292"/>
          </a:xfrm>
          <a:prstGeom prst="rect">
            <a:avLst/>
          </a:prstGeom>
        </p:spPr>
      </p:pic>
    </p:spTree>
    <p:extLst>
      <p:ext uri="{BB962C8B-B14F-4D97-AF65-F5344CB8AC3E}">
        <p14:creationId xmlns:p14="http://schemas.microsoft.com/office/powerpoint/2010/main" val="408310458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p:cNvSpPr>
            <a:spLocks noGrp="1"/>
          </p:cNvSpPr>
          <p:nvPr>
            <p:ph type="title"/>
          </p:nvPr>
        </p:nvSpPr>
        <p:spPr>
          <a:xfrm>
            <a:off x="838200" y="185017"/>
            <a:ext cx="11353800" cy="746126"/>
          </a:xfrm>
        </p:spPr>
        <p:txBody>
          <a:bodyPr>
            <a:noAutofit/>
          </a:bodyPr>
          <a:lstStyle/>
          <a:p>
            <a:pPr algn="ctr"/>
            <a:r>
              <a:rPr lang="tr-TR" sz="2400" b="1" dirty="0">
                <a:solidFill>
                  <a:srgbClr val="FF0000"/>
                </a:solidFill>
              </a:rPr>
              <a:t>C.3. Araştırma Performansı /</a:t>
            </a:r>
            <a:r>
              <a:rPr lang="tr-TR" sz="2800" dirty="0">
                <a:solidFill>
                  <a:srgbClr val="FF0000"/>
                </a:solidFill>
              </a:rPr>
              <a:t/>
            </a:r>
            <a:br>
              <a:rPr lang="tr-TR" sz="2800" dirty="0">
                <a:solidFill>
                  <a:srgbClr val="FF0000"/>
                </a:solidFill>
              </a:rPr>
            </a:br>
            <a:r>
              <a:rPr lang="tr-TR" sz="2800" b="1" dirty="0">
                <a:solidFill>
                  <a:srgbClr val="0000CC"/>
                </a:solidFill>
              </a:rPr>
              <a:t>C.3.2. Öğretim elemanı/araştırmacı performansının değerlendirilmesi</a:t>
            </a:r>
            <a:endParaRPr lang="tr-TR" sz="2800" dirty="0"/>
          </a:p>
        </p:txBody>
      </p:sp>
      <p:sp>
        <p:nvSpPr>
          <p:cNvPr id="11" name="İçerik Yer Tutucusu 10"/>
          <p:cNvSpPr>
            <a:spLocks noGrp="1"/>
          </p:cNvSpPr>
          <p:nvPr>
            <p:ph idx="1"/>
          </p:nvPr>
        </p:nvSpPr>
        <p:spPr>
          <a:xfrm>
            <a:off x="471055" y="1219199"/>
            <a:ext cx="11339945" cy="5137151"/>
          </a:xfrm>
        </p:spPr>
        <p:txBody>
          <a:bodyPr>
            <a:normAutofit fontScale="55000" lnSpcReduction="20000"/>
          </a:bodyPr>
          <a:lstStyle/>
          <a:p>
            <a:pPr marL="0" indent="0" algn="ctr">
              <a:lnSpc>
                <a:spcPct val="120000"/>
              </a:lnSpc>
              <a:spcBef>
                <a:spcPts val="0"/>
              </a:spcBef>
              <a:spcAft>
                <a:spcPts val="400"/>
              </a:spcAft>
              <a:buNone/>
            </a:pPr>
            <a:r>
              <a:rPr lang="tr-TR" sz="5100" b="1" u="sng" dirty="0" smtClean="0">
                <a:solidFill>
                  <a:srgbClr val="FF0000"/>
                </a:solidFill>
              </a:rPr>
              <a:t>Örnek Uygulamalar ve Kanıtlar</a:t>
            </a:r>
          </a:p>
          <a:p>
            <a:pPr marL="0" indent="0" algn="ctr">
              <a:lnSpc>
                <a:spcPct val="120000"/>
              </a:lnSpc>
              <a:spcBef>
                <a:spcPts val="0"/>
              </a:spcBef>
              <a:spcAft>
                <a:spcPts val="400"/>
              </a:spcAft>
              <a:buNone/>
            </a:pPr>
            <a:endParaRPr lang="tr-TR" b="1" u="sng" dirty="0" smtClean="0">
              <a:solidFill>
                <a:srgbClr val="FF0000"/>
              </a:solidFill>
            </a:endParaRPr>
          </a:p>
          <a:p>
            <a:pPr marL="360000" indent="-360000">
              <a:lnSpc>
                <a:spcPct val="120000"/>
              </a:lnSpc>
              <a:spcBef>
                <a:spcPts val="0"/>
              </a:spcBef>
              <a:spcAft>
                <a:spcPts val="400"/>
              </a:spcAft>
              <a:buFont typeface="+mj-lt"/>
              <a:buAutoNum type="arabicPeriod"/>
            </a:pPr>
            <a:r>
              <a:rPr lang="tr-TR" sz="3800" dirty="0"/>
              <a:t>Akademik personelin araştırma - geliştirme performansını izlemek üzere kullanılan tanımlı süreçlere </a:t>
            </a:r>
            <a:r>
              <a:rPr lang="tr-TR" sz="3800" i="1" dirty="0">
                <a:solidFill>
                  <a:srgbClr val="0000CC"/>
                </a:solidFill>
              </a:rPr>
              <a:t>(yönetmelik, yönerge, planlama, süreç tanımı, takvim, ölçme araçları, görev ve sorumluluklar, rehber, kılavuz, takdir-tanıma sistemi, ödül ve teşvik mekanizmaları, vb.) </a:t>
            </a:r>
            <a:r>
              <a:rPr lang="tr-TR" sz="3800" dirty="0"/>
              <a:t>ilişkin kanıtlar,</a:t>
            </a:r>
            <a:endParaRPr lang="tr-TR" sz="3800" i="1" dirty="0">
              <a:solidFill>
                <a:srgbClr val="0000CC"/>
              </a:solidFill>
            </a:endParaRPr>
          </a:p>
          <a:p>
            <a:pPr marL="360000" indent="-360000">
              <a:lnSpc>
                <a:spcPct val="120000"/>
              </a:lnSpc>
              <a:spcBef>
                <a:spcPts val="0"/>
              </a:spcBef>
              <a:spcAft>
                <a:spcPts val="400"/>
              </a:spcAft>
              <a:buFont typeface="+mj-lt"/>
              <a:buAutoNum type="arabicPeriod"/>
            </a:pPr>
            <a:r>
              <a:rPr lang="tr-TR" sz="3800" dirty="0"/>
              <a:t>Araştırma - geliştirme performansına yönelik akademik personelden geri bildirim alma mekanizmaları (</a:t>
            </a:r>
            <a:r>
              <a:rPr lang="tr-TR" sz="3800" i="1" dirty="0">
                <a:solidFill>
                  <a:srgbClr val="0000CC"/>
                </a:solidFill>
              </a:rPr>
              <a:t>memnuniyet anketleri, toplantılar, vb.) </a:t>
            </a:r>
            <a:r>
              <a:rPr lang="tr-TR" sz="3800" dirty="0"/>
              <a:t>ve uygulamalarına </a:t>
            </a:r>
            <a:r>
              <a:rPr lang="tr-TR" sz="3800" i="1" dirty="0">
                <a:solidFill>
                  <a:srgbClr val="3333FF"/>
                </a:solidFill>
              </a:rPr>
              <a:t>(anket sonuçları, toplantı tutanakları,  vb.,) </a:t>
            </a:r>
            <a:r>
              <a:rPr lang="tr-TR" sz="3800" dirty="0"/>
              <a:t>ait örnekler,</a:t>
            </a:r>
            <a:endParaRPr lang="tr-TR" sz="3800" i="1" dirty="0">
              <a:solidFill>
                <a:srgbClr val="0000CC"/>
              </a:solidFill>
            </a:endParaRPr>
          </a:p>
          <a:p>
            <a:pPr marL="360000" indent="-360000">
              <a:lnSpc>
                <a:spcPct val="120000"/>
              </a:lnSpc>
              <a:spcBef>
                <a:spcPts val="0"/>
              </a:spcBef>
              <a:spcAft>
                <a:spcPts val="400"/>
              </a:spcAft>
              <a:buFont typeface="+mj-lt"/>
              <a:buAutoNum type="arabicPeriod"/>
            </a:pPr>
            <a:r>
              <a:rPr lang="tr-TR" sz="3800" dirty="0"/>
              <a:t>Akademik personelin araştırma geliştirme performansını izleme ve iyileştirme kanıtları </a:t>
            </a:r>
            <a:r>
              <a:rPr lang="tr-TR" sz="3800" i="1" dirty="0">
                <a:solidFill>
                  <a:srgbClr val="0000CC"/>
                </a:solidFill>
              </a:rPr>
              <a:t>(bireysel araştırma geliştirme performans değerlendirme raporları, akademik personel araştırma - geliştirme performansı değerlendirme toplantılarına ait tutanaklar, ödül ve teşvik mekanizmaları ve uygulamaları, vb.,),</a:t>
            </a:r>
          </a:p>
          <a:p>
            <a:pPr marL="360000" indent="-360000">
              <a:lnSpc>
                <a:spcPct val="120000"/>
              </a:lnSpc>
              <a:spcBef>
                <a:spcPts val="0"/>
              </a:spcBef>
              <a:spcAft>
                <a:spcPts val="400"/>
              </a:spcAft>
              <a:buFont typeface="+mj-lt"/>
              <a:buAutoNum type="arabicPeriod"/>
            </a:pPr>
            <a:r>
              <a:rPr lang="tr-TR" sz="3800" dirty="0"/>
              <a:t>Standart uygulamalar ve mevzuatın yanı sıra; </a:t>
            </a:r>
            <a:r>
              <a:rPr lang="tr-TR" sz="3800" dirty="0" smtClean="0"/>
              <a:t>Birimin </a:t>
            </a:r>
            <a:r>
              <a:rPr lang="tr-TR" sz="3800" dirty="0"/>
              <a:t>ihtiyaçları doğrultusunda geliştirdiği özgün yaklaşım ve uygulamalarına ilişkin kanıtlar</a:t>
            </a:r>
            <a:r>
              <a:rPr lang="tr-TR" sz="3800" dirty="0" smtClean="0"/>
              <a:t>.</a:t>
            </a:r>
            <a:endParaRPr lang="tr-TR" sz="3800" b="1" u="sng" dirty="0">
              <a:solidFill>
                <a:srgbClr val="FF0000"/>
              </a:solidFill>
            </a:endParaRPr>
          </a:p>
        </p:txBody>
      </p:sp>
      <p:sp>
        <p:nvSpPr>
          <p:cNvPr id="7" name="Veri Yer Tutucusu 6"/>
          <p:cNvSpPr>
            <a:spLocks noGrp="1"/>
          </p:cNvSpPr>
          <p:nvPr>
            <p:ph type="dt" sz="half" idx="10"/>
          </p:nvPr>
        </p:nvSpPr>
        <p:spPr/>
        <p:txBody>
          <a:bodyPr/>
          <a:lstStyle/>
          <a:p>
            <a:fld id="{7422C7BE-B6DC-4CD2-9FF1-9534B1AC991F}" type="datetime1">
              <a:rPr lang="tr-TR" smtClean="0"/>
              <a:t>15.10.2025</a:t>
            </a:fld>
            <a:endParaRPr lang="tr-TR"/>
          </a:p>
        </p:txBody>
      </p:sp>
      <p:sp>
        <p:nvSpPr>
          <p:cNvPr id="8" name="Altbilgi Yer Tutucusu 7"/>
          <p:cNvSpPr>
            <a:spLocks noGrp="1"/>
          </p:cNvSpPr>
          <p:nvPr>
            <p:ph type="ftr" sz="quarter" idx="11"/>
          </p:nvPr>
        </p:nvSpPr>
        <p:spPr/>
        <p:txBody>
          <a:bodyPr/>
          <a:lstStyle/>
          <a:p>
            <a:r>
              <a:rPr lang="tr-TR" smtClean="0"/>
              <a:t>TRÜ KALİTE KOORDİNATÖRLÜĞÜ</a:t>
            </a:r>
            <a:endParaRPr lang="tr-TR"/>
          </a:p>
        </p:txBody>
      </p:sp>
      <p:sp>
        <p:nvSpPr>
          <p:cNvPr id="9" name="Slayt Numarası Yer Tutucusu 8"/>
          <p:cNvSpPr>
            <a:spLocks noGrp="1"/>
          </p:cNvSpPr>
          <p:nvPr>
            <p:ph type="sldNum" sz="quarter" idx="12"/>
          </p:nvPr>
        </p:nvSpPr>
        <p:spPr/>
        <p:txBody>
          <a:bodyPr/>
          <a:lstStyle/>
          <a:p>
            <a:fld id="{DDCE7859-ABE5-4F86-9590-63E6FFC2B8A3}" type="slidenum">
              <a:rPr lang="tr-TR" smtClean="0"/>
              <a:pPr/>
              <a:t>38</a:t>
            </a:fld>
            <a:endParaRPr lang="tr-TR"/>
          </a:p>
        </p:txBody>
      </p:sp>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1000" y="6356350"/>
            <a:ext cx="381000" cy="386292"/>
          </a:xfrm>
          <a:prstGeom prst="rect">
            <a:avLst/>
          </a:prstGeom>
        </p:spPr>
      </p:pic>
    </p:spTree>
    <p:extLst>
      <p:ext uri="{BB962C8B-B14F-4D97-AF65-F5344CB8AC3E}">
        <p14:creationId xmlns:p14="http://schemas.microsoft.com/office/powerpoint/2010/main" val="2068342245"/>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3126035"/>
            <a:ext cx="12192000" cy="904400"/>
          </a:xfrm>
        </p:spPr>
        <p:txBody>
          <a:bodyPr>
            <a:noAutofit/>
          </a:bodyPr>
          <a:lstStyle/>
          <a:p>
            <a:pPr algn="ctr"/>
            <a:r>
              <a:rPr lang="tr-TR" sz="5400" b="1" dirty="0" smtClean="0">
                <a:solidFill>
                  <a:srgbClr val="0000CC"/>
                </a:solidFill>
              </a:rPr>
              <a:t>D. TOPLUMSAL KATKI</a:t>
            </a:r>
            <a:endParaRPr lang="tr-TR" sz="5400" dirty="0">
              <a:solidFill>
                <a:srgbClr val="0000CC"/>
              </a:solidFill>
            </a:endParaRPr>
          </a:p>
        </p:txBody>
      </p:sp>
      <p:sp>
        <p:nvSpPr>
          <p:cNvPr id="4" name="Veri Yer Tutucusu 3"/>
          <p:cNvSpPr>
            <a:spLocks noGrp="1"/>
          </p:cNvSpPr>
          <p:nvPr>
            <p:ph type="dt" sz="half" idx="10"/>
          </p:nvPr>
        </p:nvSpPr>
        <p:spPr/>
        <p:txBody>
          <a:bodyPr/>
          <a:lstStyle/>
          <a:p>
            <a:fld id="{F2AD19A3-A6F6-4773-BF24-C686BE8E4CBD}" type="datetime1">
              <a:rPr lang="tr-TR" smtClean="0"/>
              <a:t>15.10.2025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39</a:t>
            </a:fld>
            <a:endParaRPr lang="tr-TR"/>
          </a:p>
        </p:txBody>
      </p:sp>
      <p:pic>
        <p:nvPicPr>
          <p:cNvPr id="3074" name="Picture 2" descr="Toplumsal Katkı ve Sürdürülebilirlik Nedir? | Toplumsal Katkı ve  Sürdürülebilirlik Koordinatörlüğ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31050"/>
            <a:ext cx="4387242" cy="24656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oplumsal Katkı ve Gönüllü Çalışma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50" y="4241135"/>
            <a:ext cx="2840544" cy="203380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oplumsal Katkı"/>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2881" y="4785050"/>
            <a:ext cx="2418254" cy="13606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osyal Sorumluluk Projelerimiz - Teknasy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27722" y="473655"/>
            <a:ext cx="1926078" cy="192607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Sosyal Sorumluluk Projeleri Yayın Hayatına Başlıyor! - Sosyal Sorumlulu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29923" y="4055758"/>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K'nın Dijital Yolculuğu #2 - &quot;Değişen İK Teknolojileri&quot; – Aydan Çağ Aydın  - Çağın İ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996" y="857174"/>
            <a:ext cx="2029652" cy="2029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744231"/>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25079" y="3031031"/>
            <a:ext cx="10487526" cy="885525"/>
          </a:xfrm>
        </p:spPr>
        <p:txBody>
          <a:bodyPr>
            <a:noAutofit/>
          </a:bodyPr>
          <a:lstStyle/>
          <a:p>
            <a:pPr algn="ctr"/>
            <a:r>
              <a:rPr lang="tr-TR" sz="4000" b="1" dirty="0" smtClean="0">
                <a:solidFill>
                  <a:srgbClr val="0000CC"/>
                </a:solidFill>
              </a:rPr>
              <a:t>C. ARAŞTIRMA VE GELİŞTİRME</a:t>
            </a:r>
            <a:endParaRPr lang="tr-TR" sz="4000" dirty="0">
              <a:solidFill>
                <a:srgbClr val="0000CC"/>
              </a:solidFill>
            </a:endParaRPr>
          </a:p>
        </p:txBody>
      </p:sp>
      <p:sp>
        <p:nvSpPr>
          <p:cNvPr id="4" name="Veri Yer Tutucusu 3"/>
          <p:cNvSpPr>
            <a:spLocks noGrp="1"/>
          </p:cNvSpPr>
          <p:nvPr>
            <p:ph type="dt" sz="half" idx="10"/>
          </p:nvPr>
        </p:nvSpPr>
        <p:spPr/>
        <p:txBody>
          <a:bodyPr/>
          <a:lstStyle/>
          <a:p>
            <a:fld id="{2DD4B712-4EF8-40AF-908F-E60887A16648}" type="datetime1">
              <a:rPr lang="tr-TR" smtClean="0"/>
              <a:t>15.10.2025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4</a:t>
            </a:fld>
            <a:endParaRPr lang="tr-TR"/>
          </a:p>
        </p:txBody>
      </p:sp>
      <p:pic>
        <p:nvPicPr>
          <p:cNvPr id="1026" name="Picture 2" descr="ARGE Nedir? Araştırma Ve Geliştirme Nasıl Yapılır? | ISOned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3902"/>
            <a:ext cx="3153383" cy="14629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je Araştırma ve Geliştirme Merkezi (PARGEM) | ASBÜ Kuzey Kıbrıs  Yerleşkes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7256" y="182932"/>
            <a:ext cx="4466144" cy="17660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raştırma Sektörünün Başı Dertte! | Marketing Türkiy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613916"/>
            <a:ext cx="2811293" cy="158135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raştırma ve Geliştirm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4910" y="4463479"/>
            <a:ext cx="3197090" cy="179836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Sağlıkta Teknoloji ve Tıbbi Araştırma | Grid Grou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6828" y="4480769"/>
            <a:ext cx="2667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ürdürülebilir bir gelecek için eğitimin ve eğitim araştırmalarının rolü"/>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32715" y="700476"/>
            <a:ext cx="2775558" cy="1932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398066"/>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21933"/>
            <a:ext cx="12192000" cy="753196"/>
          </a:xfrm>
        </p:spPr>
        <p:txBody>
          <a:bodyPr>
            <a:noAutofit/>
          </a:bodyPr>
          <a:lstStyle/>
          <a:p>
            <a:pPr algn="ctr"/>
            <a:r>
              <a:rPr lang="tr-TR" sz="3200" b="1" dirty="0">
                <a:solidFill>
                  <a:srgbClr val="FF0000"/>
                </a:solidFill>
              </a:rPr>
              <a:t>D. TOPLUMSAL KATKI </a:t>
            </a:r>
            <a:endParaRPr lang="tr-TR" sz="3200" dirty="0">
              <a:solidFill>
                <a:srgbClr val="0000CC"/>
              </a:solidFill>
            </a:endParaRPr>
          </a:p>
        </p:txBody>
      </p:sp>
      <p:sp>
        <p:nvSpPr>
          <p:cNvPr id="3" name="Veri Yer Tutucusu 2"/>
          <p:cNvSpPr>
            <a:spLocks noGrp="1"/>
          </p:cNvSpPr>
          <p:nvPr>
            <p:ph type="dt" sz="half" idx="10"/>
          </p:nvPr>
        </p:nvSpPr>
        <p:spPr/>
        <p:txBody>
          <a:bodyPr/>
          <a:lstStyle/>
          <a:p>
            <a:fld id="{D2151B78-626B-4A64-9E7D-25E24E6E5D41}" type="datetime1">
              <a:rPr lang="tr-TR" smtClean="0"/>
              <a:t>15.10.2025</a:t>
            </a:fld>
            <a:endParaRPr lang="tr-TR"/>
          </a:p>
        </p:txBody>
      </p:sp>
      <p:sp>
        <p:nvSpPr>
          <p:cNvPr id="4" name="Altbilgi Yer Tutucusu 3"/>
          <p:cNvSpPr>
            <a:spLocks noGrp="1"/>
          </p:cNvSpPr>
          <p:nvPr>
            <p:ph type="ftr" sz="quarter" idx="11"/>
          </p:nvPr>
        </p:nvSpPr>
        <p:spPr/>
        <p:txBody>
          <a:bodyPr/>
          <a:lstStyle/>
          <a:p>
            <a:r>
              <a:rPr lang="tr-TR" smtClean="0"/>
              <a:t>TRÜ KALİTE KOORDİNATÖRLÜĞÜ</a:t>
            </a:r>
            <a:endParaRPr lang="tr-TR"/>
          </a:p>
        </p:txBody>
      </p:sp>
      <p:sp>
        <p:nvSpPr>
          <p:cNvPr id="5" name="Slayt Numarası Yer Tutucusu 4"/>
          <p:cNvSpPr>
            <a:spLocks noGrp="1"/>
          </p:cNvSpPr>
          <p:nvPr>
            <p:ph type="sldNum" sz="quarter" idx="12"/>
          </p:nvPr>
        </p:nvSpPr>
        <p:spPr/>
        <p:txBody>
          <a:bodyPr/>
          <a:lstStyle/>
          <a:p>
            <a:fld id="{DDCE7859-ABE5-4F86-9590-63E6FFC2B8A3}" type="slidenum">
              <a:rPr lang="tr-TR" smtClean="0"/>
              <a:pPr/>
              <a:t>40</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2271927186"/>
              </p:ext>
            </p:extLst>
          </p:nvPr>
        </p:nvGraphicFramePr>
        <p:xfrm>
          <a:off x="558162" y="1093918"/>
          <a:ext cx="11204347" cy="4904601"/>
        </p:xfrm>
        <a:graphic>
          <a:graphicData uri="http://schemas.openxmlformats.org/drawingml/2006/table">
            <a:tbl>
              <a:tblPr>
                <a:tableStyleId>{BC89EF96-8CEA-46FF-86C4-4CE0E7609802}</a:tableStyleId>
              </a:tblPr>
              <a:tblGrid>
                <a:gridCol w="5470580">
                  <a:extLst>
                    <a:ext uri="{9D8B030D-6E8A-4147-A177-3AD203B41FA5}">
                      <a16:colId xmlns:a16="http://schemas.microsoft.com/office/drawing/2014/main" val="813641100"/>
                    </a:ext>
                  </a:extLst>
                </a:gridCol>
                <a:gridCol w="281988">
                  <a:extLst>
                    <a:ext uri="{9D8B030D-6E8A-4147-A177-3AD203B41FA5}">
                      <a16:colId xmlns:a16="http://schemas.microsoft.com/office/drawing/2014/main" val="1080912728"/>
                    </a:ext>
                  </a:extLst>
                </a:gridCol>
                <a:gridCol w="5451779">
                  <a:extLst>
                    <a:ext uri="{9D8B030D-6E8A-4147-A177-3AD203B41FA5}">
                      <a16:colId xmlns:a16="http://schemas.microsoft.com/office/drawing/2014/main" val="4179964651"/>
                    </a:ext>
                  </a:extLst>
                </a:gridCol>
              </a:tblGrid>
              <a:tr h="2151092">
                <a:tc>
                  <a:txBody>
                    <a:bodyPr/>
                    <a:lstStyle/>
                    <a:p>
                      <a:pPr marL="36000" algn="ctr">
                        <a:lnSpc>
                          <a:spcPct val="100000"/>
                        </a:lnSpc>
                        <a:spcAft>
                          <a:spcPts val="400"/>
                        </a:spcAft>
                      </a:pPr>
                      <a:r>
                        <a:rPr lang="tr-TR" sz="2400" b="1" u="sng" dirty="0">
                          <a:solidFill>
                            <a:srgbClr val="0000FF"/>
                          </a:solidFill>
                          <a:effectLst/>
                          <a:latin typeface="+mn-lt"/>
                        </a:rPr>
                        <a:t>ÖLÇÜT </a:t>
                      </a:r>
                      <a:endParaRPr lang="tr-TR" sz="2400" b="1" u="sng" dirty="0" smtClean="0">
                        <a:solidFill>
                          <a:srgbClr val="0000FF"/>
                        </a:solidFill>
                        <a:effectLst/>
                        <a:latin typeface="+mn-lt"/>
                      </a:endParaRPr>
                    </a:p>
                    <a:p>
                      <a:pPr marL="36000" algn="ctr">
                        <a:lnSpc>
                          <a:spcPct val="100000"/>
                        </a:lnSpc>
                        <a:spcAft>
                          <a:spcPts val="400"/>
                        </a:spcAft>
                      </a:pPr>
                      <a:endParaRPr lang="tr-TR" sz="2400" b="1" u="sng" dirty="0" smtClean="0">
                        <a:solidFill>
                          <a:srgbClr val="0000CC"/>
                        </a:solidFill>
                        <a:effectLst/>
                        <a:latin typeface="+mn-lt"/>
                      </a:endParaRPr>
                    </a:p>
                    <a:p>
                      <a:pPr marL="36000" indent="0" algn="l">
                        <a:lnSpc>
                          <a:spcPct val="100000"/>
                        </a:lnSpc>
                        <a:spcAft>
                          <a:spcPts val="400"/>
                        </a:spcAft>
                      </a:pPr>
                      <a:r>
                        <a:rPr lang="tr-TR" sz="2400" b="1" dirty="0" smtClean="0">
                          <a:solidFill>
                            <a:srgbClr val="C00000"/>
                          </a:solidFill>
                          <a:latin typeface="+mn-lt"/>
                          <a:ea typeface="Calibri"/>
                          <a:cs typeface="Calibri" panose="020F0502020204030204" pitchFamily="34" charset="0"/>
                        </a:rPr>
                        <a:t>D.1. Toplumsal Katkı Süreçlerinin Yönetimi ve Toplumsal Katkı Kaynakları </a:t>
                      </a:r>
                    </a:p>
                    <a:p>
                      <a:pPr marL="36000" indent="0" algn="ctr">
                        <a:lnSpc>
                          <a:spcPct val="100000"/>
                        </a:lnSpc>
                        <a:spcAft>
                          <a:spcPts val="400"/>
                        </a:spcAft>
                      </a:pPr>
                      <a:endParaRPr lang="tr-TR" sz="2400" dirty="0">
                        <a:solidFill>
                          <a:srgbClr val="C00000"/>
                        </a:solidFill>
                        <a:latin typeface="+mn-lt"/>
                        <a:ea typeface="Calibri"/>
                        <a:cs typeface="Calibri" panose="020F0502020204030204" pitchFamily="34" charset="0"/>
                      </a:endParaRPr>
                    </a:p>
                  </a:txBody>
                  <a:tcPr marL="28575" marR="28575" marT="6985" marB="0">
                    <a:solidFill>
                      <a:schemeClr val="accent1">
                        <a:lumMod val="20000"/>
                        <a:lumOff val="80000"/>
                      </a:schemeClr>
                    </a:solidFill>
                  </a:tcPr>
                </a:tc>
                <a:tc rowSpan="2">
                  <a:txBody>
                    <a:bodyPr/>
                    <a:lstStyle/>
                    <a:p>
                      <a:pPr marL="36000" algn="l">
                        <a:lnSpc>
                          <a:spcPct val="100000"/>
                        </a:lnSpc>
                        <a:spcAft>
                          <a:spcPts val="400"/>
                        </a:spcAft>
                      </a:pPr>
                      <a:r>
                        <a:rPr lang="tr-TR" sz="2400" b="1" dirty="0">
                          <a:solidFill>
                            <a:srgbClr val="0000CC"/>
                          </a:solidFill>
                          <a:effectLst/>
                          <a:latin typeface="+mn-lt"/>
                        </a:rPr>
                        <a:t> </a:t>
                      </a:r>
                      <a:endParaRPr lang="tr-TR" sz="2400" b="1" dirty="0">
                        <a:solidFill>
                          <a:srgbClr val="0000CC"/>
                        </a:solidFill>
                        <a:effectLst/>
                        <a:latin typeface="+mn-lt"/>
                        <a:ea typeface="Calibri" panose="020F0502020204030204" pitchFamily="34" charset="0"/>
                        <a:cs typeface="Times New Roman" panose="02020603050405020304" pitchFamily="18" charset="0"/>
                      </a:endParaRPr>
                    </a:p>
                    <a:p>
                      <a:pPr marL="36000" algn="l">
                        <a:lnSpc>
                          <a:spcPct val="100000"/>
                        </a:lnSpc>
                        <a:spcAft>
                          <a:spcPts val="400"/>
                        </a:spcAft>
                      </a:pPr>
                      <a:r>
                        <a:rPr lang="tr-TR" sz="2400" b="1" dirty="0">
                          <a:effectLst/>
                          <a:latin typeface="+mn-lt"/>
                        </a:rPr>
                        <a:t> </a:t>
                      </a:r>
                      <a:endParaRPr lang="tr-TR" sz="2400" b="1" dirty="0">
                        <a:effectLst/>
                        <a:latin typeface="+mn-lt"/>
                        <a:ea typeface="Calibri" panose="020F0502020204030204" pitchFamily="34" charset="0"/>
                        <a:cs typeface="Times New Roman" panose="02020603050405020304" pitchFamily="18" charset="0"/>
                      </a:endParaRPr>
                    </a:p>
                    <a:p>
                      <a:pPr marL="36000" algn="l">
                        <a:lnSpc>
                          <a:spcPct val="100000"/>
                        </a:lnSpc>
                        <a:spcAft>
                          <a:spcPts val="400"/>
                        </a:spcAft>
                      </a:pPr>
                      <a:r>
                        <a:rPr lang="tr-TR" sz="2400" b="1" dirty="0">
                          <a:effectLst/>
                          <a:latin typeface="+mn-lt"/>
                        </a:rPr>
                        <a:t> </a:t>
                      </a:r>
                      <a:endParaRPr lang="tr-TR" sz="2400" b="1" dirty="0">
                        <a:effectLst/>
                        <a:latin typeface="+mn-lt"/>
                        <a:ea typeface="Calibri" panose="020F0502020204030204" pitchFamily="34" charset="0"/>
                        <a:cs typeface="Times New Roman" panose="02020603050405020304" pitchFamily="18" charset="0"/>
                      </a:endParaRPr>
                    </a:p>
                    <a:p>
                      <a:pPr marL="36000" algn="l">
                        <a:lnSpc>
                          <a:spcPct val="100000"/>
                        </a:lnSpc>
                        <a:spcAft>
                          <a:spcPts val="400"/>
                        </a:spcAft>
                      </a:pPr>
                      <a:r>
                        <a:rPr lang="tr-TR" sz="2400" b="1" dirty="0">
                          <a:solidFill>
                            <a:srgbClr val="0000CC"/>
                          </a:solidFill>
                          <a:effectLst/>
                          <a:latin typeface="+mn-lt"/>
                        </a:rPr>
                        <a:t> </a:t>
                      </a:r>
                      <a:endParaRPr lang="tr-TR" sz="2400" b="1" dirty="0">
                        <a:solidFill>
                          <a:srgbClr val="0000CC"/>
                        </a:solidFill>
                        <a:effectLst/>
                        <a:latin typeface="+mn-lt"/>
                        <a:ea typeface="Calibri" panose="020F0502020204030204" pitchFamily="34" charset="0"/>
                        <a:cs typeface="Times New Roman" panose="02020603050405020304" pitchFamily="18" charset="0"/>
                      </a:endParaRPr>
                    </a:p>
                    <a:p>
                      <a:pPr marL="36000" algn="l">
                        <a:lnSpc>
                          <a:spcPct val="100000"/>
                        </a:lnSpc>
                        <a:spcAft>
                          <a:spcPts val="400"/>
                        </a:spcAft>
                      </a:pPr>
                      <a:r>
                        <a:rPr lang="tr-TR" sz="2400" b="1" dirty="0">
                          <a:effectLst/>
                          <a:latin typeface="+mn-lt"/>
                        </a:rPr>
                        <a:t> </a:t>
                      </a:r>
                      <a:endParaRPr lang="tr-TR" sz="2400" b="1" dirty="0">
                        <a:effectLst/>
                        <a:latin typeface="+mn-lt"/>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36000" algn="ctr">
                        <a:lnSpc>
                          <a:spcPct val="100000"/>
                        </a:lnSpc>
                        <a:spcAft>
                          <a:spcPts val="400"/>
                        </a:spcAft>
                      </a:pPr>
                      <a:r>
                        <a:rPr lang="tr-TR" sz="2400" b="1" u="sng" dirty="0" smtClean="0">
                          <a:solidFill>
                            <a:srgbClr val="FF0000"/>
                          </a:solidFill>
                          <a:effectLst/>
                          <a:latin typeface="+mn-lt"/>
                        </a:rPr>
                        <a:t>ALT ÖLÇÜTLER</a:t>
                      </a:r>
                    </a:p>
                    <a:p>
                      <a:pPr marL="36000" algn="ctr">
                        <a:lnSpc>
                          <a:spcPct val="100000"/>
                        </a:lnSpc>
                        <a:spcAft>
                          <a:spcPts val="400"/>
                        </a:spcAft>
                      </a:pPr>
                      <a:endParaRPr lang="tr-TR" sz="2400" b="1" u="sng" dirty="0" smtClean="0">
                        <a:solidFill>
                          <a:srgbClr val="0000CC"/>
                        </a:solidFill>
                        <a:effectLst/>
                        <a:latin typeface="+mn-lt"/>
                      </a:endParaRPr>
                    </a:p>
                    <a:p>
                      <a:pPr marL="36000" indent="0" algn="l">
                        <a:lnSpc>
                          <a:spcPct val="100000"/>
                        </a:lnSpc>
                        <a:spcAft>
                          <a:spcPts val="400"/>
                        </a:spcAft>
                      </a:pPr>
                      <a:r>
                        <a:rPr lang="tr-TR" sz="2400" b="1" u="none" dirty="0" smtClean="0">
                          <a:solidFill>
                            <a:srgbClr val="0000FF"/>
                          </a:solidFill>
                          <a:latin typeface="+mn-lt"/>
                          <a:ea typeface="Calibri"/>
                          <a:cs typeface="Calibri"/>
                        </a:rPr>
                        <a:t>D.1.1. Toplumsal katkı süreçlerinin yönetimi,</a:t>
                      </a:r>
                      <a:endParaRPr lang="tr-TR" sz="2400" b="1" u="none" dirty="0" smtClean="0">
                        <a:solidFill>
                          <a:srgbClr val="0000FF"/>
                        </a:solidFill>
                        <a:latin typeface="+mn-lt"/>
                        <a:ea typeface="Calibri"/>
                        <a:cs typeface="Calibri" panose="020F0502020204030204" pitchFamily="34" charset="0"/>
                      </a:endParaRPr>
                    </a:p>
                    <a:p>
                      <a:pPr marL="36000" indent="0" algn="l">
                        <a:lnSpc>
                          <a:spcPct val="100000"/>
                        </a:lnSpc>
                        <a:spcAft>
                          <a:spcPts val="400"/>
                        </a:spcAft>
                      </a:pPr>
                      <a:r>
                        <a:rPr lang="tr-TR" sz="2400" b="1" u="none" dirty="0" smtClean="0">
                          <a:solidFill>
                            <a:srgbClr val="0000FF"/>
                          </a:solidFill>
                          <a:latin typeface="+mn-lt"/>
                          <a:ea typeface="Calibri"/>
                          <a:cs typeface="Calibri"/>
                        </a:rPr>
                        <a:t>D.1.2. Kaynaklar</a:t>
                      </a:r>
                      <a:endParaRPr lang="tr-TR" sz="2400" b="1" u="none" dirty="0" smtClean="0">
                        <a:solidFill>
                          <a:srgbClr val="0000FF"/>
                        </a:solidFill>
                        <a:latin typeface="+mn-lt"/>
                        <a:ea typeface="Calibri"/>
                        <a:cs typeface="Calibri" panose="020F0502020204030204" pitchFamily="34" charset="0"/>
                      </a:endParaRPr>
                    </a:p>
                    <a:p>
                      <a:pPr marL="36000" indent="0" algn="ctr">
                        <a:lnSpc>
                          <a:spcPct val="100000"/>
                        </a:lnSpc>
                        <a:spcAft>
                          <a:spcPts val="400"/>
                        </a:spcAft>
                      </a:pPr>
                      <a:endParaRPr lang="tr-TR" sz="2400" b="1" dirty="0" smtClean="0">
                        <a:solidFill>
                          <a:srgbClr val="C00000"/>
                        </a:solidFill>
                        <a:latin typeface="+mn-lt"/>
                        <a:ea typeface="Calibri"/>
                        <a:cs typeface="Calibri" panose="020F0502020204030204" pitchFamily="34" charset="0"/>
                      </a:endParaRPr>
                    </a:p>
                  </a:txBody>
                  <a:tcPr marL="28575" marR="28575" marT="6985" marB="0">
                    <a:solidFill>
                      <a:schemeClr val="accent1">
                        <a:lumMod val="20000"/>
                        <a:lumOff val="80000"/>
                      </a:schemeClr>
                    </a:solidFill>
                  </a:tcPr>
                </a:tc>
                <a:extLst>
                  <a:ext uri="{0D108BD9-81ED-4DB2-BD59-A6C34878D82A}">
                    <a16:rowId xmlns:a16="http://schemas.microsoft.com/office/drawing/2014/main" val="1243710793"/>
                  </a:ext>
                </a:extLst>
              </a:tr>
              <a:tr h="2127111">
                <a:tc>
                  <a:txBody>
                    <a:bodyPr/>
                    <a:lstStyle/>
                    <a:p>
                      <a:pPr marL="36000" algn="ctr">
                        <a:lnSpc>
                          <a:spcPct val="100000"/>
                        </a:lnSpc>
                        <a:spcAft>
                          <a:spcPts val="400"/>
                        </a:spcAft>
                      </a:pPr>
                      <a:r>
                        <a:rPr lang="tr-TR" sz="2400" b="1" u="sng" dirty="0" smtClean="0">
                          <a:solidFill>
                            <a:srgbClr val="0000FF"/>
                          </a:solidFill>
                          <a:effectLst/>
                          <a:latin typeface="+mn-lt"/>
                        </a:rPr>
                        <a:t>ÖLÇÜT </a:t>
                      </a:r>
                    </a:p>
                    <a:p>
                      <a:pPr marL="36000" algn="ctr">
                        <a:lnSpc>
                          <a:spcPct val="100000"/>
                        </a:lnSpc>
                        <a:spcAft>
                          <a:spcPts val="400"/>
                        </a:spcAft>
                      </a:pPr>
                      <a:endParaRPr lang="tr-TR" sz="2400" b="1" u="sng" dirty="0" smtClean="0">
                        <a:solidFill>
                          <a:srgbClr val="0000CC"/>
                        </a:solidFill>
                        <a:effectLst/>
                        <a:latin typeface="+mn-lt"/>
                      </a:endParaRPr>
                    </a:p>
                    <a:p>
                      <a:pPr marL="36000" indent="0" algn="l">
                        <a:lnSpc>
                          <a:spcPct val="100000"/>
                        </a:lnSpc>
                        <a:spcAft>
                          <a:spcPts val="400"/>
                        </a:spcAft>
                      </a:pPr>
                      <a:r>
                        <a:rPr lang="tr-TR" sz="2400" b="1" dirty="0" smtClean="0">
                          <a:solidFill>
                            <a:srgbClr val="C00000"/>
                          </a:solidFill>
                          <a:latin typeface="+mn-lt"/>
                          <a:ea typeface="Calibri"/>
                          <a:cs typeface="Calibri" panose="020F0502020204030204" pitchFamily="34" charset="0"/>
                        </a:rPr>
                        <a:t>D.2. Toplumsal Katkı Performansı </a:t>
                      </a:r>
                    </a:p>
                  </a:txBody>
                  <a:tcPr marL="28575" marR="28575" marT="6985" marB="0">
                    <a:solidFill>
                      <a:schemeClr val="accent2">
                        <a:lumMod val="20000"/>
                        <a:lumOff val="80000"/>
                      </a:schemeClr>
                    </a:solidFill>
                  </a:tcPr>
                </a:tc>
                <a:tc vMerge="1">
                  <a:txBody>
                    <a:bodyPr/>
                    <a:lstStyle/>
                    <a:p>
                      <a:endParaRPr lang="tr-TR"/>
                    </a:p>
                  </a:txBody>
                  <a:tcPr/>
                </a:tc>
                <a:tc>
                  <a:txBody>
                    <a:bodyPr/>
                    <a:lstStyle/>
                    <a:p>
                      <a:pPr marL="36000" algn="ctr">
                        <a:lnSpc>
                          <a:spcPct val="100000"/>
                        </a:lnSpc>
                        <a:spcAft>
                          <a:spcPts val="400"/>
                        </a:spcAft>
                      </a:pPr>
                      <a:r>
                        <a:rPr lang="tr-TR" sz="2400" b="1" u="sng" dirty="0">
                          <a:solidFill>
                            <a:srgbClr val="FF0000"/>
                          </a:solidFill>
                          <a:effectLst/>
                          <a:latin typeface="+mn-lt"/>
                        </a:rPr>
                        <a:t>ALT </a:t>
                      </a:r>
                      <a:r>
                        <a:rPr lang="tr-TR" sz="2400" b="1" u="sng" dirty="0" smtClean="0">
                          <a:solidFill>
                            <a:srgbClr val="FF0000"/>
                          </a:solidFill>
                          <a:effectLst/>
                          <a:latin typeface="+mn-lt"/>
                        </a:rPr>
                        <a:t>ÖLÇÜTLER</a:t>
                      </a:r>
                    </a:p>
                    <a:p>
                      <a:pPr marL="36000" algn="ctr">
                        <a:lnSpc>
                          <a:spcPct val="100000"/>
                        </a:lnSpc>
                        <a:spcAft>
                          <a:spcPts val="400"/>
                        </a:spcAft>
                      </a:pPr>
                      <a:endParaRPr lang="tr-TR" sz="2400" b="1" u="sng" dirty="0" smtClean="0">
                        <a:solidFill>
                          <a:srgbClr val="0000CC"/>
                        </a:solidFill>
                        <a:effectLst/>
                        <a:latin typeface="+mn-lt"/>
                      </a:endParaRPr>
                    </a:p>
                    <a:p>
                      <a:pPr marL="36000" indent="0" algn="l">
                        <a:lnSpc>
                          <a:spcPct val="100000"/>
                        </a:lnSpc>
                        <a:spcAft>
                          <a:spcPts val="400"/>
                        </a:spcAft>
                      </a:pPr>
                      <a:r>
                        <a:rPr lang="tr-TR" sz="2400" b="1" u="none" dirty="0" smtClean="0">
                          <a:solidFill>
                            <a:srgbClr val="0000FF"/>
                          </a:solidFill>
                          <a:latin typeface="+mn-lt"/>
                          <a:ea typeface="Calibri"/>
                          <a:cs typeface="Calibri"/>
                        </a:rPr>
                        <a:t>D.2.1. Toplumsal katkı performansının izlenmesi ve değerlendirilmesi</a:t>
                      </a:r>
                    </a:p>
                    <a:p>
                      <a:pPr marL="36000" indent="0" algn="ctr">
                        <a:lnSpc>
                          <a:spcPct val="100000"/>
                        </a:lnSpc>
                        <a:spcAft>
                          <a:spcPts val="400"/>
                        </a:spcAft>
                      </a:pPr>
                      <a:endParaRPr lang="tr-TR" sz="2400" b="1" u="none" dirty="0">
                        <a:solidFill>
                          <a:srgbClr val="C00000"/>
                        </a:solidFill>
                        <a:latin typeface="+mn-lt"/>
                        <a:ea typeface="Calibri"/>
                        <a:cs typeface="Calibri" panose="020F0502020204030204" pitchFamily="34" charset="0"/>
                      </a:endParaRPr>
                    </a:p>
                  </a:txBody>
                  <a:tcPr marL="28575" marR="28575" marT="6985" marB="0">
                    <a:solidFill>
                      <a:schemeClr val="accent2">
                        <a:lumMod val="20000"/>
                        <a:lumOff val="80000"/>
                      </a:schemeClr>
                    </a:solidFill>
                  </a:tcPr>
                </a:tc>
                <a:extLst>
                  <a:ext uri="{0D108BD9-81ED-4DB2-BD59-A6C34878D82A}">
                    <a16:rowId xmlns:a16="http://schemas.microsoft.com/office/drawing/2014/main" val="3724166912"/>
                  </a:ext>
                </a:extLst>
              </a:tr>
              <a:tr h="349807">
                <a:tc gridSpan="3">
                  <a:txBody>
                    <a:bodyPr/>
                    <a:lstStyle/>
                    <a:p>
                      <a:pPr marL="72000" algn="l">
                        <a:lnSpc>
                          <a:spcPct val="100000"/>
                        </a:lnSpc>
                        <a:spcAft>
                          <a:spcPts val="400"/>
                        </a:spcAft>
                      </a:pPr>
                      <a:endParaRPr lang="tr-TR" sz="2400" b="1" dirty="0">
                        <a:effectLst/>
                        <a:latin typeface="+mn-lt"/>
                        <a:ea typeface="Calibri" panose="020F0502020204030204" pitchFamily="34" charset="0"/>
                        <a:cs typeface="Times New Roman" panose="02020603050405020304" pitchFamily="18" charset="0"/>
                      </a:endParaRPr>
                    </a:p>
                  </a:txBody>
                  <a:tcPr marL="28575" marR="28575" marT="6985" marB="0" anchor="ctr">
                    <a:solidFill>
                      <a:schemeClr val="bg1"/>
                    </a:solidFill>
                  </a:tcPr>
                </a:tc>
                <a:tc hMerge="1">
                  <a:txBody>
                    <a:bodyPr/>
                    <a:lstStyle/>
                    <a:p>
                      <a:pPr marL="36000">
                        <a:lnSpc>
                          <a:spcPct val="100000"/>
                        </a:lnSpc>
                        <a:spcAft>
                          <a:spcPts val="0"/>
                        </a:spcAft>
                      </a:pP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1"/>
                    </a:solidFill>
                  </a:tcPr>
                </a:tc>
                <a:tc hMerge="1">
                  <a:txBody>
                    <a:bodyPr/>
                    <a:lstStyle/>
                    <a:p>
                      <a:pPr marL="0" algn="l">
                        <a:lnSpc>
                          <a:spcPct val="100000"/>
                        </a:lnSpc>
                        <a:spcAft>
                          <a:spcPts val="0"/>
                        </a:spcAft>
                      </a:pP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3819845034"/>
                  </a:ext>
                </a:extLst>
              </a:tr>
            </a:tbl>
          </a:graphicData>
        </a:graphic>
      </p:graphicFrame>
    </p:spTree>
    <p:extLst>
      <p:ext uri="{BB962C8B-B14F-4D97-AF65-F5344CB8AC3E}">
        <p14:creationId xmlns:p14="http://schemas.microsoft.com/office/powerpoint/2010/main" val="781030878"/>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838199" y="101889"/>
            <a:ext cx="11215255" cy="701675"/>
          </a:xfrm>
        </p:spPr>
        <p:txBody>
          <a:bodyPr>
            <a:normAutofit/>
          </a:bodyPr>
          <a:lstStyle/>
          <a:p>
            <a:pPr algn="ctr"/>
            <a:r>
              <a:rPr lang="tr-TR" sz="2800" b="1" dirty="0">
                <a:solidFill>
                  <a:srgbClr val="C00000"/>
                </a:solidFill>
                <a:ea typeface="Calibri"/>
                <a:cs typeface="Calibri" panose="020F0502020204030204" pitchFamily="34" charset="0"/>
              </a:rPr>
              <a:t>D.1. Toplumsal Katkı Süreçlerinin Yönetimi ve Toplumsal Katkı Kaynakları </a:t>
            </a:r>
            <a:endParaRPr lang="tr-TR" sz="2800" dirty="0"/>
          </a:p>
        </p:txBody>
      </p:sp>
      <p:sp>
        <p:nvSpPr>
          <p:cNvPr id="7" name="İçerik Yer Tutucusu 6"/>
          <p:cNvSpPr>
            <a:spLocks noGrp="1"/>
          </p:cNvSpPr>
          <p:nvPr>
            <p:ph idx="1"/>
          </p:nvPr>
        </p:nvSpPr>
        <p:spPr>
          <a:xfrm>
            <a:off x="540326" y="1267516"/>
            <a:ext cx="7193163" cy="4831727"/>
          </a:xfrm>
        </p:spPr>
        <p:txBody>
          <a:bodyPr>
            <a:noAutofit/>
          </a:bodyPr>
          <a:lstStyle/>
          <a:p>
            <a:pPr marL="360000" indent="-360000">
              <a:lnSpc>
                <a:spcPct val="100000"/>
              </a:lnSpc>
              <a:spcBef>
                <a:spcPts val="0"/>
              </a:spcBef>
              <a:spcAft>
                <a:spcPts val="400"/>
              </a:spcAft>
            </a:pPr>
            <a:r>
              <a:rPr lang="tr-TR" sz="3200" dirty="0" smtClean="0"/>
              <a:t>Birim, </a:t>
            </a:r>
            <a:r>
              <a:rPr lang="tr-TR" sz="3200" b="1" dirty="0">
                <a:solidFill>
                  <a:srgbClr val="3333FF"/>
                </a:solidFill>
              </a:rPr>
              <a:t>toplumsal katkı faaliyetlerini </a:t>
            </a:r>
            <a:r>
              <a:rPr lang="tr-TR" sz="3200" b="1" u="sng" dirty="0">
                <a:solidFill>
                  <a:srgbClr val="FF0000"/>
                </a:solidFill>
              </a:rPr>
              <a:t>stratejik amaçları ve hedefleri </a:t>
            </a:r>
            <a:r>
              <a:rPr lang="tr-TR" sz="3200" dirty="0"/>
              <a:t>doğrultusunda </a:t>
            </a:r>
            <a:r>
              <a:rPr lang="tr-TR" sz="3200" b="1" dirty="0">
                <a:solidFill>
                  <a:srgbClr val="0000FF"/>
                </a:solidFill>
              </a:rPr>
              <a:t>yönetmelidir</a:t>
            </a:r>
            <a:r>
              <a:rPr lang="tr-TR" sz="3200" dirty="0">
                <a:solidFill>
                  <a:srgbClr val="0000FF"/>
                </a:solidFill>
              </a:rPr>
              <a:t>. </a:t>
            </a:r>
          </a:p>
          <a:p>
            <a:pPr marL="360000" indent="-360000">
              <a:lnSpc>
                <a:spcPct val="100000"/>
              </a:lnSpc>
              <a:spcBef>
                <a:spcPts val="0"/>
              </a:spcBef>
              <a:spcAft>
                <a:spcPts val="400"/>
              </a:spcAft>
            </a:pPr>
            <a:endParaRPr lang="tr-TR" sz="3200" dirty="0"/>
          </a:p>
          <a:p>
            <a:pPr marL="360000" indent="-360000">
              <a:lnSpc>
                <a:spcPct val="100000"/>
              </a:lnSpc>
              <a:spcBef>
                <a:spcPts val="0"/>
              </a:spcBef>
              <a:spcAft>
                <a:spcPts val="400"/>
              </a:spcAft>
            </a:pPr>
            <a:r>
              <a:rPr lang="tr-TR" sz="3200" dirty="0"/>
              <a:t>Bu faaliyetler için </a:t>
            </a:r>
            <a:r>
              <a:rPr lang="tr-TR" sz="3200" b="1" dirty="0">
                <a:solidFill>
                  <a:srgbClr val="3333FF"/>
                </a:solidFill>
              </a:rPr>
              <a:t>uygun fiziki altyapı ve mali kaynaklar oluşturmalı </a:t>
            </a:r>
            <a:r>
              <a:rPr lang="tr-TR" sz="3200" dirty="0"/>
              <a:t>ve bunların etkin şekilde kullanımını sağlamalıdır.</a:t>
            </a:r>
          </a:p>
          <a:p>
            <a:pPr marL="360000" indent="-360000">
              <a:lnSpc>
                <a:spcPct val="100000"/>
              </a:lnSpc>
              <a:spcBef>
                <a:spcPts val="0"/>
              </a:spcBef>
            </a:pPr>
            <a:endParaRPr lang="tr-TR" sz="3200" dirty="0"/>
          </a:p>
        </p:txBody>
      </p:sp>
      <p:sp>
        <p:nvSpPr>
          <p:cNvPr id="3" name="Veri Yer Tutucusu 2"/>
          <p:cNvSpPr>
            <a:spLocks noGrp="1"/>
          </p:cNvSpPr>
          <p:nvPr>
            <p:ph type="dt" sz="half" idx="10"/>
          </p:nvPr>
        </p:nvSpPr>
        <p:spPr/>
        <p:txBody>
          <a:bodyPr/>
          <a:lstStyle/>
          <a:p>
            <a:fld id="{314CCDA8-A51B-4C89-BB75-2CF754F5423F}" type="datetime1">
              <a:rPr lang="tr-TR" smtClean="0"/>
              <a:t>15.10.2025</a:t>
            </a:fld>
            <a:endParaRPr lang="tr-TR"/>
          </a:p>
        </p:txBody>
      </p:sp>
      <p:sp>
        <p:nvSpPr>
          <p:cNvPr id="4" name="Altbilgi Yer Tutucusu 3"/>
          <p:cNvSpPr>
            <a:spLocks noGrp="1"/>
          </p:cNvSpPr>
          <p:nvPr>
            <p:ph type="ftr" sz="quarter" idx="11"/>
          </p:nvPr>
        </p:nvSpPr>
        <p:spPr/>
        <p:txBody>
          <a:bodyPr/>
          <a:lstStyle/>
          <a:p>
            <a:r>
              <a:rPr lang="tr-TR" smtClean="0"/>
              <a:t>TRÜ KALİTE KOORDİNATÖRLÜĞÜ</a:t>
            </a:r>
            <a:endParaRPr lang="tr-TR"/>
          </a:p>
        </p:txBody>
      </p:sp>
      <p:sp>
        <p:nvSpPr>
          <p:cNvPr id="5" name="Slayt Numarası Yer Tutucusu 4"/>
          <p:cNvSpPr>
            <a:spLocks noGrp="1"/>
          </p:cNvSpPr>
          <p:nvPr>
            <p:ph type="sldNum" sz="quarter" idx="12"/>
          </p:nvPr>
        </p:nvSpPr>
        <p:spPr/>
        <p:txBody>
          <a:bodyPr/>
          <a:lstStyle/>
          <a:p>
            <a:fld id="{DDCE7859-ABE5-4F86-9590-63E6FFC2B8A3}" type="slidenum">
              <a:rPr lang="tr-TR" smtClean="0"/>
              <a:pPr/>
              <a:t>41</a:t>
            </a:fld>
            <a:endParaRPr lang="tr-TR"/>
          </a:p>
        </p:txBody>
      </p:sp>
      <p:pic>
        <p:nvPicPr>
          <p:cNvPr id="9" name="Picture 2" descr="toplumsal katkı | Kurumsal Gelişim ve Planlama Koordinatörlüğü"/>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9640" y="1267515"/>
            <a:ext cx="3546046" cy="199366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nkara Üniversitesi'nde Toplumsal Katkı Faaliyetle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9640" y="3725132"/>
            <a:ext cx="4092360" cy="1855695"/>
          </a:xfrm>
          <a:prstGeom prst="rect">
            <a:avLst/>
          </a:prstGeom>
          <a:noFill/>
          <a:extLst>
            <a:ext uri="{909E8E84-426E-40DD-AFC4-6F175D3DCCD1}">
              <a14:hiddenFill xmlns:a14="http://schemas.microsoft.com/office/drawing/2010/main">
                <a:solidFill>
                  <a:srgbClr val="FFFFFF"/>
                </a:solidFill>
              </a14:hiddenFill>
            </a:ext>
          </a:extLst>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1000" y="6356350"/>
            <a:ext cx="381000" cy="386292"/>
          </a:xfrm>
          <a:prstGeom prst="rect">
            <a:avLst/>
          </a:prstGeom>
        </p:spPr>
      </p:pic>
    </p:spTree>
    <p:extLst>
      <p:ext uri="{BB962C8B-B14F-4D97-AF65-F5344CB8AC3E}">
        <p14:creationId xmlns:p14="http://schemas.microsoft.com/office/powerpoint/2010/main" val="2688546615"/>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20436" y="124691"/>
            <a:ext cx="11471564" cy="751031"/>
          </a:xfrm>
        </p:spPr>
        <p:txBody>
          <a:bodyPr>
            <a:normAutofit/>
          </a:bodyPr>
          <a:lstStyle/>
          <a:p>
            <a:pPr algn="ctr"/>
            <a:r>
              <a:rPr lang="tr-TR" sz="2800" b="1" dirty="0">
                <a:solidFill>
                  <a:srgbClr val="C00000"/>
                </a:solidFill>
                <a:ea typeface="Calibri"/>
                <a:cs typeface="Calibri" panose="020F0502020204030204" pitchFamily="34" charset="0"/>
              </a:rPr>
              <a:t>D.1. Toplumsal Katkı Süreçlerinin Yönetimi ve Toplumsal Katkı Kaynakları </a:t>
            </a:r>
            <a:endParaRPr lang="tr-TR" sz="2800" dirty="0"/>
          </a:p>
        </p:txBody>
      </p:sp>
      <p:sp>
        <p:nvSpPr>
          <p:cNvPr id="4" name="Veri Yer Tutucusu 3"/>
          <p:cNvSpPr>
            <a:spLocks noGrp="1"/>
          </p:cNvSpPr>
          <p:nvPr>
            <p:ph type="dt" sz="half" idx="10"/>
          </p:nvPr>
        </p:nvSpPr>
        <p:spPr/>
        <p:txBody>
          <a:bodyPr/>
          <a:lstStyle/>
          <a:p>
            <a:fld id="{40F37420-976A-4720-AC93-1BAAB6E62C0A}" type="datetime1">
              <a:rPr lang="tr-TR" smtClean="0"/>
              <a:t>15.10.2025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42</a:t>
            </a:fld>
            <a:endParaRPr lang="tr-TR"/>
          </a:p>
        </p:txBody>
      </p:sp>
      <p:pic>
        <p:nvPicPr>
          <p:cNvPr id="7" name="Picture 4" descr="https://www.maltepe.edu.tr/Content/Media/CkEditor/29112024034642428-toplums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506" y="1050820"/>
            <a:ext cx="10150008" cy="4980329"/>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1000" y="6356350"/>
            <a:ext cx="381000" cy="386292"/>
          </a:xfrm>
          <a:prstGeom prst="rect">
            <a:avLst/>
          </a:prstGeom>
        </p:spPr>
      </p:pic>
    </p:spTree>
    <p:extLst>
      <p:ext uri="{BB962C8B-B14F-4D97-AF65-F5344CB8AC3E}">
        <p14:creationId xmlns:p14="http://schemas.microsoft.com/office/powerpoint/2010/main" val="781082163"/>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153369"/>
            <a:ext cx="12050972" cy="809669"/>
          </a:xfrm>
        </p:spPr>
        <p:txBody>
          <a:bodyPr>
            <a:noAutofit/>
          </a:bodyPr>
          <a:lstStyle/>
          <a:p>
            <a:pPr marL="0" indent="0" algn="ctr">
              <a:lnSpc>
                <a:spcPct val="100000"/>
              </a:lnSpc>
              <a:spcBef>
                <a:spcPts val="0"/>
              </a:spcBef>
            </a:pPr>
            <a:r>
              <a:rPr lang="tr-TR" sz="2400" b="1" dirty="0">
                <a:solidFill>
                  <a:srgbClr val="FF0000"/>
                </a:solidFill>
              </a:rPr>
              <a:t>D.1. Toplumsal Katkı Süreçlerinin Yönetimi ve Toplumsal Katkı </a:t>
            </a:r>
            <a:r>
              <a:rPr lang="tr-TR" sz="2400" b="1" dirty="0" smtClean="0">
                <a:solidFill>
                  <a:srgbClr val="FF0000"/>
                </a:solidFill>
              </a:rPr>
              <a:t>Kaynakları /</a:t>
            </a:r>
            <a:r>
              <a:rPr lang="tr-TR" sz="2400" dirty="0">
                <a:solidFill>
                  <a:srgbClr val="FF0000"/>
                </a:solidFill>
              </a:rPr>
              <a:t/>
            </a:r>
            <a:br>
              <a:rPr lang="tr-TR" sz="2400" dirty="0">
                <a:solidFill>
                  <a:srgbClr val="FF0000"/>
                </a:solidFill>
              </a:rPr>
            </a:br>
            <a:r>
              <a:rPr lang="tr-TR" sz="2800" b="1" dirty="0">
                <a:solidFill>
                  <a:srgbClr val="0000FF"/>
                </a:solidFill>
              </a:rPr>
              <a:t>D.1.1. Toplumsal katkı süreçlerinin </a:t>
            </a:r>
            <a:r>
              <a:rPr lang="tr-TR" sz="2800" b="1" dirty="0" smtClean="0">
                <a:solidFill>
                  <a:srgbClr val="0000FF"/>
                </a:solidFill>
              </a:rPr>
              <a:t>yönetimi</a:t>
            </a:r>
            <a:endParaRPr lang="tr-TR" sz="2800" dirty="0">
              <a:solidFill>
                <a:srgbClr val="0000FF"/>
              </a:solidFill>
            </a:endParaRPr>
          </a:p>
        </p:txBody>
      </p:sp>
      <p:sp>
        <p:nvSpPr>
          <p:cNvPr id="3" name="İçerik Yer Tutucusu 2"/>
          <p:cNvSpPr>
            <a:spLocks noGrp="1"/>
          </p:cNvSpPr>
          <p:nvPr>
            <p:ph idx="1"/>
          </p:nvPr>
        </p:nvSpPr>
        <p:spPr>
          <a:xfrm>
            <a:off x="401781" y="1454947"/>
            <a:ext cx="7166337" cy="4683206"/>
          </a:xfrm>
        </p:spPr>
        <p:txBody>
          <a:bodyPr>
            <a:noAutofit/>
          </a:bodyPr>
          <a:lstStyle/>
          <a:p>
            <a:pPr>
              <a:lnSpc>
                <a:spcPct val="100000"/>
              </a:lnSpc>
              <a:spcBef>
                <a:spcPts val="0"/>
              </a:spcBef>
              <a:spcAft>
                <a:spcPts val="400"/>
              </a:spcAft>
            </a:pPr>
            <a:r>
              <a:rPr lang="tr-TR" sz="2600" dirty="0" smtClean="0"/>
              <a:t>Toplumsal </a:t>
            </a:r>
            <a:r>
              <a:rPr lang="tr-TR" sz="2600" dirty="0"/>
              <a:t>katkı </a:t>
            </a:r>
            <a:r>
              <a:rPr lang="tr-TR" sz="2600" dirty="0" smtClean="0"/>
              <a:t>politikası, </a:t>
            </a:r>
            <a:r>
              <a:rPr lang="tr-TR" sz="2600" b="1" dirty="0" smtClean="0">
                <a:solidFill>
                  <a:srgbClr val="3333FF"/>
                </a:solidFill>
              </a:rPr>
              <a:t>toplumsal </a:t>
            </a:r>
            <a:r>
              <a:rPr lang="tr-TR" sz="2600" b="1" dirty="0">
                <a:solidFill>
                  <a:srgbClr val="3333FF"/>
                </a:solidFill>
              </a:rPr>
              <a:t>katkı süreçlerinin yönetimi ve </a:t>
            </a:r>
            <a:r>
              <a:rPr lang="tr-TR" sz="2600" b="1" dirty="0" err="1">
                <a:solidFill>
                  <a:srgbClr val="3333FF"/>
                </a:solidFill>
              </a:rPr>
              <a:t>organizasyonel</a:t>
            </a:r>
            <a:r>
              <a:rPr lang="tr-TR" sz="2600" b="1" dirty="0">
                <a:solidFill>
                  <a:srgbClr val="3333FF"/>
                </a:solidFill>
              </a:rPr>
              <a:t> yapısı </a:t>
            </a:r>
            <a:r>
              <a:rPr lang="tr-TR" sz="2600" dirty="0"/>
              <a:t>kurumsallaşmıştır. </a:t>
            </a:r>
            <a:endParaRPr lang="tr-TR" sz="2600" dirty="0" smtClean="0"/>
          </a:p>
          <a:p>
            <a:pPr>
              <a:lnSpc>
                <a:spcPct val="100000"/>
              </a:lnSpc>
              <a:spcBef>
                <a:spcPts val="0"/>
              </a:spcBef>
              <a:spcAft>
                <a:spcPts val="400"/>
              </a:spcAft>
            </a:pPr>
            <a:endParaRPr lang="tr-TR" sz="2600" dirty="0" smtClean="0"/>
          </a:p>
          <a:p>
            <a:pPr>
              <a:lnSpc>
                <a:spcPct val="100000"/>
              </a:lnSpc>
              <a:spcBef>
                <a:spcPts val="0"/>
              </a:spcBef>
              <a:spcAft>
                <a:spcPts val="400"/>
              </a:spcAft>
            </a:pPr>
            <a:r>
              <a:rPr lang="tr-TR" sz="2600" dirty="0" smtClean="0">
                <a:solidFill>
                  <a:srgbClr val="C00000"/>
                </a:solidFill>
              </a:rPr>
              <a:t>Toplumsal </a:t>
            </a:r>
            <a:r>
              <a:rPr lang="tr-TR" sz="2600" dirty="0">
                <a:solidFill>
                  <a:srgbClr val="C00000"/>
                </a:solidFill>
              </a:rPr>
              <a:t>katkı süreçlerinin yönetim ve </a:t>
            </a:r>
            <a:r>
              <a:rPr lang="tr-TR" sz="2600" dirty="0" err="1">
                <a:solidFill>
                  <a:srgbClr val="C00000"/>
                </a:solidFill>
              </a:rPr>
              <a:t>organizasyonel</a:t>
            </a:r>
            <a:r>
              <a:rPr lang="tr-TR" sz="2600" dirty="0">
                <a:solidFill>
                  <a:srgbClr val="C00000"/>
                </a:solidFill>
              </a:rPr>
              <a:t> </a:t>
            </a:r>
            <a:r>
              <a:rPr lang="tr-TR" sz="2600" dirty="0" smtClean="0">
                <a:solidFill>
                  <a:srgbClr val="C00000"/>
                </a:solidFill>
              </a:rPr>
              <a:t>yapısı</a:t>
            </a:r>
            <a:r>
              <a:rPr lang="tr-TR" sz="2600" dirty="0" smtClean="0"/>
              <a:t>, </a:t>
            </a:r>
            <a:r>
              <a:rPr lang="tr-TR" sz="2600" b="1" dirty="0" smtClean="0">
                <a:solidFill>
                  <a:srgbClr val="3333FF"/>
                </a:solidFill>
              </a:rPr>
              <a:t>toplumsal </a:t>
            </a:r>
            <a:r>
              <a:rPr lang="tr-TR" sz="2600" b="1" dirty="0">
                <a:solidFill>
                  <a:srgbClr val="3333FF"/>
                </a:solidFill>
              </a:rPr>
              <a:t>katkı politikası ile uyumludur</a:t>
            </a:r>
            <a:r>
              <a:rPr lang="tr-TR" sz="2600" dirty="0"/>
              <a:t>, </a:t>
            </a:r>
            <a:r>
              <a:rPr lang="tr-TR" sz="2600" dirty="0">
                <a:solidFill>
                  <a:srgbClr val="C00000"/>
                </a:solidFill>
              </a:rPr>
              <a:t>görev tanımları </a:t>
            </a:r>
            <a:r>
              <a:rPr lang="tr-TR" sz="2600" dirty="0"/>
              <a:t>belirlenmiştir. </a:t>
            </a:r>
            <a:endParaRPr lang="tr-TR" sz="2600" dirty="0" smtClean="0"/>
          </a:p>
          <a:p>
            <a:pPr>
              <a:lnSpc>
                <a:spcPct val="100000"/>
              </a:lnSpc>
              <a:spcBef>
                <a:spcPts val="0"/>
              </a:spcBef>
              <a:spcAft>
                <a:spcPts val="400"/>
              </a:spcAft>
            </a:pPr>
            <a:endParaRPr lang="tr-TR" sz="2600" dirty="0"/>
          </a:p>
          <a:p>
            <a:pPr>
              <a:lnSpc>
                <a:spcPct val="100000"/>
              </a:lnSpc>
              <a:spcBef>
                <a:spcPts val="0"/>
              </a:spcBef>
              <a:spcAft>
                <a:spcPts val="400"/>
              </a:spcAft>
            </a:pPr>
            <a:r>
              <a:rPr lang="tr-TR" sz="2600" b="1" dirty="0" smtClean="0">
                <a:solidFill>
                  <a:srgbClr val="3333FF"/>
                </a:solidFill>
              </a:rPr>
              <a:t>Yapının </a:t>
            </a:r>
            <a:r>
              <a:rPr lang="tr-TR" sz="2600" b="1" dirty="0">
                <a:solidFill>
                  <a:srgbClr val="3333FF"/>
                </a:solidFill>
              </a:rPr>
              <a:t>işlerliği izlenmekte ve bağlı iyileştirmeler </a:t>
            </a:r>
            <a:r>
              <a:rPr lang="tr-TR" sz="2600" dirty="0"/>
              <a:t>gerçekleştirilmektedir.</a:t>
            </a:r>
            <a:endParaRPr lang="tr-TR" sz="2600" dirty="0" smtClean="0">
              <a:solidFill>
                <a:srgbClr val="0000CC"/>
              </a:solidFill>
            </a:endParaRPr>
          </a:p>
        </p:txBody>
      </p:sp>
      <p:sp>
        <p:nvSpPr>
          <p:cNvPr id="4" name="Veri Yer Tutucusu 3"/>
          <p:cNvSpPr>
            <a:spLocks noGrp="1"/>
          </p:cNvSpPr>
          <p:nvPr>
            <p:ph type="dt" sz="half" idx="10"/>
          </p:nvPr>
        </p:nvSpPr>
        <p:spPr/>
        <p:txBody>
          <a:bodyPr/>
          <a:lstStyle/>
          <a:p>
            <a:fld id="{B6B93310-7F70-4913-9B6C-3AA2FD691569}" type="datetime1">
              <a:rPr lang="tr-TR" smtClean="0"/>
              <a:t>15.10.2025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43</a:t>
            </a:fld>
            <a:endParaRPr lang="tr-T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3831" y="1454947"/>
            <a:ext cx="4738169" cy="4091709"/>
          </a:xfrm>
          <a:prstGeom prst="rect">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1000" y="6356350"/>
            <a:ext cx="381000" cy="386292"/>
          </a:xfrm>
          <a:prstGeom prst="rect">
            <a:avLst/>
          </a:prstGeom>
        </p:spPr>
      </p:pic>
    </p:spTree>
    <p:extLst>
      <p:ext uri="{BB962C8B-B14F-4D97-AF65-F5344CB8AC3E}">
        <p14:creationId xmlns:p14="http://schemas.microsoft.com/office/powerpoint/2010/main" val="2189155057"/>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0" y="175098"/>
            <a:ext cx="12120664" cy="819907"/>
          </a:xfrm>
        </p:spPr>
        <p:txBody>
          <a:bodyPr>
            <a:noAutofit/>
          </a:bodyPr>
          <a:lstStyle/>
          <a:p>
            <a:pPr algn="ctr"/>
            <a:r>
              <a:rPr lang="tr-TR" sz="2400" b="1" dirty="0">
                <a:solidFill>
                  <a:srgbClr val="FF0000"/>
                </a:solidFill>
              </a:rPr>
              <a:t>D.1. Toplumsal Katkı Süreçlerinin Yönetimi ve Toplumsal Katkı Kaynakları /</a:t>
            </a:r>
            <a:r>
              <a:rPr lang="tr-TR" sz="2400" dirty="0">
                <a:solidFill>
                  <a:srgbClr val="FF0000"/>
                </a:solidFill>
              </a:rPr>
              <a:t/>
            </a:r>
            <a:br>
              <a:rPr lang="tr-TR" sz="2400" dirty="0">
                <a:solidFill>
                  <a:srgbClr val="FF0000"/>
                </a:solidFill>
              </a:rPr>
            </a:br>
            <a:r>
              <a:rPr lang="tr-TR" sz="2800" b="1" dirty="0">
                <a:solidFill>
                  <a:srgbClr val="0000FF"/>
                </a:solidFill>
              </a:rPr>
              <a:t>D.1.1. Toplumsal katkı süreçlerinin yönetimi</a:t>
            </a:r>
            <a:endParaRPr lang="tr-TR" sz="2800" dirty="0">
              <a:solidFill>
                <a:srgbClr val="0000FF"/>
              </a:solidFill>
            </a:endParaRPr>
          </a:p>
        </p:txBody>
      </p:sp>
      <p:sp>
        <p:nvSpPr>
          <p:cNvPr id="4" name="Veri Yer Tutucusu 3"/>
          <p:cNvSpPr>
            <a:spLocks noGrp="1"/>
          </p:cNvSpPr>
          <p:nvPr>
            <p:ph type="dt" sz="half" idx="10"/>
          </p:nvPr>
        </p:nvSpPr>
        <p:spPr/>
        <p:txBody>
          <a:bodyPr/>
          <a:lstStyle/>
          <a:p>
            <a:fld id="{0B739C59-9FA0-40E0-94CE-3194320A5455}" type="datetime1">
              <a:rPr lang="tr-TR" smtClean="0"/>
              <a:t>15.10.2025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44</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2726624059"/>
              </p:ext>
            </p:extLst>
          </p:nvPr>
        </p:nvGraphicFramePr>
        <p:xfrm>
          <a:off x="382076" y="1420238"/>
          <a:ext cx="11573217" cy="4521045"/>
        </p:xfrm>
        <a:graphic>
          <a:graphicData uri="http://schemas.openxmlformats.org/drawingml/2006/table">
            <a:tbl>
              <a:tblPr bandRow="1">
                <a:tableStyleId>{5C22544A-7EE6-4342-B048-85BDC9FD1C3A}</a:tableStyleId>
              </a:tblPr>
              <a:tblGrid>
                <a:gridCol w="2454572">
                  <a:extLst>
                    <a:ext uri="{9D8B030D-6E8A-4147-A177-3AD203B41FA5}">
                      <a16:colId xmlns:a16="http://schemas.microsoft.com/office/drawing/2014/main" val="432872691"/>
                    </a:ext>
                  </a:extLst>
                </a:gridCol>
                <a:gridCol w="2399643">
                  <a:extLst>
                    <a:ext uri="{9D8B030D-6E8A-4147-A177-3AD203B41FA5}">
                      <a16:colId xmlns:a16="http://schemas.microsoft.com/office/drawing/2014/main" val="1771635049"/>
                    </a:ext>
                  </a:extLst>
                </a:gridCol>
                <a:gridCol w="2351651">
                  <a:extLst>
                    <a:ext uri="{9D8B030D-6E8A-4147-A177-3AD203B41FA5}">
                      <a16:colId xmlns:a16="http://schemas.microsoft.com/office/drawing/2014/main" val="518833769"/>
                    </a:ext>
                  </a:extLst>
                </a:gridCol>
                <a:gridCol w="2274861">
                  <a:extLst>
                    <a:ext uri="{9D8B030D-6E8A-4147-A177-3AD203B41FA5}">
                      <a16:colId xmlns:a16="http://schemas.microsoft.com/office/drawing/2014/main" val="2091937961"/>
                    </a:ext>
                  </a:extLst>
                </a:gridCol>
                <a:gridCol w="2092490">
                  <a:extLst>
                    <a:ext uri="{9D8B030D-6E8A-4147-A177-3AD203B41FA5}">
                      <a16:colId xmlns:a16="http://schemas.microsoft.com/office/drawing/2014/main" val="1862875755"/>
                    </a:ext>
                  </a:extLst>
                </a:gridCol>
              </a:tblGrid>
              <a:tr h="410458">
                <a:tc>
                  <a:txBody>
                    <a:bodyPr/>
                    <a:lstStyle/>
                    <a:p>
                      <a:pPr algn="ctr">
                        <a:lnSpc>
                          <a:spcPct val="115000"/>
                        </a:lnSpc>
                        <a:spcAft>
                          <a:spcPts val="0"/>
                        </a:spcAft>
                      </a:pPr>
                      <a:r>
                        <a:rPr lang="tr-TR" sz="2400" b="1" dirty="0">
                          <a:effectLst/>
                        </a:rPr>
                        <a:t>1</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rgbClr val="FCEEE4"/>
                    </a:solidFill>
                  </a:tcPr>
                </a:tc>
                <a:tc>
                  <a:txBody>
                    <a:bodyPr/>
                    <a:lstStyle/>
                    <a:p>
                      <a:pPr algn="ctr">
                        <a:lnSpc>
                          <a:spcPct val="115000"/>
                        </a:lnSpc>
                        <a:spcAft>
                          <a:spcPts val="0"/>
                        </a:spcAft>
                      </a:pPr>
                      <a:r>
                        <a:rPr lang="tr-TR" sz="2400" b="1" dirty="0">
                          <a:effectLst/>
                        </a:rPr>
                        <a:t>2</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rgbClr val="F9D5BD"/>
                    </a:solidFill>
                  </a:tcPr>
                </a:tc>
                <a:tc>
                  <a:txBody>
                    <a:bodyPr/>
                    <a:lstStyle/>
                    <a:p>
                      <a:pPr algn="ctr">
                        <a:lnSpc>
                          <a:spcPct val="115000"/>
                        </a:lnSpc>
                        <a:spcAft>
                          <a:spcPts val="0"/>
                        </a:spcAft>
                      </a:pPr>
                      <a:r>
                        <a:rPr lang="tr-TR" sz="2400" b="1" dirty="0">
                          <a:effectLst/>
                        </a:rPr>
                        <a:t>3</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rgbClr val="F5BC95"/>
                    </a:solidFill>
                  </a:tcPr>
                </a:tc>
                <a:tc>
                  <a:txBody>
                    <a:bodyPr/>
                    <a:lstStyle/>
                    <a:p>
                      <a:pPr algn="ctr">
                        <a:lnSpc>
                          <a:spcPct val="115000"/>
                        </a:lnSpc>
                        <a:spcAft>
                          <a:spcPts val="0"/>
                        </a:spcAft>
                      </a:pPr>
                      <a:r>
                        <a:rPr lang="tr-TR" sz="2400" b="1" dirty="0">
                          <a:effectLst/>
                        </a:rPr>
                        <a:t>4</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rgbClr val="F1A069"/>
                    </a:solidFill>
                  </a:tcPr>
                </a:tc>
                <a:tc>
                  <a:txBody>
                    <a:bodyPr/>
                    <a:lstStyle/>
                    <a:p>
                      <a:pPr algn="ctr">
                        <a:lnSpc>
                          <a:spcPct val="115000"/>
                        </a:lnSpc>
                        <a:spcAft>
                          <a:spcPts val="0"/>
                        </a:spcAft>
                      </a:pPr>
                      <a:r>
                        <a:rPr lang="tr-TR" sz="2400" b="1" dirty="0">
                          <a:effectLst/>
                        </a:rPr>
                        <a:t>5</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rgbClr val="F06E1A"/>
                    </a:solidFill>
                  </a:tcPr>
                </a:tc>
                <a:extLst>
                  <a:ext uri="{0D108BD9-81ED-4DB2-BD59-A6C34878D82A}">
                    <a16:rowId xmlns:a16="http://schemas.microsoft.com/office/drawing/2014/main" val="1103395516"/>
                  </a:ext>
                </a:extLst>
              </a:tr>
              <a:tr h="4100421">
                <a:tc>
                  <a:txBody>
                    <a:bodyPr/>
                    <a:lstStyle/>
                    <a:p>
                      <a:pPr marL="36000" algn="l">
                        <a:spcBef>
                          <a:spcPts val="0"/>
                        </a:spcBef>
                        <a:spcAft>
                          <a:spcPts val="0"/>
                        </a:spcAft>
                      </a:pPr>
                      <a:r>
                        <a:rPr lang="tr-TR" sz="2300" dirty="0" smtClean="0">
                          <a:effectLst/>
                          <a:latin typeface="Calibri" panose="020F0502020204030204" pitchFamily="34" charset="0"/>
                          <a:ea typeface="Calibri" panose="020F0502020204030204" pitchFamily="34" charset="0"/>
                        </a:rPr>
                        <a:t>Birimde </a:t>
                      </a:r>
                      <a:r>
                        <a:rPr lang="tr-TR" sz="2300" dirty="0">
                          <a:effectLst/>
                          <a:latin typeface="Calibri" panose="020F0502020204030204" pitchFamily="34" charset="0"/>
                          <a:ea typeface="Calibri" panose="020F0502020204030204" pitchFamily="34" charset="0"/>
                        </a:rPr>
                        <a:t>toplumsal katkı süreçlerinin yönetimi ve </a:t>
                      </a:r>
                      <a:r>
                        <a:rPr lang="tr-TR" sz="2300" dirty="0" err="1">
                          <a:effectLst/>
                          <a:latin typeface="Calibri" panose="020F0502020204030204" pitchFamily="34" charset="0"/>
                          <a:ea typeface="Calibri" panose="020F0502020204030204" pitchFamily="34" charset="0"/>
                        </a:rPr>
                        <a:t>organizasyonel</a:t>
                      </a:r>
                      <a:r>
                        <a:rPr lang="tr-TR" sz="2300" dirty="0">
                          <a:effectLst/>
                          <a:latin typeface="Calibri" panose="020F0502020204030204" pitchFamily="34" charset="0"/>
                          <a:ea typeface="Calibri" panose="020F0502020204030204" pitchFamily="34" charset="0"/>
                        </a:rPr>
                        <a:t> yapısına ilişkin bir </a:t>
                      </a:r>
                      <a:r>
                        <a:rPr lang="tr-TR" sz="2300" b="1" dirty="0">
                          <a:solidFill>
                            <a:srgbClr val="FF0000"/>
                          </a:solidFill>
                          <a:effectLst/>
                          <a:latin typeface="Calibri" panose="020F0502020204030204" pitchFamily="34" charset="0"/>
                          <a:ea typeface="Calibri" panose="020F0502020204030204" pitchFamily="34" charset="0"/>
                        </a:rPr>
                        <a:t>planlama bulunmamaktadır.</a:t>
                      </a:r>
                    </a:p>
                  </a:txBody>
                  <a:tcPr marL="68580" marR="68580" marT="0" marB="0">
                    <a:solidFill>
                      <a:srgbClr val="FCEEE4"/>
                    </a:solidFill>
                  </a:tcPr>
                </a:tc>
                <a:tc>
                  <a:txBody>
                    <a:bodyPr/>
                    <a:lstStyle/>
                    <a:p>
                      <a:pPr marL="36000" algn="l">
                        <a:spcBef>
                          <a:spcPts val="0"/>
                        </a:spcBef>
                        <a:spcAft>
                          <a:spcPts val="0"/>
                        </a:spcAft>
                      </a:pPr>
                      <a:r>
                        <a:rPr lang="tr-TR" sz="2300" dirty="0" smtClean="0">
                          <a:effectLst/>
                          <a:latin typeface="Calibri" panose="020F0502020204030204" pitchFamily="34" charset="0"/>
                          <a:ea typeface="Calibri" panose="020F0502020204030204" pitchFamily="34" charset="0"/>
                        </a:rPr>
                        <a:t>Birimin </a:t>
                      </a:r>
                      <a:r>
                        <a:rPr lang="tr-TR" sz="2300" dirty="0">
                          <a:effectLst/>
                          <a:latin typeface="Calibri" panose="020F0502020204030204" pitchFamily="34" charset="0"/>
                          <a:ea typeface="Calibri" panose="020F0502020204030204" pitchFamily="34" charset="0"/>
                        </a:rPr>
                        <a:t>toplumsal katkı süreçlerinin yönetimi ve </a:t>
                      </a:r>
                      <a:r>
                        <a:rPr lang="tr-TR" sz="2300" dirty="0" err="1">
                          <a:effectLst/>
                          <a:latin typeface="Calibri" panose="020F0502020204030204" pitchFamily="34" charset="0"/>
                          <a:ea typeface="Calibri" panose="020F0502020204030204" pitchFamily="34" charset="0"/>
                        </a:rPr>
                        <a:t>organizasyonel</a:t>
                      </a:r>
                      <a:r>
                        <a:rPr lang="tr-TR" sz="2300" dirty="0">
                          <a:effectLst/>
                          <a:latin typeface="Calibri" panose="020F0502020204030204" pitchFamily="34" charset="0"/>
                          <a:ea typeface="Calibri" panose="020F0502020204030204" pitchFamily="34" charset="0"/>
                        </a:rPr>
                        <a:t> yapısına ilişkin </a:t>
                      </a:r>
                      <a:r>
                        <a:rPr lang="tr-TR" sz="2300" b="1" dirty="0">
                          <a:solidFill>
                            <a:srgbClr val="0000FF"/>
                          </a:solidFill>
                          <a:effectLst/>
                          <a:latin typeface="Calibri" panose="020F0502020204030204" pitchFamily="34" charset="0"/>
                          <a:ea typeface="Calibri" panose="020F0502020204030204" pitchFamily="34" charset="0"/>
                        </a:rPr>
                        <a:t>planlamaları bulunmaktadır.  </a:t>
                      </a:r>
                    </a:p>
                  </a:txBody>
                  <a:tcPr marL="68580" marR="68580" marT="0" marB="0">
                    <a:solidFill>
                      <a:srgbClr val="F9D5BD"/>
                    </a:solidFill>
                  </a:tcPr>
                </a:tc>
                <a:tc>
                  <a:txBody>
                    <a:bodyPr/>
                    <a:lstStyle/>
                    <a:p>
                      <a:pPr marL="36000" algn="l">
                        <a:spcBef>
                          <a:spcPts val="0"/>
                        </a:spcBef>
                        <a:spcAft>
                          <a:spcPts val="0"/>
                        </a:spcAft>
                      </a:pPr>
                      <a:r>
                        <a:rPr lang="tr-TR" sz="2300" b="1" dirty="0" smtClean="0">
                          <a:solidFill>
                            <a:srgbClr val="0000FF"/>
                          </a:solidFill>
                          <a:effectLst/>
                          <a:latin typeface="Calibri" panose="020F0502020204030204" pitchFamily="34" charset="0"/>
                          <a:ea typeface="Calibri" panose="020F0502020204030204" pitchFamily="34" charset="0"/>
                        </a:rPr>
                        <a:t>Birimin </a:t>
                      </a:r>
                      <a:r>
                        <a:rPr lang="tr-TR" sz="2300" b="1" dirty="0">
                          <a:solidFill>
                            <a:srgbClr val="0000FF"/>
                          </a:solidFill>
                          <a:effectLst/>
                          <a:latin typeface="Calibri" panose="020F0502020204030204" pitchFamily="34" charset="0"/>
                          <a:ea typeface="Calibri" panose="020F0502020204030204" pitchFamily="34" charset="0"/>
                        </a:rPr>
                        <a:t>genelinde </a:t>
                      </a:r>
                      <a:r>
                        <a:rPr lang="tr-TR" sz="2300" dirty="0">
                          <a:effectLst/>
                          <a:latin typeface="Calibri" panose="020F0502020204030204" pitchFamily="34" charset="0"/>
                          <a:ea typeface="Calibri" panose="020F0502020204030204" pitchFamily="34" charset="0"/>
                        </a:rPr>
                        <a:t>toplumsal katkı süreçlerinin yönetimi ve </a:t>
                      </a:r>
                      <a:r>
                        <a:rPr lang="tr-TR" sz="2300" dirty="0" err="1">
                          <a:effectLst/>
                          <a:latin typeface="Calibri" panose="020F0502020204030204" pitchFamily="34" charset="0"/>
                          <a:ea typeface="Calibri" panose="020F0502020204030204" pitchFamily="34" charset="0"/>
                        </a:rPr>
                        <a:t>organizasyonel</a:t>
                      </a:r>
                      <a:r>
                        <a:rPr lang="tr-TR" sz="2300" dirty="0">
                          <a:effectLst/>
                          <a:latin typeface="Calibri" panose="020F0502020204030204" pitchFamily="34" charset="0"/>
                          <a:ea typeface="Calibri" panose="020F0502020204030204" pitchFamily="34" charset="0"/>
                        </a:rPr>
                        <a:t> yapısı kurumsal tercihler </a:t>
                      </a:r>
                      <a:r>
                        <a:rPr lang="tr-TR" sz="2300" b="1" dirty="0">
                          <a:solidFill>
                            <a:srgbClr val="0000FF"/>
                          </a:solidFill>
                          <a:effectLst/>
                          <a:latin typeface="Calibri" panose="020F0502020204030204" pitchFamily="34" charset="0"/>
                          <a:ea typeface="Calibri" panose="020F0502020204030204" pitchFamily="34" charset="0"/>
                        </a:rPr>
                        <a:t>yönünde uygulanmaktadır.</a:t>
                      </a:r>
                    </a:p>
                  </a:txBody>
                  <a:tcPr marL="68580" marR="68580" marT="0" marB="0">
                    <a:solidFill>
                      <a:srgbClr val="F5BC95"/>
                    </a:solidFill>
                  </a:tcPr>
                </a:tc>
                <a:tc>
                  <a:txBody>
                    <a:bodyPr/>
                    <a:lstStyle/>
                    <a:p>
                      <a:pPr marL="36000" marR="40005" algn="l">
                        <a:spcBef>
                          <a:spcPts val="0"/>
                        </a:spcBef>
                        <a:spcAft>
                          <a:spcPts val="0"/>
                        </a:spcAft>
                      </a:pPr>
                      <a:r>
                        <a:rPr lang="tr-TR" sz="2300" dirty="0" smtClean="0">
                          <a:effectLst/>
                          <a:latin typeface="Calibri" panose="020F0502020204030204" pitchFamily="34" charset="0"/>
                          <a:ea typeface="Calibri" panose="020F0502020204030204" pitchFamily="34" charset="0"/>
                        </a:rPr>
                        <a:t>Birimde </a:t>
                      </a:r>
                      <a:r>
                        <a:rPr lang="tr-TR" sz="2300" dirty="0">
                          <a:effectLst/>
                          <a:latin typeface="Calibri" panose="020F0502020204030204" pitchFamily="34" charset="0"/>
                          <a:ea typeface="Calibri" panose="020F0502020204030204" pitchFamily="34" charset="0"/>
                        </a:rPr>
                        <a:t>toplumsal katkı süreçlerinin yönetimi ve </a:t>
                      </a:r>
                      <a:r>
                        <a:rPr lang="tr-TR" sz="2300" dirty="0" err="1">
                          <a:effectLst/>
                          <a:latin typeface="Calibri" panose="020F0502020204030204" pitchFamily="34" charset="0"/>
                          <a:ea typeface="Calibri" panose="020F0502020204030204" pitchFamily="34" charset="0"/>
                        </a:rPr>
                        <a:t>organizasyonel</a:t>
                      </a:r>
                      <a:r>
                        <a:rPr lang="tr-TR" sz="2300" dirty="0">
                          <a:effectLst/>
                          <a:latin typeface="Calibri" panose="020F0502020204030204" pitchFamily="34" charset="0"/>
                          <a:ea typeface="Calibri" panose="020F0502020204030204" pitchFamily="34" charset="0"/>
                        </a:rPr>
                        <a:t> yapısının işlerliği ile ilişkili sonuçlar </a:t>
                      </a:r>
                      <a:r>
                        <a:rPr lang="tr-TR" sz="2300" b="1" dirty="0">
                          <a:solidFill>
                            <a:srgbClr val="0000FF"/>
                          </a:solidFill>
                          <a:effectLst/>
                          <a:latin typeface="Calibri" panose="020F0502020204030204" pitchFamily="34" charset="0"/>
                          <a:ea typeface="Calibri" panose="020F0502020204030204" pitchFamily="34" charset="0"/>
                        </a:rPr>
                        <a:t>izlenmekte ve önlemler alınmaktadır. </a:t>
                      </a:r>
                    </a:p>
                  </a:txBody>
                  <a:tcPr marL="68580" marR="68580" marT="0" marB="0">
                    <a:solidFill>
                      <a:srgbClr val="F1A069"/>
                    </a:solidFill>
                  </a:tcPr>
                </a:tc>
                <a:tc>
                  <a:txBody>
                    <a:bodyPr/>
                    <a:lstStyle/>
                    <a:p>
                      <a:pPr marL="36000" marR="40005" algn="l">
                        <a:spcBef>
                          <a:spcPts val="0"/>
                        </a:spcBef>
                        <a:spcAft>
                          <a:spcPts val="0"/>
                        </a:spcAft>
                      </a:pPr>
                      <a:r>
                        <a:rPr lang="tr-TR" sz="2300" b="1" dirty="0">
                          <a:solidFill>
                            <a:srgbClr val="0000FF"/>
                          </a:solidFill>
                          <a:effectLst/>
                          <a:latin typeface="Calibri" panose="020F0502020204030204" pitchFamily="34" charset="0"/>
                          <a:ea typeface="Calibri" panose="020F0502020204030204" pitchFamily="34" charset="0"/>
                        </a:rPr>
                        <a:t>İçselleştirilmiş, sistematik, sürdürülebilir ve örnek gösterilebilir uygulamalar bulunmaktadır</a:t>
                      </a:r>
                      <a:r>
                        <a:rPr lang="tr-TR" sz="2300" dirty="0" smtClean="0">
                          <a:effectLst/>
                          <a:latin typeface="Calibri" panose="020F0502020204030204" pitchFamily="34" charset="0"/>
                          <a:ea typeface="Calibri" panose="020F0502020204030204" pitchFamily="34" charset="0"/>
                        </a:rPr>
                        <a:t>.</a:t>
                      </a:r>
                      <a:endParaRPr lang="tr-TR" sz="2300" dirty="0">
                        <a:effectLst/>
                        <a:latin typeface="Calibri" panose="020F0502020204030204" pitchFamily="34" charset="0"/>
                        <a:ea typeface="Calibri" panose="020F0502020204030204" pitchFamily="34" charset="0"/>
                      </a:endParaRPr>
                    </a:p>
                  </a:txBody>
                  <a:tcPr marL="68580" marR="68580" marT="0" marB="0">
                    <a:solidFill>
                      <a:srgbClr val="F06E1A"/>
                    </a:solidFill>
                  </a:tcPr>
                </a:tc>
                <a:extLst>
                  <a:ext uri="{0D108BD9-81ED-4DB2-BD59-A6C34878D82A}">
                    <a16:rowId xmlns:a16="http://schemas.microsoft.com/office/drawing/2014/main" val="947402900"/>
                  </a:ext>
                </a:extLst>
              </a:tr>
            </a:tbl>
          </a:graphicData>
        </a:graphic>
      </p:graphicFrame>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4529" y="6248400"/>
            <a:ext cx="487471" cy="494242"/>
          </a:xfrm>
          <a:prstGeom prst="rect">
            <a:avLst/>
          </a:prstGeom>
        </p:spPr>
      </p:pic>
    </p:spTree>
    <p:extLst>
      <p:ext uri="{BB962C8B-B14F-4D97-AF65-F5344CB8AC3E}">
        <p14:creationId xmlns:p14="http://schemas.microsoft.com/office/powerpoint/2010/main" val="331323854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p:cNvSpPr>
            <a:spLocks noGrp="1"/>
          </p:cNvSpPr>
          <p:nvPr>
            <p:ph type="title"/>
          </p:nvPr>
        </p:nvSpPr>
        <p:spPr>
          <a:xfrm>
            <a:off x="0" y="185017"/>
            <a:ext cx="12192000" cy="746126"/>
          </a:xfrm>
        </p:spPr>
        <p:txBody>
          <a:bodyPr>
            <a:noAutofit/>
          </a:bodyPr>
          <a:lstStyle/>
          <a:p>
            <a:pPr algn="ctr"/>
            <a:r>
              <a:rPr lang="tr-TR" sz="2400" b="1" dirty="0">
                <a:solidFill>
                  <a:srgbClr val="FF0000"/>
                </a:solidFill>
              </a:rPr>
              <a:t>D.1. Toplumsal Katkı Süreçlerinin Yönetimi ve Toplumsal Katkı Kaynakları /</a:t>
            </a:r>
            <a:r>
              <a:rPr lang="tr-TR" sz="2400" dirty="0">
                <a:solidFill>
                  <a:srgbClr val="FF0000"/>
                </a:solidFill>
              </a:rPr>
              <a:t/>
            </a:r>
            <a:br>
              <a:rPr lang="tr-TR" sz="2400" dirty="0">
                <a:solidFill>
                  <a:srgbClr val="FF0000"/>
                </a:solidFill>
              </a:rPr>
            </a:br>
            <a:r>
              <a:rPr lang="tr-TR" sz="2800" b="1" dirty="0">
                <a:solidFill>
                  <a:srgbClr val="0000CC"/>
                </a:solidFill>
              </a:rPr>
              <a:t>D.1.1. Toplumsal katkı süreçlerinin yönetimi</a:t>
            </a:r>
            <a:endParaRPr lang="tr-TR" sz="2800" dirty="0"/>
          </a:p>
        </p:txBody>
      </p:sp>
      <p:sp>
        <p:nvSpPr>
          <p:cNvPr id="11" name="İçerik Yer Tutucusu 10"/>
          <p:cNvSpPr>
            <a:spLocks noGrp="1"/>
          </p:cNvSpPr>
          <p:nvPr>
            <p:ph idx="1"/>
          </p:nvPr>
        </p:nvSpPr>
        <p:spPr>
          <a:xfrm>
            <a:off x="471056" y="1245139"/>
            <a:ext cx="11455056" cy="5111209"/>
          </a:xfrm>
        </p:spPr>
        <p:txBody>
          <a:bodyPr>
            <a:normAutofit fontScale="92500" lnSpcReduction="10000"/>
          </a:bodyPr>
          <a:lstStyle/>
          <a:p>
            <a:pPr marL="0" indent="0" algn="ctr">
              <a:buNone/>
            </a:pPr>
            <a:r>
              <a:rPr lang="tr-TR" b="1" u="sng" dirty="0" smtClean="0">
                <a:solidFill>
                  <a:srgbClr val="FF0000"/>
                </a:solidFill>
              </a:rPr>
              <a:t>Örnek Uygulamalar ve Kanıtlar</a:t>
            </a:r>
          </a:p>
          <a:p>
            <a:pPr marL="0" indent="0" algn="ctr">
              <a:buNone/>
            </a:pPr>
            <a:endParaRPr lang="tr-TR" sz="1000" b="1" u="sng" dirty="0">
              <a:solidFill>
                <a:srgbClr val="FF0000"/>
              </a:solidFill>
            </a:endParaRPr>
          </a:p>
          <a:p>
            <a:pPr marL="360000" indent="-360000">
              <a:lnSpc>
                <a:spcPct val="100000"/>
              </a:lnSpc>
              <a:spcBef>
                <a:spcPts val="0"/>
              </a:spcBef>
              <a:spcAft>
                <a:spcPts val="400"/>
              </a:spcAft>
              <a:buFont typeface="+mj-lt"/>
              <a:buAutoNum type="arabicPeriod"/>
            </a:pPr>
            <a:r>
              <a:rPr lang="tr-TR" sz="2400" dirty="0"/>
              <a:t>Toplumsal katkı süreçlerinin yönetimi ve organizasyon yapısı ile ilgili kanıtlar </a:t>
            </a:r>
            <a:r>
              <a:rPr lang="tr-TR" sz="2400" i="1" dirty="0">
                <a:solidFill>
                  <a:srgbClr val="3333FF"/>
                </a:solidFill>
              </a:rPr>
              <a:t>(yönetişim modeli, mevzuat, tanımlı süreçler, iş akışları, kurul/</a:t>
            </a:r>
            <a:r>
              <a:rPr lang="tr-TR" sz="2400" i="1" dirty="0" err="1">
                <a:solidFill>
                  <a:srgbClr val="3333FF"/>
                </a:solidFill>
              </a:rPr>
              <a:t>komişyon</a:t>
            </a:r>
            <a:r>
              <a:rPr lang="tr-TR" sz="2400" i="1" dirty="0">
                <a:solidFill>
                  <a:srgbClr val="3333FF"/>
                </a:solidFill>
              </a:rPr>
              <a:t> üyeleri, görev tanımları, etkinlik takvimi ve planı, vb.),</a:t>
            </a:r>
          </a:p>
          <a:p>
            <a:pPr marL="360000" indent="-360000">
              <a:lnSpc>
                <a:spcPct val="100000"/>
              </a:lnSpc>
              <a:spcBef>
                <a:spcPts val="0"/>
              </a:spcBef>
              <a:spcAft>
                <a:spcPts val="400"/>
              </a:spcAft>
              <a:buFont typeface="+mj-lt"/>
              <a:buAutoNum type="arabicPeriod"/>
            </a:pPr>
            <a:endParaRPr lang="tr-TR" sz="2400" dirty="0" smtClean="0">
              <a:solidFill>
                <a:srgbClr val="C00000"/>
              </a:solidFill>
            </a:endParaRPr>
          </a:p>
          <a:p>
            <a:pPr marL="360000" indent="-360000">
              <a:lnSpc>
                <a:spcPct val="100000"/>
              </a:lnSpc>
              <a:spcBef>
                <a:spcPts val="0"/>
              </a:spcBef>
              <a:spcAft>
                <a:spcPts val="400"/>
              </a:spcAft>
              <a:buFont typeface="+mj-lt"/>
              <a:buAutoNum type="arabicPeriod"/>
            </a:pPr>
            <a:r>
              <a:rPr lang="tr-TR" sz="2400" dirty="0" smtClean="0">
                <a:solidFill>
                  <a:srgbClr val="0000FF"/>
                </a:solidFill>
              </a:rPr>
              <a:t>Toplumsal </a:t>
            </a:r>
            <a:r>
              <a:rPr lang="tr-TR" sz="2400" dirty="0">
                <a:solidFill>
                  <a:srgbClr val="0000FF"/>
                </a:solidFill>
              </a:rPr>
              <a:t>Katkı Politikası,</a:t>
            </a:r>
          </a:p>
          <a:p>
            <a:pPr marL="360000" indent="-360000">
              <a:lnSpc>
                <a:spcPct val="100000"/>
              </a:lnSpc>
              <a:spcBef>
                <a:spcPts val="0"/>
              </a:spcBef>
              <a:spcAft>
                <a:spcPts val="400"/>
              </a:spcAft>
              <a:buFont typeface="+mj-lt"/>
              <a:buAutoNum type="arabicPeriod"/>
            </a:pPr>
            <a:endParaRPr lang="tr-TR" sz="2400" b="1" dirty="0" smtClean="0">
              <a:solidFill>
                <a:srgbClr val="C00000"/>
              </a:solidFill>
            </a:endParaRPr>
          </a:p>
          <a:p>
            <a:pPr marL="360000" indent="-360000">
              <a:lnSpc>
                <a:spcPct val="100000"/>
              </a:lnSpc>
              <a:spcBef>
                <a:spcPts val="0"/>
              </a:spcBef>
              <a:spcAft>
                <a:spcPts val="400"/>
              </a:spcAft>
              <a:buFont typeface="+mj-lt"/>
              <a:buAutoNum type="arabicPeriod"/>
            </a:pPr>
            <a:r>
              <a:rPr lang="tr-TR" sz="2400" b="1" dirty="0" smtClean="0">
                <a:solidFill>
                  <a:srgbClr val="C00000"/>
                </a:solidFill>
              </a:rPr>
              <a:t>Toplumsal </a:t>
            </a:r>
            <a:r>
              <a:rPr lang="tr-TR" sz="2400" b="1" dirty="0">
                <a:solidFill>
                  <a:srgbClr val="C00000"/>
                </a:solidFill>
              </a:rPr>
              <a:t>katkı faaliyetlerini yürüten birimler </a:t>
            </a:r>
            <a:r>
              <a:rPr lang="tr-TR" sz="2400" dirty="0"/>
              <a:t>ve uygulama örnekleri, </a:t>
            </a:r>
          </a:p>
          <a:p>
            <a:pPr marL="360000" indent="-360000">
              <a:lnSpc>
                <a:spcPct val="100000"/>
              </a:lnSpc>
              <a:spcBef>
                <a:spcPts val="0"/>
              </a:spcBef>
              <a:spcAft>
                <a:spcPts val="400"/>
              </a:spcAft>
              <a:buFont typeface="+mj-lt"/>
              <a:buAutoNum type="arabicPeriod"/>
            </a:pPr>
            <a:endParaRPr lang="tr-TR" sz="2400" dirty="0" smtClean="0"/>
          </a:p>
          <a:p>
            <a:pPr marL="360000" indent="-360000">
              <a:lnSpc>
                <a:spcPct val="100000"/>
              </a:lnSpc>
              <a:spcBef>
                <a:spcPts val="0"/>
              </a:spcBef>
              <a:spcAft>
                <a:spcPts val="400"/>
              </a:spcAft>
              <a:buFont typeface="+mj-lt"/>
              <a:buAutoNum type="arabicPeriod"/>
            </a:pPr>
            <a:r>
              <a:rPr lang="tr-TR" sz="2400" dirty="0" smtClean="0"/>
              <a:t>Toplumsal </a:t>
            </a:r>
            <a:r>
              <a:rPr lang="tr-TR" sz="2400" dirty="0"/>
              <a:t>katkı süreçlerinin yönetimi ve </a:t>
            </a:r>
            <a:r>
              <a:rPr lang="tr-TR" sz="2400" dirty="0" err="1"/>
              <a:t>organizasyonel</a:t>
            </a:r>
            <a:r>
              <a:rPr lang="tr-TR" sz="2400" dirty="0"/>
              <a:t> yapısının işlerliğine ilişkin </a:t>
            </a:r>
            <a:r>
              <a:rPr lang="tr-TR" sz="2400" b="1" dirty="0">
                <a:solidFill>
                  <a:srgbClr val="C00000"/>
                </a:solidFill>
              </a:rPr>
              <a:t>izleme ve iyileştirme </a:t>
            </a:r>
            <a:r>
              <a:rPr lang="tr-TR" sz="2400" dirty="0"/>
              <a:t>kanıtları,</a:t>
            </a:r>
          </a:p>
          <a:p>
            <a:pPr marL="360000" indent="-360000">
              <a:lnSpc>
                <a:spcPct val="100000"/>
              </a:lnSpc>
              <a:spcBef>
                <a:spcPts val="0"/>
              </a:spcBef>
              <a:spcAft>
                <a:spcPts val="400"/>
              </a:spcAft>
              <a:buFont typeface="+mj-lt"/>
              <a:buAutoNum type="arabicPeriod"/>
            </a:pPr>
            <a:endParaRPr lang="tr-TR" sz="2400" dirty="0" smtClean="0"/>
          </a:p>
          <a:p>
            <a:pPr marL="360000" indent="-360000">
              <a:lnSpc>
                <a:spcPct val="100000"/>
              </a:lnSpc>
              <a:spcBef>
                <a:spcPts val="0"/>
              </a:spcBef>
              <a:spcAft>
                <a:spcPts val="400"/>
              </a:spcAft>
              <a:buFont typeface="+mj-lt"/>
              <a:buAutoNum type="arabicPeriod"/>
            </a:pPr>
            <a:r>
              <a:rPr lang="tr-TR" sz="2400" dirty="0" smtClean="0"/>
              <a:t>Standart </a:t>
            </a:r>
            <a:r>
              <a:rPr lang="tr-TR" sz="2400" dirty="0"/>
              <a:t>uygulamalar ve mevzuatın yanı sıra; </a:t>
            </a:r>
            <a:r>
              <a:rPr lang="tr-TR" sz="2400" dirty="0" smtClean="0"/>
              <a:t>birimin </a:t>
            </a:r>
            <a:r>
              <a:rPr lang="tr-TR" sz="2400" dirty="0"/>
              <a:t>ihtiyaçları doğrultusunda geliştirdiği özgün yaklaşım ve uygulamalarına ilişkin kanıtlar.</a:t>
            </a:r>
          </a:p>
          <a:p>
            <a:pPr marL="0" indent="0" algn="ctr">
              <a:buNone/>
            </a:pPr>
            <a:endParaRPr lang="tr-TR" b="1" u="sng" dirty="0">
              <a:solidFill>
                <a:srgbClr val="FF0000"/>
              </a:solidFill>
            </a:endParaRPr>
          </a:p>
        </p:txBody>
      </p:sp>
      <p:sp>
        <p:nvSpPr>
          <p:cNvPr id="7" name="Veri Yer Tutucusu 6"/>
          <p:cNvSpPr>
            <a:spLocks noGrp="1"/>
          </p:cNvSpPr>
          <p:nvPr>
            <p:ph type="dt" sz="half" idx="10"/>
          </p:nvPr>
        </p:nvSpPr>
        <p:spPr/>
        <p:txBody>
          <a:bodyPr/>
          <a:lstStyle/>
          <a:p>
            <a:fld id="{CC61286E-8C91-4FC9-8844-3697DFD5A3A6}" type="datetime1">
              <a:rPr lang="tr-TR" smtClean="0"/>
              <a:t>15.10.2025</a:t>
            </a:fld>
            <a:endParaRPr lang="tr-TR"/>
          </a:p>
        </p:txBody>
      </p:sp>
      <p:sp>
        <p:nvSpPr>
          <p:cNvPr id="8" name="Altbilgi Yer Tutucusu 7"/>
          <p:cNvSpPr>
            <a:spLocks noGrp="1"/>
          </p:cNvSpPr>
          <p:nvPr>
            <p:ph type="ftr" sz="quarter" idx="11"/>
          </p:nvPr>
        </p:nvSpPr>
        <p:spPr/>
        <p:txBody>
          <a:bodyPr/>
          <a:lstStyle/>
          <a:p>
            <a:r>
              <a:rPr lang="tr-TR" smtClean="0"/>
              <a:t>TRÜ KALİTE KOORDİNATÖRLÜĞÜ</a:t>
            </a:r>
            <a:endParaRPr lang="tr-TR"/>
          </a:p>
        </p:txBody>
      </p:sp>
      <p:sp>
        <p:nvSpPr>
          <p:cNvPr id="9" name="Slayt Numarası Yer Tutucusu 8"/>
          <p:cNvSpPr>
            <a:spLocks noGrp="1"/>
          </p:cNvSpPr>
          <p:nvPr>
            <p:ph type="sldNum" sz="quarter" idx="12"/>
          </p:nvPr>
        </p:nvSpPr>
        <p:spPr/>
        <p:txBody>
          <a:bodyPr/>
          <a:lstStyle/>
          <a:p>
            <a:fld id="{DDCE7859-ABE5-4F86-9590-63E6FFC2B8A3}" type="slidenum">
              <a:rPr lang="tr-TR" smtClean="0"/>
              <a:pPr/>
              <a:t>45</a:t>
            </a:fld>
            <a:endParaRPr lang="tr-TR"/>
          </a:p>
        </p:txBody>
      </p:sp>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1000" y="6356350"/>
            <a:ext cx="381000" cy="386292"/>
          </a:xfrm>
          <a:prstGeom prst="rect">
            <a:avLst/>
          </a:prstGeom>
        </p:spPr>
      </p:pic>
    </p:spTree>
    <p:extLst>
      <p:ext uri="{BB962C8B-B14F-4D97-AF65-F5344CB8AC3E}">
        <p14:creationId xmlns:p14="http://schemas.microsoft.com/office/powerpoint/2010/main" val="358073934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10836"/>
            <a:ext cx="12124285" cy="772290"/>
          </a:xfrm>
        </p:spPr>
        <p:txBody>
          <a:bodyPr>
            <a:noAutofit/>
          </a:bodyPr>
          <a:lstStyle/>
          <a:p>
            <a:pPr algn="ctr"/>
            <a:r>
              <a:rPr lang="tr-TR" sz="2400" b="1" dirty="0">
                <a:solidFill>
                  <a:srgbClr val="FF0000"/>
                </a:solidFill>
              </a:rPr>
              <a:t>D.1. Toplumsal Katkı Süreçlerinin Yönetimi ve Toplumsal Katkı </a:t>
            </a:r>
            <a:r>
              <a:rPr lang="tr-TR" sz="2400" b="1" dirty="0" smtClean="0">
                <a:solidFill>
                  <a:srgbClr val="FF0000"/>
                </a:solidFill>
              </a:rPr>
              <a:t>Kaynakları /</a:t>
            </a:r>
            <a:r>
              <a:rPr lang="tr-TR" sz="2400" dirty="0">
                <a:solidFill>
                  <a:srgbClr val="FF0000"/>
                </a:solidFill>
              </a:rPr>
              <a:t/>
            </a:r>
            <a:br>
              <a:rPr lang="tr-TR" sz="2400" dirty="0">
                <a:solidFill>
                  <a:srgbClr val="FF0000"/>
                </a:solidFill>
              </a:rPr>
            </a:br>
            <a:r>
              <a:rPr lang="tr-TR" sz="2800" b="1" dirty="0" smtClean="0">
                <a:solidFill>
                  <a:srgbClr val="0000FF"/>
                </a:solidFill>
              </a:rPr>
              <a:t>D.1.2. Kaynaklar</a:t>
            </a:r>
            <a:endParaRPr lang="tr-TR" sz="2800" dirty="0">
              <a:solidFill>
                <a:srgbClr val="0000FF"/>
              </a:solidFill>
            </a:endParaRPr>
          </a:p>
        </p:txBody>
      </p:sp>
      <p:sp>
        <p:nvSpPr>
          <p:cNvPr id="3" name="İçerik Yer Tutucusu 2"/>
          <p:cNvSpPr>
            <a:spLocks noGrp="1"/>
          </p:cNvSpPr>
          <p:nvPr>
            <p:ph idx="1"/>
          </p:nvPr>
        </p:nvSpPr>
        <p:spPr>
          <a:xfrm>
            <a:off x="301557" y="1138137"/>
            <a:ext cx="7851843" cy="3132944"/>
          </a:xfrm>
        </p:spPr>
        <p:txBody>
          <a:bodyPr>
            <a:normAutofit/>
          </a:bodyPr>
          <a:lstStyle/>
          <a:p>
            <a:pPr marL="0" indent="0" algn="ctr">
              <a:lnSpc>
                <a:spcPct val="100000"/>
              </a:lnSpc>
              <a:spcBef>
                <a:spcPts val="0"/>
              </a:spcBef>
              <a:spcAft>
                <a:spcPts val="400"/>
              </a:spcAft>
              <a:buNone/>
            </a:pPr>
            <a:r>
              <a:rPr lang="tr-TR" sz="3200" dirty="0"/>
              <a:t>Toplumsal katkı etkinliklerine ayrılan </a:t>
            </a:r>
            <a:r>
              <a:rPr lang="tr-TR" sz="3200" b="1" i="1" dirty="0">
                <a:solidFill>
                  <a:srgbClr val="3333FF"/>
                </a:solidFill>
              </a:rPr>
              <a:t>kaynaklar (mali, fiziksel, insan gücü) </a:t>
            </a:r>
            <a:r>
              <a:rPr lang="tr-TR" sz="3200" dirty="0"/>
              <a:t>belirlenmiş, paylaşılmış ve kurumsallaşmış olup, bunlar </a:t>
            </a:r>
            <a:r>
              <a:rPr lang="tr-TR" sz="3200" b="1" dirty="0">
                <a:solidFill>
                  <a:srgbClr val="3333FF"/>
                </a:solidFill>
              </a:rPr>
              <a:t>izlenmekte ve değerlendirilmektedir. </a:t>
            </a:r>
          </a:p>
        </p:txBody>
      </p:sp>
      <p:sp>
        <p:nvSpPr>
          <p:cNvPr id="4" name="Veri Yer Tutucusu 3"/>
          <p:cNvSpPr>
            <a:spLocks noGrp="1"/>
          </p:cNvSpPr>
          <p:nvPr>
            <p:ph type="dt" sz="half" idx="10"/>
          </p:nvPr>
        </p:nvSpPr>
        <p:spPr/>
        <p:txBody>
          <a:bodyPr/>
          <a:lstStyle/>
          <a:p>
            <a:fld id="{9E06F04E-9EBE-4BCB-AB5C-D43CBC2A8BA5}" type="datetime1">
              <a:rPr lang="tr-TR" smtClean="0"/>
              <a:t>15.10.2025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46</a:t>
            </a:fld>
            <a:endParaRPr lang="tr-TR"/>
          </a:p>
        </p:txBody>
      </p:sp>
      <p:pic>
        <p:nvPicPr>
          <p:cNvPr id="4098" name="Picture 2" descr="Kullanılmış Ambalaj Bir Atık Değil, Çevre, Ekonomi ve Toplumsal Kalkınmaya  Katkı İçin Bir Kaynak, Güçtür&quot; - Sivil Sayfa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331" y="3838345"/>
            <a:ext cx="3438669" cy="229061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nsan Kaynakları Nedir? | Yönetim İ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565" y="4271080"/>
            <a:ext cx="2570018" cy="192751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www.iakademi.com/wp-content/uploads/2021/12/insan-kaynaklari-ve-yonetimi-nedi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1067952"/>
            <a:ext cx="3513685" cy="234770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nsan Kaynakları (İK) Portalları ve Faydaları | Medyasoft Bilişim Grub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0423" y="4529923"/>
            <a:ext cx="5085473" cy="1668671"/>
          </a:xfrm>
          <a:prstGeom prst="rect">
            <a:avLst/>
          </a:prstGeom>
          <a:noFill/>
          <a:extLst>
            <a:ext uri="{909E8E84-426E-40DD-AFC4-6F175D3DCCD1}">
              <a14:hiddenFill xmlns:a14="http://schemas.microsoft.com/office/drawing/2010/main">
                <a:solidFill>
                  <a:srgbClr val="FFFFFF"/>
                </a:solidFill>
              </a14:hiddenFill>
            </a:ext>
          </a:extLst>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1000" y="6356350"/>
            <a:ext cx="381000" cy="386292"/>
          </a:xfrm>
          <a:prstGeom prst="rect">
            <a:avLst/>
          </a:prstGeom>
        </p:spPr>
      </p:pic>
    </p:spTree>
    <p:extLst>
      <p:ext uri="{BB962C8B-B14F-4D97-AF65-F5344CB8AC3E}">
        <p14:creationId xmlns:p14="http://schemas.microsoft.com/office/powerpoint/2010/main" val="3937580629"/>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68094" y="175099"/>
            <a:ext cx="12052570" cy="690664"/>
          </a:xfrm>
        </p:spPr>
        <p:txBody>
          <a:bodyPr>
            <a:noAutofit/>
          </a:bodyPr>
          <a:lstStyle/>
          <a:p>
            <a:pPr algn="ctr"/>
            <a:r>
              <a:rPr lang="tr-TR" sz="2400" b="1" dirty="0">
                <a:solidFill>
                  <a:srgbClr val="FF0000"/>
                </a:solidFill>
              </a:rPr>
              <a:t>D.1. Toplumsal Katkı Süreçlerinin Yönetimi ve Toplumsal Katkı Kaynakları /</a:t>
            </a:r>
            <a:r>
              <a:rPr lang="tr-TR" sz="2400" dirty="0">
                <a:solidFill>
                  <a:srgbClr val="FF0000"/>
                </a:solidFill>
              </a:rPr>
              <a:t/>
            </a:r>
            <a:br>
              <a:rPr lang="tr-TR" sz="2400" dirty="0">
                <a:solidFill>
                  <a:srgbClr val="FF0000"/>
                </a:solidFill>
              </a:rPr>
            </a:br>
            <a:r>
              <a:rPr lang="tr-TR" sz="2800" b="1" dirty="0">
                <a:solidFill>
                  <a:srgbClr val="0000FF"/>
                </a:solidFill>
              </a:rPr>
              <a:t>D.1.2. Kaynaklar</a:t>
            </a:r>
            <a:endParaRPr lang="tr-TR" sz="2800" dirty="0">
              <a:solidFill>
                <a:srgbClr val="0000FF"/>
              </a:solidFill>
            </a:endParaRPr>
          </a:p>
        </p:txBody>
      </p:sp>
      <p:sp>
        <p:nvSpPr>
          <p:cNvPr id="4" name="Veri Yer Tutucusu 3"/>
          <p:cNvSpPr>
            <a:spLocks noGrp="1"/>
          </p:cNvSpPr>
          <p:nvPr>
            <p:ph type="dt" sz="half" idx="10"/>
          </p:nvPr>
        </p:nvSpPr>
        <p:spPr/>
        <p:txBody>
          <a:bodyPr/>
          <a:lstStyle/>
          <a:p>
            <a:fld id="{F9AE32BE-30F3-4DF7-BD9F-811C0D0EE66B}" type="datetime1">
              <a:rPr lang="tr-TR" smtClean="0"/>
              <a:t>15.10.2025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47</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1200562249"/>
              </p:ext>
            </p:extLst>
          </p:nvPr>
        </p:nvGraphicFramePr>
        <p:xfrm>
          <a:off x="382076" y="1420238"/>
          <a:ext cx="11573217" cy="4521045"/>
        </p:xfrm>
        <a:graphic>
          <a:graphicData uri="http://schemas.openxmlformats.org/drawingml/2006/table">
            <a:tbl>
              <a:tblPr bandRow="1">
                <a:tableStyleId>{5C22544A-7EE6-4342-B048-85BDC9FD1C3A}</a:tableStyleId>
              </a:tblPr>
              <a:tblGrid>
                <a:gridCol w="2454572">
                  <a:extLst>
                    <a:ext uri="{9D8B030D-6E8A-4147-A177-3AD203B41FA5}">
                      <a16:colId xmlns:a16="http://schemas.microsoft.com/office/drawing/2014/main" val="432872691"/>
                    </a:ext>
                  </a:extLst>
                </a:gridCol>
                <a:gridCol w="2399643">
                  <a:extLst>
                    <a:ext uri="{9D8B030D-6E8A-4147-A177-3AD203B41FA5}">
                      <a16:colId xmlns:a16="http://schemas.microsoft.com/office/drawing/2014/main" val="1771635049"/>
                    </a:ext>
                  </a:extLst>
                </a:gridCol>
                <a:gridCol w="2176186">
                  <a:extLst>
                    <a:ext uri="{9D8B030D-6E8A-4147-A177-3AD203B41FA5}">
                      <a16:colId xmlns:a16="http://schemas.microsoft.com/office/drawing/2014/main" val="518833769"/>
                    </a:ext>
                  </a:extLst>
                </a:gridCol>
                <a:gridCol w="2450326">
                  <a:extLst>
                    <a:ext uri="{9D8B030D-6E8A-4147-A177-3AD203B41FA5}">
                      <a16:colId xmlns:a16="http://schemas.microsoft.com/office/drawing/2014/main" val="2091937961"/>
                    </a:ext>
                  </a:extLst>
                </a:gridCol>
                <a:gridCol w="2092490">
                  <a:extLst>
                    <a:ext uri="{9D8B030D-6E8A-4147-A177-3AD203B41FA5}">
                      <a16:colId xmlns:a16="http://schemas.microsoft.com/office/drawing/2014/main" val="1862875755"/>
                    </a:ext>
                  </a:extLst>
                </a:gridCol>
              </a:tblGrid>
              <a:tr h="410458">
                <a:tc>
                  <a:txBody>
                    <a:bodyPr/>
                    <a:lstStyle/>
                    <a:p>
                      <a:pPr algn="ctr">
                        <a:lnSpc>
                          <a:spcPct val="115000"/>
                        </a:lnSpc>
                        <a:spcAft>
                          <a:spcPts val="0"/>
                        </a:spcAft>
                      </a:pPr>
                      <a:r>
                        <a:rPr lang="tr-TR" sz="2400" b="1" dirty="0">
                          <a:effectLst/>
                        </a:rPr>
                        <a:t>1</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rgbClr val="FCEEE4"/>
                    </a:solidFill>
                  </a:tcPr>
                </a:tc>
                <a:tc>
                  <a:txBody>
                    <a:bodyPr/>
                    <a:lstStyle/>
                    <a:p>
                      <a:pPr algn="ctr">
                        <a:lnSpc>
                          <a:spcPct val="115000"/>
                        </a:lnSpc>
                        <a:spcAft>
                          <a:spcPts val="0"/>
                        </a:spcAft>
                      </a:pPr>
                      <a:r>
                        <a:rPr lang="tr-TR" sz="2400" b="1" dirty="0">
                          <a:effectLst/>
                        </a:rPr>
                        <a:t>2</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rgbClr val="F9D5BD"/>
                    </a:solidFill>
                  </a:tcPr>
                </a:tc>
                <a:tc>
                  <a:txBody>
                    <a:bodyPr/>
                    <a:lstStyle/>
                    <a:p>
                      <a:pPr algn="ctr">
                        <a:lnSpc>
                          <a:spcPct val="115000"/>
                        </a:lnSpc>
                        <a:spcAft>
                          <a:spcPts val="0"/>
                        </a:spcAft>
                      </a:pPr>
                      <a:r>
                        <a:rPr lang="tr-TR" sz="2400" b="1" dirty="0">
                          <a:effectLst/>
                        </a:rPr>
                        <a:t>3</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rgbClr val="F5BC95"/>
                    </a:solidFill>
                  </a:tcPr>
                </a:tc>
                <a:tc>
                  <a:txBody>
                    <a:bodyPr/>
                    <a:lstStyle/>
                    <a:p>
                      <a:pPr algn="ctr">
                        <a:lnSpc>
                          <a:spcPct val="115000"/>
                        </a:lnSpc>
                        <a:spcAft>
                          <a:spcPts val="0"/>
                        </a:spcAft>
                      </a:pPr>
                      <a:r>
                        <a:rPr lang="tr-TR" sz="2400" b="1" dirty="0">
                          <a:effectLst/>
                        </a:rPr>
                        <a:t>4</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rgbClr val="F1A069"/>
                    </a:solidFill>
                  </a:tcPr>
                </a:tc>
                <a:tc>
                  <a:txBody>
                    <a:bodyPr/>
                    <a:lstStyle/>
                    <a:p>
                      <a:pPr algn="ctr">
                        <a:lnSpc>
                          <a:spcPct val="115000"/>
                        </a:lnSpc>
                        <a:spcAft>
                          <a:spcPts val="0"/>
                        </a:spcAft>
                      </a:pPr>
                      <a:r>
                        <a:rPr lang="tr-TR" sz="2400" b="1" dirty="0">
                          <a:effectLst/>
                        </a:rPr>
                        <a:t>5</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rgbClr val="F06E1A"/>
                    </a:solidFill>
                  </a:tcPr>
                </a:tc>
                <a:extLst>
                  <a:ext uri="{0D108BD9-81ED-4DB2-BD59-A6C34878D82A}">
                    <a16:rowId xmlns:a16="http://schemas.microsoft.com/office/drawing/2014/main" val="1103395516"/>
                  </a:ext>
                </a:extLst>
              </a:tr>
              <a:tr h="4100421">
                <a:tc>
                  <a:txBody>
                    <a:bodyPr/>
                    <a:lstStyle/>
                    <a:p>
                      <a:pPr marL="36000" algn="l">
                        <a:spcBef>
                          <a:spcPts val="0"/>
                        </a:spcBef>
                        <a:spcAft>
                          <a:spcPts val="0"/>
                        </a:spcAft>
                      </a:pPr>
                      <a:r>
                        <a:rPr lang="tr-TR" sz="2300" dirty="0" smtClean="0">
                          <a:effectLst/>
                          <a:latin typeface="Calibri" panose="020F0502020204030204" pitchFamily="34" charset="0"/>
                          <a:ea typeface="Calibri" panose="020F0502020204030204" pitchFamily="34" charset="0"/>
                        </a:rPr>
                        <a:t>Birimin </a:t>
                      </a:r>
                      <a:r>
                        <a:rPr lang="tr-TR" sz="2300" dirty="0">
                          <a:effectLst/>
                          <a:latin typeface="Calibri" panose="020F0502020204030204" pitchFamily="34" charset="0"/>
                          <a:ea typeface="Calibri" panose="020F0502020204030204" pitchFamily="34" charset="0"/>
                        </a:rPr>
                        <a:t>toplumsal katkı faaliyetlerini sürdürebilmesi için </a:t>
                      </a:r>
                      <a:r>
                        <a:rPr lang="tr-TR" sz="2300" b="1" dirty="0">
                          <a:solidFill>
                            <a:srgbClr val="FF0000"/>
                          </a:solidFill>
                          <a:effectLst/>
                          <a:latin typeface="Calibri" panose="020F0502020204030204" pitchFamily="34" charset="0"/>
                          <a:ea typeface="Calibri" panose="020F0502020204030204" pitchFamily="34" charset="0"/>
                        </a:rPr>
                        <a:t>yeterli kaynağı bulunmamaktadır.</a:t>
                      </a:r>
                    </a:p>
                  </a:txBody>
                  <a:tcPr marL="68580" marR="68580" marT="0" marB="0">
                    <a:solidFill>
                      <a:srgbClr val="FCEEE4"/>
                    </a:solidFill>
                  </a:tcPr>
                </a:tc>
                <a:tc>
                  <a:txBody>
                    <a:bodyPr/>
                    <a:lstStyle/>
                    <a:p>
                      <a:pPr marL="36000" algn="l">
                        <a:spcBef>
                          <a:spcPts val="0"/>
                        </a:spcBef>
                        <a:spcAft>
                          <a:spcPts val="0"/>
                        </a:spcAft>
                      </a:pPr>
                      <a:r>
                        <a:rPr lang="tr-TR" sz="2300" dirty="0" smtClean="0">
                          <a:effectLst/>
                          <a:latin typeface="Calibri" panose="020F0502020204030204" pitchFamily="34" charset="0"/>
                          <a:ea typeface="Calibri" panose="020F0502020204030204" pitchFamily="34" charset="0"/>
                        </a:rPr>
                        <a:t>Birimin </a:t>
                      </a:r>
                      <a:r>
                        <a:rPr lang="tr-TR" sz="2300" dirty="0">
                          <a:effectLst/>
                          <a:latin typeface="Calibri" panose="020F0502020204030204" pitchFamily="34" charset="0"/>
                          <a:ea typeface="Calibri" panose="020F0502020204030204" pitchFamily="34" charset="0"/>
                        </a:rPr>
                        <a:t>toplumsal katkı faaliyetlerini sürdürebilmek için uygun nitelik ve nicelikte fiziki, teknik ve mali kaynakların oluşturulmasına yönelik </a:t>
                      </a:r>
                      <a:r>
                        <a:rPr lang="tr-TR" sz="2300" b="1" dirty="0">
                          <a:solidFill>
                            <a:srgbClr val="0000FF"/>
                          </a:solidFill>
                          <a:effectLst/>
                          <a:latin typeface="Calibri" panose="020F0502020204030204" pitchFamily="34" charset="0"/>
                          <a:ea typeface="Calibri" panose="020F0502020204030204" pitchFamily="34" charset="0"/>
                        </a:rPr>
                        <a:t>planları bulunmaktadır. </a:t>
                      </a:r>
                    </a:p>
                  </a:txBody>
                  <a:tcPr marL="68580" marR="68580" marT="0" marB="0">
                    <a:solidFill>
                      <a:srgbClr val="F9D5BD"/>
                    </a:solidFill>
                  </a:tcPr>
                </a:tc>
                <a:tc>
                  <a:txBody>
                    <a:bodyPr/>
                    <a:lstStyle/>
                    <a:p>
                      <a:pPr marL="36000" marR="40005" algn="l">
                        <a:spcBef>
                          <a:spcPts val="0"/>
                        </a:spcBef>
                        <a:spcAft>
                          <a:spcPts val="0"/>
                        </a:spcAft>
                      </a:pPr>
                      <a:r>
                        <a:rPr lang="tr-TR" sz="2300" dirty="0" smtClean="0">
                          <a:effectLst/>
                          <a:latin typeface="Calibri" panose="020F0502020204030204" pitchFamily="34" charset="0"/>
                          <a:ea typeface="Calibri" panose="020F0502020204030204" pitchFamily="34" charset="0"/>
                        </a:rPr>
                        <a:t>Birim </a:t>
                      </a:r>
                      <a:r>
                        <a:rPr lang="tr-TR" sz="2300" dirty="0">
                          <a:effectLst/>
                          <a:latin typeface="Calibri" panose="020F0502020204030204" pitchFamily="34" charset="0"/>
                          <a:ea typeface="Calibri" panose="020F0502020204030204" pitchFamily="34" charset="0"/>
                        </a:rPr>
                        <a:t>toplumsal katkı kaynaklarını toplumsal katkı stratejisi ve birimler arası dengeyi gözeterek </a:t>
                      </a:r>
                      <a:r>
                        <a:rPr lang="tr-TR" sz="2300" b="1" dirty="0">
                          <a:solidFill>
                            <a:srgbClr val="0000FF"/>
                          </a:solidFill>
                          <a:effectLst/>
                          <a:latin typeface="Calibri" panose="020F0502020204030204" pitchFamily="34" charset="0"/>
                          <a:ea typeface="Calibri" panose="020F0502020204030204" pitchFamily="34" charset="0"/>
                        </a:rPr>
                        <a:t>yönetmektedir. </a:t>
                      </a:r>
                    </a:p>
                  </a:txBody>
                  <a:tcPr marL="68580" marR="68580" marT="0" marB="0">
                    <a:solidFill>
                      <a:srgbClr val="F5BC95"/>
                    </a:solidFill>
                  </a:tcPr>
                </a:tc>
                <a:tc>
                  <a:txBody>
                    <a:bodyPr/>
                    <a:lstStyle/>
                    <a:p>
                      <a:pPr marL="36000" algn="l">
                        <a:spcBef>
                          <a:spcPts val="0"/>
                        </a:spcBef>
                        <a:spcAft>
                          <a:spcPts val="0"/>
                        </a:spcAft>
                      </a:pPr>
                      <a:r>
                        <a:rPr lang="tr-TR" sz="2300" dirty="0" smtClean="0">
                          <a:effectLst/>
                          <a:latin typeface="Calibri" panose="020F0502020204030204" pitchFamily="34" charset="0"/>
                          <a:ea typeface="Calibri" panose="020F0502020204030204" pitchFamily="34" charset="0"/>
                        </a:rPr>
                        <a:t>Birimde </a:t>
                      </a:r>
                      <a:r>
                        <a:rPr lang="tr-TR" sz="2300" dirty="0">
                          <a:effectLst/>
                          <a:latin typeface="Calibri" panose="020F0502020204030204" pitchFamily="34" charset="0"/>
                          <a:ea typeface="Calibri" panose="020F0502020204030204" pitchFamily="34" charset="0"/>
                        </a:rPr>
                        <a:t>toplumsal katkı kaynaklarının yeterliliği ve çeşitliliği </a:t>
                      </a:r>
                      <a:r>
                        <a:rPr lang="tr-TR" sz="2300" b="1" dirty="0">
                          <a:solidFill>
                            <a:srgbClr val="0000FF"/>
                          </a:solidFill>
                          <a:effectLst/>
                          <a:latin typeface="Calibri" panose="020F0502020204030204" pitchFamily="34" charset="0"/>
                          <a:ea typeface="Calibri" panose="020F0502020204030204" pitchFamily="34" charset="0"/>
                        </a:rPr>
                        <a:t>izlenmekte ve iyileştirilmektedir. </a:t>
                      </a:r>
                    </a:p>
                  </a:txBody>
                  <a:tcPr marL="68580" marR="68580" marT="0" marB="0">
                    <a:solidFill>
                      <a:srgbClr val="F1A069"/>
                    </a:solidFill>
                  </a:tcPr>
                </a:tc>
                <a:tc>
                  <a:txBody>
                    <a:bodyPr/>
                    <a:lstStyle/>
                    <a:p>
                      <a:pPr marL="36000" algn="l">
                        <a:spcBef>
                          <a:spcPts val="0"/>
                        </a:spcBef>
                        <a:spcAft>
                          <a:spcPts val="0"/>
                        </a:spcAft>
                      </a:pPr>
                      <a:r>
                        <a:rPr lang="tr-TR" sz="2300" b="1" dirty="0">
                          <a:solidFill>
                            <a:srgbClr val="0000FF"/>
                          </a:solidFill>
                          <a:effectLst/>
                          <a:latin typeface="Calibri" panose="020F0502020204030204" pitchFamily="34" charset="0"/>
                          <a:ea typeface="Calibri" panose="020F0502020204030204" pitchFamily="34" charset="0"/>
                        </a:rPr>
                        <a:t>İçselleştirilmiş, sistematik, sürdürülebilir ve örnek gösterilebilir uygulamalar bulunmaktadır.</a:t>
                      </a:r>
                    </a:p>
                  </a:txBody>
                  <a:tcPr marL="68580" marR="68580" marT="0" marB="0">
                    <a:solidFill>
                      <a:srgbClr val="F06E1A"/>
                    </a:solidFill>
                  </a:tcPr>
                </a:tc>
                <a:extLst>
                  <a:ext uri="{0D108BD9-81ED-4DB2-BD59-A6C34878D82A}">
                    <a16:rowId xmlns:a16="http://schemas.microsoft.com/office/drawing/2014/main" val="947402900"/>
                  </a:ext>
                </a:extLst>
              </a:tr>
            </a:tbl>
          </a:graphicData>
        </a:graphic>
      </p:graphicFrame>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4529" y="6248400"/>
            <a:ext cx="487471" cy="494242"/>
          </a:xfrm>
          <a:prstGeom prst="rect">
            <a:avLst/>
          </a:prstGeom>
        </p:spPr>
      </p:pic>
    </p:spTree>
    <p:extLst>
      <p:ext uri="{BB962C8B-B14F-4D97-AF65-F5344CB8AC3E}">
        <p14:creationId xmlns:p14="http://schemas.microsoft.com/office/powerpoint/2010/main" val="380087552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p:cNvSpPr>
            <a:spLocks noGrp="1"/>
          </p:cNvSpPr>
          <p:nvPr>
            <p:ph type="title"/>
          </p:nvPr>
        </p:nvSpPr>
        <p:spPr>
          <a:xfrm>
            <a:off x="0" y="185017"/>
            <a:ext cx="12192000" cy="895638"/>
          </a:xfrm>
        </p:spPr>
        <p:txBody>
          <a:bodyPr>
            <a:normAutofit/>
          </a:bodyPr>
          <a:lstStyle/>
          <a:p>
            <a:pPr algn="ctr"/>
            <a:r>
              <a:rPr lang="tr-TR" sz="2700" b="1" dirty="0">
                <a:solidFill>
                  <a:srgbClr val="FF0000"/>
                </a:solidFill>
              </a:rPr>
              <a:t>D.1. Toplumsal Katkı Süreçlerinin Yönetimi ve Toplumsal Katkı Kaynakları /</a:t>
            </a:r>
            <a:r>
              <a:rPr lang="tr-TR" sz="2700" dirty="0">
                <a:solidFill>
                  <a:srgbClr val="FF0000"/>
                </a:solidFill>
              </a:rPr>
              <a:t/>
            </a:r>
            <a:br>
              <a:rPr lang="tr-TR" sz="2700" dirty="0">
                <a:solidFill>
                  <a:srgbClr val="FF0000"/>
                </a:solidFill>
              </a:rPr>
            </a:br>
            <a:r>
              <a:rPr lang="tr-TR" sz="3100" b="1" dirty="0">
                <a:solidFill>
                  <a:srgbClr val="0000FF"/>
                </a:solidFill>
              </a:rPr>
              <a:t>D.1.2. Kaynaklar</a:t>
            </a:r>
            <a:endParaRPr lang="tr-TR" sz="3100" dirty="0">
              <a:solidFill>
                <a:srgbClr val="0000FF"/>
              </a:solidFill>
            </a:endParaRPr>
          </a:p>
        </p:txBody>
      </p:sp>
      <p:sp>
        <p:nvSpPr>
          <p:cNvPr id="11" name="İçerik Yer Tutucusu 10"/>
          <p:cNvSpPr>
            <a:spLocks noGrp="1"/>
          </p:cNvSpPr>
          <p:nvPr>
            <p:ph idx="1"/>
          </p:nvPr>
        </p:nvSpPr>
        <p:spPr>
          <a:xfrm>
            <a:off x="443345" y="1302327"/>
            <a:ext cx="11540837" cy="5054023"/>
          </a:xfrm>
        </p:spPr>
        <p:txBody>
          <a:bodyPr>
            <a:normAutofit fontScale="47500" lnSpcReduction="20000"/>
          </a:bodyPr>
          <a:lstStyle/>
          <a:p>
            <a:pPr marL="0" indent="0" algn="ctr">
              <a:buNone/>
            </a:pPr>
            <a:r>
              <a:rPr lang="tr-TR" sz="5100" b="1" u="sng" dirty="0" smtClean="0">
                <a:solidFill>
                  <a:srgbClr val="FF0000"/>
                </a:solidFill>
              </a:rPr>
              <a:t>Örnek Uygulamalar ve Kanıtlar</a:t>
            </a:r>
          </a:p>
          <a:p>
            <a:pPr marL="0" indent="0" algn="ctr">
              <a:buNone/>
            </a:pPr>
            <a:endParaRPr lang="tr-TR" b="1" u="sng" dirty="0" smtClean="0">
              <a:solidFill>
                <a:srgbClr val="FF0000"/>
              </a:solidFill>
            </a:endParaRPr>
          </a:p>
          <a:p>
            <a:pPr marL="360000" indent="-360000">
              <a:lnSpc>
                <a:spcPct val="120000"/>
              </a:lnSpc>
              <a:spcBef>
                <a:spcPts val="0"/>
              </a:spcBef>
              <a:spcAft>
                <a:spcPts val="400"/>
              </a:spcAft>
              <a:buFont typeface="+mj-lt"/>
              <a:buAutoNum type="arabicPeriod"/>
            </a:pPr>
            <a:r>
              <a:rPr lang="tr-TR" sz="5100" dirty="0"/>
              <a:t>Toplumsal katkı faaliyetleri için kullanılacak </a:t>
            </a:r>
            <a:r>
              <a:rPr lang="tr-TR" sz="5100" i="1" dirty="0">
                <a:solidFill>
                  <a:srgbClr val="3333FF"/>
                </a:solidFill>
              </a:rPr>
              <a:t>kaynakların (fiziki, mali ve insan kaynakları)</a:t>
            </a:r>
            <a:r>
              <a:rPr lang="tr-TR" sz="5100" dirty="0"/>
              <a:t> planlanması, tahsisi ve kullanımına ilişkin kanıtlar </a:t>
            </a:r>
            <a:r>
              <a:rPr lang="tr-TR" sz="5100" i="1" dirty="0">
                <a:solidFill>
                  <a:srgbClr val="3333FF"/>
                </a:solidFill>
              </a:rPr>
              <a:t>(kaynakların çeşitliliği, niceliği ve niteliğini gösteren tablolar, kaynakların tahsisi ve planlamasına ilişkin ilgili birim/kurul/komisyon kararları, vb.),</a:t>
            </a:r>
          </a:p>
          <a:p>
            <a:pPr marL="360000" indent="-360000">
              <a:lnSpc>
                <a:spcPct val="120000"/>
              </a:lnSpc>
              <a:spcBef>
                <a:spcPts val="0"/>
              </a:spcBef>
              <a:spcAft>
                <a:spcPts val="400"/>
              </a:spcAft>
              <a:buFont typeface="+mj-lt"/>
              <a:buAutoNum type="arabicPeriod"/>
            </a:pPr>
            <a:endParaRPr lang="tr-TR" sz="5100" dirty="0" smtClean="0"/>
          </a:p>
          <a:p>
            <a:pPr marL="360000" indent="-360000">
              <a:lnSpc>
                <a:spcPct val="120000"/>
              </a:lnSpc>
              <a:spcBef>
                <a:spcPts val="0"/>
              </a:spcBef>
              <a:spcAft>
                <a:spcPts val="400"/>
              </a:spcAft>
              <a:buFont typeface="+mj-lt"/>
              <a:buAutoNum type="arabicPeriod"/>
            </a:pPr>
            <a:r>
              <a:rPr lang="tr-TR" sz="5100" dirty="0" smtClean="0"/>
              <a:t>Toplumsal </a:t>
            </a:r>
            <a:r>
              <a:rPr lang="tr-TR" sz="5100" dirty="0"/>
              <a:t>katkı faaliyetlerini yürüten akademik ve idari birimlere ilişkin bilgiler </a:t>
            </a:r>
            <a:r>
              <a:rPr lang="tr-TR" sz="5100" i="1" dirty="0">
                <a:solidFill>
                  <a:srgbClr val="3333FF"/>
                </a:solidFill>
              </a:rPr>
              <a:t>(uygulama ve araştırma merkezleri, koordinatörlükler, topluluklar, vb.), </a:t>
            </a:r>
          </a:p>
          <a:p>
            <a:pPr marL="360000" indent="-360000">
              <a:lnSpc>
                <a:spcPct val="120000"/>
              </a:lnSpc>
              <a:spcBef>
                <a:spcPts val="0"/>
              </a:spcBef>
              <a:spcAft>
                <a:spcPts val="400"/>
              </a:spcAft>
              <a:buFont typeface="+mj-lt"/>
              <a:buAutoNum type="arabicPeriod"/>
            </a:pPr>
            <a:endParaRPr lang="tr-TR" sz="5100" dirty="0" smtClean="0"/>
          </a:p>
          <a:p>
            <a:pPr marL="360000" indent="-360000">
              <a:lnSpc>
                <a:spcPct val="120000"/>
              </a:lnSpc>
              <a:spcBef>
                <a:spcPts val="0"/>
              </a:spcBef>
              <a:spcAft>
                <a:spcPts val="400"/>
              </a:spcAft>
              <a:buFont typeface="+mj-lt"/>
              <a:buAutoNum type="arabicPeriod"/>
            </a:pPr>
            <a:r>
              <a:rPr lang="tr-TR" sz="5100" dirty="0" smtClean="0"/>
              <a:t>Toplumsal </a:t>
            </a:r>
            <a:r>
              <a:rPr lang="tr-TR" sz="5100" dirty="0"/>
              <a:t>katkı faaliyetlerinin düzenlenmesine ayrılmış fiziki mekânlar </a:t>
            </a:r>
            <a:r>
              <a:rPr lang="tr-TR" sz="5100" i="1" dirty="0">
                <a:solidFill>
                  <a:srgbClr val="3333FF"/>
                </a:solidFill>
              </a:rPr>
              <a:t>(derslikler, laboratuvarlar, atölyeler, salonlar, gösteri ve kültür merkezleri, açık ve kapalı spor alanları, vb.), </a:t>
            </a:r>
          </a:p>
        </p:txBody>
      </p:sp>
      <p:sp>
        <p:nvSpPr>
          <p:cNvPr id="7" name="Veri Yer Tutucusu 6"/>
          <p:cNvSpPr>
            <a:spLocks noGrp="1"/>
          </p:cNvSpPr>
          <p:nvPr>
            <p:ph type="dt" sz="half" idx="10"/>
          </p:nvPr>
        </p:nvSpPr>
        <p:spPr/>
        <p:txBody>
          <a:bodyPr/>
          <a:lstStyle/>
          <a:p>
            <a:fld id="{426C746D-F729-4B69-9CF5-8F500E01C97F}" type="datetime1">
              <a:rPr lang="tr-TR" smtClean="0"/>
              <a:t>15.10.2025</a:t>
            </a:fld>
            <a:endParaRPr lang="tr-TR"/>
          </a:p>
        </p:txBody>
      </p:sp>
      <p:sp>
        <p:nvSpPr>
          <p:cNvPr id="8" name="Altbilgi Yer Tutucusu 7"/>
          <p:cNvSpPr>
            <a:spLocks noGrp="1"/>
          </p:cNvSpPr>
          <p:nvPr>
            <p:ph type="ftr" sz="quarter" idx="11"/>
          </p:nvPr>
        </p:nvSpPr>
        <p:spPr/>
        <p:txBody>
          <a:bodyPr/>
          <a:lstStyle/>
          <a:p>
            <a:r>
              <a:rPr lang="tr-TR" smtClean="0"/>
              <a:t>TRÜ KALİTE KOORDİNATÖRLÜĞÜ</a:t>
            </a:r>
            <a:endParaRPr lang="tr-TR"/>
          </a:p>
        </p:txBody>
      </p:sp>
      <p:sp>
        <p:nvSpPr>
          <p:cNvPr id="9" name="Slayt Numarası Yer Tutucusu 8"/>
          <p:cNvSpPr>
            <a:spLocks noGrp="1"/>
          </p:cNvSpPr>
          <p:nvPr>
            <p:ph type="sldNum" sz="quarter" idx="12"/>
          </p:nvPr>
        </p:nvSpPr>
        <p:spPr/>
        <p:txBody>
          <a:bodyPr/>
          <a:lstStyle/>
          <a:p>
            <a:fld id="{DDCE7859-ABE5-4F86-9590-63E6FFC2B8A3}" type="slidenum">
              <a:rPr lang="tr-TR" smtClean="0"/>
              <a:pPr/>
              <a:t>48</a:t>
            </a:fld>
            <a:endParaRPr lang="tr-TR"/>
          </a:p>
        </p:txBody>
      </p:sp>
    </p:spTree>
    <p:extLst>
      <p:ext uri="{BB962C8B-B14F-4D97-AF65-F5344CB8AC3E}">
        <p14:creationId xmlns:p14="http://schemas.microsoft.com/office/powerpoint/2010/main" val="2948986896"/>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p:cNvSpPr>
            <a:spLocks noGrp="1"/>
          </p:cNvSpPr>
          <p:nvPr>
            <p:ph type="title"/>
          </p:nvPr>
        </p:nvSpPr>
        <p:spPr>
          <a:xfrm>
            <a:off x="0" y="185017"/>
            <a:ext cx="12192000" cy="895638"/>
          </a:xfrm>
        </p:spPr>
        <p:txBody>
          <a:bodyPr>
            <a:normAutofit/>
          </a:bodyPr>
          <a:lstStyle/>
          <a:p>
            <a:pPr algn="ctr"/>
            <a:r>
              <a:rPr lang="tr-TR" sz="2700" b="1" dirty="0">
                <a:solidFill>
                  <a:srgbClr val="FF0000"/>
                </a:solidFill>
              </a:rPr>
              <a:t>D.1. Toplumsal Katkı Süreçlerinin Yönetimi ve Toplumsal Katkı Kaynakları /</a:t>
            </a:r>
            <a:r>
              <a:rPr lang="tr-TR" sz="2700" dirty="0">
                <a:solidFill>
                  <a:srgbClr val="FF0000"/>
                </a:solidFill>
              </a:rPr>
              <a:t/>
            </a:r>
            <a:br>
              <a:rPr lang="tr-TR" sz="2700" dirty="0">
                <a:solidFill>
                  <a:srgbClr val="FF0000"/>
                </a:solidFill>
              </a:rPr>
            </a:br>
            <a:r>
              <a:rPr lang="tr-TR" sz="3100" b="1" dirty="0">
                <a:solidFill>
                  <a:srgbClr val="0000CC"/>
                </a:solidFill>
              </a:rPr>
              <a:t>D.1.2. Kaynaklar</a:t>
            </a:r>
            <a:endParaRPr lang="tr-TR" sz="3100" dirty="0"/>
          </a:p>
        </p:txBody>
      </p:sp>
      <p:sp>
        <p:nvSpPr>
          <p:cNvPr id="11" name="İçerik Yer Tutucusu 10"/>
          <p:cNvSpPr>
            <a:spLocks noGrp="1"/>
          </p:cNvSpPr>
          <p:nvPr>
            <p:ph idx="1"/>
          </p:nvPr>
        </p:nvSpPr>
        <p:spPr>
          <a:xfrm>
            <a:off x="401782" y="1413164"/>
            <a:ext cx="11596253" cy="5043054"/>
          </a:xfrm>
        </p:spPr>
        <p:txBody>
          <a:bodyPr>
            <a:normAutofit fontScale="40000" lnSpcReduction="20000"/>
          </a:bodyPr>
          <a:lstStyle/>
          <a:p>
            <a:pPr marL="0" indent="0" algn="ctr">
              <a:buNone/>
            </a:pPr>
            <a:r>
              <a:rPr lang="tr-TR" sz="7000" b="1" u="sng" dirty="0" smtClean="0">
                <a:solidFill>
                  <a:srgbClr val="FF0000"/>
                </a:solidFill>
              </a:rPr>
              <a:t>Örnek Uygulamalar ve Kanıtlar</a:t>
            </a:r>
          </a:p>
          <a:p>
            <a:pPr marL="0" indent="0" algn="ctr">
              <a:buNone/>
            </a:pPr>
            <a:endParaRPr lang="tr-TR" b="1" u="sng" dirty="0" smtClean="0">
              <a:solidFill>
                <a:srgbClr val="FF0000"/>
              </a:solidFill>
            </a:endParaRPr>
          </a:p>
          <a:p>
            <a:pPr marL="360000" indent="-360000">
              <a:lnSpc>
                <a:spcPct val="120000"/>
              </a:lnSpc>
              <a:spcBef>
                <a:spcPts val="0"/>
              </a:spcBef>
              <a:spcAft>
                <a:spcPts val="400"/>
              </a:spcAft>
              <a:buFont typeface="+mj-lt"/>
              <a:buAutoNum type="arabicPeriod" startAt="4"/>
            </a:pPr>
            <a:r>
              <a:rPr lang="tr-TR" sz="7000" dirty="0" smtClean="0"/>
              <a:t>Toplumsal </a:t>
            </a:r>
            <a:r>
              <a:rPr lang="tr-TR" sz="7000" dirty="0"/>
              <a:t>katkı faaliyetlerini yürüten insan kaynakları </a:t>
            </a:r>
            <a:r>
              <a:rPr lang="tr-TR" sz="7000" i="1" dirty="0">
                <a:solidFill>
                  <a:srgbClr val="3333FF"/>
                </a:solidFill>
              </a:rPr>
              <a:t>varlığı (akademik ve idari personel kapasitesi ve özellikleri, öğrenci toplulukları, vb.), </a:t>
            </a:r>
            <a:endParaRPr lang="tr-TR" sz="7000" i="1" dirty="0" smtClean="0">
              <a:solidFill>
                <a:srgbClr val="3333FF"/>
              </a:solidFill>
            </a:endParaRPr>
          </a:p>
          <a:p>
            <a:pPr marL="360000" indent="-360000">
              <a:lnSpc>
                <a:spcPct val="120000"/>
              </a:lnSpc>
              <a:spcBef>
                <a:spcPts val="0"/>
              </a:spcBef>
              <a:spcAft>
                <a:spcPts val="400"/>
              </a:spcAft>
              <a:buFont typeface="+mj-lt"/>
              <a:buAutoNum type="arabicPeriod" startAt="4"/>
            </a:pPr>
            <a:endParaRPr lang="tr-TR" sz="7000" i="1" dirty="0">
              <a:solidFill>
                <a:srgbClr val="3333FF"/>
              </a:solidFill>
            </a:endParaRPr>
          </a:p>
          <a:p>
            <a:pPr marL="360000" indent="-360000">
              <a:lnSpc>
                <a:spcPct val="120000"/>
              </a:lnSpc>
              <a:spcBef>
                <a:spcPts val="0"/>
              </a:spcBef>
              <a:spcAft>
                <a:spcPts val="400"/>
              </a:spcAft>
              <a:buFont typeface="+mj-lt"/>
              <a:buAutoNum type="arabicPeriod" startAt="4"/>
            </a:pPr>
            <a:r>
              <a:rPr lang="tr-TR" sz="7000" dirty="0"/>
              <a:t>Toplumsal katkı çalışmalarına ayrılan bütçe kaynakları </a:t>
            </a:r>
            <a:r>
              <a:rPr lang="tr-TR" sz="7000" i="1" dirty="0">
                <a:solidFill>
                  <a:srgbClr val="3333FF"/>
                </a:solidFill>
              </a:rPr>
              <a:t>(bütçe payı, proje gelirleri, sponsorluk veya dış kaynakları, vb.)</a:t>
            </a:r>
            <a:r>
              <a:rPr lang="tr-TR" sz="7000" dirty="0"/>
              <a:t> ve yıllar içinde değişimi</a:t>
            </a:r>
            <a:r>
              <a:rPr lang="tr-TR" sz="7000" dirty="0" smtClean="0"/>
              <a:t>,</a:t>
            </a:r>
          </a:p>
          <a:p>
            <a:pPr marL="360000" indent="-360000" algn="ctr">
              <a:buFont typeface="+mj-lt"/>
              <a:buAutoNum type="arabicPeriod" startAt="4"/>
            </a:pPr>
            <a:endParaRPr lang="tr-TR" sz="7000" b="1" u="sng" dirty="0">
              <a:solidFill>
                <a:srgbClr val="FF0000"/>
              </a:solidFill>
            </a:endParaRPr>
          </a:p>
          <a:p>
            <a:pPr marL="360000" indent="-360000">
              <a:lnSpc>
                <a:spcPct val="120000"/>
              </a:lnSpc>
              <a:spcBef>
                <a:spcPts val="0"/>
              </a:spcBef>
              <a:spcAft>
                <a:spcPts val="400"/>
              </a:spcAft>
              <a:buFont typeface="+mj-lt"/>
              <a:buAutoNum type="arabicPeriod" startAt="4"/>
            </a:pPr>
            <a:r>
              <a:rPr lang="tr-TR" sz="7000" b="1" dirty="0" smtClean="0">
                <a:solidFill>
                  <a:srgbClr val="FF0000"/>
                </a:solidFill>
              </a:rPr>
              <a:t>Toplumsal katkı, sosyal sorumluluk veya gönüllülük </a:t>
            </a:r>
            <a:r>
              <a:rPr lang="tr-TR" sz="7000" dirty="0" smtClean="0"/>
              <a:t>amaçlı </a:t>
            </a:r>
            <a:r>
              <a:rPr lang="tr-TR" sz="7000" dirty="0"/>
              <a:t>derslere ilişkin kanıtlar </a:t>
            </a:r>
            <a:r>
              <a:rPr lang="tr-TR" sz="7000" i="1" dirty="0">
                <a:solidFill>
                  <a:srgbClr val="3333FF"/>
                </a:solidFill>
              </a:rPr>
              <a:t>(ders </a:t>
            </a:r>
            <a:r>
              <a:rPr lang="tr-TR" sz="7000" i="1" dirty="0" smtClean="0">
                <a:solidFill>
                  <a:srgbClr val="3333FF"/>
                </a:solidFill>
              </a:rPr>
              <a:t>içeriği</a:t>
            </a:r>
            <a:r>
              <a:rPr lang="tr-TR" sz="7000" i="1" dirty="0">
                <a:solidFill>
                  <a:srgbClr val="3333FF"/>
                </a:solidFill>
              </a:rPr>
              <a:t>, ders öğrenme çıktıları, ders kapsamında gerçekleştirilen faaliyetler, dersin amacına yönelik alınmış kurul kararları vb</a:t>
            </a:r>
            <a:r>
              <a:rPr lang="tr-TR" sz="7000" i="1" dirty="0" smtClean="0">
                <a:solidFill>
                  <a:srgbClr val="3333FF"/>
                </a:solidFill>
              </a:rPr>
              <a:t>.),</a:t>
            </a:r>
            <a:endParaRPr lang="tr-TR" sz="4600" i="1" dirty="0"/>
          </a:p>
        </p:txBody>
      </p:sp>
      <p:sp>
        <p:nvSpPr>
          <p:cNvPr id="7" name="Veri Yer Tutucusu 6"/>
          <p:cNvSpPr>
            <a:spLocks noGrp="1"/>
          </p:cNvSpPr>
          <p:nvPr>
            <p:ph type="dt" sz="half" idx="10"/>
          </p:nvPr>
        </p:nvSpPr>
        <p:spPr/>
        <p:txBody>
          <a:bodyPr/>
          <a:lstStyle/>
          <a:p>
            <a:fld id="{291D0E54-3102-48DF-BDDE-92088B788917}" type="datetime1">
              <a:rPr lang="tr-TR" smtClean="0"/>
              <a:t>15.10.2025</a:t>
            </a:fld>
            <a:endParaRPr lang="tr-TR"/>
          </a:p>
        </p:txBody>
      </p:sp>
      <p:sp>
        <p:nvSpPr>
          <p:cNvPr id="8" name="Altbilgi Yer Tutucusu 7"/>
          <p:cNvSpPr>
            <a:spLocks noGrp="1"/>
          </p:cNvSpPr>
          <p:nvPr>
            <p:ph type="ftr" sz="quarter" idx="11"/>
          </p:nvPr>
        </p:nvSpPr>
        <p:spPr/>
        <p:txBody>
          <a:bodyPr/>
          <a:lstStyle/>
          <a:p>
            <a:r>
              <a:rPr lang="tr-TR" smtClean="0"/>
              <a:t>TRÜ KALİTE KOORDİNATÖRLÜĞÜ</a:t>
            </a:r>
            <a:endParaRPr lang="tr-TR"/>
          </a:p>
        </p:txBody>
      </p:sp>
      <p:sp>
        <p:nvSpPr>
          <p:cNvPr id="9" name="Slayt Numarası Yer Tutucusu 8"/>
          <p:cNvSpPr>
            <a:spLocks noGrp="1"/>
          </p:cNvSpPr>
          <p:nvPr>
            <p:ph type="sldNum" sz="quarter" idx="12"/>
          </p:nvPr>
        </p:nvSpPr>
        <p:spPr/>
        <p:txBody>
          <a:bodyPr/>
          <a:lstStyle/>
          <a:p>
            <a:fld id="{DDCE7859-ABE5-4F86-9590-63E6FFC2B8A3}" type="slidenum">
              <a:rPr lang="tr-TR" smtClean="0"/>
              <a:pPr/>
              <a:t>49</a:t>
            </a:fld>
            <a:endParaRPr lang="tr-TR"/>
          </a:p>
        </p:txBody>
      </p:sp>
    </p:spTree>
    <p:extLst>
      <p:ext uri="{BB962C8B-B14F-4D97-AF65-F5344CB8AC3E}">
        <p14:creationId xmlns:p14="http://schemas.microsoft.com/office/powerpoint/2010/main" val="1602032769"/>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86217" y="173019"/>
            <a:ext cx="10515818" cy="792181"/>
          </a:xfrm>
        </p:spPr>
        <p:txBody>
          <a:bodyPr>
            <a:normAutofit/>
          </a:bodyPr>
          <a:lstStyle/>
          <a:p>
            <a:pPr algn="ctr"/>
            <a:r>
              <a:rPr lang="tr-TR" sz="3299" b="1" dirty="0">
                <a:solidFill>
                  <a:srgbClr val="FF0000"/>
                </a:solidFill>
                <a:latin typeface="+mn-lt"/>
              </a:rPr>
              <a:t>C. ARAŞTIRMA VE </a:t>
            </a:r>
            <a:r>
              <a:rPr lang="tr-TR" sz="3299" b="1" dirty="0" smtClean="0">
                <a:solidFill>
                  <a:srgbClr val="FF0000"/>
                </a:solidFill>
                <a:latin typeface="+mn-lt"/>
              </a:rPr>
              <a:t>GELİŞTİRME</a:t>
            </a:r>
            <a:br>
              <a:rPr lang="tr-TR" sz="3299" b="1" dirty="0" smtClean="0">
                <a:solidFill>
                  <a:srgbClr val="FF0000"/>
                </a:solidFill>
                <a:latin typeface="+mn-lt"/>
              </a:rPr>
            </a:br>
            <a:r>
              <a:rPr lang="tr-TR" sz="1300" i="1" dirty="0" smtClean="0">
                <a:solidFill>
                  <a:srgbClr val="0000CC"/>
                </a:solidFill>
              </a:rPr>
              <a:t>(</a:t>
            </a:r>
            <a:r>
              <a:rPr lang="tr-TR" sz="1300" b="1" i="1" dirty="0" smtClean="0">
                <a:solidFill>
                  <a:srgbClr val="0000CC"/>
                </a:solidFill>
              </a:rPr>
              <a:t>Sanat </a:t>
            </a:r>
            <a:r>
              <a:rPr lang="tr-TR" sz="1300" b="1" i="1" dirty="0">
                <a:solidFill>
                  <a:srgbClr val="0000CC"/>
                </a:solidFill>
              </a:rPr>
              <a:t>alanları bulunan yükseköğretim kurumlarında Araştırma ve Geliştirme başlığı altında sanat faaliyetleri de bu kapsamda değerlendirilmelidir</a:t>
            </a:r>
            <a:r>
              <a:rPr lang="tr-TR" sz="1300" b="1" i="1" dirty="0" smtClean="0">
                <a:solidFill>
                  <a:srgbClr val="0000CC"/>
                </a:solidFill>
              </a:rPr>
              <a:t>.)</a:t>
            </a:r>
            <a:endParaRPr lang="tr-TR" sz="1300" b="1" dirty="0">
              <a:solidFill>
                <a:srgbClr val="0000CC"/>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929517940"/>
              </p:ext>
            </p:extLst>
          </p:nvPr>
        </p:nvGraphicFramePr>
        <p:xfrm>
          <a:off x="443345" y="1200994"/>
          <a:ext cx="11305309" cy="5155356"/>
        </p:xfrm>
        <a:graphic>
          <a:graphicData uri="http://schemas.openxmlformats.org/drawingml/2006/table">
            <a:tbl>
              <a:tblPr firstRow="1" firstCol="1" bandRow="1">
                <a:tableStyleId>{5940675A-B579-460E-94D1-54222C63F5DA}</a:tableStyleId>
              </a:tblPr>
              <a:tblGrid>
                <a:gridCol w="3283550">
                  <a:extLst>
                    <a:ext uri="{9D8B030D-6E8A-4147-A177-3AD203B41FA5}">
                      <a16:colId xmlns:a16="http://schemas.microsoft.com/office/drawing/2014/main" val="3787783705"/>
                    </a:ext>
                  </a:extLst>
                </a:gridCol>
                <a:gridCol w="8021759">
                  <a:extLst>
                    <a:ext uri="{9D8B030D-6E8A-4147-A177-3AD203B41FA5}">
                      <a16:colId xmlns:a16="http://schemas.microsoft.com/office/drawing/2014/main" val="3871416720"/>
                    </a:ext>
                  </a:extLst>
                </a:gridCol>
              </a:tblGrid>
              <a:tr h="461436">
                <a:tc>
                  <a:txBody>
                    <a:bodyPr/>
                    <a:lstStyle/>
                    <a:p>
                      <a:pPr algn="ctr">
                        <a:lnSpc>
                          <a:spcPct val="100000"/>
                        </a:lnSpc>
                        <a:spcAft>
                          <a:spcPts val="0"/>
                        </a:spcAft>
                      </a:pPr>
                      <a:r>
                        <a:rPr lang="tr-TR" sz="2400" b="1" dirty="0">
                          <a:solidFill>
                            <a:schemeClr val="tx1"/>
                          </a:solidFill>
                          <a:effectLst/>
                        </a:rPr>
                        <a:t>ÖLÇÜT</a:t>
                      </a:r>
                      <a:endParaRPr lang="tr-TR" sz="2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4286" marR="34286" marT="0" marB="0" anchor="ctr">
                    <a:solidFill>
                      <a:schemeClr val="accent1">
                        <a:lumMod val="20000"/>
                        <a:lumOff val="80000"/>
                      </a:schemeClr>
                    </a:solidFill>
                  </a:tcPr>
                </a:tc>
                <a:tc>
                  <a:txBody>
                    <a:bodyPr/>
                    <a:lstStyle/>
                    <a:p>
                      <a:pPr algn="ctr">
                        <a:lnSpc>
                          <a:spcPct val="100000"/>
                        </a:lnSpc>
                        <a:spcAft>
                          <a:spcPts val="0"/>
                        </a:spcAft>
                      </a:pPr>
                      <a:r>
                        <a:rPr lang="tr-TR" sz="2400" b="1" dirty="0">
                          <a:solidFill>
                            <a:schemeClr val="tx1"/>
                          </a:solidFill>
                          <a:effectLst/>
                        </a:rPr>
                        <a:t>TANIM</a:t>
                      </a:r>
                      <a:endParaRPr lang="tr-TR" sz="2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4286" marR="34286" marT="0" marB="0" anchor="ctr">
                    <a:solidFill>
                      <a:schemeClr val="accent1">
                        <a:lumMod val="20000"/>
                        <a:lumOff val="80000"/>
                      </a:schemeClr>
                    </a:solidFill>
                  </a:tcPr>
                </a:tc>
                <a:extLst>
                  <a:ext uri="{0D108BD9-81ED-4DB2-BD59-A6C34878D82A}">
                    <a16:rowId xmlns:a16="http://schemas.microsoft.com/office/drawing/2014/main" val="3565306596"/>
                  </a:ext>
                </a:extLst>
              </a:tr>
              <a:tr h="1927267">
                <a:tc>
                  <a:txBody>
                    <a:bodyPr/>
                    <a:lstStyle/>
                    <a:p>
                      <a:pPr marL="72000">
                        <a:lnSpc>
                          <a:spcPct val="100000"/>
                        </a:lnSpc>
                        <a:spcAft>
                          <a:spcPts val="400"/>
                        </a:spcAft>
                      </a:pPr>
                      <a:r>
                        <a:rPr lang="tr-TR" sz="2200" b="1" dirty="0">
                          <a:solidFill>
                            <a:srgbClr val="C00000"/>
                          </a:solidFill>
                          <a:effectLst/>
                        </a:rPr>
                        <a:t>C.1 Araştırma Süreçlerinin Yönetimi ve Araştırma Kaynakları </a:t>
                      </a:r>
                      <a:endParaRPr lang="tr-TR" sz="22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34286" marR="34286" marT="0" marB="0" anchor="ctr"/>
                </a:tc>
                <a:tc>
                  <a:txBody>
                    <a:bodyPr/>
                    <a:lstStyle/>
                    <a:p>
                      <a:pPr marL="72000">
                        <a:spcAft>
                          <a:spcPts val="400"/>
                        </a:spcAft>
                      </a:pPr>
                      <a:r>
                        <a:rPr lang="tr-TR" sz="2200" b="1" kern="1200" dirty="0" smtClean="0">
                          <a:solidFill>
                            <a:srgbClr val="C00000"/>
                          </a:solidFill>
                          <a:effectLst/>
                        </a:rPr>
                        <a:t>Birim, araştırma faaliyetlerini stratejik planı çerçevesinde belirlenen akademik öncelikleri ile yerel, bölgesel ve ulusal kalkınma hedefleriyle uyumlu, değer üretebilen ve toplumsal faydaya dönüştürülebilen biçimde yönetmelidir. Bu faaliyetler için uygun fiziki altyapı ve mali kaynaklar oluşturmalı ve bunların etkin şekilde kullanımını sağlamalıdır.</a:t>
                      </a:r>
                      <a:endParaRPr lang="tr-TR" sz="2200" b="1" kern="1200" dirty="0">
                        <a:solidFill>
                          <a:srgbClr val="C00000"/>
                        </a:solidFill>
                        <a:effectLst/>
                        <a:latin typeface="+mn-lt"/>
                        <a:ea typeface="+mn-ea"/>
                        <a:cs typeface="+mn-cs"/>
                      </a:endParaRPr>
                    </a:p>
                  </a:txBody>
                  <a:tcPr marL="34286" marR="34286" marT="0" marB="0" anchor="ctr"/>
                </a:tc>
                <a:extLst>
                  <a:ext uri="{0D108BD9-81ED-4DB2-BD59-A6C34878D82A}">
                    <a16:rowId xmlns:a16="http://schemas.microsoft.com/office/drawing/2014/main" val="417553411"/>
                  </a:ext>
                </a:extLst>
              </a:tr>
              <a:tr h="984774">
                <a:tc>
                  <a:txBody>
                    <a:bodyPr/>
                    <a:lstStyle/>
                    <a:p>
                      <a:pPr marL="72000">
                        <a:lnSpc>
                          <a:spcPct val="100000"/>
                        </a:lnSpc>
                        <a:spcAft>
                          <a:spcPts val="400"/>
                        </a:spcAft>
                      </a:pPr>
                      <a:r>
                        <a:rPr lang="tr-TR" sz="2200" b="1" dirty="0">
                          <a:solidFill>
                            <a:srgbClr val="0000CC"/>
                          </a:solidFill>
                          <a:effectLst/>
                        </a:rPr>
                        <a:t>C.2 Araştırma Yetkinliği, İş birlikleri ve Destekler </a:t>
                      </a:r>
                      <a:endParaRPr lang="tr-TR" sz="2200" b="1" dirty="0">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marL="34286" marR="34286" marT="0" marB="0" anchor="ctr"/>
                </a:tc>
                <a:tc>
                  <a:txBody>
                    <a:bodyPr/>
                    <a:lstStyle/>
                    <a:p>
                      <a:pPr marL="72000">
                        <a:spcAft>
                          <a:spcPts val="400"/>
                        </a:spcAft>
                      </a:pPr>
                      <a:r>
                        <a:rPr lang="tr-TR" sz="2200" b="1" kern="1200" dirty="0" smtClean="0">
                          <a:solidFill>
                            <a:srgbClr val="0000CC"/>
                          </a:solidFill>
                          <a:effectLst/>
                        </a:rPr>
                        <a:t>Birim, öğretim elemanları ve araştırmacıların araştırma yetkinliğini sürdürmek ve iyileştirmek için olanaklar (eğitim, iş birlikleri, destekler vb.) sunmalıdır.</a:t>
                      </a:r>
                      <a:endParaRPr lang="tr-TR" sz="2200" b="1" kern="1200" dirty="0">
                        <a:solidFill>
                          <a:srgbClr val="0000CC"/>
                        </a:solidFill>
                        <a:effectLst/>
                        <a:latin typeface="+mn-lt"/>
                        <a:ea typeface="+mn-ea"/>
                        <a:cs typeface="+mn-cs"/>
                      </a:endParaRPr>
                    </a:p>
                  </a:txBody>
                  <a:tcPr marL="34286" marR="34286" marT="0" marB="0" anchor="ctr"/>
                </a:tc>
                <a:extLst>
                  <a:ext uri="{0D108BD9-81ED-4DB2-BD59-A6C34878D82A}">
                    <a16:rowId xmlns:a16="http://schemas.microsoft.com/office/drawing/2014/main" val="3646755579"/>
                  </a:ext>
                </a:extLst>
              </a:tr>
              <a:tr h="1503724">
                <a:tc>
                  <a:txBody>
                    <a:bodyPr/>
                    <a:lstStyle/>
                    <a:p>
                      <a:pPr marL="72000">
                        <a:lnSpc>
                          <a:spcPct val="100000"/>
                        </a:lnSpc>
                        <a:spcAft>
                          <a:spcPts val="400"/>
                        </a:spcAft>
                      </a:pPr>
                      <a:r>
                        <a:rPr lang="tr-TR" sz="2200" b="1" dirty="0">
                          <a:solidFill>
                            <a:srgbClr val="C00000"/>
                          </a:solidFill>
                          <a:effectLst/>
                        </a:rPr>
                        <a:t>C.3 Araştırma Performansı </a:t>
                      </a:r>
                      <a:endParaRPr lang="tr-TR" sz="22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34286" marR="34286" marT="0" marB="0" anchor="ctr"/>
                </a:tc>
                <a:tc>
                  <a:txBody>
                    <a:bodyPr/>
                    <a:lstStyle/>
                    <a:p>
                      <a:pPr marL="72000">
                        <a:spcAft>
                          <a:spcPts val="400"/>
                        </a:spcAft>
                      </a:pPr>
                      <a:r>
                        <a:rPr lang="tr-TR" sz="2200" b="1" kern="1200" dirty="0" smtClean="0">
                          <a:solidFill>
                            <a:srgbClr val="C00000"/>
                          </a:solidFill>
                          <a:effectLst/>
                        </a:rPr>
                        <a:t>Birim, araştırma faaliyetlerini verilere dayalı ve periyodik olarak ölçmeli, değerlendirmeli ve sonuçlarını yayımlamalıdır. Elde edilen bulgular, Birimin araştırma ve geliştirme performansının periyodik olarak gözden geçirilmesi ve sürekli iyileştirilmesi için kullanılmalıdır.</a:t>
                      </a:r>
                      <a:endParaRPr lang="tr-TR" sz="2200" b="1" kern="1200" dirty="0">
                        <a:solidFill>
                          <a:srgbClr val="C00000"/>
                        </a:solidFill>
                        <a:effectLst/>
                        <a:latin typeface="+mn-lt"/>
                        <a:ea typeface="+mn-ea"/>
                        <a:cs typeface="+mn-cs"/>
                      </a:endParaRPr>
                    </a:p>
                  </a:txBody>
                  <a:tcPr marL="34286" marR="34286" marT="0" marB="0" anchor="ctr"/>
                </a:tc>
                <a:extLst>
                  <a:ext uri="{0D108BD9-81ED-4DB2-BD59-A6C34878D82A}">
                    <a16:rowId xmlns:a16="http://schemas.microsoft.com/office/drawing/2014/main" val="3293110615"/>
                  </a:ext>
                </a:extLst>
              </a:tr>
            </a:tbl>
          </a:graphicData>
        </a:graphic>
      </p:graphicFrame>
      <p:sp>
        <p:nvSpPr>
          <p:cNvPr id="3" name="Veri Yer Tutucusu 2"/>
          <p:cNvSpPr>
            <a:spLocks noGrp="1"/>
          </p:cNvSpPr>
          <p:nvPr>
            <p:ph type="dt" sz="half" idx="10"/>
          </p:nvPr>
        </p:nvSpPr>
        <p:spPr/>
        <p:txBody>
          <a:bodyPr/>
          <a:lstStyle/>
          <a:p>
            <a:fld id="{C66EB15F-6FA8-40FE-9629-92FA38DB9792}" type="datetime1">
              <a:rPr lang="tr-TR" smtClean="0"/>
              <a:t>15.10.2025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5</a:t>
            </a:fld>
            <a:endParaRPr lang="tr-TR"/>
          </a:p>
        </p:txBody>
      </p:sp>
    </p:spTree>
    <p:extLst>
      <p:ext uri="{BB962C8B-B14F-4D97-AF65-F5344CB8AC3E}">
        <p14:creationId xmlns:p14="http://schemas.microsoft.com/office/powerpoint/2010/main" val="1324462030"/>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p:cNvSpPr>
            <a:spLocks noGrp="1"/>
          </p:cNvSpPr>
          <p:nvPr>
            <p:ph type="title"/>
          </p:nvPr>
        </p:nvSpPr>
        <p:spPr>
          <a:xfrm>
            <a:off x="0" y="185017"/>
            <a:ext cx="12192000" cy="895638"/>
          </a:xfrm>
        </p:spPr>
        <p:txBody>
          <a:bodyPr>
            <a:normAutofit/>
          </a:bodyPr>
          <a:lstStyle/>
          <a:p>
            <a:pPr algn="ctr"/>
            <a:r>
              <a:rPr lang="tr-TR" sz="2700" b="1" dirty="0">
                <a:solidFill>
                  <a:srgbClr val="FF0000"/>
                </a:solidFill>
              </a:rPr>
              <a:t>D.1. Toplumsal Katkı Süreçlerinin Yönetimi ve Toplumsal Katkı Kaynakları /</a:t>
            </a:r>
            <a:r>
              <a:rPr lang="tr-TR" sz="2700" dirty="0">
                <a:solidFill>
                  <a:srgbClr val="FF0000"/>
                </a:solidFill>
              </a:rPr>
              <a:t/>
            </a:r>
            <a:br>
              <a:rPr lang="tr-TR" sz="2700" dirty="0">
                <a:solidFill>
                  <a:srgbClr val="FF0000"/>
                </a:solidFill>
              </a:rPr>
            </a:br>
            <a:r>
              <a:rPr lang="tr-TR" sz="3100" b="1" dirty="0">
                <a:solidFill>
                  <a:srgbClr val="0000CC"/>
                </a:solidFill>
              </a:rPr>
              <a:t>D.1.2. Kaynaklar</a:t>
            </a:r>
            <a:endParaRPr lang="tr-TR" sz="3100" dirty="0"/>
          </a:p>
        </p:txBody>
      </p:sp>
      <p:sp>
        <p:nvSpPr>
          <p:cNvPr id="11" name="İçerik Yer Tutucusu 10"/>
          <p:cNvSpPr>
            <a:spLocks noGrp="1"/>
          </p:cNvSpPr>
          <p:nvPr>
            <p:ph idx="1"/>
          </p:nvPr>
        </p:nvSpPr>
        <p:spPr>
          <a:xfrm>
            <a:off x="443345" y="1260763"/>
            <a:ext cx="11360728" cy="5095587"/>
          </a:xfrm>
        </p:spPr>
        <p:txBody>
          <a:bodyPr>
            <a:normAutofit lnSpcReduction="10000"/>
          </a:bodyPr>
          <a:lstStyle/>
          <a:p>
            <a:pPr marL="0" indent="0" algn="ctr">
              <a:buNone/>
            </a:pPr>
            <a:r>
              <a:rPr lang="tr-TR" sz="3000" b="1" u="sng" dirty="0" smtClean="0">
                <a:solidFill>
                  <a:srgbClr val="FF0000"/>
                </a:solidFill>
              </a:rPr>
              <a:t>Örnek Uygulamalar ve Kanıtlar</a:t>
            </a:r>
          </a:p>
          <a:p>
            <a:pPr marL="0" indent="0" algn="ctr">
              <a:buNone/>
            </a:pPr>
            <a:endParaRPr lang="tr-TR" sz="1100" b="1" u="sng" dirty="0" smtClean="0">
              <a:solidFill>
                <a:srgbClr val="FF0000"/>
              </a:solidFill>
            </a:endParaRPr>
          </a:p>
          <a:p>
            <a:pPr marL="514350" indent="-514350">
              <a:lnSpc>
                <a:spcPct val="120000"/>
              </a:lnSpc>
              <a:spcBef>
                <a:spcPts val="0"/>
              </a:spcBef>
              <a:spcAft>
                <a:spcPts val="400"/>
              </a:spcAft>
              <a:buFont typeface="+mj-lt"/>
              <a:buAutoNum type="arabicPeriod" startAt="7"/>
            </a:pPr>
            <a:r>
              <a:rPr lang="tr-TR" b="1" dirty="0" smtClean="0">
                <a:solidFill>
                  <a:srgbClr val="FF0000"/>
                </a:solidFill>
              </a:rPr>
              <a:t>Toplumsal </a:t>
            </a:r>
            <a:r>
              <a:rPr lang="tr-TR" b="1" dirty="0">
                <a:solidFill>
                  <a:srgbClr val="FF0000"/>
                </a:solidFill>
              </a:rPr>
              <a:t>katkı kaynaklarının </a:t>
            </a:r>
            <a:r>
              <a:rPr lang="tr-TR" dirty="0"/>
              <a:t>toplumsal katkı stratejisi/politikası doğrultusunda yönetildiğini gösteren kanıtlar,</a:t>
            </a:r>
          </a:p>
          <a:p>
            <a:pPr marL="514350" indent="-514350">
              <a:lnSpc>
                <a:spcPct val="120000"/>
              </a:lnSpc>
              <a:spcBef>
                <a:spcPts val="0"/>
              </a:spcBef>
              <a:spcAft>
                <a:spcPts val="400"/>
              </a:spcAft>
              <a:buFont typeface="+mj-lt"/>
              <a:buAutoNum type="arabicPeriod" startAt="7"/>
            </a:pPr>
            <a:r>
              <a:rPr lang="tr-TR" dirty="0"/>
              <a:t>Toplumsal katkı kaynaklarının çeşitliliği ve yeterliliğinin </a:t>
            </a:r>
            <a:r>
              <a:rPr lang="tr-TR" b="1" dirty="0">
                <a:solidFill>
                  <a:srgbClr val="FF0000"/>
                </a:solidFill>
              </a:rPr>
              <a:t>izlendiğine ve iyileştirildiğine </a:t>
            </a:r>
            <a:r>
              <a:rPr lang="tr-TR" dirty="0"/>
              <a:t>ilişkin kanıtlar </a:t>
            </a:r>
            <a:r>
              <a:rPr lang="tr-TR" i="1" dirty="0">
                <a:solidFill>
                  <a:srgbClr val="3333FF"/>
                </a:solidFill>
              </a:rPr>
              <a:t>(dönemlik veya yıllık kaynak kullanımı, kaynak-performans ilişkisi, kaynakların uygunluğuna veya yeterliliğine ilişkin iç ve dış paydaş görüşleri, </a:t>
            </a:r>
            <a:r>
              <a:rPr lang="tr-TR" i="1" dirty="0" smtClean="0">
                <a:solidFill>
                  <a:srgbClr val="3333FF"/>
                </a:solidFill>
              </a:rPr>
              <a:t>vb.),</a:t>
            </a:r>
            <a:endParaRPr lang="tr-TR" i="1" dirty="0">
              <a:solidFill>
                <a:srgbClr val="3333FF"/>
              </a:solidFill>
            </a:endParaRPr>
          </a:p>
          <a:p>
            <a:pPr marL="514350" indent="-514350">
              <a:lnSpc>
                <a:spcPct val="120000"/>
              </a:lnSpc>
              <a:spcBef>
                <a:spcPts val="0"/>
              </a:spcBef>
              <a:spcAft>
                <a:spcPts val="400"/>
              </a:spcAft>
              <a:buFont typeface="+mj-lt"/>
              <a:buAutoNum type="arabicPeriod" startAt="7"/>
            </a:pPr>
            <a:r>
              <a:rPr lang="tr-TR" dirty="0"/>
              <a:t>Standart uygulamalar ve mevzuatın yanı sıra; birimin ihtiyaçları doğrultusunda geliştirdiği özgün yaklaşım ve uygulamalarına ilişkin </a:t>
            </a:r>
            <a:r>
              <a:rPr lang="tr-TR" dirty="0" smtClean="0"/>
              <a:t>kanıtlar.</a:t>
            </a:r>
            <a:endParaRPr lang="tr-TR" dirty="0"/>
          </a:p>
          <a:p>
            <a:pPr marL="0" indent="0" algn="ctr">
              <a:buNone/>
            </a:pPr>
            <a:endParaRPr lang="tr-TR" b="1" u="sng" dirty="0">
              <a:solidFill>
                <a:srgbClr val="FF0000"/>
              </a:solidFill>
            </a:endParaRPr>
          </a:p>
        </p:txBody>
      </p:sp>
      <p:sp>
        <p:nvSpPr>
          <p:cNvPr id="7" name="Veri Yer Tutucusu 6"/>
          <p:cNvSpPr>
            <a:spLocks noGrp="1"/>
          </p:cNvSpPr>
          <p:nvPr>
            <p:ph type="dt" sz="half" idx="10"/>
          </p:nvPr>
        </p:nvSpPr>
        <p:spPr/>
        <p:txBody>
          <a:bodyPr/>
          <a:lstStyle/>
          <a:p>
            <a:fld id="{BAE8E936-B278-4B0F-A76E-006C11849734}" type="datetime1">
              <a:rPr lang="tr-TR" smtClean="0"/>
              <a:t>15.10.2025</a:t>
            </a:fld>
            <a:endParaRPr lang="tr-TR"/>
          </a:p>
        </p:txBody>
      </p:sp>
      <p:sp>
        <p:nvSpPr>
          <p:cNvPr id="8" name="Altbilgi Yer Tutucusu 7"/>
          <p:cNvSpPr>
            <a:spLocks noGrp="1"/>
          </p:cNvSpPr>
          <p:nvPr>
            <p:ph type="ftr" sz="quarter" idx="11"/>
          </p:nvPr>
        </p:nvSpPr>
        <p:spPr/>
        <p:txBody>
          <a:bodyPr/>
          <a:lstStyle/>
          <a:p>
            <a:r>
              <a:rPr lang="tr-TR" smtClean="0"/>
              <a:t>TRÜ KALİTE KOORDİNATÖRLÜĞÜ</a:t>
            </a:r>
            <a:endParaRPr lang="tr-TR"/>
          </a:p>
        </p:txBody>
      </p:sp>
      <p:sp>
        <p:nvSpPr>
          <p:cNvPr id="9" name="Slayt Numarası Yer Tutucusu 8"/>
          <p:cNvSpPr>
            <a:spLocks noGrp="1"/>
          </p:cNvSpPr>
          <p:nvPr>
            <p:ph type="sldNum" sz="quarter" idx="12"/>
          </p:nvPr>
        </p:nvSpPr>
        <p:spPr/>
        <p:txBody>
          <a:bodyPr/>
          <a:lstStyle/>
          <a:p>
            <a:fld id="{DDCE7859-ABE5-4F86-9590-63E6FFC2B8A3}" type="slidenum">
              <a:rPr lang="tr-TR" smtClean="0"/>
              <a:pPr/>
              <a:t>50</a:t>
            </a:fld>
            <a:endParaRPr lang="tr-TR"/>
          </a:p>
        </p:txBody>
      </p:sp>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1000" y="6356350"/>
            <a:ext cx="381000" cy="386292"/>
          </a:xfrm>
          <a:prstGeom prst="rect">
            <a:avLst/>
          </a:prstGeom>
        </p:spPr>
      </p:pic>
    </p:spTree>
    <p:extLst>
      <p:ext uri="{BB962C8B-B14F-4D97-AF65-F5344CB8AC3E}">
        <p14:creationId xmlns:p14="http://schemas.microsoft.com/office/powerpoint/2010/main" val="1979986826"/>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57307"/>
            <a:ext cx="10515600" cy="701675"/>
          </a:xfrm>
        </p:spPr>
        <p:txBody>
          <a:bodyPr>
            <a:normAutofit/>
          </a:bodyPr>
          <a:lstStyle/>
          <a:p>
            <a:pPr algn="ctr"/>
            <a:r>
              <a:rPr lang="tr-TR" sz="3600" b="1" dirty="0">
                <a:solidFill>
                  <a:srgbClr val="FF0000"/>
                </a:solidFill>
              </a:rPr>
              <a:t>D.2 Toplumsal Katkı Performansı </a:t>
            </a:r>
            <a:endParaRPr lang="tr-TR" sz="3600" b="1" dirty="0"/>
          </a:p>
        </p:txBody>
      </p:sp>
      <p:sp>
        <p:nvSpPr>
          <p:cNvPr id="3" name="İçerik Yer Tutucusu 2"/>
          <p:cNvSpPr>
            <a:spLocks noGrp="1"/>
          </p:cNvSpPr>
          <p:nvPr>
            <p:ph idx="1"/>
          </p:nvPr>
        </p:nvSpPr>
        <p:spPr>
          <a:xfrm>
            <a:off x="263237" y="1246909"/>
            <a:ext cx="11665528" cy="1947998"/>
          </a:xfrm>
        </p:spPr>
        <p:txBody>
          <a:bodyPr>
            <a:normAutofit/>
          </a:bodyPr>
          <a:lstStyle/>
          <a:p>
            <a:pPr marL="0" indent="0" algn="ctr">
              <a:lnSpc>
                <a:spcPct val="100000"/>
              </a:lnSpc>
              <a:spcBef>
                <a:spcPts val="0"/>
              </a:spcBef>
              <a:spcAft>
                <a:spcPts val="400"/>
              </a:spcAft>
              <a:buNone/>
            </a:pPr>
            <a:r>
              <a:rPr lang="tr-TR" sz="3200" dirty="0" smtClean="0"/>
              <a:t>Birim, </a:t>
            </a:r>
            <a:r>
              <a:rPr lang="tr-TR" sz="3200" dirty="0"/>
              <a:t>toplumsal katkı stratejisi ve hedefleri doğrultusunda yürüttüğü faaliyetleri </a:t>
            </a:r>
            <a:r>
              <a:rPr lang="tr-TR" sz="3200" b="1" dirty="0">
                <a:solidFill>
                  <a:srgbClr val="3333FF"/>
                </a:solidFill>
              </a:rPr>
              <a:t>periyodik olarak izlemeli ve sürekli iyileştirmelidir</a:t>
            </a:r>
            <a:r>
              <a:rPr lang="tr-TR" sz="3200" dirty="0"/>
              <a:t>.</a:t>
            </a:r>
          </a:p>
          <a:p>
            <a:pPr marL="0" indent="0" algn="ctr">
              <a:lnSpc>
                <a:spcPct val="100000"/>
              </a:lnSpc>
              <a:spcBef>
                <a:spcPts val="0"/>
              </a:spcBef>
              <a:spcAft>
                <a:spcPts val="400"/>
              </a:spcAft>
              <a:buNone/>
            </a:pPr>
            <a:endParaRPr lang="tr-TR" sz="3200" dirty="0"/>
          </a:p>
        </p:txBody>
      </p:sp>
      <p:sp>
        <p:nvSpPr>
          <p:cNvPr id="4" name="Veri Yer Tutucusu 3"/>
          <p:cNvSpPr>
            <a:spLocks noGrp="1"/>
          </p:cNvSpPr>
          <p:nvPr>
            <p:ph type="dt" sz="half" idx="10"/>
          </p:nvPr>
        </p:nvSpPr>
        <p:spPr/>
        <p:txBody>
          <a:bodyPr/>
          <a:lstStyle/>
          <a:p>
            <a:fld id="{8C9C9358-C801-4E94-AE51-DD83BDC792E0}" type="datetime1">
              <a:rPr lang="tr-TR" smtClean="0"/>
              <a:t>15.10.2025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51</a:t>
            </a:fld>
            <a:endParaRPr lang="tr-TR"/>
          </a:p>
        </p:txBody>
      </p:sp>
      <p:sp>
        <p:nvSpPr>
          <p:cNvPr id="7" name="AutoShape 4" descr="Performans Değerlendirmenin Amaç ve Önem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126" name="Picture 6" descr="Performans Yönetimi Sistemi Hakkında Bilmeniz Gerekenler - idenfi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63" y="3194907"/>
            <a:ext cx="4010891" cy="264390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K Performans Değerlendirme Kriterleri Nelerdir? - Biliş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617" y="3256958"/>
            <a:ext cx="3779701" cy="2519800"/>
          </a:xfrm>
          <a:prstGeom prst="rect">
            <a:avLst/>
          </a:prstGeom>
          <a:noFill/>
          <a:extLst>
            <a:ext uri="{909E8E84-426E-40DD-AFC4-6F175D3DCCD1}">
              <a14:hiddenFill xmlns:a14="http://schemas.microsoft.com/office/drawing/2010/main">
                <a:solidFill>
                  <a:srgbClr val="FFFFFF"/>
                </a:solidFill>
              </a14:hiddenFill>
            </a:ext>
          </a:extLst>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1000" y="6356350"/>
            <a:ext cx="381000" cy="386292"/>
          </a:xfrm>
          <a:prstGeom prst="rect">
            <a:avLst/>
          </a:prstGeom>
        </p:spPr>
      </p:pic>
    </p:spTree>
    <p:extLst>
      <p:ext uri="{BB962C8B-B14F-4D97-AF65-F5344CB8AC3E}">
        <p14:creationId xmlns:p14="http://schemas.microsoft.com/office/powerpoint/2010/main" val="3557084368"/>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2644" y="105878"/>
            <a:ext cx="11309684" cy="886343"/>
          </a:xfrm>
        </p:spPr>
        <p:txBody>
          <a:bodyPr>
            <a:noAutofit/>
          </a:bodyPr>
          <a:lstStyle/>
          <a:p>
            <a:pPr algn="ctr"/>
            <a:r>
              <a:rPr lang="tr-TR" sz="2400" b="1" dirty="0" smtClean="0">
                <a:solidFill>
                  <a:srgbClr val="FF0000"/>
                </a:solidFill>
              </a:rPr>
              <a:t>D.2. Toplumsal Katkı Performansı / </a:t>
            </a:r>
            <a:r>
              <a:rPr lang="tr-TR" sz="2400" dirty="0" smtClean="0">
                <a:solidFill>
                  <a:srgbClr val="FF0000"/>
                </a:solidFill>
              </a:rPr>
              <a:t/>
            </a:r>
            <a:br>
              <a:rPr lang="tr-TR" sz="2400" dirty="0" smtClean="0">
                <a:solidFill>
                  <a:srgbClr val="FF0000"/>
                </a:solidFill>
              </a:rPr>
            </a:br>
            <a:r>
              <a:rPr lang="tr-TR" sz="2800" b="1" dirty="0" smtClean="0">
                <a:solidFill>
                  <a:srgbClr val="0000CC"/>
                </a:solidFill>
              </a:rPr>
              <a:t>D.2.1.Toplumsal katkı performansının izlenmesi ve değerlendirilmesi</a:t>
            </a:r>
            <a:endParaRPr lang="tr-TR" sz="2800" dirty="0">
              <a:solidFill>
                <a:srgbClr val="0000CC"/>
              </a:solidFill>
            </a:endParaRPr>
          </a:p>
        </p:txBody>
      </p:sp>
      <p:sp>
        <p:nvSpPr>
          <p:cNvPr id="3" name="İçerik Yer Tutucusu 2"/>
          <p:cNvSpPr>
            <a:spLocks noGrp="1"/>
          </p:cNvSpPr>
          <p:nvPr>
            <p:ph idx="1"/>
          </p:nvPr>
        </p:nvSpPr>
        <p:spPr>
          <a:xfrm>
            <a:off x="288759" y="1399309"/>
            <a:ext cx="11522241" cy="4808986"/>
          </a:xfrm>
        </p:spPr>
        <p:txBody>
          <a:bodyPr>
            <a:normAutofit fontScale="85000" lnSpcReduction="20000"/>
          </a:bodyPr>
          <a:lstStyle/>
          <a:p>
            <a:pPr>
              <a:lnSpc>
                <a:spcPct val="120000"/>
              </a:lnSpc>
              <a:spcBef>
                <a:spcPts val="0"/>
              </a:spcBef>
              <a:spcAft>
                <a:spcPts val="400"/>
              </a:spcAft>
            </a:pPr>
            <a:r>
              <a:rPr lang="tr-TR" dirty="0" smtClean="0"/>
              <a:t>Birim, </a:t>
            </a:r>
            <a:r>
              <a:rPr lang="tr-TR" b="1" dirty="0">
                <a:solidFill>
                  <a:srgbClr val="3333FF"/>
                </a:solidFill>
              </a:rPr>
              <a:t>BM Sürdürülebilir Kalkınma Amaçları ile uyumlu, dezavantajlı gruplar dahil toplumun ve çevrenin ihtiyaçlarına </a:t>
            </a:r>
            <a:r>
              <a:rPr lang="tr-TR" dirty="0"/>
              <a:t>cevap verebilen ve değer yaratan </a:t>
            </a:r>
            <a:r>
              <a:rPr lang="tr-TR" b="1" dirty="0">
                <a:solidFill>
                  <a:srgbClr val="C00000"/>
                </a:solidFill>
              </a:rPr>
              <a:t>toplumsal katkı faaliyetlerinde bulunmaktadır. </a:t>
            </a:r>
            <a:endParaRPr lang="tr-TR" b="1" dirty="0" smtClean="0">
              <a:solidFill>
                <a:srgbClr val="C00000"/>
              </a:solidFill>
            </a:endParaRPr>
          </a:p>
          <a:p>
            <a:pPr>
              <a:lnSpc>
                <a:spcPct val="120000"/>
              </a:lnSpc>
              <a:spcBef>
                <a:spcPts val="0"/>
              </a:spcBef>
              <a:spcAft>
                <a:spcPts val="400"/>
              </a:spcAft>
            </a:pPr>
            <a:endParaRPr lang="tr-TR" dirty="0" smtClean="0"/>
          </a:p>
          <a:p>
            <a:pPr>
              <a:lnSpc>
                <a:spcPct val="120000"/>
              </a:lnSpc>
              <a:spcBef>
                <a:spcPts val="0"/>
              </a:spcBef>
              <a:spcAft>
                <a:spcPts val="400"/>
              </a:spcAft>
            </a:pPr>
            <a:r>
              <a:rPr lang="tr-TR" b="1" dirty="0" smtClean="0">
                <a:solidFill>
                  <a:srgbClr val="0000FF"/>
                </a:solidFill>
              </a:rPr>
              <a:t>Ulusal </a:t>
            </a:r>
            <a:r>
              <a:rPr lang="tr-TR" b="1" dirty="0">
                <a:solidFill>
                  <a:srgbClr val="0000FF"/>
                </a:solidFill>
              </a:rPr>
              <a:t>ve uluslararası düzeyde kurumsal iş birlikleri, çeşitli kamu </a:t>
            </a:r>
            <a:r>
              <a:rPr lang="tr-TR" b="1" dirty="0" smtClean="0">
                <a:solidFill>
                  <a:srgbClr val="0000FF"/>
                </a:solidFill>
              </a:rPr>
              <a:t>Birim </a:t>
            </a:r>
            <a:r>
              <a:rPr lang="tr-TR" b="1" dirty="0">
                <a:solidFill>
                  <a:srgbClr val="0000FF"/>
                </a:solidFill>
              </a:rPr>
              <a:t>ve kuruluşlarına yapılan görevlendirmele</a:t>
            </a:r>
            <a:r>
              <a:rPr lang="tr-TR" dirty="0">
                <a:solidFill>
                  <a:srgbClr val="0000FF"/>
                </a:solidFill>
              </a:rPr>
              <a:t>r </a:t>
            </a:r>
            <a:r>
              <a:rPr lang="tr-TR" dirty="0"/>
              <a:t>ile </a:t>
            </a:r>
            <a:r>
              <a:rPr lang="tr-TR" dirty="0" smtClean="0"/>
              <a:t>Birimin </a:t>
            </a:r>
            <a:r>
              <a:rPr lang="tr-TR" dirty="0"/>
              <a:t>bünyesinde yer alan birimler aracılığıyla yürütülen </a:t>
            </a:r>
            <a:r>
              <a:rPr lang="tr-TR" b="1" dirty="0">
                <a:solidFill>
                  <a:srgbClr val="C00000"/>
                </a:solidFill>
              </a:rPr>
              <a:t>eğitim, hizmet, araştırma, danışmanlık vb. toplumsal katkı faaliyetleri </a:t>
            </a:r>
            <a:r>
              <a:rPr lang="tr-TR" dirty="0"/>
              <a:t>izlenmektedir. </a:t>
            </a:r>
            <a:endParaRPr lang="tr-TR" dirty="0" smtClean="0"/>
          </a:p>
          <a:p>
            <a:pPr>
              <a:lnSpc>
                <a:spcPct val="120000"/>
              </a:lnSpc>
              <a:spcBef>
                <a:spcPts val="0"/>
              </a:spcBef>
              <a:spcAft>
                <a:spcPts val="400"/>
              </a:spcAft>
            </a:pPr>
            <a:endParaRPr lang="tr-TR" dirty="0" smtClean="0"/>
          </a:p>
          <a:p>
            <a:pPr>
              <a:lnSpc>
                <a:spcPct val="120000"/>
              </a:lnSpc>
              <a:spcBef>
                <a:spcPts val="0"/>
              </a:spcBef>
              <a:spcAft>
                <a:spcPts val="400"/>
              </a:spcAft>
            </a:pPr>
            <a:r>
              <a:rPr lang="tr-TR" b="1" dirty="0" smtClean="0">
                <a:solidFill>
                  <a:srgbClr val="0000FF"/>
                </a:solidFill>
              </a:rPr>
              <a:t>İzleme </a:t>
            </a:r>
            <a:r>
              <a:rPr lang="tr-TR" b="1" dirty="0">
                <a:solidFill>
                  <a:srgbClr val="0000FF"/>
                </a:solidFill>
              </a:rPr>
              <a:t>mekanizma ve süreçleri yerleşik ve sürdürülebilirdir. </a:t>
            </a:r>
            <a:endParaRPr lang="tr-TR" b="1" dirty="0" smtClean="0">
              <a:solidFill>
                <a:srgbClr val="0000FF"/>
              </a:solidFill>
            </a:endParaRPr>
          </a:p>
          <a:p>
            <a:pPr>
              <a:lnSpc>
                <a:spcPct val="120000"/>
              </a:lnSpc>
              <a:spcBef>
                <a:spcPts val="0"/>
              </a:spcBef>
              <a:spcAft>
                <a:spcPts val="400"/>
              </a:spcAft>
            </a:pPr>
            <a:endParaRPr lang="tr-TR" b="1" dirty="0" smtClean="0">
              <a:solidFill>
                <a:srgbClr val="C00000"/>
              </a:solidFill>
            </a:endParaRPr>
          </a:p>
          <a:p>
            <a:pPr>
              <a:lnSpc>
                <a:spcPct val="120000"/>
              </a:lnSpc>
              <a:spcBef>
                <a:spcPts val="0"/>
              </a:spcBef>
              <a:spcAft>
                <a:spcPts val="400"/>
              </a:spcAft>
            </a:pPr>
            <a:r>
              <a:rPr lang="tr-TR" b="1" dirty="0" smtClean="0">
                <a:solidFill>
                  <a:srgbClr val="C00000"/>
                </a:solidFill>
              </a:rPr>
              <a:t>İyileştirme</a:t>
            </a:r>
            <a:r>
              <a:rPr lang="tr-TR" dirty="0" smtClean="0"/>
              <a:t> </a:t>
            </a:r>
            <a:r>
              <a:rPr lang="tr-TR" dirty="0"/>
              <a:t>adımlarının kanıtları vardır.</a:t>
            </a:r>
          </a:p>
        </p:txBody>
      </p:sp>
      <p:sp>
        <p:nvSpPr>
          <p:cNvPr id="4" name="Veri Yer Tutucusu 3"/>
          <p:cNvSpPr>
            <a:spLocks noGrp="1"/>
          </p:cNvSpPr>
          <p:nvPr>
            <p:ph type="dt" sz="half" idx="10"/>
          </p:nvPr>
        </p:nvSpPr>
        <p:spPr/>
        <p:txBody>
          <a:bodyPr/>
          <a:lstStyle/>
          <a:p>
            <a:fld id="{D8E9E8BA-A069-464A-B872-194510DFF851}" type="datetime1">
              <a:rPr lang="tr-TR" smtClean="0"/>
              <a:t>15.10.2025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52</a:t>
            </a:fld>
            <a:endParaRPr lang="tr-T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1000" y="6356350"/>
            <a:ext cx="381000" cy="386292"/>
          </a:xfrm>
          <a:prstGeom prst="rect">
            <a:avLst/>
          </a:prstGeom>
        </p:spPr>
      </p:pic>
    </p:spTree>
    <p:extLst>
      <p:ext uri="{BB962C8B-B14F-4D97-AF65-F5344CB8AC3E}">
        <p14:creationId xmlns:p14="http://schemas.microsoft.com/office/powerpoint/2010/main" val="316205808"/>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0" y="175099"/>
            <a:ext cx="12120664" cy="807396"/>
          </a:xfrm>
        </p:spPr>
        <p:txBody>
          <a:bodyPr>
            <a:noAutofit/>
          </a:bodyPr>
          <a:lstStyle/>
          <a:p>
            <a:pPr algn="ctr"/>
            <a:r>
              <a:rPr lang="tr-TR" sz="2400" b="1" dirty="0">
                <a:solidFill>
                  <a:srgbClr val="FF0000"/>
                </a:solidFill>
              </a:rPr>
              <a:t>D.2. Toplumsal Katkı Performansı / </a:t>
            </a:r>
            <a:r>
              <a:rPr lang="tr-TR" sz="2400" dirty="0">
                <a:solidFill>
                  <a:srgbClr val="FF0000"/>
                </a:solidFill>
              </a:rPr>
              <a:t/>
            </a:r>
            <a:br>
              <a:rPr lang="tr-TR" sz="2400" dirty="0">
                <a:solidFill>
                  <a:srgbClr val="FF0000"/>
                </a:solidFill>
              </a:rPr>
            </a:br>
            <a:r>
              <a:rPr lang="tr-TR" sz="2800" b="1" dirty="0">
                <a:solidFill>
                  <a:srgbClr val="0000CC"/>
                </a:solidFill>
              </a:rPr>
              <a:t>D.2.1.Toplumsal katkı performansının izlenmesi ve değerlendirilmesi</a:t>
            </a:r>
            <a:endParaRPr lang="tr-TR" sz="2800" dirty="0"/>
          </a:p>
        </p:txBody>
      </p:sp>
      <p:sp>
        <p:nvSpPr>
          <p:cNvPr id="4" name="Veri Yer Tutucusu 3"/>
          <p:cNvSpPr>
            <a:spLocks noGrp="1"/>
          </p:cNvSpPr>
          <p:nvPr>
            <p:ph type="dt" sz="half" idx="10"/>
          </p:nvPr>
        </p:nvSpPr>
        <p:spPr/>
        <p:txBody>
          <a:bodyPr/>
          <a:lstStyle/>
          <a:p>
            <a:fld id="{46585007-B8CC-4DCA-AE7F-7ED67AA8D146}" type="datetime1">
              <a:rPr lang="tr-TR" smtClean="0"/>
              <a:t>15.10.2025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53</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732345207"/>
              </p:ext>
            </p:extLst>
          </p:nvPr>
        </p:nvGraphicFramePr>
        <p:xfrm>
          <a:off x="369652" y="1441181"/>
          <a:ext cx="11566185" cy="4025763"/>
        </p:xfrm>
        <a:graphic>
          <a:graphicData uri="http://schemas.openxmlformats.org/drawingml/2006/table">
            <a:tbl>
              <a:tblPr bandRow="1">
                <a:tableStyleId>{5C22544A-7EE6-4342-B048-85BDC9FD1C3A}</a:tableStyleId>
              </a:tblPr>
              <a:tblGrid>
                <a:gridCol w="2453080">
                  <a:extLst>
                    <a:ext uri="{9D8B030D-6E8A-4147-A177-3AD203B41FA5}">
                      <a16:colId xmlns:a16="http://schemas.microsoft.com/office/drawing/2014/main" val="432872691"/>
                    </a:ext>
                  </a:extLst>
                </a:gridCol>
                <a:gridCol w="2398185">
                  <a:extLst>
                    <a:ext uri="{9D8B030D-6E8A-4147-A177-3AD203B41FA5}">
                      <a16:colId xmlns:a16="http://schemas.microsoft.com/office/drawing/2014/main" val="1771635049"/>
                    </a:ext>
                  </a:extLst>
                </a:gridCol>
                <a:gridCol w="2174864">
                  <a:extLst>
                    <a:ext uri="{9D8B030D-6E8A-4147-A177-3AD203B41FA5}">
                      <a16:colId xmlns:a16="http://schemas.microsoft.com/office/drawing/2014/main" val="518833769"/>
                    </a:ext>
                  </a:extLst>
                </a:gridCol>
                <a:gridCol w="2448838">
                  <a:extLst>
                    <a:ext uri="{9D8B030D-6E8A-4147-A177-3AD203B41FA5}">
                      <a16:colId xmlns:a16="http://schemas.microsoft.com/office/drawing/2014/main" val="2091937961"/>
                    </a:ext>
                  </a:extLst>
                </a:gridCol>
                <a:gridCol w="2091218">
                  <a:extLst>
                    <a:ext uri="{9D8B030D-6E8A-4147-A177-3AD203B41FA5}">
                      <a16:colId xmlns:a16="http://schemas.microsoft.com/office/drawing/2014/main" val="1862875755"/>
                    </a:ext>
                  </a:extLst>
                </a:gridCol>
              </a:tblGrid>
              <a:tr h="433397">
                <a:tc>
                  <a:txBody>
                    <a:bodyPr/>
                    <a:lstStyle/>
                    <a:p>
                      <a:pPr algn="ctr">
                        <a:lnSpc>
                          <a:spcPct val="115000"/>
                        </a:lnSpc>
                        <a:spcAft>
                          <a:spcPts val="0"/>
                        </a:spcAft>
                      </a:pPr>
                      <a:r>
                        <a:rPr lang="tr-TR" sz="2400" b="1" dirty="0">
                          <a:effectLst/>
                        </a:rPr>
                        <a:t>1</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rgbClr val="FCEEE4"/>
                    </a:solidFill>
                  </a:tcPr>
                </a:tc>
                <a:tc>
                  <a:txBody>
                    <a:bodyPr/>
                    <a:lstStyle/>
                    <a:p>
                      <a:pPr algn="ctr">
                        <a:lnSpc>
                          <a:spcPct val="115000"/>
                        </a:lnSpc>
                        <a:spcAft>
                          <a:spcPts val="0"/>
                        </a:spcAft>
                      </a:pPr>
                      <a:r>
                        <a:rPr lang="tr-TR" sz="2400" b="1" dirty="0">
                          <a:effectLst/>
                        </a:rPr>
                        <a:t>2</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rgbClr val="F9D5BD"/>
                    </a:solidFill>
                  </a:tcPr>
                </a:tc>
                <a:tc>
                  <a:txBody>
                    <a:bodyPr/>
                    <a:lstStyle/>
                    <a:p>
                      <a:pPr algn="ctr">
                        <a:lnSpc>
                          <a:spcPct val="115000"/>
                        </a:lnSpc>
                        <a:spcAft>
                          <a:spcPts val="0"/>
                        </a:spcAft>
                      </a:pPr>
                      <a:r>
                        <a:rPr lang="tr-TR" sz="2400" b="1" dirty="0">
                          <a:effectLst/>
                        </a:rPr>
                        <a:t>3</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rgbClr val="F5BC95"/>
                    </a:solidFill>
                  </a:tcPr>
                </a:tc>
                <a:tc>
                  <a:txBody>
                    <a:bodyPr/>
                    <a:lstStyle/>
                    <a:p>
                      <a:pPr algn="ctr">
                        <a:lnSpc>
                          <a:spcPct val="115000"/>
                        </a:lnSpc>
                        <a:spcAft>
                          <a:spcPts val="0"/>
                        </a:spcAft>
                      </a:pPr>
                      <a:r>
                        <a:rPr lang="tr-TR" sz="2400" b="1" dirty="0">
                          <a:effectLst/>
                        </a:rPr>
                        <a:t>4</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rgbClr val="F1A069"/>
                    </a:solidFill>
                  </a:tcPr>
                </a:tc>
                <a:tc>
                  <a:txBody>
                    <a:bodyPr/>
                    <a:lstStyle/>
                    <a:p>
                      <a:pPr algn="ctr">
                        <a:lnSpc>
                          <a:spcPct val="115000"/>
                        </a:lnSpc>
                        <a:spcAft>
                          <a:spcPts val="0"/>
                        </a:spcAft>
                      </a:pPr>
                      <a:r>
                        <a:rPr lang="tr-TR" sz="2400" b="1" dirty="0">
                          <a:effectLst/>
                        </a:rPr>
                        <a:t>5</a:t>
                      </a:r>
                      <a:endParaRPr lang="tr-TR" sz="2400" b="1" dirty="0">
                        <a:effectLst/>
                        <a:latin typeface="Calibri" panose="020F0502020204030204" pitchFamily="34" charset="0"/>
                        <a:ea typeface="Calibri" panose="020F0502020204030204" pitchFamily="34" charset="0"/>
                      </a:endParaRPr>
                    </a:p>
                  </a:txBody>
                  <a:tcPr marL="68580" marR="68580" marT="0" marB="0" anchor="b">
                    <a:solidFill>
                      <a:srgbClr val="F06E1A"/>
                    </a:solidFill>
                  </a:tcPr>
                </a:tc>
                <a:extLst>
                  <a:ext uri="{0D108BD9-81ED-4DB2-BD59-A6C34878D82A}">
                    <a16:rowId xmlns:a16="http://schemas.microsoft.com/office/drawing/2014/main" val="1103395516"/>
                  </a:ext>
                </a:extLst>
              </a:tr>
              <a:tr h="3592366">
                <a:tc>
                  <a:txBody>
                    <a:bodyPr/>
                    <a:lstStyle/>
                    <a:p>
                      <a:pPr marL="36000" algn="l">
                        <a:spcBef>
                          <a:spcPts val="0"/>
                        </a:spcBef>
                        <a:spcAft>
                          <a:spcPts val="0"/>
                        </a:spcAft>
                      </a:pPr>
                      <a:r>
                        <a:rPr lang="tr-TR" sz="2200" dirty="0" smtClean="0">
                          <a:effectLst/>
                          <a:latin typeface="Calibri" panose="020F0502020204030204" pitchFamily="34" charset="0"/>
                          <a:ea typeface="Calibri" panose="020F0502020204030204" pitchFamily="34" charset="0"/>
                        </a:rPr>
                        <a:t>Birimde </a:t>
                      </a:r>
                      <a:r>
                        <a:rPr lang="tr-TR" sz="2200" dirty="0">
                          <a:effectLst/>
                          <a:latin typeface="Calibri" panose="020F0502020204030204" pitchFamily="34" charset="0"/>
                          <a:ea typeface="Calibri" panose="020F0502020204030204" pitchFamily="34" charset="0"/>
                        </a:rPr>
                        <a:t>toplumsal katkı performansının izlenmesine ve değerlendirmesine yönelik </a:t>
                      </a:r>
                      <a:r>
                        <a:rPr lang="tr-TR" sz="2200" b="1" dirty="0">
                          <a:solidFill>
                            <a:srgbClr val="FF0000"/>
                          </a:solidFill>
                          <a:effectLst/>
                          <a:latin typeface="Calibri" panose="020F0502020204030204" pitchFamily="34" charset="0"/>
                          <a:ea typeface="Calibri" panose="020F0502020204030204" pitchFamily="34" charset="0"/>
                        </a:rPr>
                        <a:t>mekanizmalar bulunmamaktadır.</a:t>
                      </a:r>
                    </a:p>
                  </a:txBody>
                  <a:tcPr marL="68580" marR="68580" marT="0" marB="0">
                    <a:solidFill>
                      <a:srgbClr val="FCEEE4"/>
                    </a:solidFill>
                  </a:tcPr>
                </a:tc>
                <a:tc>
                  <a:txBody>
                    <a:bodyPr/>
                    <a:lstStyle/>
                    <a:p>
                      <a:pPr marL="36000" algn="l">
                        <a:spcBef>
                          <a:spcPts val="0"/>
                        </a:spcBef>
                        <a:spcAft>
                          <a:spcPts val="0"/>
                        </a:spcAft>
                      </a:pPr>
                      <a:r>
                        <a:rPr lang="tr-TR" sz="2200" dirty="0" smtClean="0">
                          <a:effectLst/>
                          <a:latin typeface="Calibri" panose="020F0502020204030204" pitchFamily="34" charset="0"/>
                          <a:ea typeface="Calibri" panose="020F0502020204030204" pitchFamily="34" charset="0"/>
                        </a:rPr>
                        <a:t>Birimde </a:t>
                      </a:r>
                      <a:r>
                        <a:rPr lang="tr-TR" sz="2200" dirty="0">
                          <a:effectLst/>
                          <a:latin typeface="Calibri" panose="020F0502020204030204" pitchFamily="34" charset="0"/>
                          <a:ea typeface="Calibri" panose="020F0502020204030204" pitchFamily="34" charset="0"/>
                        </a:rPr>
                        <a:t>toplumsal katkı performansının izlenmesine ve değerlendirmesine yönelik </a:t>
                      </a:r>
                      <a:r>
                        <a:rPr lang="tr-TR" sz="2200" b="1" dirty="0">
                          <a:solidFill>
                            <a:srgbClr val="0000FF"/>
                          </a:solidFill>
                          <a:effectLst/>
                          <a:latin typeface="Calibri" panose="020F0502020204030204" pitchFamily="34" charset="0"/>
                          <a:ea typeface="Calibri" panose="020F0502020204030204" pitchFamily="34" charset="0"/>
                        </a:rPr>
                        <a:t>ilke, kural ve göstergeler bulunmaktadır. </a:t>
                      </a:r>
                    </a:p>
                  </a:txBody>
                  <a:tcPr marL="68580" marR="68580" marT="0" marB="0">
                    <a:solidFill>
                      <a:srgbClr val="F9D5BD"/>
                    </a:solidFill>
                  </a:tcPr>
                </a:tc>
                <a:tc>
                  <a:txBody>
                    <a:bodyPr/>
                    <a:lstStyle/>
                    <a:p>
                      <a:pPr marL="36000" algn="l">
                        <a:spcBef>
                          <a:spcPts val="0"/>
                        </a:spcBef>
                        <a:spcAft>
                          <a:spcPts val="0"/>
                        </a:spcAft>
                      </a:pPr>
                      <a:r>
                        <a:rPr lang="tr-TR" sz="2200" dirty="0" smtClean="0">
                          <a:effectLst/>
                          <a:latin typeface="Calibri" panose="020F0502020204030204" pitchFamily="34" charset="0"/>
                          <a:ea typeface="Calibri" panose="020F0502020204030204" pitchFamily="34" charset="0"/>
                        </a:rPr>
                        <a:t>Birimin </a:t>
                      </a:r>
                      <a:r>
                        <a:rPr lang="tr-TR" sz="2200" dirty="0">
                          <a:effectLst/>
                          <a:latin typeface="Calibri" panose="020F0502020204030204" pitchFamily="34" charset="0"/>
                          <a:ea typeface="Calibri" panose="020F0502020204030204" pitchFamily="34" charset="0"/>
                        </a:rPr>
                        <a:t>genelinde toplumsal katkı performansını izlenmek ve değerlendirmek üzere oluşturulan </a:t>
                      </a:r>
                      <a:r>
                        <a:rPr lang="tr-TR" sz="2200" b="1" dirty="0">
                          <a:solidFill>
                            <a:srgbClr val="0000FF"/>
                          </a:solidFill>
                          <a:effectLst/>
                          <a:latin typeface="Calibri" panose="020F0502020204030204" pitchFamily="34" charset="0"/>
                          <a:ea typeface="Calibri" panose="020F0502020204030204" pitchFamily="34" charset="0"/>
                        </a:rPr>
                        <a:t>mekanizmalar kullanılmaktadır. </a:t>
                      </a:r>
                    </a:p>
                  </a:txBody>
                  <a:tcPr marL="68580" marR="68580" marT="0" marB="0">
                    <a:solidFill>
                      <a:srgbClr val="F5BC95"/>
                    </a:solidFill>
                  </a:tcPr>
                </a:tc>
                <a:tc>
                  <a:txBody>
                    <a:bodyPr/>
                    <a:lstStyle/>
                    <a:p>
                      <a:pPr marL="36000" algn="l">
                        <a:spcBef>
                          <a:spcPts val="0"/>
                        </a:spcBef>
                        <a:spcAft>
                          <a:spcPts val="0"/>
                        </a:spcAft>
                      </a:pPr>
                      <a:r>
                        <a:rPr lang="tr-TR" sz="2200" dirty="0" smtClean="0">
                          <a:effectLst/>
                          <a:latin typeface="Calibri" panose="020F0502020204030204" pitchFamily="34" charset="0"/>
                          <a:ea typeface="Calibri" panose="020F0502020204030204" pitchFamily="34" charset="0"/>
                        </a:rPr>
                        <a:t>Birimde </a:t>
                      </a:r>
                      <a:r>
                        <a:rPr lang="tr-TR" sz="2200" dirty="0">
                          <a:effectLst/>
                          <a:latin typeface="Calibri" panose="020F0502020204030204" pitchFamily="34" charset="0"/>
                          <a:ea typeface="Calibri" panose="020F0502020204030204" pitchFamily="34" charset="0"/>
                        </a:rPr>
                        <a:t>toplumsal katkı performansı </a:t>
                      </a:r>
                      <a:r>
                        <a:rPr lang="tr-TR" sz="2200" b="1" dirty="0">
                          <a:solidFill>
                            <a:srgbClr val="0000FF"/>
                          </a:solidFill>
                          <a:effectLst/>
                          <a:latin typeface="Calibri" panose="020F0502020204030204" pitchFamily="34" charset="0"/>
                          <a:ea typeface="Calibri" panose="020F0502020204030204" pitchFamily="34" charset="0"/>
                        </a:rPr>
                        <a:t>izlenmekte ve ilgili paydaşlarla değerlendirilerek iyileştirilmektedir</a:t>
                      </a:r>
                      <a:r>
                        <a:rPr lang="tr-TR" sz="2200" b="1" dirty="0" smtClean="0">
                          <a:solidFill>
                            <a:srgbClr val="0000FF"/>
                          </a:solidFill>
                          <a:effectLst/>
                          <a:latin typeface="Calibri" panose="020F0502020204030204" pitchFamily="34" charset="0"/>
                          <a:ea typeface="Calibri" panose="020F0502020204030204" pitchFamily="34" charset="0"/>
                        </a:rPr>
                        <a:t>.</a:t>
                      </a:r>
                      <a:endParaRPr lang="tr-TR" sz="2200" b="1" dirty="0">
                        <a:solidFill>
                          <a:srgbClr val="0000FF"/>
                        </a:solidFill>
                        <a:effectLst/>
                        <a:latin typeface="Calibri" panose="020F0502020204030204" pitchFamily="34" charset="0"/>
                        <a:ea typeface="Calibri" panose="020F0502020204030204" pitchFamily="34" charset="0"/>
                      </a:endParaRPr>
                    </a:p>
                  </a:txBody>
                  <a:tcPr marL="68580" marR="68580" marT="0" marB="0">
                    <a:solidFill>
                      <a:srgbClr val="F1A069"/>
                    </a:solidFill>
                  </a:tcPr>
                </a:tc>
                <a:tc>
                  <a:txBody>
                    <a:bodyPr/>
                    <a:lstStyle/>
                    <a:p>
                      <a:pPr marL="36000" algn="l">
                        <a:spcBef>
                          <a:spcPts val="0"/>
                        </a:spcBef>
                        <a:spcAft>
                          <a:spcPts val="0"/>
                        </a:spcAft>
                      </a:pPr>
                      <a:r>
                        <a:rPr lang="tr-TR" sz="2200" b="1" dirty="0">
                          <a:solidFill>
                            <a:srgbClr val="0000FF"/>
                          </a:solidFill>
                          <a:effectLst/>
                          <a:latin typeface="Calibri" panose="020F0502020204030204" pitchFamily="34" charset="0"/>
                          <a:ea typeface="Calibri" panose="020F0502020204030204" pitchFamily="34" charset="0"/>
                        </a:rPr>
                        <a:t>İçselleştirilmiş, sistematik, sürdürülebilir ve örnek gösterilebilir uygulamalar bulunmaktadır.</a:t>
                      </a:r>
                    </a:p>
                  </a:txBody>
                  <a:tcPr marL="68580" marR="68580" marT="0" marB="0">
                    <a:solidFill>
                      <a:srgbClr val="F06E1A"/>
                    </a:solidFill>
                  </a:tcPr>
                </a:tc>
                <a:extLst>
                  <a:ext uri="{0D108BD9-81ED-4DB2-BD59-A6C34878D82A}">
                    <a16:rowId xmlns:a16="http://schemas.microsoft.com/office/drawing/2014/main" val="947402900"/>
                  </a:ext>
                </a:extLst>
              </a:tr>
            </a:tbl>
          </a:graphicData>
        </a:graphic>
      </p:graphicFrame>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1000" y="6356350"/>
            <a:ext cx="381000" cy="386292"/>
          </a:xfrm>
          <a:prstGeom prst="rect">
            <a:avLst/>
          </a:prstGeom>
        </p:spPr>
      </p:pic>
    </p:spTree>
    <p:extLst>
      <p:ext uri="{BB962C8B-B14F-4D97-AF65-F5344CB8AC3E}">
        <p14:creationId xmlns:p14="http://schemas.microsoft.com/office/powerpoint/2010/main" val="218675266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p:cNvSpPr>
            <a:spLocks noGrp="1"/>
          </p:cNvSpPr>
          <p:nvPr>
            <p:ph type="title"/>
          </p:nvPr>
        </p:nvSpPr>
        <p:spPr>
          <a:xfrm>
            <a:off x="838200" y="185017"/>
            <a:ext cx="11353800" cy="746126"/>
          </a:xfrm>
        </p:spPr>
        <p:txBody>
          <a:bodyPr>
            <a:normAutofit fontScale="90000"/>
          </a:bodyPr>
          <a:lstStyle/>
          <a:p>
            <a:pPr algn="ctr"/>
            <a:r>
              <a:rPr lang="tr-TR" sz="2700" b="1" dirty="0">
                <a:solidFill>
                  <a:srgbClr val="FF0000"/>
                </a:solidFill>
              </a:rPr>
              <a:t>D.2. Toplumsal Katkı Performansı / </a:t>
            </a:r>
            <a:r>
              <a:rPr lang="tr-TR" sz="3200" dirty="0">
                <a:solidFill>
                  <a:srgbClr val="FF0000"/>
                </a:solidFill>
              </a:rPr>
              <a:t/>
            </a:r>
            <a:br>
              <a:rPr lang="tr-TR" sz="3200" dirty="0">
                <a:solidFill>
                  <a:srgbClr val="FF0000"/>
                </a:solidFill>
              </a:rPr>
            </a:br>
            <a:r>
              <a:rPr lang="tr-TR" sz="3100" b="1" dirty="0">
                <a:solidFill>
                  <a:srgbClr val="0000CC"/>
                </a:solidFill>
              </a:rPr>
              <a:t>D.2.1</a:t>
            </a:r>
            <a:r>
              <a:rPr lang="tr-TR" sz="3100" b="1" dirty="0" smtClean="0">
                <a:solidFill>
                  <a:srgbClr val="0000CC"/>
                </a:solidFill>
              </a:rPr>
              <a:t>. Toplumsal </a:t>
            </a:r>
            <a:r>
              <a:rPr lang="tr-TR" sz="3100" b="1" dirty="0">
                <a:solidFill>
                  <a:srgbClr val="0000CC"/>
                </a:solidFill>
              </a:rPr>
              <a:t>katkı performansının izlenmesi ve değerlendirilmesi</a:t>
            </a:r>
            <a:endParaRPr lang="tr-TR" sz="3100" dirty="0"/>
          </a:p>
        </p:txBody>
      </p:sp>
      <p:sp>
        <p:nvSpPr>
          <p:cNvPr id="11" name="İçerik Yer Tutucusu 10"/>
          <p:cNvSpPr>
            <a:spLocks noGrp="1"/>
          </p:cNvSpPr>
          <p:nvPr>
            <p:ph idx="1"/>
          </p:nvPr>
        </p:nvSpPr>
        <p:spPr>
          <a:xfrm>
            <a:off x="350197" y="1254868"/>
            <a:ext cx="11653736" cy="5101482"/>
          </a:xfrm>
        </p:spPr>
        <p:txBody>
          <a:bodyPr>
            <a:normAutofit fontScale="25000" lnSpcReduction="20000"/>
          </a:bodyPr>
          <a:lstStyle/>
          <a:p>
            <a:pPr marL="0" indent="0" algn="ctr">
              <a:buNone/>
            </a:pPr>
            <a:r>
              <a:rPr lang="tr-TR" sz="11200" b="1" u="sng" dirty="0" smtClean="0">
                <a:solidFill>
                  <a:srgbClr val="FF0000"/>
                </a:solidFill>
              </a:rPr>
              <a:t>Örnek Uygulamalar ve Kanıtlar</a:t>
            </a:r>
          </a:p>
          <a:p>
            <a:pPr marL="0" indent="0" algn="ctr">
              <a:buNone/>
            </a:pPr>
            <a:endParaRPr lang="tr-TR" b="1" u="sng" dirty="0" smtClean="0">
              <a:solidFill>
                <a:srgbClr val="FF0000"/>
              </a:solidFill>
            </a:endParaRPr>
          </a:p>
          <a:p>
            <a:pPr marL="0" indent="0" algn="ctr">
              <a:buNone/>
            </a:pPr>
            <a:endParaRPr lang="tr-TR" b="1" u="sng" dirty="0">
              <a:solidFill>
                <a:srgbClr val="FF0000"/>
              </a:solidFill>
            </a:endParaRPr>
          </a:p>
          <a:p>
            <a:pPr marL="360000" indent="-360000">
              <a:lnSpc>
                <a:spcPct val="120000"/>
              </a:lnSpc>
              <a:spcBef>
                <a:spcPts val="0"/>
              </a:spcBef>
              <a:spcAft>
                <a:spcPts val="400"/>
              </a:spcAft>
              <a:buFont typeface="+mj-lt"/>
              <a:buAutoNum type="arabicPeriod"/>
            </a:pPr>
            <a:r>
              <a:rPr lang="tr-TR" sz="9600" dirty="0"/>
              <a:t>Toplumsal katkı </a:t>
            </a:r>
            <a:r>
              <a:rPr lang="tr-TR" sz="9600" dirty="0" smtClean="0"/>
              <a:t>performansını </a:t>
            </a:r>
            <a:r>
              <a:rPr lang="tr-TR" sz="9600" i="1" dirty="0" smtClean="0"/>
              <a:t>(hedeflerine </a:t>
            </a:r>
            <a:r>
              <a:rPr lang="tr-TR" sz="9600" i="1" dirty="0"/>
              <a:t>ulaşılıp </a:t>
            </a:r>
            <a:r>
              <a:rPr lang="tr-TR" sz="9600" i="1" dirty="0" smtClean="0"/>
              <a:t>ulaşılmadığını)</a:t>
            </a:r>
            <a:r>
              <a:rPr lang="tr-TR" sz="9600" dirty="0" smtClean="0"/>
              <a:t> </a:t>
            </a:r>
            <a:r>
              <a:rPr lang="tr-TR" sz="9600" b="1" dirty="0" smtClean="0">
                <a:solidFill>
                  <a:srgbClr val="0000FF"/>
                </a:solidFill>
              </a:rPr>
              <a:t>izlenmesi ve iyileştirilmesine</a:t>
            </a:r>
            <a:r>
              <a:rPr lang="tr-TR" sz="9600" dirty="0" smtClean="0"/>
              <a:t> yönelik </a:t>
            </a:r>
            <a:r>
              <a:rPr lang="tr-TR" sz="9600" b="1" i="1" dirty="0">
                <a:solidFill>
                  <a:srgbClr val="C00000"/>
                </a:solidFill>
              </a:rPr>
              <a:t>tanımlı süreçler</a:t>
            </a:r>
            <a:r>
              <a:rPr lang="tr-TR" sz="9600" b="1" i="1" dirty="0" smtClean="0">
                <a:solidFill>
                  <a:srgbClr val="C00000"/>
                </a:solidFill>
              </a:rPr>
              <a:t>, iş akışları, takvim, görev tanımları , ve </a:t>
            </a:r>
            <a:r>
              <a:rPr lang="tr-TR" sz="9600" dirty="0" smtClean="0"/>
              <a:t>oluşturulan mekanizmalar,</a:t>
            </a:r>
          </a:p>
          <a:p>
            <a:pPr marL="360000" indent="-360000">
              <a:lnSpc>
                <a:spcPct val="120000"/>
              </a:lnSpc>
              <a:spcBef>
                <a:spcPts val="0"/>
              </a:spcBef>
              <a:spcAft>
                <a:spcPts val="400"/>
              </a:spcAft>
              <a:buFont typeface="+mj-lt"/>
              <a:buAutoNum type="arabicPeriod"/>
            </a:pPr>
            <a:endParaRPr lang="tr-TR" sz="9600" dirty="0" smtClean="0"/>
          </a:p>
          <a:p>
            <a:pPr marL="360000" indent="-360000">
              <a:lnSpc>
                <a:spcPct val="120000"/>
              </a:lnSpc>
              <a:spcBef>
                <a:spcPts val="0"/>
              </a:spcBef>
              <a:spcAft>
                <a:spcPts val="400"/>
              </a:spcAft>
              <a:buFont typeface="+mj-lt"/>
              <a:buAutoNum type="arabicPeriod"/>
            </a:pPr>
            <a:r>
              <a:rPr lang="tr-TR" sz="9600" dirty="0" smtClean="0"/>
              <a:t>Birimin </a:t>
            </a:r>
            <a:r>
              <a:rPr lang="tr-TR" sz="9600" dirty="0"/>
              <a:t>hedefleriyle </a:t>
            </a:r>
            <a:r>
              <a:rPr lang="tr-TR" sz="9600" dirty="0" smtClean="0"/>
              <a:t>uyumlu </a:t>
            </a:r>
            <a:r>
              <a:rPr lang="tr-TR" sz="9600" i="1" dirty="0" smtClean="0">
                <a:solidFill>
                  <a:srgbClr val="C00000"/>
                </a:solidFill>
              </a:rPr>
              <a:t>toplumsal katkı faaliyetlerine ait kanıtlar (</a:t>
            </a:r>
            <a:r>
              <a:rPr lang="tr-TR" sz="9600" i="1" dirty="0" smtClean="0">
                <a:solidFill>
                  <a:srgbClr val="0000FF"/>
                </a:solidFill>
              </a:rPr>
              <a:t>faaliyetlerin planlama listesi, takvimi, faaliyet uygulama örnekleri, faaliyetlere katılım durumu, vb.)</a:t>
            </a:r>
            <a:r>
              <a:rPr lang="tr-TR" sz="9600" dirty="0" smtClean="0">
                <a:solidFill>
                  <a:srgbClr val="0000FF"/>
                </a:solidFill>
              </a:rPr>
              <a:t>,</a:t>
            </a:r>
            <a:endParaRPr lang="tr-TR" sz="9600" dirty="0">
              <a:solidFill>
                <a:srgbClr val="0000FF"/>
              </a:solidFill>
            </a:endParaRPr>
          </a:p>
          <a:p>
            <a:pPr marL="360000" indent="-360000">
              <a:lnSpc>
                <a:spcPct val="120000"/>
              </a:lnSpc>
              <a:spcBef>
                <a:spcPts val="0"/>
              </a:spcBef>
              <a:spcAft>
                <a:spcPts val="400"/>
              </a:spcAft>
              <a:buFont typeface="+mj-lt"/>
              <a:buAutoNum type="arabicPeriod"/>
            </a:pPr>
            <a:endParaRPr lang="tr-TR" sz="9600" dirty="0" smtClean="0"/>
          </a:p>
          <a:p>
            <a:pPr marL="360000" indent="-360000">
              <a:lnSpc>
                <a:spcPct val="120000"/>
              </a:lnSpc>
              <a:spcBef>
                <a:spcPts val="0"/>
              </a:spcBef>
              <a:spcAft>
                <a:spcPts val="400"/>
              </a:spcAft>
              <a:buFont typeface="+mj-lt"/>
              <a:buAutoNum type="arabicPeriod"/>
            </a:pPr>
            <a:r>
              <a:rPr lang="tr-TR" sz="9600" dirty="0" smtClean="0"/>
              <a:t>Birim </a:t>
            </a:r>
            <a:r>
              <a:rPr lang="tr-TR" sz="9600" i="1" dirty="0">
                <a:solidFill>
                  <a:srgbClr val="C00000"/>
                </a:solidFill>
              </a:rPr>
              <a:t>misyon, vizyon ve stratejik amaçları, BM Sürdürülebilir Kalkınma Amaçları, kalkınma planı gibi üst politikalar </a:t>
            </a:r>
            <a:r>
              <a:rPr lang="tr-TR" sz="9600" dirty="0"/>
              <a:t>ile </a:t>
            </a:r>
            <a:r>
              <a:rPr lang="tr-TR" sz="9600" i="1" dirty="0">
                <a:solidFill>
                  <a:srgbClr val="3333FF"/>
                </a:solidFill>
              </a:rPr>
              <a:t>dezavantajlı gruplar dahil toplumun ve çevrenin ihtiyaçlarına </a:t>
            </a:r>
            <a:r>
              <a:rPr lang="tr-TR" sz="9600" dirty="0"/>
              <a:t>uygun ve </a:t>
            </a:r>
            <a:r>
              <a:rPr lang="tr-TR" sz="9600" i="1" dirty="0">
                <a:solidFill>
                  <a:srgbClr val="3333FF"/>
                </a:solidFill>
              </a:rPr>
              <a:t>değer yaratan toplumsal katkı faaliyetlerinin </a:t>
            </a:r>
            <a:r>
              <a:rPr lang="tr-TR" sz="9600" dirty="0"/>
              <a:t>listesi, </a:t>
            </a:r>
          </a:p>
        </p:txBody>
      </p:sp>
      <p:sp>
        <p:nvSpPr>
          <p:cNvPr id="7" name="Veri Yer Tutucusu 6"/>
          <p:cNvSpPr>
            <a:spLocks noGrp="1"/>
          </p:cNvSpPr>
          <p:nvPr>
            <p:ph type="dt" sz="half" idx="10"/>
          </p:nvPr>
        </p:nvSpPr>
        <p:spPr/>
        <p:txBody>
          <a:bodyPr/>
          <a:lstStyle/>
          <a:p>
            <a:fld id="{069C69A1-3543-4A23-A265-21856407B8A8}" type="datetime1">
              <a:rPr lang="tr-TR" smtClean="0"/>
              <a:t>15.10.2025</a:t>
            </a:fld>
            <a:endParaRPr lang="tr-TR"/>
          </a:p>
        </p:txBody>
      </p:sp>
      <p:sp>
        <p:nvSpPr>
          <p:cNvPr id="8" name="Altbilgi Yer Tutucusu 7"/>
          <p:cNvSpPr>
            <a:spLocks noGrp="1"/>
          </p:cNvSpPr>
          <p:nvPr>
            <p:ph type="ftr" sz="quarter" idx="11"/>
          </p:nvPr>
        </p:nvSpPr>
        <p:spPr/>
        <p:txBody>
          <a:bodyPr/>
          <a:lstStyle/>
          <a:p>
            <a:r>
              <a:rPr lang="tr-TR" smtClean="0"/>
              <a:t>TRÜ KALİTE KOORDİNATÖRLÜĞÜ</a:t>
            </a:r>
            <a:endParaRPr lang="tr-TR"/>
          </a:p>
        </p:txBody>
      </p:sp>
      <p:sp>
        <p:nvSpPr>
          <p:cNvPr id="9" name="Slayt Numarası Yer Tutucusu 8"/>
          <p:cNvSpPr>
            <a:spLocks noGrp="1"/>
          </p:cNvSpPr>
          <p:nvPr>
            <p:ph type="sldNum" sz="quarter" idx="12"/>
          </p:nvPr>
        </p:nvSpPr>
        <p:spPr/>
        <p:txBody>
          <a:bodyPr/>
          <a:lstStyle/>
          <a:p>
            <a:fld id="{DDCE7859-ABE5-4F86-9590-63E6FFC2B8A3}" type="slidenum">
              <a:rPr lang="tr-TR" smtClean="0"/>
              <a:pPr/>
              <a:t>54</a:t>
            </a:fld>
            <a:endParaRPr lang="tr-TR"/>
          </a:p>
        </p:txBody>
      </p:sp>
    </p:spTree>
    <p:extLst>
      <p:ext uri="{BB962C8B-B14F-4D97-AF65-F5344CB8AC3E}">
        <p14:creationId xmlns:p14="http://schemas.microsoft.com/office/powerpoint/2010/main" val="2462442237"/>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p:cNvSpPr>
            <a:spLocks noGrp="1"/>
          </p:cNvSpPr>
          <p:nvPr>
            <p:ph type="title"/>
          </p:nvPr>
        </p:nvSpPr>
        <p:spPr>
          <a:xfrm>
            <a:off x="838200" y="185017"/>
            <a:ext cx="11353800" cy="746126"/>
          </a:xfrm>
        </p:spPr>
        <p:txBody>
          <a:bodyPr>
            <a:normAutofit fontScale="90000"/>
          </a:bodyPr>
          <a:lstStyle/>
          <a:p>
            <a:pPr algn="ctr"/>
            <a:r>
              <a:rPr lang="tr-TR" sz="2700" b="1" dirty="0">
                <a:solidFill>
                  <a:srgbClr val="FF0000"/>
                </a:solidFill>
              </a:rPr>
              <a:t>D.2. Toplumsal Katkı Performansı / </a:t>
            </a:r>
            <a:r>
              <a:rPr lang="tr-TR" sz="3200" dirty="0">
                <a:solidFill>
                  <a:srgbClr val="FF0000"/>
                </a:solidFill>
              </a:rPr>
              <a:t/>
            </a:r>
            <a:br>
              <a:rPr lang="tr-TR" sz="3200" dirty="0">
                <a:solidFill>
                  <a:srgbClr val="FF0000"/>
                </a:solidFill>
              </a:rPr>
            </a:br>
            <a:r>
              <a:rPr lang="tr-TR" sz="3100" b="1" dirty="0">
                <a:solidFill>
                  <a:srgbClr val="0000CC"/>
                </a:solidFill>
              </a:rPr>
              <a:t>D.2.1</a:t>
            </a:r>
            <a:r>
              <a:rPr lang="tr-TR" sz="3100" b="1" dirty="0" smtClean="0">
                <a:solidFill>
                  <a:srgbClr val="0000CC"/>
                </a:solidFill>
              </a:rPr>
              <a:t>. Toplumsal </a:t>
            </a:r>
            <a:r>
              <a:rPr lang="tr-TR" sz="3100" b="1" dirty="0">
                <a:solidFill>
                  <a:srgbClr val="0000CC"/>
                </a:solidFill>
              </a:rPr>
              <a:t>katkı performansının izlenmesi ve değerlendirilmesi</a:t>
            </a:r>
            <a:endParaRPr lang="tr-TR" sz="3100" dirty="0"/>
          </a:p>
        </p:txBody>
      </p:sp>
      <p:sp>
        <p:nvSpPr>
          <p:cNvPr id="11" name="İçerik Yer Tutucusu 10"/>
          <p:cNvSpPr>
            <a:spLocks noGrp="1"/>
          </p:cNvSpPr>
          <p:nvPr>
            <p:ph idx="1"/>
          </p:nvPr>
        </p:nvSpPr>
        <p:spPr>
          <a:xfrm>
            <a:off x="554182" y="1205345"/>
            <a:ext cx="11374582" cy="5001491"/>
          </a:xfrm>
        </p:spPr>
        <p:txBody>
          <a:bodyPr>
            <a:normAutofit fontScale="25000" lnSpcReduction="20000"/>
          </a:bodyPr>
          <a:lstStyle/>
          <a:p>
            <a:pPr marL="0" indent="0" algn="ctr">
              <a:buNone/>
            </a:pPr>
            <a:r>
              <a:rPr lang="tr-TR" sz="11200" b="1" u="sng" dirty="0" smtClean="0">
                <a:solidFill>
                  <a:srgbClr val="FF0000"/>
                </a:solidFill>
              </a:rPr>
              <a:t>Örnek Uygulamalar ve Kanıtlar</a:t>
            </a:r>
          </a:p>
          <a:p>
            <a:pPr marL="0" indent="0" algn="ctr">
              <a:buNone/>
            </a:pPr>
            <a:endParaRPr lang="tr-TR" b="1" u="sng" dirty="0">
              <a:solidFill>
                <a:srgbClr val="FF0000"/>
              </a:solidFill>
            </a:endParaRPr>
          </a:p>
          <a:p>
            <a:pPr marL="360000" indent="-360000">
              <a:lnSpc>
                <a:spcPct val="120000"/>
              </a:lnSpc>
              <a:spcBef>
                <a:spcPts val="0"/>
              </a:spcBef>
              <a:spcAft>
                <a:spcPts val="400"/>
              </a:spcAft>
              <a:buFont typeface="+mj-lt"/>
              <a:buAutoNum type="arabicPeriod"/>
            </a:pPr>
            <a:endParaRPr lang="tr-TR" sz="5400" dirty="0"/>
          </a:p>
          <a:p>
            <a:pPr marL="360000" indent="-360000">
              <a:lnSpc>
                <a:spcPct val="120000"/>
              </a:lnSpc>
              <a:spcBef>
                <a:spcPts val="0"/>
              </a:spcBef>
              <a:spcAft>
                <a:spcPts val="400"/>
              </a:spcAft>
              <a:buFont typeface="+mj-lt"/>
              <a:buAutoNum type="arabicPeriod" startAt="4"/>
            </a:pPr>
            <a:r>
              <a:rPr lang="tr-TR" sz="11200" dirty="0"/>
              <a:t>Ulusal ve uluslararası düzeyde kurumsal iş birlikleri, çeşitli kamu Birim ve kuruluşlarına yapılan görevlendirmeler ile Birimin bünyesinde yer alan birimler aracılığıyla yürütülen </a:t>
            </a:r>
            <a:r>
              <a:rPr lang="tr-TR" sz="11200" i="1" dirty="0">
                <a:solidFill>
                  <a:srgbClr val="FF0000"/>
                </a:solidFill>
              </a:rPr>
              <a:t>eğitim, hizmet, araştırma, danışmanlık vb.</a:t>
            </a:r>
            <a:r>
              <a:rPr lang="tr-TR" sz="11200" dirty="0"/>
              <a:t> </a:t>
            </a:r>
            <a:r>
              <a:rPr lang="tr-TR" sz="11200" i="1" dirty="0">
                <a:solidFill>
                  <a:srgbClr val="3333FF"/>
                </a:solidFill>
              </a:rPr>
              <a:t>toplumsal katkı faaliyetlerinin listesi, </a:t>
            </a:r>
            <a:endParaRPr lang="tr-TR" sz="11200" i="1" dirty="0" smtClean="0">
              <a:solidFill>
                <a:srgbClr val="3333FF"/>
              </a:solidFill>
            </a:endParaRPr>
          </a:p>
          <a:p>
            <a:pPr marL="360000" indent="-360000">
              <a:lnSpc>
                <a:spcPct val="120000"/>
              </a:lnSpc>
              <a:spcBef>
                <a:spcPts val="0"/>
              </a:spcBef>
              <a:spcAft>
                <a:spcPts val="400"/>
              </a:spcAft>
              <a:buFont typeface="+mj-lt"/>
              <a:buAutoNum type="arabicPeriod" startAt="4"/>
            </a:pPr>
            <a:endParaRPr lang="tr-TR" sz="11200" i="1" dirty="0">
              <a:solidFill>
                <a:srgbClr val="3333FF"/>
              </a:solidFill>
            </a:endParaRPr>
          </a:p>
          <a:p>
            <a:pPr marL="360000" indent="-360000">
              <a:lnSpc>
                <a:spcPct val="120000"/>
              </a:lnSpc>
              <a:spcBef>
                <a:spcPts val="0"/>
              </a:spcBef>
              <a:spcAft>
                <a:spcPts val="400"/>
              </a:spcAft>
              <a:buFont typeface="+mj-lt"/>
              <a:buAutoNum type="arabicPeriod" startAt="4"/>
            </a:pPr>
            <a:r>
              <a:rPr lang="tr-TR" sz="11200" dirty="0" smtClean="0"/>
              <a:t>Birimde </a:t>
            </a:r>
            <a:r>
              <a:rPr lang="tr-TR" sz="11200" dirty="0"/>
              <a:t>gerçekleştirilen </a:t>
            </a:r>
            <a:r>
              <a:rPr lang="tr-TR" sz="11200" b="1" dirty="0">
                <a:solidFill>
                  <a:srgbClr val="FF0000"/>
                </a:solidFill>
              </a:rPr>
              <a:t>eğitim, sosyal, kültürel ve bilimsel </a:t>
            </a:r>
            <a:r>
              <a:rPr lang="tr-TR" sz="11200" dirty="0"/>
              <a:t>amaçlı toplantı ve etkinliklere </a:t>
            </a:r>
            <a:r>
              <a:rPr lang="tr-TR" sz="11200" i="1" dirty="0">
                <a:solidFill>
                  <a:srgbClr val="3333FF"/>
                </a:solidFill>
              </a:rPr>
              <a:t>(Seminer, konferans, panel, söyleşi, forum, </a:t>
            </a:r>
            <a:r>
              <a:rPr lang="tr-TR" sz="11200" i="1" dirty="0" err="1">
                <a:solidFill>
                  <a:srgbClr val="3333FF"/>
                </a:solidFill>
              </a:rPr>
              <a:t>çalıştay</a:t>
            </a:r>
            <a:r>
              <a:rPr lang="tr-TR" sz="11200" i="1" dirty="0">
                <a:solidFill>
                  <a:srgbClr val="3333FF"/>
                </a:solidFill>
              </a:rPr>
              <a:t>, kongre, sempozyum, konser, sergi, spor müsabakası, yarışma, yayın, proje, vb.) </a:t>
            </a:r>
            <a:r>
              <a:rPr lang="tr-TR" sz="11200" dirty="0"/>
              <a:t>ait kanıtlar, </a:t>
            </a:r>
          </a:p>
        </p:txBody>
      </p:sp>
      <p:sp>
        <p:nvSpPr>
          <p:cNvPr id="7" name="Veri Yer Tutucusu 6"/>
          <p:cNvSpPr>
            <a:spLocks noGrp="1"/>
          </p:cNvSpPr>
          <p:nvPr>
            <p:ph type="dt" sz="half" idx="10"/>
          </p:nvPr>
        </p:nvSpPr>
        <p:spPr/>
        <p:txBody>
          <a:bodyPr/>
          <a:lstStyle/>
          <a:p>
            <a:fld id="{1952E2A2-E0B3-428C-A5BB-6C463A0A8E38}" type="datetime1">
              <a:rPr lang="tr-TR" smtClean="0"/>
              <a:t>15.10.2025</a:t>
            </a:fld>
            <a:endParaRPr lang="tr-TR"/>
          </a:p>
        </p:txBody>
      </p:sp>
      <p:sp>
        <p:nvSpPr>
          <p:cNvPr id="8" name="Altbilgi Yer Tutucusu 7"/>
          <p:cNvSpPr>
            <a:spLocks noGrp="1"/>
          </p:cNvSpPr>
          <p:nvPr>
            <p:ph type="ftr" sz="quarter" idx="11"/>
          </p:nvPr>
        </p:nvSpPr>
        <p:spPr/>
        <p:txBody>
          <a:bodyPr/>
          <a:lstStyle/>
          <a:p>
            <a:r>
              <a:rPr lang="tr-TR" smtClean="0"/>
              <a:t>TRÜ KALİTE KOORDİNATÖRLÜĞÜ</a:t>
            </a:r>
            <a:endParaRPr lang="tr-TR"/>
          </a:p>
        </p:txBody>
      </p:sp>
      <p:sp>
        <p:nvSpPr>
          <p:cNvPr id="9" name="Slayt Numarası Yer Tutucusu 8"/>
          <p:cNvSpPr>
            <a:spLocks noGrp="1"/>
          </p:cNvSpPr>
          <p:nvPr>
            <p:ph type="sldNum" sz="quarter" idx="12"/>
          </p:nvPr>
        </p:nvSpPr>
        <p:spPr/>
        <p:txBody>
          <a:bodyPr/>
          <a:lstStyle/>
          <a:p>
            <a:fld id="{DDCE7859-ABE5-4F86-9590-63E6FFC2B8A3}" type="slidenum">
              <a:rPr lang="tr-TR" smtClean="0"/>
              <a:pPr/>
              <a:t>55</a:t>
            </a:fld>
            <a:endParaRPr lang="tr-TR"/>
          </a:p>
        </p:txBody>
      </p:sp>
    </p:spTree>
    <p:extLst>
      <p:ext uri="{BB962C8B-B14F-4D97-AF65-F5344CB8AC3E}">
        <p14:creationId xmlns:p14="http://schemas.microsoft.com/office/powerpoint/2010/main" val="314182760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p:cNvSpPr>
            <a:spLocks noGrp="1"/>
          </p:cNvSpPr>
          <p:nvPr>
            <p:ph type="title"/>
          </p:nvPr>
        </p:nvSpPr>
        <p:spPr>
          <a:xfrm>
            <a:off x="838200" y="185017"/>
            <a:ext cx="11353800" cy="746126"/>
          </a:xfrm>
        </p:spPr>
        <p:txBody>
          <a:bodyPr>
            <a:normAutofit fontScale="90000"/>
          </a:bodyPr>
          <a:lstStyle/>
          <a:p>
            <a:pPr algn="ctr"/>
            <a:r>
              <a:rPr lang="tr-TR" sz="2700" b="1" dirty="0">
                <a:solidFill>
                  <a:srgbClr val="FF0000"/>
                </a:solidFill>
              </a:rPr>
              <a:t>D.2. Toplumsal Katkı Performansı / </a:t>
            </a:r>
            <a:r>
              <a:rPr lang="tr-TR" sz="3200" dirty="0">
                <a:solidFill>
                  <a:srgbClr val="FF0000"/>
                </a:solidFill>
              </a:rPr>
              <a:t/>
            </a:r>
            <a:br>
              <a:rPr lang="tr-TR" sz="3200" dirty="0">
                <a:solidFill>
                  <a:srgbClr val="FF0000"/>
                </a:solidFill>
              </a:rPr>
            </a:br>
            <a:r>
              <a:rPr lang="tr-TR" sz="3100" b="1" dirty="0">
                <a:solidFill>
                  <a:srgbClr val="0000CC"/>
                </a:solidFill>
              </a:rPr>
              <a:t>D.2.1</a:t>
            </a:r>
            <a:r>
              <a:rPr lang="tr-TR" sz="3100" b="1" dirty="0" smtClean="0">
                <a:solidFill>
                  <a:srgbClr val="0000CC"/>
                </a:solidFill>
              </a:rPr>
              <a:t>. Toplumsal </a:t>
            </a:r>
            <a:r>
              <a:rPr lang="tr-TR" sz="3100" b="1" dirty="0">
                <a:solidFill>
                  <a:srgbClr val="0000CC"/>
                </a:solidFill>
              </a:rPr>
              <a:t>katkı performansının izlenmesi ve değerlendirilmesi</a:t>
            </a:r>
            <a:endParaRPr lang="tr-TR" sz="3100" dirty="0"/>
          </a:p>
        </p:txBody>
      </p:sp>
      <p:sp>
        <p:nvSpPr>
          <p:cNvPr id="11" name="İçerik Yer Tutucusu 10"/>
          <p:cNvSpPr>
            <a:spLocks noGrp="1"/>
          </p:cNvSpPr>
          <p:nvPr>
            <p:ph idx="1"/>
          </p:nvPr>
        </p:nvSpPr>
        <p:spPr>
          <a:xfrm>
            <a:off x="593386" y="1546698"/>
            <a:ext cx="10953345" cy="4660138"/>
          </a:xfrm>
        </p:spPr>
        <p:txBody>
          <a:bodyPr>
            <a:normAutofit fontScale="25000" lnSpcReduction="20000"/>
          </a:bodyPr>
          <a:lstStyle/>
          <a:p>
            <a:pPr marL="0" indent="0" algn="ctr">
              <a:buNone/>
            </a:pPr>
            <a:r>
              <a:rPr lang="tr-TR" sz="11200" b="1" u="sng" dirty="0" smtClean="0">
                <a:solidFill>
                  <a:srgbClr val="FF0000"/>
                </a:solidFill>
              </a:rPr>
              <a:t>Örnek Uygulamalar ve Kanıtlar</a:t>
            </a:r>
          </a:p>
          <a:p>
            <a:pPr marL="0" indent="0" algn="ctr">
              <a:buNone/>
            </a:pPr>
            <a:endParaRPr lang="tr-TR" b="1" u="sng" dirty="0">
              <a:solidFill>
                <a:srgbClr val="FF0000"/>
              </a:solidFill>
            </a:endParaRPr>
          </a:p>
          <a:p>
            <a:pPr marL="360000" indent="-360000">
              <a:lnSpc>
                <a:spcPct val="120000"/>
              </a:lnSpc>
              <a:spcBef>
                <a:spcPts val="0"/>
              </a:spcBef>
              <a:spcAft>
                <a:spcPts val="400"/>
              </a:spcAft>
              <a:buFont typeface="+mj-lt"/>
              <a:buAutoNum type="arabicPeriod"/>
            </a:pPr>
            <a:endParaRPr lang="tr-TR" sz="5400" dirty="0"/>
          </a:p>
          <a:p>
            <a:pPr marL="360000" indent="-360000">
              <a:lnSpc>
                <a:spcPct val="120000"/>
              </a:lnSpc>
              <a:spcBef>
                <a:spcPts val="0"/>
              </a:spcBef>
              <a:spcAft>
                <a:spcPts val="400"/>
              </a:spcAft>
              <a:buFont typeface="+mj-lt"/>
              <a:buAutoNum type="arabicPeriod" startAt="6"/>
            </a:pPr>
            <a:r>
              <a:rPr lang="tr-TR" sz="11200" dirty="0" smtClean="0"/>
              <a:t>Toplumsal </a:t>
            </a:r>
            <a:r>
              <a:rPr lang="tr-TR" sz="11200" dirty="0"/>
              <a:t>katkı performansının </a:t>
            </a:r>
            <a:r>
              <a:rPr lang="tr-TR" sz="11200" b="1" dirty="0">
                <a:solidFill>
                  <a:srgbClr val="FF0000"/>
                </a:solidFill>
              </a:rPr>
              <a:t>izlenmesine ve iyileştirilmesine </a:t>
            </a:r>
            <a:r>
              <a:rPr lang="tr-TR" sz="11200" dirty="0"/>
              <a:t>ilişkin kanıtlar </a:t>
            </a:r>
            <a:r>
              <a:rPr lang="tr-TR" sz="11200" i="1" dirty="0">
                <a:solidFill>
                  <a:srgbClr val="0000CC"/>
                </a:solidFill>
              </a:rPr>
              <a:t>(paydaş geri bildirimleri, birim toplumsal katkı performans analiz raporu, öğretim elemanı, idari personel veya öğrenci toplumsal katkı performansı analizleri ve değerlendirme raporu, vb.,),  </a:t>
            </a:r>
          </a:p>
          <a:p>
            <a:pPr marL="360000" indent="-360000">
              <a:lnSpc>
                <a:spcPct val="120000"/>
              </a:lnSpc>
              <a:spcBef>
                <a:spcPts val="0"/>
              </a:spcBef>
              <a:spcAft>
                <a:spcPts val="400"/>
              </a:spcAft>
              <a:buFont typeface="+mj-lt"/>
              <a:buAutoNum type="arabicPeriod" startAt="6"/>
            </a:pPr>
            <a:endParaRPr lang="tr-TR" sz="11200" dirty="0" smtClean="0"/>
          </a:p>
          <a:p>
            <a:pPr marL="360000" indent="-360000">
              <a:lnSpc>
                <a:spcPct val="120000"/>
              </a:lnSpc>
              <a:spcBef>
                <a:spcPts val="0"/>
              </a:spcBef>
              <a:spcAft>
                <a:spcPts val="400"/>
              </a:spcAft>
              <a:buFont typeface="+mj-lt"/>
              <a:buAutoNum type="arabicPeriod" startAt="6"/>
            </a:pPr>
            <a:r>
              <a:rPr lang="tr-TR" sz="11200" dirty="0" smtClean="0"/>
              <a:t>Standart </a:t>
            </a:r>
            <a:r>
              <a:rPr lang="tr-TR" sz="11200" dirty="0"/>
              <a:t>uygulamalar ve mevzuatın yanı sıra; birimin ihtiyaçları doğrultusunda geliştirdiği özgün yaklaşım ve uygulamalarına ilişkin </a:t>
            </a:r>
            <a:r>
              <a:rPr lang="tr-TR" sz="11200" dirty="0" smtClean="0"/>
              <a:t>kanıtlar.</a:t>
            </a:r>
            <a:endParaRPr lang="tr-TR" sz="11200" b="1" u="sng" dirty="0">
              <a:solidFill>
                <a:srgbClr val="FF0000"/>
              </a:solidFill>
            </a:endParaRPr>
          </a:p>
        </p:txBody>
      </p:sp>
      <p:sp>
        <p:nvSpPr>
          <p:cNvPr id="7" name="Veri Yer Tutucusu 6"/>
          <p:cNvSpPr>
            <a:spLocks noGrp="1"/>
          </p:cNvSpPr>
          <p:nvPr>
            <p:ph type="dt" sz="half" idx="10"/>
          </p:nvPr>
        </p:nvSpPr>
        <p:spPr/>
        <p:txBody>
          <a:bodyPr/>
          <a:lstStyle/>
          <a:p>
            <a:fld id="{ABAB204C-55E5-47F3-90AA-7FAFDA25CDE6}" type="datetime1">
              <a:rPr lang="tr-TR" smtClean="0"/>
              <a:t>15.10.2025</a:t>
            </a:fld>
            <a:endParaRPr lang="tr-TR"/>
          </a:p>
        </p:txBody>
      </p:sp>
      <p:sp>
        <p:nvSpPr>
          <p:cNvPr id="8" name="Altbilgi Yer Tutucusu 7"/>
          <p:cNvSpPr>
            <a:spLocks noGrp="1"/>
          </p:cNvSpPr>
          <p:nvPr>
            <p:ph type="ftr" sz="quarter" idx="11"/>
          </p:nvPr>
        </p:nvSpPr>
        <p:spPr/>
        <p:txBody>
          <a:bodyPr/>
          <a:lstStyle/>
          <a:p>
            <a:r>
              <a:rPr lang="tr-TR" smtClean="0"/>
              <a:t>TRÜ KALİTE KOORDİNATÖRLÜĞÜ</a:t>
            </a:r>
            <a:endParaRPr lang="tr-TR"/>
          </a:p>
        </p:txBody>
      </p:sp>
      <p:sp>
        <p:nvSpPr>
          <p:cNvPr id="9" name="Slayt Numarası Yer Tutucusu 8"/>
          <p:cNvSpPr>
            <a:spLocks noGrp="1"/>
          </p:cNvSpPr>
          <p:nvPr>
            <p:ph type="sldNum" sz="quarter" idx="12"/>
          </p:nvPr>
        </p:nvSpPr>
        <p:spPr/>
        <p:txBody>
          <a:bodyPr/>
          <a:lstStyle/>
          <a:p>
            <a:fld id="{DDCE7859-ABE5-4F86-9590-63E6FFC2B8A3}" type="slidenum">
              <a:rPr lang="tr-TR" smtClean="0"/>
              <a:pPr/>
              <a:t>56</a:t>
            </a:fld>
            <a:endParaRPr lang="tr-TR"/>
          </a:p>
        </p:txBody>
      </p:sp>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1000" y="6356350"/>
            <a:ext cx="381000" cy="386292"/>
          </a:xfrm>
          <a:prstGeom prst="rect">
            <a:avLst/>
          </a:prstGeom>
        </p:spPr>
      </p:pic>
    </p:spTree>
    <p:extLst>
      <p:ext uri="{BB962C8B-B14F-4D97-AF65-F5344CB8AC3E}">
        <p14:creationId xmlns:p14="http://schemas.microsoft.com/office/powerpoint/2010/main" val="2812721869"/>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İçerik Yer Tutucusu 2"/>
          <p:cNvSpPr>
            <a:spLocks noGrp="1"/>
          </p:cNvSpPr>
          <p:nvPr>
            <p:ph idx="1"/>
          </p:nvPr>
        </p:nvSpPr>
        <p:spPr>
          <a:xfrm>
            <a:off x="-159328" y="920894"/>
            <a:ext cx="7481455" cy="3119727"/>
          </a:xfrm>
        </p:spPr>
        <p:txBody>
          <a:bodyPr/>
          <a:lstStyle/>
          <a:p>
            <a:pPr marL="0" indent="0" algn="ctr">
              <a:buNone/>
            </a:pPr>
            <a:r>
              <a:rPr lang="tr-TR" altLang="tr-TR" sz="5400" b="1" dirty="0">
                <a:solidFill>
                  <a:srgbClr val="C00000"/>
                </a:solidFill>
              </a:rPr>
              <a:t>SORULARINIZ?</a:t>
            </a:r>
          </a:p>
          <a:p>
            <a:pPr marL="0" indent="0" algn="ctr">
              <a:buNone/>
            </a:pPr>
            <a:r>
              <a:rPr lang="tr-TR" altLang="tr-TR" sz="5400" b="1" dirty="0">
                <a:solidFill>
                  <a:srgbClr val="C00000"/>
                </a:solidFill>
              </a:rPr>
              <a:t>VE</a:t>
            </a:r>
          </a:p>
          <a:p>
            <a:pPr marL="0" indent="0" algn="ctr">
              <a:buNone/>
            </a:pPr>
            <a:r>
              <a:rPr lang="tr-TR" altLang="tr-TR" sz="5400" b="1" dirty="0">
                <a:solidFill>
                  <a:srgbClr val="C00000"/>
                </a:solidFill>
              </a:rPr>
              <a:t>ÖNERİLERİNİZ?</a:t>
            </a:r>
          </a:p>
        </p:txBody>
      </p:sp>
      <p:sp>
        <p:nvSpPr>
          <p:cNvPr id="4" name="Veri Yer Tutucusu 3"/>
          <p:cNvSpPr>
            <a:spLocks noGrp="1"/>
          </p:cNvSpPr>
          <p:nvPr>
            <p:ph type="dt" sz="quarter" idx="10"/>
          </p:nvPr>
        </p:nvSpPr>
        <p:spPr/>
        <p:txBody>
          <a:bodyPr/>
          <a:lstStyle/>
          <a:p>
            <a:pPr>
              <a:defRPr/>
            </a:pPr>
            <a:fld id="{5EC1DF99-7276-4C6B-A3BE-16BA89725EF6}" type="datetime1">
              <a:rPr lang="tr-TR" smtClean="0"/>
              <a:t>15.10.2025</a:t>
            </a:fld>
            <a:endParaRPr lang="tr-TR"/>
          </a:p>
        </p:txBody>
      </p:sp>
      <p:sp>
        <p:nvSpPr>
          <p:cNvPr id="2" name="Altbilgi Yer Tutucusu 1"/>
          <p:cNvSpPr>
            <a:spLocks noGrp="1"/>
          </p:cNvSpPr>
          <p:nvPr>
            <p:ph type="ftr" sz="quarter" idx="11"/>
          </p:nvPr>
        </p:nvSpPr>
        <p:spPr/>
        <p:txBody>
          <a:bodyPr/>
          <a:lstStyle/>
          <a:p>
            <a:r>
              <a:rPr lang="tr-TR" smtClean="0"/>
              <a:t>TRÜ KALİTE KOORDİNATÖRLÜĞÜ</a:t>
            </a:r>
            <a:endParaRPr lang="tr-TR"/>
          </a:p>
        </p:txBody>
      </p:sp>
      <p:sp>
        <p:nvSpPr>
          <p:cNvPr id="3" name="Slayt Numarası Yer Tutucusu 2"/>
          <p:cNvSpPr>
            <a:spLocks noGrp="1"/>
          </p:cNvSpPr>
          <p:nvPr>
            <p:ph type="sldNum" sz="quarter" idx="12"/>
          </p:nvPr>
        </p:nvSpPr>
        <p:spPr/>
        <p:txBody>
          <a:bodyPr/>
          <a:lstStyle/>
          <a:p>
            <a:fld id="{DDCE7859-ABE5-4F86-9590-63E6FFC2B8A3}" type="slidenum">
              <a:rPr lang="tr-TR" smtClean="0"/>
              <a:pPr/>
              <a:t>57</a:t>
            </a:fld>
            <a:endParaRPr lang="tr-TR"/>
          </a:p>
        </p:txBody>
      </p:sp>
      <p:pic>
        <p:nvPicPr>
          <p:cNvPr id="11268" name="Picture 4" descr="İLETİŞİM ÇAĞINDA İLETİŞİM BOZUKLUĞ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2127" y="2982767"/>
            <a:ext cx="4443556" cy="2971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363166"/>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21933"/>
            <a:ext cx="12192000" cy="649951"/>
          </a:xfrm>
        </p:spPr>
        <p:txBody>
          <a:bodyPr>
            <a:noAutofit/>
          </a:bodyPr>
          <a:lstStyle/>
          <a:p>
            <a:pPr algn="ctr"/>
            <a:r>
              <a:rPr lang="tr-TR" sz="3200" b="1" dirty="0">
                <a:solidFill>
                  <a:srgbClr val="FF0000"/>
                </a:solidFill>
              </a:rPr>
              <a:t>C. ARAŞTIRMA VE GELİŞTİRME</a:t>
            </a:r>
            <a:endParaRPr lang="tr-TR" sz="3200" dirty="0">
              <a:solidFill>
                <a:srgbClr val="0000CC"/>
              </a:solidFill>
            </a:endParaRPr>
          </a:p>
        </p:txBody>
      </p:sp>
      <p:sp>
        <p:nvSpPr>
          <p:cNvPr id="3" name="Veri Yer Tutucusu 2"/>
          <p:cNvSpPr>
            <a:spLocks noGrp="1"/>
          </p:cNvSpPr>
          <p:nvPr>
            <p:ph type="dt" sz="half" idx="10"/>
          </p:nvPr>
        </p:nvSpPr>
        <p:spPr/>
        <p:txBody>
          <a:bodyPr/>
          <a:lstStyle/>
          <a:p>
            <a:fld id="{12650528-A49F-4233-858D-7B0758DA2DF0}" type="datetime1">
              <a:rPr lang="tr-TR" smtClean="0"/>
              <a:t>15.10.2025</a:t>
            </a:fld>
            <a:endParaRPr lang="tr-TR"/>
          </a:p>
        </p:txBody>
      </p:sp>
      <p:sp>
        <p:nvSpPr>
          <p:cNvPr id="4" name="Altbilgi Yer Tutucusu 3"/>
          <p:cNvSpPr>
            <a:spLocks noGrp="1"/>
          </p:cNvSpPr>
          <p:nvPr>
            <p:ph type="ftr" sz="quarter" idx="11"/>
          </p:nvPr>
        </p:nvSpPr>
        <p:spPr/>
        <p:txBody>
          <a:bodyPr/>
          <a:lstStyle/>
          <a:p>
            <a:r>
              <a:rPr lang="tr-TR" smtClean="0"/>
              <a:t>TRÜ KALİTE KOORDİNATÖRLÜĞÜ</a:t>
            </a:r>
            <a:endParaRPr lang="tr-TR"/>
          </a:p>
        </p:txBody>
      </p:sp>
      <p:sp>
        <p:nvSpPr>
          <p:cNvPr id="5" name="Slayt Numarası Yer Tutucusu 4"/>
          <p:cNvSpPr>
            <a:spLocks noGrp="1"/>
          </p:cNvSpPr>
          <p:nvPr>
            <p:ph type="sldNum" sz="quarter" idx="12"/>
          </p:nvPr>
        </p:nvSpPr>
        <p:spPr/>
        <p:txBody>
          <a:bodyPr/>
          <a:lstStyle/>
          <a:p>
            <a:fld id="{DDCE7859-ABE5-4F86-9590-63E6FFC2B8A3}" type="slidenum">
              <a:rPr lang="tr-TR" smtClean="0"/>
              <a:pPr/>
              <a:t>6</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269369612"/>
              </p:ext>
            </p:extLst>
          </p:nvPr>
        </p:nvGraphicFramePr>
        <p:xfrm>
          <a:off x="318654" y="886691"/>
          <a:ext cx="11568546" cy="5444721"/>
        </p:xfrm>
        <a:graphic>
          <a:graphicData uri="http://schemas.openxmlformats.org/drawingml/2006/table">
            <a:tbl>
              <a:tblPr>
                <a:tableStyleId>{BC89EF96-8CEA-46FF-86C4-4CE0E7609802}</a:tableStyleId>
              </a:tblPr>
              <a:tblGrid>
                <a:gridCol w="5648402">
                  <a:extLst>
                    <a:ext uri="{9D8B030D-6E8A-4147-A177-3AD203B41FA5}">
                      <a16:colId xmlns:a16="http://schemas.microsoft.com/office/drawing/2014/main" val="813641100"/>
                    </a:ext>
                  </a:extLst>
                </a:gridCol>
                <a:gridCol w="291155">
                  <a:extLst>
                    <a:ext uri="{9D8B030D-6E8A-4147-A177-3AD203B41FA5}">
                      <a16:colId xmlns:a16="http://schemas.microsoft.com/office/drawing/2014/main" val="1080912728"/>
                    </a:ext>
                  </a:extLst>
                </a:gridCol>
                <a:gridCol w="5628989">
                  <a:extLst>
                    <a:ext uri="{9D8B030D-6E8A-4147-A177-3AD203B41FA5}">
                      <a16:colId xmlns:a16="http://schemas.microsoft.com/office/drawing/2014/main" val="4179964651"/>
                    </a:ext>
                  </a:extLst>
                </a:gridCol>
              </a:tblGrid>
              <a:tr h="1186638">
                <a:tc>
                  <a:txBody>
                    <a:bodyPr/>
                    <a:lstStyle/>
                    <a:p>
                      <a:pPr marL="72000" algn="ctr">
                        <a:lnSpc>
                          <a:spcPct val="100000"/>
                        </a:lnSpc>
                        <a:spcAft>
                          <a:spcPts val="400"/>
                        </a:spcAft>
                      </a:pPr>
                      <a:r>
                        <a:rPr lang="tr-TR" sz="2000" b="1" u="sng" dirty="0">
                          <a:solidFill>
                            <a:schemeClr val="tx1"/>
                          </a:solidFill>
                          <a:effectLst/>
                          <a:latin typeface="+mn-lt"/>
                        </a:rPr>
                        <a:t>ÖLÇÜT </a:t>
                      </a:r>
                      <a:endParaRPr lang="tr-TR" sz="2000" b="1" u="sng" dirty="0" smtClean="0">
                        <a:solidFill>
                          <a:schemeClr val="tx1"/>
                        </a:solidFill>
                        <a:effectLst/>
                        <a:latin typeface="+mn-lt"/>
                      </a:endParaRPr>
                    </a:p>
                    <a:p>
                      <a:pPr marL="72000" indent="0" algn="l">
                        <a:lnSpc>
                          <a:spcPct val="100000"/>
                        </a:lnSpc>
                        <a:spcAft>
                          <a:spcPts val="400"/>
                        </a:spcAft>
                      </a:pPr>
                      <a:r>
                        <a:rPr lang="tr-TR" sz="2000" b="1" dirty="0" smtClean="0">
                          <a:solidFill>
                            <a:schemeClr val="tx1"/>
                          </a:solidFill>
                          <a:latin typeface="+mn-lt"/>
                        </a:rPr>
                        <a:t>C.1 Araştırma Süreçlerinin Yönetimi ve Araştırma Kaynakları </a:t>
                      </a:r>
                      <a:endParaRPr lang="tr-TR" sz="2000" b="1" dirty="0">
                        <a:solidFill>
                          <a:schemeClr val="tx1"/>
                        </a:solidFill>
                        <a:latin typeface="+mn-lt"/>
                        <a:ea typeface="Calibri"/>
                        <a:cs typeface="Calibri" panose="020F0502020204030204" pitchFamily="34" charset="0"/>
                      </a:endParaRPr>
                    </a:p>
                  </a:txBody>
                  <a:tcPr marL="28575" marR="28575" marT="6985" marB="0" anchor="ctr">
                    <a:solidFill>
                      <a:schemeClr val="accent1">
                        <a:lumMod val="20000"/>
                        <a:lumOff val="80000"/>
                      </a:schemeClr>
                    </a:solidFill>
                  </a:tcPr>
                </a:tc>
                <a:tc rowSpan="2">
                  <a:txBody>
                    <a:bodyPr/>
                    <a:lstStyle/>
                    <a:p>
                      <a:pPr marL="72000" algn="l">
                        <a:lnSpc>
                          <a:spcPct val="100000"/>
                        </a:lnSpc>
                        <a:spcAft>
                          <a:spcPts val="400"/>
                        </a:spcAft>
                      </a:pPr>
                      <a:r>
                        <a:rPr lang="tr-TR" sz="2000" b="1" dirty="0">
                          <a:solidFill>
                            <a:schemeClr val="tx1"/>
                          </a:solidFill>
                          <a:effectLst/>
                          <a:latin typeface="+mn-lt"/>
                        </a:rPr>
                        <a:t> </a:t>
                      </a:r>
                      <a:endParaRPr lang="tr-TR" sz="2000" b="1" dirty="0">
                        <a:solidFill>
                          <a:schemeClr val="tx1"/>
                        </a:solidFill>
                        <a:effectLst/>
                        <a:latin typeface="+mn-lt"/>
                        <a:ea typeface="Calibri" panose="020F0502020204030204" pitchFamily="34" charset="0"/>
                        <a:cs typeface="Times New Roman" panose="02020603050405020304" pitchFamily="18" charset="0"/>
                      </a:endParaRPr>
                    </a:p>
                    <a:p>
                      <a:pPr marL="72000" algn="l">
                        <a:lnSpc>
                          <a:spcPct val="100000"/>
                        </a:lnSpc>
                        <a:spcAft>
                          <a:spcPts val="400"/>
                        </a:spcAft>
                      </a:pPr>
                      <a:r>
                        <a:rPr lang="tr-TR" sz="2000" b="1" dirty="0">
                          <a:solidFill>
                            <a:schemeClr val="tx1"/>
                          </a:solidFill>
                          <a:effectLst/>
                          <a:latin typeface="+mn-lt"/>
                        </a:rPr>
                        <a:t> </a:t>
                      </a:r>
                      <a:endParaRPr lang="tr-TR" sz="2000" b="1" dirty="0">
                        <a:solidFill>
                          <a:schemeClr val="tx1"/>
                        </a:solidFill>
                        <a:effectLst/>
                        <a:latin typeface="+mn-lt"/>
                        <a:ea typeface="Calibri" panose="020F0502020204030204" pitchFamily="34" charset="0"/>
                        <a:cs typeface="Times New Roman" panose="02020603050405020304" pitchFamily="18" charset="0"/>
                      </a:endParaRPr>
                    </a:p>
                    <a:p>
                      <a:pPr marL="72000" algn="l">
                        <a:lnSpc>
                          <a:spcPct val="100000"/>
                        </a:lnSpc>
                        <a:spcAft>
                          <a:spcPts val="400"/>
                        </a:spcAft>
                      </a:pPr>
                      <a:r>
                        <a:rPr lang="tr-TR" sz="2000" b="1" dirty="0">
                          <a:solidFill>
                            <a:schemeClr val="tx1"/>
                          </a:solidFill>
                          <a:effectLst/>
                          <a:latin typeface="+mn-lt"/>
                        </a:rPr>
                        <a:t> </a:t>
                      </a:r>
                      <a:endParaRPr lang="tr-TR" sz="2000" b="1" dirty="0">
                        <a:solidFill>
                          <a:schemeClr val="tx1"/>
                        </a:solidFill>
                        <a:effectLst/>
                        <a:latin typeface="+mn-lt"/>
                        <a:ea typeface="Calibri" panose="020F0502020204030204" pitchFamily="34" charset="0"/>
                        <a:cs typeface="Times New Roman" panose="02020603050405020304" pitchFamily="18" charset="0"/>
                      </a:endParaRPr>
                    </a:p>
                    <a:p>
                      <a:pPr marL="72000" algn="l">
                        <a:lnSpc>
                          <a:spcPct val="100000"/>
                        </a:lnSpc>
                        <a:spcAft>
                          <a:spcPts val="400"/>
                        </a:spcAft>
                      </a:pPr>
                      <a:r>
                        <a:rPr lang="tr-TR" sz="2000" b="1" dirty="0">
                          <a:solidFill>
                            <a:schemeClr val="tx1"/>
                          </a:solidFill>
                          <a:effectLst/>
                          <a:latin typeface="+mn-lt"/>
                        </a:rPr>
                        <a:t> </a:t>
                      </a:r>
                      <a:endParaRPr lang="tr-TR" sz="2000" b="1" dirty="0">
                        <a:solidFill>
                          <a:schemeClr val="tx1"/>
                        </a:solidFill>
                        <a:effectLst/>
                        <a:latin typeface="+mn-lt"/>
                        <a:ea typeface="Calibri" panose="020F0502020204030204" pitchFamily="34" charset="0"/>
                        <a:cs typeface="Times New Roman" panose="02020603050405020304" pitchFamily="18" charset="0"/>
                      </a:endParaRPr>
                    </a:p>
                    <a:p>
                      <a:pPr marL="72000" algn="l">
                        <a:lnSpc>
                          <a:spcPct val="100000"/>
                        </a:lnSpc>
                        <a:spcAft>
                          <a:spcPts val="400"/>
                        </a:spcAft>
                      </a:pPr>
                      <a:r>
                        <a:rPr lang="tr-TR" sz="2000" b="1" dirty="0">
                          <a:solidFill>
                            <a:schemeClr val="tx1"/>
                          </a:solidFill>
                          <a:effectLst/>
                          <a:latin typeface="+mn-lt"/>
                        </a:rPr>
                        <a:t> </a:t>
                      </a:r>
                      <a:endParaRPr lang="tr-TR" sz="20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marL="72000" algn="ctr">
                        <a:lnSpc>
                          <a:spcPct val="100000"/>
                        </a:lnSpc>
                        <a:spcAft>
                          <a:spcPts val="400"/>
                        </a:spcAft>
                      </a:pPr>
                      <a:r>
                        <a:rPr lang="tr-TR" sz="2000" b="1" u="sng" dirty="0">
                          <a:solidFill>
                            <a:schemeClr val="tx1"/>
                          </a:solidFill>
                          <a:effectLst/>
                          <a:latin typeface="+mn-lt"/>
                        </a:rPr>
                        <a:t>ÖLÇÜT </a:t>
                      </a:r>
                      <a:endParaRPr lang="tr-TR" sz="2000" b="1" u="sng" dirty="0" smtClean="0">
                        <a:solidFill>
                          <a:schemeClr val="tx1"/>
                        </a:solidFill>
                        <a:effectLst/>
                        <a:latin typeface="+mn-lt"/>
                      </a:endParaRPr>
                    </a:p>
                    <a:p>
                      <a:pPr marL="72000" indent="0" algn="l">
                        <a:lnSpc>
                          <a:spcPct val="100000"/>
                        </a:lnSpc>
                        <a:spcAft>
                          <a:spcPts val="400"/>
                        </a:spcAft>
                      </a:pPr>
                      <a:r>
                        <a:rPr lang="tr-TR" sz="2000" b="1" dirty="0" smtClean="0">
                          <a:solidFill>
                            <a:schemeClr val="tx1"/>
                          </a:solidFill>
                          <a:latin typeface="+mn-lt"/>
                        </a:rPr>
                        <a:t>C.2 Araştırma Yetkinliği, İş birlikleri ve Destekler </a:t>
                      </a:r>
                      <a:endParaRPr lang="tr-TR" sz="2000" b="1" dirty="0" smtClean="0">
                        <a:solidFill>
                          <a:schemeClr val="tx1"/>
                        </a:solidFill>
                        <a:latin typeface="+mn-lt"/>
                        <a:ea typeface="Calibri"/>
                        <a:cs typeface="Calibri" panose="020F0502020204030204" pitchFamily="34" charset="0"/>
                      </a:endParaRPr>
                    </a:p>
                    <a:p>
                      <a:pPr marL="72000" algn="l">
                        <a:lnSpc>
                          <a:spcPct val="100000"/>
                        </a:lnSpc>
                        <a:spcAft>
                          <a:spcPts val="400"/>
                        </a:spcAft>
                      </a:pPr>
                      <a:endParaRPr lang="tr-TR" sz="2000" b="1" dirty="0" smtClean="0">
                        <a:solidFill>
                          <a:schemeClr val="tx1"/>
                        </a:solidFill>
                        <a:effectLst/>
                        <a:latin typeface="+mn-lt"/>
                      </a:endParaRPr>
                    </a:p>
                  </a:txBody>
                  <a:tcPr marL="28575" marR="28575" marT="6985" marB="0" anchor="ctr">
                    <a:solidFill>
                      <a:schemeClr val="accent2">
                        <a:lumMod val="20000"/>
                        <a:lumOff val="80000"/>
                      </a:schemeClr>
                    </a:solidFill>
                  </a:tcPr>
                </a:tc>
                <a:extLst>
                  <a:ext uri="{0D108BD9-81ED-4DB2-BD59-A6C34878D82A}">
                    <a16:rowId xmlns:a16="http://schemas.microsoft.com/office/drawing/2014/main" val="1243710793"/>
                  </a:ext>
                </a:extLst>
              </a:tr>
              <a:tr h="1698878">
                <a:tc>
                  <a:txBody>
                    <a:bodyPr/>
                    <a:lstStyle/>
                    <a:p>
                      <a:pPr marL="72000" algn="ctr">
                        <a:lnSpc>
                          <a:spcPct val="100000"/>
                        </a:lnSpc>
                        <a:spcAft>
                          <a:spcPts val="400"/>
                        </a:spcAft>
                      </a:pPr>
                      <a:r>
                        <a:rPr lang="tr-TR" sz="2000" b="1" u="sng" dirty="0">
                          <a:solidFill>
                            <a:srgbClr val="0000CC"/>
                          </a:solidFill>
                          <a:effectLst/>
                          <a:latin typeface="+mn-lt"/>
                        </a:rPr>
                        <a:t>ALT </a:t>
                      </a:r>
                      <a:r>
                        <a:rPr lang="tr-TR" sz="2000" b="1" u="sng" dirty="0" smtClean="0">
                          <a:solidFill>
                            <a:srgbClr val="0000CC"/>
                          </a:solidFill>
                          <a:effectLst/>
                          <a:latin typeface="+mn-lt"/>
                        </a:rPr>
                        <a:t>ÖLÇÜTLER</a:t>
                      </a:r>
                    </a:p>
                    <a:p>
                      <a:pPr marL="72000" indent="0" algn="l">
                        <a:lnSpc>
                          <a:spcPct val="100000"/>
                        </a:lnSpc>
                        <a:spcAft>
                          <a:spcPts val="400"/>
                        </a:spcAft>
                      </a:pPr>
                      <a:r>
                        <a:rPr lang="tr-TR" sz="2000" b="1" u="none" dirty="0" smtClean="0">
                          <a:solidFill>
                            <a:schemeClr val="tx1"/>
                          </a:solidFill>
                          <a:latin typeface="+mn-lt"/>
                        </a:rPr>
                        <a:t>C.1.1. Araştırma süreçlerinin yönetimi</a:t>
                      </a:r>
                    </a:p>
                    <a:p>
                      <a:pPr marL="72000" indent="0" algn="l">
                        <a:lnSpc>
                          <a:spcPct val="100000"/>
                        </a:lnSpc>
                        <a:spcAft>
                          <a:spcPts val="400"/>
                        </a:spcAft>
                      </a:pPr>
                      <a:r>
                        <a:rPr lang="tr-TR" sz="2000" b="1" u="none" dirty="0" smtClean="0">
                          <a:solidFill>
                            <a:schemeClr val="tx1"/>
                          </a:solidFill>
                          <a:latin typeface="+mn-lt"/>
                        </a:rPr>
                        <a:t>C.1.2. İç ve dış kaynaklar</a:t>
                      </a:r>
                    </a:p>
                    <a:p>
                      <a:pPr marL="72000" indent="0" algn="l">
                        <a:lnSpc>
                          <a:spcPct val="100000"/>
                        </a:lnSpc>
                        <a:spcAft>
                          <a:spcPts val="400"/>
                        </a:spcAft>
                      </a:pPr>
                      <a:r>
                        <a:rPr lang="tr-TR" sz="2000" b="1" u="none" dirty="0" smtClean="0">
                          <a:solidFill>
                            <a:schemeClr val="tx1"/>
                          </a:solidFill>
                          <a:latin typeface="+mn-lt"/>
                        </a:rPr>
                        <a:t>C.1.3. Doktora programları ve doktora sonrası imkanlar</a:t>
                      </a:r>
                      <a:endParaRPr lang="tr-TR" sz="2000" b="1" u="none" dirty="0">
                        <a:solidFill>
                          <a:schemeClr val="tx1"/>
                        </a:solidFill>
                        <a:latin typeface="+mn-lt"/>
                        <a:ea typeface="Calibri"/>
                        <a:cs typeface="Calibri" panose="020F0502020204030204" pitchFamily="34" charset="0"/>
                      </a:endParaRPr>
                    </a:p>
                  </a:txBody>
                  <a:tcPr marL="28575" marR="28575" marT="6985" marB="0" anchor="ctr">
                    <a:solidFill>
                      <a:schemeClr val="accent1">
                        <a:lumMod val="20000"/>
                        <a:lumOff val="80000"/>
                      </a:schemeClr>
                    </a:solidFill>
                  </a:tcPr>
                </a:tc>
                <a:tc vMerge="1">
                  <a:txBody>
                    <a:bodyPr/>
                    <a:lstStyle/>
                    <a:p>
                      <a:endParaRPr lang="tr-TR"/>
                    </a:p>
                  </a:txBody>
                  <a:tcPr/>
                </a:tc>
                <a:tc>
                  <a:txBody>
                    <a:bodyPr/>
                    <a:lstStyle/>
                    <a:p>
                      <a:pPr marL="72000" algn="ctr">
                        <a:lnSpc>
                          <a:spcPct val="100000"/>
                        </a:lnSpc>
                        <a:spcAft>
                          <a:spcPts val="400"/>
                        </a:spcAft>
                      </a:pPr>
                      <a:r>
                        <a:rPr lang="tr-TR" sz="2000" b="1" u="sng" dirty="0">
                          <a:solidFill>
                            <a:srgbClr val="0000CC"/>
                          </a:solidFill>
                          <a:effectLst/>
                          <a:latin typeface="+mn-lt"/>
                        </a:rPr>
                        <a:t>ALT </a:t>
                      </a:r>
                      <a:r>
                        <a:rPr lang="tr-TR" sz="2000" b="1" u="sng" dirty="0" smtClean="0">
                          <a:solidFill>
                            <a:srgbClr val="0000CC"/>
                          </a:solidFill>
                          <a:effectLst/>
                          <a:latin typeface="+mn-lt"/>
                        </a:rPr>
                        <a:t>ÖLÇÜTLER</a:t>
                      </a:r>
                    </a:p>
                    <a:p>
                      <a:pPr marL="72000" indent="0" algn="l">
                        <a:lnSpc>
                          <a:spcPct val="100000"/>
                        </a:lnSpc>
                        <a:spcAft>
                          <a:spcPts val="400"/>
                        </a:spcAft>
                      </a:pPr>
                      <a:r>
                        <a:rPr lang="tr-TR" sz="2000" b="1" u="none" dirty="0" smtClean="0">
                          <a:solidFill>
                            <a:schemeClr val="tx1"/>
                          </a:solidFill>
                          <a:latin typeface="+mn-lt"/>
                        </a:rPr>
                        <a:t>C.2.1. Araştırma yetkinlikleri ve gelişimi</a:t>
                      </a:r>
                    </a:p>
                    <a:p>
                      <a:pPr marL="72000" indent="0" algn="l">
                        <a:lnSpc>
                          <a:spcPct val="100000"/>
                        </a:lnSpc>
                        <a:spcAft>
                          <a:spcPts val="400"/>
                        </a:spcAft>
                      </a:pPr>
                      <a:r>
                        <a:rPr lang="tr-TR" sz="2000" b="1" u="none" dirty="0" smtClean="0">
                          <a:solidFill>
                            <a:schemeClr val="tx1"/>
                          </a:solidFill>
                          <a:latin typeface="+mn-lt"/>
                        </a:rPr>
                        <a:t>C.2.2. Ulusal ve uluslararası ortak programlar ve ortak araştırma birimleri</a:t>
                      </a:r>
                    </a:p>
                    <a:p>
                      <a:pPr marL="72000" indent="0" algn="l">
                        <a:lnSpc>
                          <a:spcPct val="100000"/>
                        </a:lnSpc>
                        <a:spcAft>
                          <a:spcPts val="400"/>
                        </a:spcAft>
                      </a:pPr>
                      <a:endParaRPr lang="tr-TR" sz="2000" b="1" u="none" dirty="0">
                        <a:solidFill>
                          <a:schemeClr val="tx1"/>
                        </a:solidFill>
                        <a:latin typeface="+mn-lt"/>
                        <a:ea typeface="Calibri"/>
                        <a:cs typeface="Calibri" panose="020F0502020204030204" pitchFamily="34" charset="0"/>
                      </a:endParaRPr>
                    </a:p>
                  </a:txBody>
                  <a:tcPr marL="28575" marR="28575" marT="6985" marB="0" anchor="ctr">
                    <a:solidFill>
                      <a:schemeClr val="accent2">
                        <a:lumMod val="20000"/>
                        <a:lumOff val="80000"/>
                      </a:schemeClr>
                    </a:solidFill>
                  </a:tcPr>
                </a:tc>
                <a:extLst>
                  <a:ext uri="{0D108BD9-81ED-4DB2-BD59-A6C34878D82A}">
                    <a16:rowId xmlns:a16="http://schemas.microsoft.com/office/drawing/2014/main" val="3724166912"/>
                  </a:ext>
                </a:extLst>
              </a:tr>
              <a:tr h="314654">
                <a:tc gridSpan="3">
                  <a:txBody>
                    <a:bodyPr/>
                    <a:lstStyle/>
                    <a:p>
                      <a:pPr marL="72000" algn="l">
                        <a:lnSpc>
                          <a:spcPct val="100000"/>
                        </a:lnSpc>
                        <a:spcAft>
                          <a:spcPts val="400"/>
                        </a:spcAft>
                      </a:pPr>
                      <a:r>
                        <a:rPr lang="tr-TR" sz="2000" b="1" dirty="0">
                          <a:effectLst/>
                          <a:latin typeface="+mn-lt"/>
                        </a:rPr>
                        <a:t> </a:t>
                      </a:r>
                      <a:endParaRPr lang="tr-TR" sz="2000" b="1" dirty="0">
                        <a:effectLst/>
                        <a:latin typeface="+mn-lt"/>
                        <a:ea typeface="Calibri" panose="020F0502020204030204" pitchFamily="34" charset="0"/>
                        <a:cs typeface="Times New Roman" panose="02020603050405020304" pitchFamily="18" charset="0"/>
                      </a:endParaRPr>
                    </a:p>
                  </a:txBody>
                  <a:tcPr marL="28575" marR="28575" marT="6985" marB="0" anchor="ctr">
                    <a:solidFill>
                      <a:schemeClr val="bg1"/>
                    </a:solidFill>
                  </a:tcPr>
                </a:tc>
                <a:tc hMerge="1">
                  <a:txBody>
                    <a:bodyPr/>
                    <a:lstStyle/>
                    <a:p>
                      <a:pPr marL="36000">
                        <a:lnSpc>
                          <a:spcPct val="100000"/>
                        </a:lnSpc>
                        <a:spcAft>
                          <a:spcPts val="0"/>
                        </a:spcAft>
                      </a:pP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1"/>
                    </a:solidFill>
                  </a:tcPr>
                </a:tc>
                <a:tc hMerge="1">
                  <a:txBody>
                    <a:bodyPr/>
                    <a:lstStyle/>
                    <a:p>
                      <a:pPr marL="0" algn="l">
                        <a:lnSpc>
                          <a:spcPct val="100000"/>
                        </a:lnSpc>
                        <a:spcAft>
                          <a:spcPts val="0"/>
                        </a:spcAft>
                      </a:pP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3819845034"/>
                  </a:ext>
                </a:extLst>
              </a:tr>
              <a:tr h="1025351">
                <a:tc gridSpan="3">
                  <a:txBody>
                    <a:bodyPr/>
                    <a:lstStyle/>
                    <a:p>
                      <a:pPr marL="72000" indent="0" algn="ctr">
                        <a:lnSpc>
                          <a:spcPct val="100000"/>
                        </a:lnSpc>
                        <a:spcAft>
                          <a:spcPts val="400"/>
                        </a:spcAft>
                      </a:pPr>
                      <a:r>
                        <a:rPr lang="tr-TR" sz="2000" b="1" u="sng" dirty="0">
                          <a:solidFill>
                            <a:srgbClr val="0000CC"/>
                          </a:solidFill>
                          <a:effectLst/>
                          <a:latin typeface="+mn-lt"/>
                        </a:rPr>
                        <a:t>ÖLÇÜT </a:t>
                      </a:r>
                      <a:endParaRPr lang="tr-TR" sz="2000" b="1" u="sng" dirty="0" smtClean="0">
                        <a:solidFill>
                          <a:srgbClr val="0000CC"/>
                        </a:solidFill>
                        <a:effectLst/>
                        <a:latin typeface="+mn-lt"/>
                      </a:endParaRPr>
                    </a:p>
                    <a:p>
                      <a:pPr marL="72000" indent="0" algn="ctr">
                        <a:lnSpc>
                          <a:spcPct val="100000"/>
                        </a:lnSpc>
                        <a:spcAft>
                          <a:spcPts val="400"/>
                        </a:spcAft>
                      </a:pPr>
                      <a:r>
                        <a:rPr lang="tr-TR" sz="2000" b="1" dirty="0" smtClean="0">
                          <a:solidFill>
                            <a:schemeClr val="tx1"/>
                          </a:solidFill>
                          <a:latin typeface="+mn-lt"/>
                        </a:rPr>
                        <a:t>C.3 Araştırma Performansı </a:t>
                      </a:r>
                    </a:p>
                    <a:p>
                      <a:pPr marL="72000" indent="0" algn="ctr">
                        <a:lnSpc>
                          <a:spcPct val="100000"/>
                        </a:lnSpc>
                        <a:spcAft>
                          <a:spcPts val="400"/>
                        </a:spcAft>
                      </a:pPr>
                      <a:endParaRPr lang="tr-TR" sz="2000" b="1" dirty="0">
                        <a:solidFill>
                          <a:srgbClr val="C00000"/>
                        </a:solidFill>
                        <a:latin typeface="+mn-lt"/>
                        <a:ea typeface="Calibri"/>
                        <a:cs typeface="Calibri" panose="020F0502020204030204" pitchFamily="34" charset="0"/>
                      </a:endParaRPr>
                    </a:p>
                  </a:txBody>
                  <a:tcPr marL="0" marR="0" marT="0" marB="0" anchor="ctr">
                    <a:solidFill>
                      <a:schemeClr val="accent4">
                        <a:lumMod val="20000"/>
                        <a:lumOff val="80000"/>
                      </a:schemeClr>
                    </a:solidFill>
                  </a:tcPr>
                </a:tc>
                <a:tc hMerge="1">
                  <a:txBody>
                    <a:bodyPr/>
                    <a:lstStyle/>
                    <a:p>
                      <a:pPr marL="36000" algn="ctr">
                        <a:lnSpc>
                          <a:spcPct val="100000"/>
                        </a:lnSpc>
                        <a:spcAft>
                          <a:spcPts val="0"/>
                        </a:spcAft>
                      </a:pPr>
                      <a:endParaRPr lang="tr-TR" sz="1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1"/>
                    </a:solidFill>
                  </a:tcPr>
                </a:tc>
                <a:tc hMerge="1">
                  <a:txBody>
                    <a:bodyPr/>
                    <a:lstStyle/>
                    <a:p>
                      <a:pPr marL="0" algn="ctr">
                        <a:lnSpc>
                          <a:spcPct val="100000"/>
                        </a:lnSpc>
                        <a:spcAft>
                          <a:spcPts val="0"/>
                        </a:spcAft>
                      </a:pPr>
                      <a:endParaRPr lang="tr-TR" sz="20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3176522992"/>
                  </a:ext>
                </a:extLst>
              </a:tr>
              <a:tr h="1025351">
                <a:tc gridSpan="3">
                  <a:txBody>
                    <a:bodyPr/>
                    <a:lstStyle/>
                    <a:p>
                      <a:pPr marL="72000" algn="ctr">
                        <a:lnSpc>
                          <a:spcPct val="100000"/>
                        </a:lnSpc>
                        <a:spcAft>
                          <a:spcPts val="400"/>
                        </a:spcAft>
                        <a:tabLst>
                          <a:tab pos="87313" algn="l"/>
                        </a:tabLst>
                      </a:pPr>
                      <a:r>
                        <a:rPr lang="tr-TR" sz="2000" b="1" u="sng" dirty="0">
                          <a:solidFill>
                            <a:srgbClr val="0000CC"/>
                          </a:solidFill>
                          <a:effectLst/>
                          <a:latin typeface="+mn-lt"/>
                        </a:rPr>
                        <a:t>ALT </a:t>
                      </a:r>
                      <a:r>
                        <a:rPr lang="tr-TR" sz="2000" b="1" u="sng" dirty="0" smtClean="0">
                          <a:solidFill>
                            <a:srgbClr val="0000CC"/>
                          </a:solidFill>
                          <a:effectLst/>
                          <a:latin typeface="+mn-lt"/>
                        </a:rPr>
                        <a:t>ÖLÇÜTLER</a:t>
                      </a:r>
                    </a:p>
                    <a:p>
                      <a:pPr marL="72000" indent="0" algn="ctr">
                        <a:lnSpc>
                          <a:spcPct val="100000"/>
                        </a:lnSpc>
                        <a:spcAft>
                          <a:spcPts val="400"/>
                        </a:spcAft>
                      </a:pPr>
                      <a:r>
                        <a:rPr lang="tr-TR" sz="2000" b="1" u="none" dirty="0" smtClean="0">
                          <a:solidFill>
                            <a:schemeClr val="tx1"/>
                          </a:solidFill>
                          <a:latin typeface="+mn-lt"/>
                        </a:rPr>
                        <a:t>C.3.1. Araştırma performansının izlenmesi ve değerlendirilmesi</a:t>
                      </a:r>
                    </a:p>
                    <a:p>
                      <a:pPr marL="72000" indent="0" algn="ctr">
                        <a:lnSpc>
                          <a:spcPct val="100000"/>
                        </a:lnSpc>
                        <a:spcAft>
                          <a:spcPts val="400"/>
                        </a:spcAft>
                      </a:pPr>
                      <a:r>
                        <a:rPr lang="tr-TR" sz="2000" b="1" u="none" dirty="0" smtClean="0">
                          <a:solidFill>
                            <a:schemeClr val="tx1"/>
                          </a:solidFill>
                          <a:latin typeface="+mn-lt"/>
                        </a:rPr>
                        <a:t>C.3.2. Öğretim elemanı/araştırmacı performansının değerlendirilmesi</a:t>
                      </a:r>
                    </a:p>
                    <a:p>
                      <a:pPr marL="72000" indent="0" algn="ctr">
                        <a:lnSpc>
                          <a:spcPct val="100000"/>
                        </a:lnSpc>
                        <a:spcAft>
                          <a:spcPts val="400"/>
                        </a:spcAft>
                      </a:pPr>
                      <a:endParaRPr lang="tr-TR" sz="1000" b="1" u="none" dirty="0">
                        <a:solidFill>
                          <a:schemeClr val="tx1"/>
                        </a:solidFill>
                        <a:latin typeface="+mn-lt"/>
                        <a:ea typeface="Calibri"/>
                        <a:cs typeface="Calibri" panose="020F0502020204030204" pitchFamily="34" charset="0"/>
                      </a:endParaRPr>
                    </a:p>
                  </a:txBody>
                  <a:tcPr marL="0" marR="0" marT="0" marB="0" anchor="ctr">
                    <a:solidFill>
                      <a:schemeClr val="accent4">
                        <a:lumMod val="20000"/>
                        <a:lumOff val="80000"/>
                      </a:schemeClr>
                    </a:solidFill>
                  </a:tcPr>
                </a:tc>
                <a:tc hMerge="1">
                  <a:txBody>
                    <a:bodyPr/>
                    <a:lstStyle/>
                    <a:p>
                      <a:pPr marL="36000">
                        <a:lnSpc>
                          <a:spcPct val="100000"/>
                        </a:lnSpc>
                        <a:spcAft>
                          <a:spcPts val="0"/>
                        </a:spcAft>
                      </a:pP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1"/>
                    </a:solidFill>
                  </a:tcPr>
                </a:tc>
                <a:tc hMerge="1">
                  <a:txBody>
                    <a:bodyPr/>
                    <a:lstStyle/>
                    <a:p>
                      <a:pPr marL="0" algn="ctr">
                        <a:lnSpc>
                          <a:spcPct val="100000"/>
                        </a:lnSpc>
                        <a:spcAft>
                          <a:spcPts val="0"/>
                        </a:spcAft>
                      </a:pPr>
                      <a:endParaRPr lang="tr-TR" sz="1800" b="1" dirty="0">
                        <a:solidFill>
                          <a:srgbClr val="C00000"/>
                        </a:solidFill>
                        <a:effectLst/>
                        <a:latin typeface="+mn-lt"/>
                        <a:ea typeface="Calibri" panose="020F0502020204030204" pitchFamily="34" charset="0"/>
                        <a:cs typeface="Times New Roman" panose="02020603050405020304" pitchFamily="18"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4261771866"/>
                  </a:ext>
                </a:extLst>
              </a:tr>
            </a:tbl>
          </a:graphicData>
        </a:graphic>
      </p:graphicFrame>
    </p:spTree>
    <p:extLst>
      <p:ext uri="{BB962C8B-B14F-4D97-AF65-F5344CB8AC3E}">
        <p14:creationId xmlns:p14="http://schemas.microsoft.com/office/powerpoint/2010/main" val="909803756"/>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51726"/>
            <a:ext cx="11353800" cy="720436"/>
          </a:xfrm>
        </p:spPr>
        <p:txBody>
          <a:bodyPr>
            <a:normAutofit/>
          </a:bodyPr>
          <a:lstStyle/>
          <a:p>
            <a:pPr algn="ctr"/>
            <a:r>
              <a:rPr lang="tr-TR" sz="3200" b="1" dirty="0">
                <a:solidFill>
                  <a:srgbClr val="3333FF"/>
                </a:solidFill>
              </a:rPr>
              <a:t>C.1 Araştırma Süreçlerinin Yönetimi ve Araştırma Kaynakları </a:t>
            </a:r>
          </a:p>
        </p:txBody>
      </p:sp>
      <p:sp>
        <p:nvSpPr>
          <p:cNvPr id="3" name="İçerik Yer Tutucusu 2"/>
          <p:cNvSpPr>
            <a:spLocks noGrp="1"/>
          </p:cNvSpPr>
          <p:nvPr>
            <p:ph idx="1"/>
          </p:nvPr>
        </p:nvSpPr>
        <p:spPr>
          <a:xfrm>
            <a:off x="304801" y="1128409"/>
            <a:ext cx="7603786" cy="5341663"/>
          </a:xfrm>
        </p:spPr>
        <p:txBody>
          <a:bodyPr>
            <a:normAutofit fontScale="92500" lnSpcReduction="10000"/>
          </a:bodyPr>
          <a:lstStyle/>
          <a:p>
            <a:pPr>
              <a:lnSpc>
                <a:spcPct val="110000"/>
              </a:lnSpc>
              <a:spcBef>
                <a:spcPts val="0"/>
              </a:spcBef>
              <a:spcAft>
                <a:spcPts val="400"/>
              </a:spcAft>
            </a:pPr>
            <a:r>
              <a:rPr lang="tr-TR" b="1" dirty="0" smtClean="0">
                <a:solidFill>
                  <a:srgbClr val="3333FF"/>
                </a:solidFill>
              </a:rPr>
              <a:t>Birim, </a:t>
            </a:r>
          </a:p>
          <a:p>
            <a:pPr lvl="1">
              <a:lnSpc>
                <a:spcPct val="110000"/>
              </a:lnSpc>
              <a:spcBef>
                <a:spcPts val="0"/>
              </a:spcBef>
              <a:spcAft>
                <a:spcPts val="400"/>
              </a:spcAft>
            </a:pPr>
            <a:r>
              <a:rPr lang="tr-TR" sz="2800" b="1" dirty="0" smtClean="0">
                <a:solidFill>
                  <a:srgbClr val="FF0000"/>
                </a:solidFill>
              </a:rPr>
              <a:t>araştırma </a:t>
            </a:r>
            <a:r>
              <a:rPr lang="tr-TR" sz="2800" b="1" dirty="0">
                <a:solidFill>
                  <a:srgbClr val="FF0000"/>
                </a:solidFill>
              </a:rPr>
              <a:t>faaliyetlerini stratejik planı çerçevesinde belirlenen akademik öncelikleri </a:t>
            </a:r>
            <a:r>
              <a:rPr lang="tr-TR" sz="2800" dirty="0"/>
              <a:t>ile </a:t>
            </a:r>
            <a:endParaRPr lang="tr-TR" sz="2800" dirty="0" smtClean="0"/>
          </a:p>
          <a:p>
            <a:pPr lvl="1">
              <a:lnSpc>
                <a:spcPct val="110000"/>
              </a:lnSpc>
              <a:spcBef>
                <a:spcPts val="0"/>
              </a:spcBef>
              <a:spcAft>
                <a:spcPts val="400"/>
              </a:spcAft>
            </a:pPr>
            <a:r>
              <a:rPr lang="tr-TR" sz="2800" dirty="0" smtClean="0">
                <a:solidFill>
                  <a:srgbClr val="0000CC"/>
                </a:solidFill>
              </a:rPr>
              <a:t>yerel</a:t>
            </a:r>
            <a:r>
              <a:rPr lang="tr-TR" sz="2800" dirty="0">
                <a:solidFill>
                  <a:srgbClr val="0000CC"/>
                </a:solidFill>
              </a:rPr>
              <a:t>, bölgesel ve ulusal kalkınma hedefleriyle uyumlu, </a:t>
            </a:r>
            <a:endParaRPr lang="tr-TR" sz="2800" dirty="0" smtClean="0">
              <a:solidFill>
                <a:srgbClr val="0000CC"/>
              </a:solidFill>
            </a:endParaRPr>
          </a:p>
          <a:p>
            <a:pPr lvl="1">
              <a:lnSpc>
                <a:spcPct val="110000"/>
              </a:lnSpc>
              <a:spcBef>
                <a:spcPts val="0"/>
              </a:spcBef>
              <a:spcAft>
                <a:spcPts val="400"/>
              </a:spcAft>
            </a:pPr>
            <a:r>
              <a:rPr lang="tr-TR" sz="2800" b="1" dirty="0" smtClean="0">
                <a:solidFill>
                  <a:srgbClr val="FF0000"/>
                </a:solidFill>
              </a:rPr>
              <a:t>değer </a:t>
            </a:r>
            <a:r>
              <a:rPr lang="tr-TR" sz="2800" b="1" dirty="0">
                <a:solidFill>
                  <a:srgbClr val="FF0000"/>
                </a:solidFill>
              </a:rPr>
              <a:t>üretebilen ve toplumsal faydaya dönüştürülebilen </a:t>
            </a:r>
            <a:endParaRPr lang="tr-TR" sz="2800" dirty="0"/>
          </a:p>
          <a:p>
            <a:pPr marL="457200" lvl="1" indent="0">
              <a:lnSpc>
                <a:spcPct val="110000"/>
              </a:lnSpc>
              <a:spcBef>
                <a:spcPts val="0"/>
              </a:spcBef>
              <a:spcAft>
                <a:spcPts val="400"/>
              </a:spcAft>
              <a:buNone/>
            </a:pPr>
            <a:r>
              <a:rPr lang="tr-TR" sz="2800" b="1" dirty="0" smtClean="0">
                <a:solidFill>
                  <a:srgbClr val="3333FF"/>
                </a:solidFill>
              </a:rPr>
              <a:t>biçimde </a:t>
            </a:r>
            <a:r>
              <a:rPr lang="tr-TR" sz="2800" b="1" dirty="0">
                <a:solidFill>
                  <a:srgbClr val="3333FF"/>
                </a:solidFill>
              </a:rPr>
              <a:t>yönetmelidir</a:t>
            </a:r>
            <a:r>
              <a:rPr lang="tr-TR" sz="2800" dirty="0"/>
              <a:t>. </a:t>
            </a:r>
            <a:endParaRPr lang="tr-TR" sz="2800" dirty="0" smtClean="0"/>
          </a:p>
          <a:p>
            <a:pPr>
              <a:lnSpc>
                <a:spcPct val="110000"/>
              </a:lnSpc>
              <a:spcBef>
                <a:spcPts val="0"/>
              </a:spcBef>
              <a:spcAft>
                <a:spcPts val="400"/>
              </a:spcAft>
            </a:pPr>
            <a:endParaRPr lang="tr-TR" dirty="0" smtClean="0"/>
          </a:p>
          <a:p>
            <a:pPr>
              <a:lnSpc>
                <a:spcPct val="110000"/>
              </a:lnSpc>
              <a:spcBef>
                <a:spcPts val="0"/>
              </a:spcBef>
              <a:spcAft>
                <a:spcPts val="400"/>
              </a:spcAft>
            </a:pPr>
            <a:r>
              <a:rPr lang="tr-TR" dirty="0" smtClean="0"/>
              <a:t>Bu </a:t>
            </a:r>
            <a:r>
              <a:rPr lang="tr-TR" dirty="0"/>
              <a:t>faaliyetler için uygun </a:t>
            </a:r>
            <a:r>
              <a:rPr lang="tr-TR" b="1" dirty="0">
                <a:solidFill>
                  <a:srgbClr val="3333FF"/>
                </a:solidFill>
              </a:rPr>
              <a:t>fiziki altyapı ve mali kaynaklar </a:t>
            </a:r>
            <a:r>
              <a:rPr lang="tr-TR" dirty="0"/>
              <a:t>oluşturmalı ve </a:t>
            </a:r>
            <a:r>
              <a:rPr lang="tr-TR" b="1" dirty="0">
                <a:solidFill>
                  <a:srgbClr val="FF0000"/>
                </a:solidFill>
              </a:rPr>
              <a:t>bunların etkin şekilde kullanımını sağlamalıdır.</a:t>
            </a:r>
          </a:p>
          <a:p>
            <a:pPr>
              <a:lnSpc>
                <a:spcPct val="110000"/>
              </a:lnSpc>
              <a:spcBef>
                <a:spcPts val="0"/>
              </a:spcBef>
              <a:spcAft>
                <a:spcPts val="400"/>
              </a:spcAft>
            </a:pPr>
            <a:endParaRPr lang="tr-TR" dirty="0"/>
          </a:p>
        </p:txBody>
      </p:sp>
      <p:sp>
        <p:nvSpPr>
          <p:cNvPr id="4" name="Veri Yer Tutucusu 3"/>
          <p:cNvSpPr>
            <a:spLocks noGrp="1"/>
          </p:cNvSpPr>
          <p:nvPr>
            <p:ph type="dt" sz="half" idx="10"/>
          </p:nvPr>
        </p:nvSpPr>
        <p:spPr/>
        <p:txBody>
          <a:bodyPr/>
          <a:lstStyle/>
          <a:p>
            <a:fld id="{34227857-6375-4625-931C-A9C9DDA56E80}" type="datetime1">
              <a:rPr lang="tr-TR" smtClean="0"/>
              <a:t>15.10.2025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7</a:t>
            </a:fld>
            <a:endParaRPr lang="tr-TR"/>
          </a:p>
        </p:txBody>
      </p:sp>
      <p:pic>
        <p:nvPicPr>
          <p:cNvPr id="7170" name="Picture 2" descr="Proje Araştırma ve Geliştirme Merkezi (PARGEM) | ASBÜ Kuzey Kıbrıs  Yerleşkes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27128" y="5219603"/>
            <a:ext cx="2964872" cy="150187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Organizasyon Yapısı – OMÜ Ar-Ge Koordinatörlüğü"/>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8492" y="1025236"/>
            <a:ext cx="4447416" cy="4269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745216"/>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207819"/>
            <a:ext cx="12192000" cy="706581"/>
          </a:xfrm>
        </p:spPr>
        <p:txBody>
          <a:bodyPr>
            <a:noAutofit/>
          </a:bodyPr>
          <a:lstStyle/>
          <a:p>
            <a:pPr algn="ctr">
              <a:lnSpc>
                <a:spcPct val="100000"/>
              </a:lnSpc>
              <a:spcBef>
                <a:spcPts val="0"/>
              </a:spcBef>
            </a:pPr>
            <a:r>
              <a:rPr lang="tr-TR" sz="2400" b="1" dirty="0" smtClean="0">
                <a:solidFill>
                  <a:srgbClr val="FF0000"/>
                </a:solidFill>
              </a:rPr>
              <a:t>C.1</a:t>
            </a:r>
            <a:r>
              <a:rPr lang="tr-TR" sz="2400" b="1" dirty="0">
                <a:solidFill>
                  <a:srgbClr val="FF0000"/>
                </a:solidFill>
              </a:rPr>
              <a:t>. Araştırma Süreçlerinin Yönetimi ve Araştırma Kaynakları /</a:t>
            </a:r>
            <a:r>
              <a:rPr lang="tr-TR" sz="2400" dirty="0">
                <a:solidFill>
                  <a:srgbClr val="FF0000"/>
                </a:solidFill>
              </a:rPr>
              <a:t/>
            </a:r>
            <a:br>
              <a:rPr lang="tr-TR" sz="2400" dirty="0">
                <a:solidFill>
                  <a:srgbClr val="FF0000"/>
                </a:solidFill>
              </a:rPr>
            </a:br>
            <a:r>
              <a:rPr lang="tr-TR" sz="2800" b="1" dirty="0">
                <a:solidFill>
                  <a:srgbClr val="0000CC"/>
                </a:solidFill>
              </a:rPr>
              <a:t>C.1.1. Araştırma süreçlerinin yönetimi</a:t>
            </a:r>
          </a:p>
        </p:txBody>
      </p:sp>
      <p:sp>
        <p:nvSpPr>
          <p:cNvPr id="3" name="İçerik Yer Tutucusu 2"/>
          <p:cNvSpPr>
            <a:spLocks noGrp="1"/>
          </p:cNvSpPr>
          <p:nvPr>
            <p:ph idx="1"/>
          </p:nvPr>
        </p:nvSpPr>
        <p:spPr>
          <a:xfrm>
            <a:off x="291830" y="1313233"/>
            <a:ext cx="8015591" cy="4935165"/>
          </a:xfrm>
        </p:spPr>
        <p:txBody>
          <a:bodyPr>
            <a:normAutofit/>
          </a:bodyPr>
          <a:lstStyle/>
          <a:p>
            <a:pPr>
              <a:lnSpc>
                <a:spcPct val="100000"/>
              </a:lnSpc>
              <a:spcBef>
                <a:spcPts val="0"/>
              </a:spcBef>
              <a:spcAft>
                <a:spcPts val="400"/>
              </a:spcAft>
            </a:pPr>
            <a:r>
              <a:rPr lang="tr-TR" b="1" dirty="0">
                <a:solidFill>
                  <a:srgbClr val="FF0000"/>
                </a:solidFill>
              </a:rPr>
              <a:t>Araştırma süreçlerin yönetimine </a:t>
            </a:r>
            <a:r>
              <a:rPr lang="tr-TR" dirty="0"/>
              <a:t>ilişkin benimsenen yaklaşımlar, </a:t>
            </a:r>
            <a:endParaRPr lang="tr-TR" dirty="0" smtClean="0"/>
          </a:p>
          <a:p>
            <a:pPr lvl="1">
              <a:lnSpc>
                <a:spcPct val="100000"/>
              </a:lnSpc>
              <a:spcBef>
                <a:spcPts val="0"/>
              </a:spcBef>
              <a:spcAft>
                <a:spcPts val="400"/>
              </a:spcAft>
            </a:pPr>
            <a:r>
              <a:rPr lang="tr-TR" sz="2800" b="1" dirty="0" smtClean="0">
                <a:solidFill>
                  <a:srgbClr val="0000CC"/>
                </a:solidFill>
              </a:rPr>
              <a:t>motivasyon </a:t>
            </a:r>
            <a:r>
              <a:rPr lang="tr-TR" sz="2800" b="1" dirty="0">
                <a:solidFill>
                  <a:srgbClr val="0000CC"/>
                </a:solidFill>
              </a:rPr>
              <a:t>ve yönlendirme işlevinin </a:t>
            </a:r>
            <a:r>
              <a:rPr lang="tr-TR" sz="2800" dirty="0"/>
              <a:t>nasıl tasarlandığı, </a:t>
            </a:r>
            <a:endParaRPr lang="tr-TR" sz="2800" dirty="0" smtClean="0"/>
          </a:p>
          <a:p>
            <a:pPr lvl="1">
              <a:lnSpc>
                <a:spcPct val="100000"/>
              </a:lnSpc>
              <a:spcBef>
                <a:spcPts val="0"/>
              </a:spcBef>
              <a:spcAft>
                <a:spcPts val="400"/>
              </a:spcAft>
            </a:pPr>
            <a:r>
              <a:rPr lang="tr-TR" sz="2800" b="1" dirty="0" smtClean="0">
                <a:solidFill>
                  <a:srgbClr val="C00000"/>
                </a:solidFill>
              </a:rPr>
              <a:t>kısa </a:t>
            </a:r>
            <a:r>
              <a:rPr lang="tr-TR" sz="2800" b="1" dirty="0">
                <a:solidFill>
                  <a:srgbClr val="C00000"/>
                </a:solidFill>
              </a:rPr>
              <a:t>ve uzun vadeli hedeflerin</a:t>
            </a:r>
            <a:r>
              <a:rPr lang="tr-TR" sz="2800" dirty="0"/>
              <a:t> </a:t>
            </a:r>
            <a:r>
              <a:rPr lang="tr-TR" sz="2800" b="1" u="sng" dirty="0">
                <a:solidFill>
                  <a:srgbClr val="0000FF"/>
                </a:solidFill>
              </a:rPr>
              <a:t>net ve kesin nasıl tanımlandığı, </a:t>
            </a:r>
            <a:endParaRPr lang="tr-TR" sz="2800" b="1" u="sng" dirty="0" smtClean="0">
              <a:solidFill>
                <a:srgbClr val="0000FF"/>
              </a:solidFill>
            </a:endParaRPr>
          </a:p>
          <a:p>
            <a:pPr lvl="1">
              <a:lnSpc>
                <a:spcPct val="100000"/>
              </a:lnSpc>
              <a:spcBef>
                <a:spcPts val="0"/>
              </a:spcBef>
              <a:spcAft>
                <a:spcPts val="400"/>
              </a:spcAft>
            </a:pPr>
            <a:r>
              <a:rPr lang="tr-TR" sz="2800" b="1" dirty="0" smtClean="0">
                <a:solidFill>
                  <a:srgbClr val="0000CC"/>
                </a:solidFill>
              </a:rPr>
              <a:t>araştırma </a:t>
            </a:r>
            <a:r>
              <a:rPr lang="tr-TR" sz="2800" b="1" dirty="0">
                <a:solidFill>
                  <a:srgbClr val="0000CC"/>
                </a:solidFill>
              </a:rPr>
              <a:t>yönetimi ekibi ve görev tanımları </a:t>
            </a:r>
            <a:r>
              <a:rPr lang="tr-TR" sz="2800" dirty="0"/>
              <a:t>belirlenmiştir; </a:t>
            </a:r>
            <a:endParaRPr lang="tr-TR" sz="2800" dirty="0" smtClean="0"/>
          </a:p>
          <a:p>
            <a:pPr lvl="1">
              <a:lnSpc>
                <a:spcPct val="100000"/>
              </a:lnSpc>
              <a:spcBef>
                <a:spcPts val="0"/>
              </a:spcBef>
              <a:spcAft>
                <a:spcPts val="400"/>
              </a:spcAft>
            </a:pPr>
            <a:r>
              <a:rPr lang="tr-TR" sz="2800" b="1" dirty="0" smtClean="0">
                <a:solidFill>
                  <a:srgbClr val="FF0000"/>
                </a:solidFill>
              </a:rPr>
              <a:t>uygulamalar </a:t>
            </a:r>
            <a:r>
              <a:rPr lang="tr-TR" sz="2800" b="1" dirty="0">
                <a:solidFill>
                  <a:srgbClr val="FF0000"/>
                </a:solidFill>
              </a:rPr>
              <a:t>bu kurumsal tercihler </a:t>
            </a:r>
            <a:r>
              <a:rPr lang="tr-TR" sz="2800" dirty="0"/>
              <a:t>yönünde gelişmektedir. </a:t>
            </a:r>
            <a:endParaRPr lang="tr-TR" sz="2800" dirty="0" smtClean="0"/>
          </a:p>
          <a:p>
            <a:pPr lvl="1">
              <a:lnSpc>
                <a:spcPct val="100000"/>
              </a:lnSpc>
              <a:spcBef>
                <a:spcPts val="0"/>
              </a:spcBef>
              <a:spcAft>
                <a:spcPts val="400"/>
              </a:spcAft>
            </a:pPr>
            <a:endParaRPr lang="tr-TR" sz="2800" dirty="0" smtClean="0"/>
          </a:p>
        </p:txBody>
      </p:sp>
      <p:sp>
        <p:nvSpPr>
          <p:cNvPr id="4" name="Veri Yer Tutucusu 3"/>
          <p:cNvSpPr>
            <a:spLocks noGrp="1"/>
          </p:cNvSpPr>
          <p:nvPr>
            <p:ph type="dt" sz="half" idx="10"/>
          </p:nvPr>
        </p:nvSpPr>
        <p:spPr/>
        <p:txBody>
          <a:bodyPr/>
          <a:lstStyle/>
          <a:p>
            <a:fld id="{56D7D8D5-6F25-4289-AE80-89DA219C4B68}" type="datetime1">
              <a:rPr lang="tr-TR" smtClean="0"/>
              <a:t>15.10.2025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8</a:t>
            </a:fld>
            <a:endParaRPr lang="tr-TR"/>
          </a:p>
        </p:txBody>
      </p:sp>
      <p:pic>
        <p:nvPicPr>
          <p:cNvPr id="11" name="Picture 4" descr="https://bap.odu.edu.tr/files/other/Ar-ge_politikasi.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070" t="20547" r="12062" b="6422"/>
          <a:stretch/>
        </p:blipFill>
        <p:spPr bwMode="auto">
          <a:xfrm>
            <a:off x="8712830" y="1313233"/>
            <a:ext cx="3381349" cy="4483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811448"/>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227274"/>
            <a:ext cx="12192000" cy="706581"/>
          </a:xfrm>
        </p:spPr>
        <p:txBody>
          <a:bodyPr>
            <a:noAutofit/>
          </a:bodyPr>
          <a:lstStyle/>
          <a:p>
            <a:pPr algn="ctr">
              <a:lnSpc>
                <a:spcPct val="100000"/>
              </a:lnSpc>
              <a:spcBef>
                <a:spcPts val="0"/>
              </a:spcBef>
            </a:pPr>
            <a:r>
              <a:rPr lang="tr-TR" sz="2400" b="1" dirty="0" smtClean="0">
                <a:solidFill>
                  <a:srgbClr val="FF0000"/>
                </a:solidFill>
              </a:rPr>
              <a:t>C.1</a:t>
            </a:r>
            <a:r>
              <a:rPr lang="tr-TR" sz="2400" b="1" dirty="0">
                <a:solidFill>
                  <a:srgbClr val="FF0000"/>
                </a:solidFill>
              </a:rPr>
              <a:t>. Araştırma Süreçlerinin Yönetimi ve Araştırma Kaynakları /</a:t>
            </a:r>
            <a:r>
              <a:rPr lang="tr-TR" sz="2400" dirty="0">
                <a:solidFill>
                  <a:srgbClr val="FF0000"/>
                </a:solidFill>
              </a:rPr>
              <a:t/>
            </a:r>
            <a:br>
              <a:rPr lang="tr-TR" sz="2400" dirty="0">
                <a:solidFill>
                  <a:srgbClr val="FF0000"/>
                </a:solidFill>
              </a:rPr>
            </a:br>
            <a:r>
              <a:rPr lang="tr-TR" sz="2800" b="1" dirty="0">
                <a:solidFill>
                  <a:srgbClr val="0000CC"/>
                </a:solidFill>
              </a:rPr>
              <a:t>C.1.1. Araştırma süreçlerinin yönetimi</a:t>
            </a:r>
          </a:p>
        </p:txBody>
      </p:sp>
      <p:sp>
        <p:nvSpPr>
          <p:cNvPr id="3" name="İçerik Yer Tutucusu 2"/>
          <p:cNvSpPr>
            <a:spLocks noGrp="1"/>
          </p:cNvSpPr>
          <p:nvPr>
            <p:ph idx="1"/>
          </p:nvPr>
        </p:nvSpPr>
        <p:spPr>
          <a:xfrm>
            <a:off x="498764" y="1233056"/>
            <a:ext cx="11205765" cy="1440872"/>
          </a:xfrm>
        </p:spPr>
        <p:txBody>
          <a:bodyPr>
            <a:normAutofit/>
          </a:bodyPr>
          <a:lstStyle/>
          <a:p>
            <a:pPr marL="0" indent="0" algn="ctr">
              <a:lnSpc>
                <a:spcPct val="100000"/>
              </a:lnSpc>
              <a:spcBef>
                <a:spcPts val="0"/>
              </a:spcBef>
              <a:spcAft>
                <a:spcPts val="400"/>
              </a:spcAft>
              <a:buNone/>
            </a:pPr>
            <a:r>
              <a:rPr lang="tr-TR" sz="3600" dirty="0" smtClean="0"/>
              <a:t>Bilimsel </a:t>
            </a:r>
            <a:r>
              <a:rPr lang="tr-TR" sz="3600" dirty="0"/>
              <a:t>araştırma ve sanatsal süreçlerin yönetiminin etkinliği ve başarısı </a:t>
            </a:r>
            <a:r>
              <a:rPr lang="tr-TR" sz="3600" b="1" dirty="0">
                <a:solidFill>
                  <a:srgbClr val="FF0000"/>
                </a:solidFill>
              </a:rPr>
              <a:t>izlenmekte ve iyileştirilmektedir</a:t>
            </a:r>
            <a:r>
              <a:rPr lang="tr-TR" sz="3600" dirty="0"/>
              <a:t>.</a:t>
            </a:r>
          </a:p>
        </p:txBody>
      </p:sp>
      <p:sp>
        <p:nvSpPr>
          <p:cNvPr id="4" name="Veri Yer Tutucusu 3"/>
          <p:cNvSpPr>
            <a:spLocks noGrp="1"/>
          </p:cNvSpPr>
          <p:nvPr>
            <p:ph type="dt" sz="half" idx="10"/>
          </p:nvPr>
        </p:nvSpPr>
        <p:spPr/>
        <p:txBody>
          <a:bodyPr/>
          <a:lstStyle/>
          <a:p>
            <a:fld id="{7287E205-1962-478D-A40B-F645E3C45795}" type="datetime1">
              <a:rPr lang="tr-TR" smtClean="0"/>
              <a:t>15.10.2025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9</a:t>
            </a:fld>
            <a:endParaRPr lang="tr-T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1000" y="6356350"/>
            <a:ext cx="381000" cy="386292"/>
          </a:xfrm>
          <a:prstGeom prst="rect">
            <a:avLst/>
          </a:prstGeom>
        </p:spPr>
      </p:pic>
      <p:pic>
        <p:nvPicPr>
          <p:cNvPr id="8194" name="Picture 2" descr="https://webupload.gazi.edu.tr/upload/1045/2020/1/16/05d4f6bcff904978130d6ec0dfafaea7b430c6dd"/>
          <p:cNvPicPr>
            <a:picLocks noChangeAspect="1" noChangeArrowheads="1"/>
          </p:cNvPicPr>
          <p:nvPr/>
        </p:nvPicPr>
        <p:blipFill rotWithShape="1">
          <a:blip r:embed="rId3">
            <a:extLst>
              <a:ext uri="{28A0092B-C50C-407E-A947-70E740481C1C}">
                <a14:useLocalDpi xmlns:a14="http://schemas.microsoft.com/office/drawing/2010/main" val="0"/>
              </a:ext>
            </a:extLst>
          </a:blip>
          <a:srcRect l="1" t="3" r="417" b="37856"/>
          <a:stretch/>
        </p:blipFill>
        <p:spPr bwMode="auto">
          <a:xfrm>
            <a:off x="642000" y="2873375"/>
            <a:ext cx="10908000" cy="3283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702754"/>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3405</TotalTime>
  <Words>4574</Words>
  <Application>Microsoft Office PowerPoint</Application>
  <PresentationFormat>Geniş ekran</PresentationFormat>
  <Paragraphs>617</Paragraphs>
  <Slides>57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57</vt:i4>
      </vt:variant>
    </vt:vector>
  </HeadingPairs>
  <TitlesOfParts>
    <vt:vector size="61" baseType="lpstr">
      <vt:lpstr>Arial</vt:lpstr>
      <vt:lpstr>Calibri</vt:lpstr>
      <vt:lpstr>Times New Roman</vt:lpstr>
      <vt:lpstr>Office Teması</vt:lpstr>
      <vt:lpstr>YÖKAK   KALİTE GÜVENCE SİSTEMİ VE  KURUMSAL DIŞ DEĞERLENDİRME VE AKREDİTASYON ÖLÇÜTLERİ (KDDA)  (Sürüm 3.2.1)   ARAŞTIRMA VE GELİŞTİRME TOPLUMSAL KATKI </vt:lpstr>
      <vt:lpstr>PowerPoint Sunusu</vt:lpstr>
      <vt:lpstr>Kurumsal Dış Değerlendirme ve Akreditasyon Ölçütleri  (S. 3.2.1)</vt:lpstr>
      <vt:lpstr>C. ARAŞTIRMA VE GELİŞTİRME</vt:lpstr>
      <vt:lpstr>C. ARAŞTIRMA VE GELİŞTİRME (Sanat alanları bulunan yükseköğretim kurumlarında Araştırma ve Geliştirme başlığı altında sanat faaliyetleri de bu kapsamda değerlendirilmelidir.)</vt:lpstr>
      <vt:lpstr>C. ARAŞTIRMA VE GELİŞTİRME</vt:lpstr>
      <vt:lpstr>C.1 Araştırma Süreçlerinin Yönetimi ve Araştırma Kaynakları </vt:lpstr>
      <vt:lpstr>C.1. Araştırma Süreçlerinin Yönetimi ve Araştırma Kaynakları / C.1.1. Araştırma süreçlerinin yönetimi</vt:lpstr>
      <vt:lpstr>C.1. Araştırma Süreçlerinin Yönetimi ve Araştırma Kaynakları / C.1.1. Araştırma süreçlerinin yönetimi</vt:lpstr>
      <vt:lpstr>C.1. Araştırma Süreçlerinin Yönetimi ve Araştırma Kaynakları / C.1.1. Araştırma süreçlerinin yönetimi</vt:lpstr>
      <vt:lpstr>C.1. Araştırma Süreçlerinin Yönetimi ve Araştırma Kaynakları / C.1.1. Araştırma süreçlerinin yönetimi</vt:lpstr>
      <vt:lpstr>C.1. Araştırma Süreçlerinin Yönetimi ve Araştırma Kaynakları / C.1.1. Araştırma süreçlerinin yönetimi</vt:lpstr>
      <vt:lpstr>C.1. Araştırma Süreçlerinin Yönetimi ve Araştırma Kaynakları /  C.1.2. İç ve dış kaynaklar</vt:lpstr>
      <vt:lpstr>C.1. Araştırma Süreçlerinin Yönetimi ve Araştırma Kaynakları /  C.1.2. İç ve dış kaynaklar</vt:lpstr>
      <vt:lpstr>C.1. Araştırma Süreçlerinin Yönetimi ve Araştırma Kaynakları / C.1.2. İç ve dış kaynaklar</vt:lpstr>
      <vt:lpstr>C.1. Araştırma Süreçlerinin Yönetimi ve Araştırma Kaynakları /  C.1.2. İç ve dış kaynaklar</vt:lpstr>
      <vt:lpstr>C.1. Araştırma Süreçlerinin Yönetimi ve Araştırma Kaynakları /  C.1.2. İç ve dış kaynaklar</vt:lpstr>
      <vt:lpstr>C.1. Araştırma Süreçlerinin Yönetimi ve Araştırma Kaynakları /  C.1.2. İç ve dış kaynaklar</vt:lpstr>
      <vt:lpstr>C.1. Araştırma Süreçlerinin Yönetimi ve Araştırma Kaynakları /  C.1.3. Doktora programları ve doktora sonrası imkanlar</vt:lpstr>
      <vt:lpstr>C.1. Araştırma Süreçlerinin Yönetimi ve Araştırma Kaynakları /  C.1.3. Doktora programları ve doktora sonrası imkanlar</vt:lpstr>
      <vt:lpstr>C.1. Araştırma Süreçlerinin Yönetimi ve Araştırma Kaynakları /  C.1.3. Doktora programları ve doktora sonrası imkanlar</vt:lpstr>
      <vt:lpstr>C.1. Araştırma Süreçlerinin Yönetimi ve Araştırma Kaynakları /  C.1.3. Doktora programları ve doktora sonrası imkanlar</vt:lpstr>
      <vt:lpstr>C.2. Araştırma Yetkinliği, İş birlikleri ve Destekler /  C.2.1. Araştırma yetkinlikleri ve gelişimi</vt:lpstr>
      <vt:lpstr>C.2. Araştırma Yetkinliği, İş birlikleri ve Destekler /  C.2.1. Araştırma yetkinlikleri ve gelişimi</vt:lpstr>
      <vt:lpstr>C.2. Araştırma Yetkinliği, İş birlikleri ve Destekler /  C.2.1. Araştırma yetkinlikleri ve gelişimi</vt:lpstr>
      <vt:lpstr>C.2. Araştırma Yetkinliği, İş birlikleri ve Destekler /  C.2.1. Araştırma yetkinlikleri ve gelişimi</vt:lpstr>
      <vt:lpstr>C.2. Araştırma Yetkinliği, İş birlikleri ve Destekler /  C.2.2. Ulusal ve uluslararası ortak programlar ve ortak araştırma birimleri</vt:lpstr>
      <vt:lpstr>C.2. Araştırma Yetkinliği, İş birlikleri ve Destekler /  C.2.2. Ulusal ve uluslararası ortak programlar ve ortak araştırma birimleri</vt:lpstr>
      <vt:lpstr>C.2. Araştırma Yetkinliği, İş birlikleri ve Destekler /  C.2.2. Ulusal ve uluslararası ortak programlar ve ortak araştırma birimleri</vt:lpstr>
      <vt:lpstr>C.2. Araştırma Yetkinliği, İş birlikleri ve Destekler /  C.2.2. Ulusal ve uluslararası ortak programlar ve ortak araştırma birimleri</vt:lpstr>
      <vt:lpstr>C.3. Araştırma Performansı / C.3.1. Araştırma performansının izlenmesi ve değerlendirilmesi</vt:lpstr>
      <vt:lpstr>C.3. Araştırma Performansı / C.3.1. Araştırma performansının izlenmesi ve değerlendirilmesi</vt:lpstr>
      <vt:lpstr>C.3. Araştırma Performansı / C.3.1. Araştırma performansının izlenmesi ve değerlendirilmesi</vt:lpstr>
      <vt:lpstr>C.3. Araştırma Performansı / C.3.1. Araştırma performansının izlenmesi ve değerlendirilmesi</vt:lpstr>
      <vt:lpstr>C.3. Araştırma Performansı / C.3.1. Araştırma performansının izlenmesi ve değerlendirilmesi</vt:lpstr>
      <vt:lpstr>C.3. Araştırma Performansı / C.3.2. Öğretim elemanı/araştırmacı performansının değerlendirilmesi</vt:lpstr>
      <vt:lpstr>C.3. Araştırma Performansı / C.3.2. Öğretim elemanı/araştırmacı performansının değerlendirilmesi</vt:lpstr>
      <vt:lpstr>C.3. Araştırma Performansı / C.3.2. Öğretim elemanı/araştırmacı performansının değerlendirilmesi</vt:lpstr>
      <vt:lpstr>D. TOPLUMSAL KATKI</vt:lpstr>
      <vt:lpstr>D. TOPLUMSAL KATKI </vt:lpstr>
      <vt:lpstr>D.1. Toplumsal Katkı Süreçlerinin Yönetimi ve Toplumsal Katkı Kaynakları </vt:lpstr>
      <vt:lpstr>D.1. Toplumsal Katkı Süreçlerinin Yönetimi ve Toplumsal Katkı Kaynakları </vt:lpstr>
      <vt:lpstr>D.1. Toplumsal Katkı Süreçlerinin Yönetimi ve Toplumsal Katkı Kaynakları / D.1.1. Toplumsal katkı süreçlerinin yönetimi</vt:lpstr>
      <vt:lpstr>D.1. Toplumsal Katkı Süreçlerinin Yönetimi ve Toplumsal Katkı Kaynakları / D.1.1. Toplumsal katkı süreçlerinin yönetimi</vt:lpstr>
      <vt:lpstr>D.1. Toplumsal Katkı Süreçlerinin Yönetimi ve Toplumsal Katkı Kaynakları / D.1.1. Toplumsal katkı süreçlerinin yönetimi</vt:lpstr>
      <vt:lpstr>D.1. Toplumsal Katkı Süreçlerinin Yönetimi ve Toplumsal Katkı Kaynakları / D.1.2. Kaynaklar</vt:lpstr>
      <vt:lpstr>D.1. Toplumsal Katkı Süreçlerinin Yönetimi ve Toplumsal Katkı Kaynakları / D.1.2. Kaynaklar</vt:lpstr>
      <vt:lpstr>D.1. Toplumsal Katkı Süreçlerinin Yönetimi ve Toplumsal Katkı Kaynakları / D.1.2. Kaynaklar</vt:lpstr>
      <vt:lpstr>D.1. Toplumsal Katkı Süreçlerinin Yönetimi ve Toplumsal Katkı Kaynakları / D.1.2. Kaynaklar</vt:lpstr>
      <vt:lpstr>D.1. Toplumsal Katkı Süreçlerinin Yönetimi ve Toplumsal Katkı Kaynakları / D.1.2. Kaynaklar</vt:lpstr>
      <vt:lpstr>D.2 Toplumsal Katkı Performansı </vt:lpstr>
      <vt:lpstr>D.2. Toplumsal Katkı Performansı /  D.2.1.Toplumsal katkı performansının izlenmesi ve değerlendirilmesi</vt:lpstr>
      <vt:lpstr>D.2. Toplumsal Katkı Performansı /  D.2.1.Toplumsal katkı performansının izlenmesi ve değerlendirilmesi</vt:lpstr>
      <vt:lpstr>D.2. Toplumsal Katkı Performansı /  D.2.1. Toplumsal katkı performansının izlenmesi ve değerlendirilmesi</vt:lpstr>
      <vt:lpstr>D.2. Toplumsal Katkı Performansı /  D.2.1. Toplumsal katkı performansının izlenmesi ve değerlendirilmesi</vt:lpstr>
      <vt:lpstr>D.2. Toplumsal Katkı Performansı /  D.2.1. Toplumsal katkı performansının izlenmesi ve değerlendirilmesi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KURUM İÇ DEĞERLENDİRME RAPORU (KİDR) HAZIRLAMA KILAVUZU- Sürüm 3.0</dc:title>
  <dc:creator>Windows User</dc:creator>
  <cp:lastModifiedBy>TRÜ</cp:lastModifiedBy>
  <cp:revision>249</cp:revision>
  <dcterms:created xsi:type="dcterms:W3CDTF">2022-01-24T19:58:08Z</dcterms:created>
  <dcterms:modified xsi:type="dcterms:W3CDTF">2025-10-15T10:48:14Z</dcterms:modified>
</cp:coreProperties>
</file>