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37" r:id="rId2"/>
    <p:sldId id="330" r:id="rId3"/>
    <p:sldId id="493" r:id="rId4"/>
    <p:sldId id="286" r:id="rId5"/>
    <p:sldId id="463" r:id="rId6"/>
    <p:sldId id="288" r:id="rId7"/>
    <p:sldId id="464" r:id="rId8"/>
    <p:sldId id="501" r:id="rId9"/>
    <p:sldId id="494" r:id="rId10"/>
    <p:sldId id="354" r:id="rId11"/>
    <p:sldId id="435" r:id="rId12"/>
    <p:sldId id="502" r:id="rId13"/>
    <p:sldId id="503" r:id="rId14"/>
    <p:sldId id="465" r:id="rId15"/>
    <p:sldId id="432" r:id="rId16"/>
    <p:sldId id="460" r:id="rId17"/>
    <p:sldId id="445" r:id="rId18"/>
    <p:sldId id="504" r:id="rId19"/>
    <p:sldId id="505" r:id="rId20"/>
    <p:sldId id="476" r:id="rId21"/>
    <p:sldId id="448" r:id="rId22"/>
    <p:sldId id="442" r:id="rId23"/>
    <p:sldId id="487" r:id="rId24"/>
    <p:sldId id="495" r:id="rId25"/>
    <p:sldId id="486" r:id="rId26"/>
    <p:sldId id="290" r:id="rId27"/>
    <p:sldId id="466" r:id="rId28"/>
    <p:sldId id="483" r:id="rId29"/>
    <p:sldId id="467" r:id="rId30"/>
    <p:sldId id="292" r:id="rId31"/>
    <p:sldId id="293" r:id="rId32"/>
    <p:sldId id="441" r:id="rId33"/>
    <p:sldId id="468" r:id="rId34"/>
    <p:sldId id="469" r:id="rId35"/>
    <p:sldId id="471" r:id="rId36"/>
    <p:sldId id="478" r:id="rId37"/>
    <p:sldId id="506" r:id="rId38"/>
    <p:sldId id="507" r:id="rId39"/>
    <p:sldId id="479" r:id="rId40"/>
    <p:sldId id="509" r:id="rId41"/>
    <p:sldId id="508" r:id="rId42"/>
    <p:sldId id="477" r:id="rId43"/>
    <p:sldId id="482" r:id="rId44"/>
    <p:sldId id="496" r:id="rId45"/>
    <p:sldId id="298" r:id="rId46"/>
    <p:sldId id="462" r:id="rId47"/>
    <p:sldId id="340" r:id="rId48"/>
    <p:sldId id="299" r:id="rId49"/>
    <p:sldId id="497" r:id="rId50"/>
    <p:sldId id="450" r:id="rId51"/>
    <p:sldId id="481" r:id="rId52"/>
    <p:sldId id="451" r:id="rId53"/>
    <p:sldId id="351" r:id="rId54"/>
    <p:sldId id="437" r:id="rId55"/>
    <p:sldId id="452" r:id="rId56"/>
    <p:sldId id="438" r:id="rId57"/>
    <p:sldId id="498" r:id="rId58"/>
    <p:sldId id="500" r:id="rId59"/>
    <p:sldId id="499" r:id="rId60"/>
    <p:sldId id="440" r:id="rId61"/>
    <p:sldId id="318" r:id="rId62"/>
    <p:sldId id="439" r:id="rId63"/>
    <p:sldId id="341" r:id="rId64"/>
    <p:sldId id="491" r:id="rId65"/>
    <p:sldId id="453" r:id="rId66"/>
    <p:sldId id="472" r:id="rId67"/>
    <p:sldId id="454" r:id="rId68"/>
    <p:sldId id="473" r:id="rId69"/>
    <p:sldId id="455" r:id="rId70"/>
    <p:sldId id="456" r:id="rId71"/>
    <p:sldId id="492" r:id="rId72"/>
    <p:sldId id="510" r:id="rId73"/>
    <p:sldId id="342" r:id="rId74"/>
    <p:sldId id="511" r:id="rId75"/>
    <p:sldId id="347" r:id="rId76"/>
    <p:sldId id="512" r:id="rId77"/>
    <p:sldId id="411" r:id="rId78"/>
    <p:sldId id="350" r:id="rId79"/>
    <p:sldId id="427" r:id="rId80"/>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EB2D"/>
    <a:srgbClr val="3333FF"/>
    <a:srgbClr val="6464FE"/>
    <a:srgbClr val="0066FF"/>
    <a:srgbClr val="0000CC"/>
    <a:srgbClr val="000099"/>
    <a:srgbClr val="485793"/>
    <a:srgbClr val="962E2E"/>
    <a:srgbClr val="FDCBC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autoAdjust="0"/>
    <p:restoredTop sz="90956" autoAdjust="0"/>
  </p:normalViewPr>
  <p:slideViewPr>
    <p:cSldViewPr snapToGrid="0">
      <p:cViewPr varScale="1">
        <p:scale>
          <a:sx n="106" d="100"/>
          <a:sy n="106" d="100"/>
        </p:scale>
        <p:origin x="-810" y="-90"/>
      </p:cViewPr>
      <p:guideLst>
        <p:guide orient="horz" pos="2160"/>
        <p:guide pos="3840"/>
      </p:guideLst>
    </p:cSldViewPr>
  </p:slideViewPr>
  <p:outlineViewPr>
    <p:cViewPr>
      <p:scale>
        <a:sx n="33" d="100"/>
        <a:sy n="33" d="100"/>
      </p:scale>
      <p:origin x="0" y="-14574"/>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t>13.01.2026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t>13.01.2026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MYO bazında</a:t>
            </a:r>
            <a:r>
              <a:rPr lang="tr-TR" baseline="0" dirty="0" smtClean="0"/>
              <a:t> karşılanan ders yükleri</a:t>
            </a:r>
          </a:p>
          <a:p>
            <a:endParaRPr lang="en-US" dirty="0"/>
          </a:p>
        </p:txBody>
      </p:sp>
    </p:spTree>
    <p:extLst>
      <p:ext uri="{BB962C8B-B14F-4D97-AF65-F5344CB8AC3E}">
        <p14:creationId xmlns:p14="http://schemas.microsoft.com/office/powerpoint/2010/main" val="179782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BT ve</a:t>
            </a:r>
            <a:r>
              <a:rPr lang="tr-TR" baseline="0" dirty="0" smtClean="0"/>
              <a:t> İAT de 1-2 oranında kız erkek öğrenci dağılımı varken, BDTA’da yaklaşık 1-1 oranında bir dağılım gözleniyor.</a:t>
            </a:r>
            <a:endParaRPr lang="en-US" dirty="0"/>
          </a:p>
        </p:txBody>
      </p:sp>
    </p:spTree>
    <p:extLst>
      <p:ext uri="{BB962C8B-B14F-4D97-AF65-F5344CB8AC3E}">
        <p14:creationId xmlns:p14="http://schemas.microsoft.com/office/powerpoint/2010/main" val="373765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FF0000"/>
                </a:solidFill>
                <a:effectLst/>
              </a:rPr>
              <a:t>EN DÜŞÜK YÜZDELİK DİLİM</a:t>
            </a:r>
            <a:r>
              <a:rPr lang="tr-TR" sz="1200" b="1" baseline="0" dirty="0" smtClean="0">
                <a:solidFill>
                  <a:srgbClr val="FF0000"/>
                </a:solidFill>
                <a:effectLst/>
              </a:rPr>
              <a:t> ler yükseliyor.. </a:t>
            </a:r>
            <a:endParaRPr lang="tr-TR"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62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2023 yılı 2 kişi gelmişti</a:t>
            </a:r>
          </a:p>
        </p:txBody>
      </p:sp>
    </p:spTree>
    <p:extLst>
      <p:ext uri="{BB962C8B-B14F-4D97-AF65-F5344CB8AC3E}">
        <p14:creationId xmlns:p14="http://schemas.microsoft.com/office/powerpoint/2010/main" val="60387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Devam eden</a:t>
            </a:r>
            <a:r>
              <a:rPr lang="tr-TR" baseline="0" dirty="0" smtClean="0"/>
              <a:t> ERASMUS projemiz ve TUBİTAK projemiz var.</a:t>
            </a:r>
          </a:p>
          <a:p>
            <a:r>
              <a:rPr lang="tr-TR" baseline="0" dirty="0" smtClean="0"/>
              <a:t>Başvuru sonucu beklenen TÜBİTAK projemiz var. </a:t>
            </a:r>
          </a:p>
        </p:txBody>
      </p:sp>
    </p:spTree>
    <p:extLst>
      <p:ext uri="{BB962C8B-B14F-4D97-AF65-F5344CB8AC3E}">
        <p14:creationId xmlns:p14="http://schemas.microsoft.com/office/powerpoint/2010/main" val="131278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t>13.01.2026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t>13.01.2026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t>13.01.2026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Çarşıbaşı Meslek Yüksekokulu</a:t>
            </a:r>
          </a:p>
        </p:txBody>
      </p:sp>
      <p:sp>
        <p:nvSpPr>
          <p:cNvPr id="9" name="Slayt Numarası Yer Tutucusu 8"/>
          <p:cNvSpPr>
            <a:spLocks noGrp="1"/>
          </p:cNvSpPr>
          <p:nvPr>
            <p:ph type="sldNum" sz="quarter" idx="12"/>
          </p:nvPr>
        </p:nvSpPr>
        <p:spPr/>
        <p:txBody>
          <a:bodyPr/>
          <a:lstStyle/>
          <a:p>
            <a:fld id="{15D42E69-0B45-4D6A-BDA9-8F9042B0111B}" type="slidenum">
              <a:rPr lang="tr-TR" smtClean="0"/>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 xmlns:a16="http://schemas.microsoft.com/office/drawing/2014/main" id="{9AB19D96-0BAB-B26B-E74F-90A7047598B9}"/>
              </a:ext>
            </a:extLst>
          </p:cNvPr>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910549711"/>
              </p:ext>
            </p:extLst>
          </p:nvPr>
        </p:nvGraphicFramePr>
        <p:xfrm>
          <a:off x="517232" y="2170543"/>
          <a:ext cx="11286840" cy="2662713"/>
        </p:xfrm>
        <a:graphic>
          <a:graphicData uri="http://schemas.openxmlformats.org/drawingml/2006/table">
            <a:tbl>
              <a:tblPr>
                <a:tableStyleId>{BC89EF96-8CEA-46FF-86C4-4CE0E7609802}</a:tableStyleId>
              </a:tblPr>
              <a:tblGrid>
                <a:gridCol w="1230352">
                  <a:extLst>
                    <a:ext uri="{9D8B030D-6E8A-4147-A177-3AD203B41FA5}">
                      <a16:colId xmlns="" xmlns:a16="http://schemas.microsoft.com/office/drawing/2014/main" val="2374852142"/>
                    </a:ext>
                  </a:extLst>
                </a:gridCol>
                <a:gridCol w="1437133">
                  <a:extLst>
                    <a:ext uri="{9D8B030D-6E8A-4147-A177-3AD203B41FA5}">
                      <a16:colId xmlns="" xmlns:a16="http://schemas.microsoft.com/office/drawing/2014/main" val="3943329580"/>
                    </a:ext>
                  </a:extLst>
                </a:gridCol>
                <a:gridCol w="2050586">
                  <a:extLst>
                    <a:ext uri="{9D8B030D-6E8A-4147-A177-3AD203B41FA5}">
                      <a16:colId xmlns="" xmlns:a16="http://schemas.microsoft.com/office/drawing/2014/main" val="4042487974"/>
                    </a:ext>
                  </a:extLst>
                </a:gridCol>
                <a:gridCol w="2050586">
                  <a:extLst>
                    <a:ext uri="{9D8B030D-6E8A-4147-A177-3AD203B41FA5}">
                      <a16:colId xmlns="" xmlns:a16="http://schemas.microsoft.com/office/drawing/2014/main" val="2314597785"/>
                    </a:ext>
                  </a:extLst>
                </a:gridCol>
                <a:gridCol w="1641618">
                  <a:extLst>
                    <a:ext uri="{9D8B030D-6E8A-4147-A177-3AD203B41FA5}">
                      <a16:colId xmlns="" xmlns:a16="http://schemas.microsoft.com/office/drawing/2014/main" val="3001289435"/>
                    </a:ext>
                  </a:extLst>
                </a:gridCol>
                <a:gridCol w="1641618">
                  <a:extLst>
                    <a:ext uri="{9D8B030D-6E8A-4147-A177-3AD203B41FA5}">
                      <a16:colId xmlns="" xmlns:a16="http://schemas.microsoft.com/office/drawing/2014/main" val="832792308"/>
                    </a:ext>
                  </a:extLst>
                </a:gridCol>
                <a:gridCol w="1234947">
                  <a:extLst>
                    <a:ext uri="{9D8B030D-6E8A-4147-A177-3AD203B41FA5}">
                      <a16:colId xmlns="" xmlns:a16="http://schemas.microsoft.com/office/drawing/2014/main" val="360630672"/>
                    </a:ext>
                  </a:extLst>
                </a:gridCol>
              </a:tblGrid>
              <a:tr h="508934">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 xmlns:a16="http://schemas.microsoft.com/office/drawing/2014/main" val="70166921"/>
                  </a:ext>
                </a:extLst>
              </a:tr>
              <a:tr h="560602">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 xmlns:a16="http://schemas.microsoft.com/office/drawing/2014/main" val="3474405073"/>
                  </a:ext>
                </a:extLst>
              </a:tr>
              <a:tr h="813682">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5</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6</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11</a:t>
                      </a:r>
                    </a:p>
                  </a:txBody>
                  <a:tcPr marL="9525" marR="9525" marT="9525" marB="0" anchor="ctr"/>
                </a:tc>
                <a:extLst>
                  <a:ext uri="{0D108BD9-81ED-4DB2-BD59-A6C34878D82A}">
                    <a16:rowId xmlns="" xmlns:a16="http://schemas.microsoft.com/office/drawing/2014/main" val="2227389024"/>
                  </a:ext>
                </a:extLst>
              </a:tr>
              <a:tr h="779495">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8</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5 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13 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251189526"/>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585598749"/>
              </p:ext>
            </p:extLst>
          </p:nvPr>
        </p:nvGraphicFramePr>
        <p:xfrm>
          <a:off x="535705" y="2145453"/>
          <a:ext cx="11212347" cy="2189782"/>
        </p:xfrm>
        <a:graphic>
          <a:graphicData uri="http://schemas.openxmlformats.org/drawingml/2006/table">
            <a:tbl>
              <a:tblPr>
                <a:tableStyleId>{BC89EF96-8CEA-46FF-86C4-4CE0E7609802}</a:tableStyleId>
              </a:tblPr>
              <a:tblGrid>
                <a:gridCol w="1222231">
                  <a:extLst>
                    <a:ext uri="{9D8B030D-6E8A-4147-A177-3AD203B41FA5}">
                      <a16:colId xmlns="" xmlns:a16="http://schemas.microsoft.com/office/drawing/2014/main" val="2374852142"/>
                    </a:ext>
                  </a:extLst>
                </a:gridCol>
                <a:gridCol w="1427649">
                  <a:extLst>
                    <a:ext uri="{9D8B030D-6E8A-4147-A177-3AD203B41FA5}">
                      <a16:colId xmlns="" xmlns:a16="http://schemas.microsoft.com/office/drawing/2014/main" val="3943329580"/>
                    </a:ext>
                  </a:extLst>
                </a:gridCol>
                <a:gridCol w="2037052">
                  <a:extLst>
                    <a:ext uri="{9D8B030D-6E8A-4147-A177-3AD203B41FA5}">
                      <a16:colId xmlns="" xmlns:a16="http://schemas.microsoft.com/office/drawing/2014/main" val="4042487974"/>
                    </a:ext>
                  </a:extLst>
                </a:gridCol>
                <a:gridCol w="2037053">
                  <a:extLst>
                    <a:ext uri="{9D8B030D-6E8A-4147-A177-3AD203B41FA5}">
                      <a16:colId xmlns="" xmlns:a16="http://schemas.microsoft.com/office/drawing/2014/main" val="2314597785"/>
                    </a:ext>
                  </a:extLst>
                </a:gridCol>
                <a:gridCol w="1630783">
                  <a:extLst>
                    <a:ext uri="{9D8B030D-6E8A-4147-A177-3AD203B41FA5}">
                      <a16:colId xmlns="" xmlns:a16="http://schemas.microsoft.com/office/drawing/2014/main" val="3001289435"/>
                    </a:ext>
                  </a:extLst>
                </a:gridCol>
                <a:gridCol w="1630783">
                  <a:extLst>
                    <a:ext uri="{9D8B030D-6E8A-4147-A177-3AD203B41FA5}">
                      <a16:colId xmlns="" xmlns:a16="http://schemas.microsoft.com/office/drawing/2014/main" val="832792308"/>
                    </a:ext>
                  </a:extLst>
                </a:gridCol>
                <a:gridCol w="1226796">
                  <a:extLst>
                    <a:ext uri="{9D8B030D-6E8A-4147-A177-3AD203B41FA5}">
                      <a16:colId xmlns="" xmlns:a16="http://schemas.microsoft.com/office/drawing/2014/main" val="360630672"/>
                    </a:ext>
                  </a:extLst>
                </a:gridCol>
              </a:tblGrid>
              <a:tr h="534327">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Bilgisayar Teknolojileri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 xmlns:a16="http://schemas.microsoft.com/office/drawing/2014/main" val="70166921"/>
                  </a:ext>
                </a:extLst>
              </a:tr>
              <a:tr h="543867">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 xmlns:a16="http://schemas.microsoft.com/office/drawing/2014/main" val="3474405073"/>
                  </a:ext>
                </a:extLst>
              </a:tr>
              <a:tr h="567721">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5</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6</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11</a:t>
                      </a:r>
                    </a:p>
                  </a:txBody>
                  <a:tcPr marL="9525" marR="9525" marT="9525" marB="0" anchor="ctr"/>
                </a:tc>
                <a:extLst>
                  <a:ext uri="{0D108BD9-81ED-4DB2-BD59-A6C34878D82A}">
                    <a16:rowId xmlns="" xmlns:a16="http://schemas.microsoft.com/office/drawing/2014/main" val="2227389024"/>
                  </a:ext>
                </a:extLst>
              </a:tr>
              <a:tr h="543867">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6</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5 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11 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251189526"/>
                  </a:ext>
                </a:extLst>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E97DF7B8-B44E-2AB2-0537-F6BF04920814}"/>
            </a:ext>
          </a:extLst>
        </p:cNvPr>
        <p:cNvGrpSpPr/>
        <p:nvPr/>
      </p:nvGrpSpPr>
      <p:grpSpPr>
        <a:xfrm>
          <a:off x="0" y="0"/>
          <a:ext cx="0" cy="0"/>
          <a:chOff x="0" y="0"/>
          <a:chExt cx="0" cy="0"/>
        </a:xfrm>
      </p:grpSpPr>
      <p:sp>
        <p:nvSpPr>
          <p:cNvPr id="2" name="Başlık 1">
            <a:extLst>
              <a:ext uri="{FF2B5EF4-FFF2-40B4-BE49-F238E27FC236}">
                <a16:creationId xmlns="" xmlns:a16="http://schemas.microsoft.com/office/drawing/2014/main" id="{BE481178-BEF4-D3F1-7D79-9E96727D2B12}"/>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 xmlns:a16="http://schemas.microsoft.com/office/drawing/2014/main" id="{1B5D2D95-3A2C-58D7-B874-424DA907B2F5}"/>
              </a:ext>
            </a:extLst>
          </p:cNvPr>
          <p:cNvSpPr>
            <a:spLocks noGrp="1"/>
          </p:cNvSpPr>
          <p:nvPr>
            <p:ph type="dt" sz="half" idx="10"/>
          </p:nvPr>
        </p:nvSpPr>
        <p:spPr/>
        <p:txBody>
          <a:bodyPr/>
          <a:lstStyle/>
          <a:p>
            <a:fld id="{D85FDA8C-93E6-4C6D-BD38-60FE6FF68D18}" type="datetime1">
              <a:rPr lang="tr-TR" smtClean="0"/>
              <a:t>13.01.2026</a:t>
            </a:fld>
            <a:endParaRPr lang="tr-TR"/>
          </a:p>
        </p:txBody>
      </p:sp>
      <p:sp>
        <p:nvSpPr>
          <p:cNvPr id="5" name="Slayt Numarası Yer Tutucusu 4">
            <a:extLst>
              <a:ext uri="{FF2B5EF4-FFF2-40B4-BE49-F238E27FC236}">
                <a16:creationId xmlns="" xmlns:a16="http://schemas.microsoft.com/office/drawing/2014/main" id="{75FA21F1-F0DC-A300-A9CD-66BCC58F0F97}"/>
              </a:ext>
            </a:extLst>
          </p:cNvPr>
          <p:cNvSpPr>
            <a:spLocks noGrp="1"/>
          </p:cNvSpPr>
          <p:nvPr>
            <p:ph type="sldNum" sz="quarter" idx="12"/>
          </p:nvPr>
        </p:nvSpPr>
        <p:spPr/>
        <p:txBody>
          <a:bodyPr/>
          <a:lstStyle/>
          <a:p>
            <a:fld id="{15D42E69-0B45-4D6A-BDA9-8F9042B0111B}" type="slidenum">
              <a:rPr lang="tr-TR" smtClean="0"/>
              <a:t>12</a:t>
            </a:fld>
            <a:endParaRPr lang="tr-TR"/>
          </a:p>
        </p:txBody>
      </p:sp>
      <p:graphicFrame>
        <p:nvGraphicFramePr>
          <p:cNvPr id="6" name="Tablo 5">
            <a:extLst>
              <a:ext uri="{FF2B5EF4-FFF2-40B4-BE49-F238E27FC236}">
                <a16:creationId xmlns="" xmlns:a16="http://schemas.microsoft.com/office/drawing/2014/main" id="{CF66F8AE-C1C6-5B2D-79F8-36B21820E9E1}"/>
              </a:ext>
            </a:extLst>
          </p:cNvPr>
          <p:cNvGraphicFramePr>
            <a:graphicFrameLocks noGrp="1"/>
          </p:cNvGraphicFramePr>
          <p:nvPr>
            <p:extLst>
              <p:ext uri="{D42A27DB-BD31-4B8C-83A1-F6EECF244321}">
                <p14:modId xmlns:p14="http://schemas.microsoft.com/office/powerpoint/2010/main" val="2244731538"/>
              </p:ext>
            </p:extLst>
          </p:nvPr>
        </p:nvGraphicFramePr>
        <p:xfrm>
          <a:off x="535705" y="2145451"/>
          <a:ext cx="11212347" cy="2230403"/>
        </p:xfrm>
        <a:graphic>
          <a:graphicData uri="http://schemas.openxmlformats.org/drawingml/2006/table">
            <a:tbl>
              <a:tblPr>
                <a:tableStyleId>{BC89EF96-8CEA-46FF-86C4-4CE0E7609802}</a:tableStyleId>
              </a:tblPr>
              <a:tblGrid>
                <a:gridCol w="1222231">
                  <a:extLst>
                    <a:ext uri="{9D8B030D-6E8A-4147-A177-3AD203B41FA5}">
                      <a16:colId xmlns="" xmlns:a16="http://schemas.microsoft.com/office/drawing/2014/main" val="2374852142"/>
                    </a:ext>
                  </a:extLst>
                </a:gridCol>
                <a:gridCol w="1427649">
                  <a:extLst>
                    <a:ext uri="{9D8B030D-6E8A-4147-A177-3AD203B41FA5}">
                      <a16:colId xmlns="" xmlns:a16="http://schemas.microsoft.com/office/drawing/2014/main" val="3943329580"/>
                    </a:ext>
                  </a:extLst>
                </a:gridCol>
                <a:gridCol w="2037052">
                  <a:extLst>
                    <a:ext uri="{9D8B030D-6E8A-4147-A177-3AD203B41FA5}">
                      <a16:colId xmlns="" xmlns:a16="http://schemas.microsoft.com/office/drawing/2014/main" val="4042487974"/>
                    </a:ext>
                  </a:extLst>
                </a:gridCol>
                <a:gridCol w="2037053">
                  <a:extLst>
                    <a:ext uri="{9D8B030D-6E8A-4147-A177-3AD203B41FA5}">
                      <a16:colId xmlns="" xmlns:a16="http://schemas.microsoft.com/office/drawing/2014/main" val="2314597785"/>
                    </a:ext>
                  </a:extLst>
                </a:gridCol>
                <a:gridCol w="1630783">
                  <a:extLst>
                    <a:ext uri="{9D8B030D-6E8A-4147-A177-3AD203B41FA5}">
                      <a16:colId xmlns="" xmlns:a16="http://schemas.microsoft.com/office/drawing/2014/main" val="3001289435"/>
                    </a:ext>
                  </a:extLst>
                </a:gridCol>
                <a:gridCol w="1630783">
                  <a:extLst>
                    <a:ext uri="{9D8B030D-6E8A-4147-A177-3AD203B41FA5}">
                      <a16:colId xmlns="" xmlns:a16="http://schemas.microsoft.com/office/drawing/2014/main" val="832792308"/>
                    </a:ext>
                  </a:extLst>
                </a:gridCol>
                <a:gridCol w="1226796">
                  <a:extLst>
                    <a:ext uri="{9D8B030D-6E8A-4147-A177-3AD203B41FA5}">
                      <a16:colId xmlns=""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Elektronik ve Otomasyon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extLst>
                  <a:ext uri="{0D108BD9-81ED-4DB2-BD59-A6C34878D82A}">
                    <a16:rowId xmlns=""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2</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2 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251189526"/>
                  </a:ext>
                </a:extLst>
              </a:tr>
            </a:tbl>
          </a:graphicData>
        </a:graphic>
      </p:graphicFrame>
      <p:sp>
        <p:nvSpPr>
          <p:cNvPr id="7" name="Metin kutusu 6">
            <a:extLst>
              <a:ext uri="{FF2B5EF4-FFF2-40B4-BE49-F238E27FC236}">
                <a16:creationId xmlns="" xmlns:a16="http://schemas.microsoft.com/office/drawing/2014/main" id="{399DD362-BA51-774E-7366-F09251F09F3C}"/>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98333191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52A42689-E7B2-B8C0-B12B-FF84F418B69E}"/>
            </a:ext>
          </a:extLst>
        </p:cNvPr>
        <p:cNvGrpSpPr/>
        <p:nvPr/>
      </p:nvGrpSpPr>
      <p:grpSpPr>
        <a:xfrm>
          <a:off x="0" y="0"/>
          <a:ext cx="0" cy="0"/>
          <a:chOff x="0" y="0"/>
          <a:chExt cx="0" cy="0"/>
        </a:xfrm>
      </p:grpSpPr>
      <p:sp>
        <p:nvSpPr>
          <p:cNvPr id="2" name="Başlık 1">
            <a:extLst>
              <a:ext uri="{FF2B5EF4-FFF2-40B4-BE49-F238E27FC236}">
                <a16:creationId xmlns="" xmlns:a16="http://schemas.microsoft.com/office/drawing/2014/main" id="{217DA02F-6DDF-FB81-8424-BE713EAB2EA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a:extLst>
              <a:ext uri="{FF2B5EF4-FFF2-40B4-BE49-F238E27FC236}">
                <a16:creationId xmlns="" xmlns:a16="http://schemas.microsoft.com/office/drawing/2014/main" id="{E5F2F0FC-2E78-35DA-C071-509723E0F411}"/>
              </a:ext>
            </a:extLst>
          </p:cNvPr>
          <p:cNvSpPr>
            <a:spLocks noGrp="1"/>
          </p:cNvSpPr>
          <p:nvPr>
            <p:ph type="dt" sz="half" idx="10"/>
          </p:nvPr>
        </p:nvSpPr>
        <p:spPr/>
        <p:txBody>
          <a:bodyPr/>
          <a:lstStyle/>
          <a:p>
            <a:fld id="{D85FDA8C-93E6-4C6D-BD38-60FE6FF68D18}" type="datetime1">
              <a:rPr lang="tr-TR" smtClean="0"/>
              <a:t>13.01.2026</a:t>
            </a:fld>
            <a:endParaRPr lang="tr-TR"/>
          </a:p>
        </p:txBody>
      </p:sp>
      <p:sp>
        <p:nvSpPr>
          <p:cNvPr id="5" name="Slayt Numarası Yer Tutucusu 4">
            <a:extLst>
              <a:ext uri="{FF2B5EF4-FFF2-40B4-BE49-F238E27FC236}">
                <a16:creationId xmlns="" xmlns:a16="http://schemas.microsoft.com/office/drawing/2014/main" id="{BDEC4DD1-2395-66E3-071C-4B793AEE8EA9}"/>
              </a:ext>
            </a:extLst>
          </p:cNvPr>
          <p:cNvSpPr>
            <a:spLocks noGrp="1"/>
          </p:cNvSpPr>
          <p:nvPr>
            <p:ph type="sldNum" sz="quarter" idx="12"/>
          </p:nvPr>
        </p:nvSpPr>
        <p:spPr/>
        <p:txBody>
          <a:bodyPr/>
          <a:lstStyle/>
          <a:p>
            <a:fld id="{15D42E69-0B45-4D6A-BDA9-8F9042B0111B}" type="slidenum">
              <a:rPr lang="tr-TR" smtClean="0"/>
              <a:t>13</a:t>
            </a:fld>
            <a:endParaRPr lang="tr-TR"/>
          </a:p>
        </p:txBody>
      </p:sp>
      <p:graphicFrame>
        <p:nvGraphicFramePr>
          <p:cNvPr id="6" name="Tablo 5">
            <a:extLst>
              <a:ext uri="{FF2B5EF4-FFF2-40B4-BE49-F238E27FC236}">
                <a16:creationId xmlns="" xmlns:a16="http://schemas.microsoft.com/office/drawing/2014/main" id="{70740920-19EC-8BE3-0D68-D01FCD869940}"/>
              </a:ext>
            </a:extLst>
          </p:cNvPr>
          <p:cNvGraphicFramePr>
            <a:graphicFrameLocks noGrp="1"/>
          </p:cNvGraphicFramePr>
          <p:nvPr>
            <p:extLst>
              <p:ext uri="{D42A27DB-BD31-4B8C-83A1-F6EECF244321}">
                <p14:modId xmlns:p14="http://schemas.microsoft.com/office/powerpoint/2010/main" val="1906176120"/>
              </p:ext>
            </p:extLst>
          </p:nvPr>
        </p:nvGraphicFramePr>
        <p:xfrm>
          <a:off x="535705" y="2145451"/>
          <a:ext cx="11212347" cy="2230403"/>
        </p:xfrm>
        <a:graphic>
          <a:graphicData uri="http://schemas.openxmlformats.org/drawingml/2006/table">
            <a:tbl>
              <a:tblPr>
                <a:tableStyleId>{BC89EF96-8CEA-46FF-86C4-4CE0E7609802}</a:tableStyleId>
              </a:tblPr>
              <a:tblGrid>
                <a:gridCol w="1222231">
                  <a:extLst>
                    <a:ext uri="{9D8B030D-6E8A-4147-A177-3AD203B41FA5}">
                      <a16:colId xmlns="" xmlns:a16="http://schemas.microsoft.com/office/drawing/2014/main" val="2374852142"/>
                    </a:ext>
                  </a:extLst>
                </a:gridCol>
                <a:gridCol w="1427649">
                  <a:extLst>
                    <a:ext uri="{9D8B030D-6E8A-4147-A177-3AD203B41FA5}">
                      <a16:colId xmlns="" xmlns:a16="http://schemas.microsoft.com/office/drawing/2014/main" val="3943329580"/>
                    </a:ext>
                  </a:extLst>
                </a:gridCol>
                <a:gridCol w="2037052">
                  <a:extLst>
                    <a:ext uri="{9D8B030D-6E8A-4147-A177-3AD203B41FA5}">
                      <a16:colId xmlns="" xmlns:a16="http://schemas.microsoft.com/office/drawing/2014/main" val="4042487974"/>
                    </a:ext>
                  </a:extLst>
                </a:gridCol>
                <a:gridCol w="2037053">
                  <a:extLst>
                    <a:ext uri="{9D8B030D-6E8A-4147-A177-3AD203B41FA5}">
                      <a16:colId xmlns="" xmlns:a16="http://schemas.microsoft.com/office/drawing/2014/main" val="2314597785"/>
                    </a:ext>
                  </a:extLst>
                </a:gridCol>
                <a:gridCol w="1630783">
                  <a:extLst>
                    <a:ext uri="{9D8B030D-6E8A-4147-A177-3AD203B41FA5}">
                      <a16:colId xmlns="" xmlns:a16="http://schemas.microsoft.com/office/drawing/2014/main" val="3001289435"/>
                    </a:ext>
                  </a:extLst>
                </a:gridCol>
                <a:gridCol w="1630783">
                  <a:extLst>
                    <a:ext uri="{9D8B030D-6E8A-4147-A177-3AD203B41FA5}">
                      <a16:colId xmlns="" xmlns:a16="http://schemas.microsoft.com/office/drawing/2014/main" val="832792308"/>
                    </a:ext>
                  </a:extLst>
                </a:gridCol>
                <a:gridCol w="1226796">
                  <a:extLst>
                    <a:ext uri="{9D8B030D-6E8A-4147-A177-3AD203B41FA5}">
                      <a16:colId xmlns=""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Yazılım, Uygulama Geliştirme ve Çözümleme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400" dirty="0">
                          <a:effectLst/>
                          <a:latin typeface="+mn-lt"/>
                          <a:cs typeface="Times New Roman" panose="02020603050405020304" pitchFamily="18" charset="0"/>
                        </a:rPr>
                        <a:t>-</a:t>
                      </a:r>
                    </a:p>
                  </a:txBody>
                  <a:tcPr marL="9525" marR="9525" marT="9525" marB="0" anchor="ctr"/>
                </a:tc>
                <a:extLst>
                  <a:ext uri="{0D108BD9-81ED-4DB2-BD59-A6C34878D82A}">
                    <a16:rowId xmlns=""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251189526"/>
                  </a:ext>
                </a:extLst>
              </a:tr>
            </a:tbl>
          </a:graphicData>
        </a:graphic>
      </p:graphicFrame>
      <p:sp>
        <p:nvSpPr>
          <p:cNvPr id="7" name="Metin kutusu 6">
            <a:extLst>
              <a:ext uri="{FF2B5EF4-FFF2-40B4-BE49-F238E27FC236}">
                <a16:creationId xmlns="" xmlns:a16="http://schemas.microsoft.com/office/drawing/2014/main" id="{5A3B929B-8A05-A9CB-AA10-A1DE2BCA8BF9}"/>
              </a:ext>
            </a:extLst>
          </p:cNvPr>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538927997"/>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14</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700639976"/>
              </p:ext>
            </p:extLst>
          </p:nvPr>
        </p:nvGraphicFramePr>
        <p:xfrm>
          <a:off x="461819" y="2096655"/>
          <a:ext cx="11455198" cy="2740285"/>
        </p:xfrm>
        <a:graphic>
          <a:graphicData uri="http://schemas.openxmlformats.org/drawingml/2006/table">
            <a:tbl>
              <a:tblPr>
                <a:tableStyleId>{BC89EF96-8CEA-46FF-86C4-4CE0E7609802}</a:tableStyleId>
              </a:tblPr>
              <a:tblGrid>
                <a:gridCol w="1773782">
                  <a:extLst>
                    <a:ext uri="{9D8B030D-6E8A-4147-A177-3AD203B41FA5}">
                      <a16:colId xmlns="" xmlns:a16="http://schemas.microsoft.com/office/drawing/2014/main" val="3022103432"/>
                    </a:ext>
                  </a:extLst>
                </a:gridCol>
                <a:gridCol w="2107939">
                  <a:extLst>
                    <a:ext uri="{9D8B030D-6E8A-4147-A177-3AD203B41FA5}">
                      <a16:colId xmlns="" xmlns:a16="http://schemas.microsoft.com/office/drawing/2014/main" val="4066517555"/>
                    </a:ext>
                  </a:extLst>
                </a:gridCol>
                <a:gridCol w="2109084">
                  <a:extLst>
                    <a:ext uri="{9D8B030D-6E8A-4147-A177-3AD203B41FA5}">
                      <a16:colId xmlns="" xmlns:a16="http://schemas.microsoft.com/office/drawing/2014/main" val="609608599"/>
                    </a:ext>
                  </a:extLst>
                </a:gridCol>
                <a:gridCol w="2109084">
                  <a:extLst>
                    <a:ext uri="{9D8B030D-6E8A-4147-A177-3AD203B41FA5}">
                      <a16:colId xmlns="" xmlns:a16="http://schemas.microsoft.com/office/drawing/2014/main" val="1980834120"/>
                    </a:ext>
                  </a:extLst>
                </a:gridCol>
                <a:gridCol w="2109084">
                  <a:extLst>
                    <a:ext uri="{9D8B030D-6E8A-4147-A177-3AD203B41FA5}">
                      <a16:colId xmlns="" xmlns:a16="http://schemas.microsoft.com/office/drawing/2014/main" val="3412841534"/>
                    </a:ext>
                  </a:extLst>
                </a:gridCol>
                <a:gridCol w="1246225">
                  <a:extLst>
                    <a:ext uri="{9D8B030D-6E8A-4147-A177-3AD203B41FA5}">
                      <a16:colId xmlns=""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78932484"/>
                  </a:ext>
                </a:extLst>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76529132"/>
                  </a:ext>
                </a:extLst>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 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507658704"/>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15</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3493070290"/>
              </p:ext>
            </p:extLst>
          </p:nvPr>
        </p:nvGraphicFramePr>
        <p:xfrm>
          <a:off x="387626" y="1930148"/>
          <a:ext cx="11499573" cy="4008934"/>
        </p:xfrm>
        <a:graphic>
          <a:graphicData uri="http://schemas.openxmlformats.org/drawingml/2006/table">
            <a:tbl>
              <a:tblPr>
                <a:tableStyleId>{BDBED569-4797-4DF1-A0F4-6AAB3CD982D8}</a:tableStyleId>
              </a:tblPr>
              <a:tblGrid>
                <a:gridCol w="2074767">
                  <a:extLst>
                    <a:ext uri="{9D8B030D-6E8A-4147-A177-3AD203B41FA5}">
                      <a16:colId xmlns="" xmlns:a16="http://schemas.microsoft.com/office/drawing/2014/main" val="220074996"/>
                    </a:ext>
                  </a:extLst>
                </a:gridCol>
                <a:gridCol w="2440468">
                  <a:extLst>
                    <a:ext uri="{9D8B030D-6E8A-4147-A177-3AD203B41FA5}">
                      <a16:colId xmlns="" xmlns:a16="http://schemas.microsoft.com/office/drawing/2014/main" val="2759330771"/>
                    </a:ext>
                  </a:extLst>
                </a:gridCol>
                <a:gridCol w="2345567">
                  <a:extLst>
                    <a:ext uri="{9D8B030D-6E8A-4147-A177-3AD203B41FA5}">
                      <a16:colId xmlns="" xmlns:a16="http://schemas.microsoft.com/office/drawing/2014/main" val="1696771542"/>
                    </a:ext>
                  </a:extLst>
                </a:gridCol>
                <a:gridCol w="2087856">
                  <a:extLst>
                    <a:ext uri="{9D8B030D-6E8A-4147-A177-3AD203B41FA5}">
                      <a16:colId xmlns="" xmlns:a16="http://schemas.microsoft.com/office/drawing/2014/main" val="497567926"/>
                    </a:ext>
                  </a:extLst>
                </a:gridCol>
                <a:gridCol w="2550915">
                  <a:extLst>
                    <a:ext uri="{9D8B030D-6E8A-4147-A177-3AD203B41FA5}">
                      <a16:colId xmlns="" xmlns:a16="http://schemas.microsoft.com/office/drawing/2014/main" val="3709939401"/>
                    </a:ext>
                  </a:extLst>
                </a:gridCol>
              </a:tblGrid>
              <a:tr h="516418">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 Sanat Dalı / Program 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Önceki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53579066"/>
                  </a:ext>
                </a:extLst>
              </a:tr>
              <a:tr h="205123">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Bilgisayar Teknolojileri</a:t>
                      </a:r>
                    </a:p>
                  </a:txBody>
                  <a:tcPr marL="6985" marR="6985" marT="6985" marB="0" anchor="ctr"/>
                </a:tc>
                <a:tc>
                  <a:txBody>
                    <a:bodyPr/>
                    <a:lstStyle/>
                    <a:p>
                      <a:pPr>
                        <a:lnSpc>
                          <a:spcPct val="107000"/>
                        </a:lnSpc>
                        <a:spcAft>
                          <a:spcPts val="800"/>
                        </a:spcAft>
                      </a:pPr>
                      <a:r>
                        <a:rPr lang="tr-TR" sz="1100" dirty="0">
                          <a:effectLst/>
                        </a:rPr>
                        <a:t>İnternet ve Ağ Teknolojileri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r>
                        <a:rPr lang="tr-TR" sz="1100" dirty="0" err="1">
                          <a:effectLst/>
                        </a:rPr>
                        <a:t>Suheda</a:t>
                      </a:r>
                      <a:r>
                        <a:rPr lang="tr-TR" sz="1100" dirty="0">
                          <a:effectLst/>
                        </a:rPr>
                        <a:t> Mumcu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Öğr. Gör. </a:t>
                      </a:r>
                    </a:p>
                  </a:txBody>
                  <a:tcPr marL="6985" marR="6985" marT="6985" marB="0" anchor="ctr"/>
                </a:tc>
                <a:tc>
                  <a:txBody>
                    <a:bodyPr/>
                    <a:lstStyle/>
                    <a:p>
                      <a:pPr>
                        <a:lnSpc>
                          <a:spcPct val="107000"/>
                        </a:lnSpc>
                        <a:spcAft>
                          <a:spcPts val="800"/>
                        </a:spcAft>
                      </a:pPr>
                      <a:r>
                        <a:rPr lang="tr-TR" sz="1100" dirty="0">
                          <a:effectLst/>
                        </a:rPr>
                        <a:t>Dr. Öğr. Üyesi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0474826"/>
                  </a:ext>
                </a:extLst>
              </a:tr>
              <a:tr h="205123">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5777371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53502127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75271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2422468"/>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16306648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905226271"/>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7993159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60764433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16095879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27744707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90001539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26520346"/>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73802701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529286444"/>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49934482"/>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29036" y="711201"/>
            <a:ext cx="10422091" cy="726126"/>
          </a:xfrm>
        </p:spPr>
        <p:txBody>
          <a:bodyPr>
            <a:normAutofit/>
          </a:bodyPr>
          <a:lstStyle/>
          <a:p>
            <a:pPr algn="ctr"/>
            <a:r>
              <a:rPr lang="tr-TR" sz="2800" b="1" dirty="0" err="1">
                <a:solidFill>
                  <a:srgbClr val="FF0000"/>
                </a:solidFill>
              </a:rPr>
              <a:t>Hizmetiçi</a:t>
            </a:r>
            <a:r>
              <a:rPr lang="tr-TR" sz="2800" b="1" dirty="0">
                <a:solidFill>
                  <a:srgbClr val="FF0000"/>
                </a:solidFill>
              </a:rPr>
              <a:t> Eğitim /Eğiticilerin Eğitimi Etkinlikleri Sayısı</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16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900914839"/>
              </p:ext>
            </p:extLst>
          </p:nvPr>
        </p:nvGraphicFramePr>
        <p:xfrm>
          <a:off x="329036" y="1942551"/>
          <a:ext cx="11604346" cy="4033377"/>
        </p:xfrm>
        <a:graphic>
          <a:graphicData uri="http://schemas.openxmlformats.org/drawingml/2006/table">
            <a:tbl>
              <a:tblPr firstRow="1" firstCol="1" lastRow="1" lastCol="1" bandRow="1" bandCol="1">
                <a:tableStyleId>{69CF1AB2-1976-4502-BF36-3FF5EA218861}</a:tableStyleId>
              </a:tblPr>
              <a:tblGrid>
                <a:gridCol w="8549895">
                  <a:extLst>
                    <a:ext uri="{9D8B030D-6E8A-4147-A177-3AD203B41FA5}">
                      <a16:colId xmlns="" xmlns:a16="http://schemas.microsoft.com/office/drawing/2014/main" val="851983472"/>
                    </a:ext>
                  </a:extLst>
                </a:gridCol>
                <a:gridCol w="1005502">
                  <a:extLst>
                    <a:ext uri="{9D8B030D-6E8A-4147-A177-3AD203B41FA5}">
                      <a16:colId xmlns="" xmlns:a16="http://schemas.microsoft.com/office/drawing/2014/main" val="695896689"/>
                    </a:ext>
                  </a:extLst>
                </a:gridCol>
                <a:gridCol w="920131">
                  <a:extLst>
                    <a:ext uri="{9D8B030D-6E8A-4147-A177-3AD203B41FA5}">
                      <a16:colId xmlns="" xmlns:a16="http://schemas.microsoft.com/office/drawing/2014/main" val="4166395879"/>
                    </a:ext>
                  </a:extLst>
                </a:gridCol>
                <a:gridCol w="1128818">
                  <a:extLst>
                    <a:ext uri="{9D8B030D-6E8A-4147-A177-3AD203B41FA5}">
                      <a16:colId xmlns="" xmlns:a16="http://schemas.microsoft.com/office/drawing/2014/main" val="4207356817"/>
                    </a:ext>
                  </a:extLst>
                </a:gridCol>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39360851"/>
                  </a:ext>
                </a:extLst>
              </a:tr>
              <a:tr h="552669">
                <a:tc>
                  <a:txBody>
                    <a:bodyPr/>
                    <a:lstStyle/>
                    <a:p>
                      <a:pPr marL="36000">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2</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11 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13 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026176540"/>
                  </a:ext>
                </a:extLst>
              </a:tr>
              <a:tr h="800132">
                <a:tc>
                  <a:txBody>
                    <a:bodyPr/>
                    <a:lstStyle/>
                    <a:p>
                      <a:pPr marL="36000">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latin typeface="Calibri" panose="020F0502020204030204" pitchFamily="34" charset="0"/>
                          <a:ea typeface="Calibri" panose="020F0502020204030204" pitchFamily="34" charset="0"/>
                          <a:cs typeface="Times New Roman" panose="02020603050405020304" pitchFamily="18" charset="0"/>
                        </a:rPr>
                        <a:t>15</a:t>
                      </a:r>
                    </a:p>
                  </a:txBody>
                  <a:tcPr marL="7620" marR="7620" marT="7620" marB="0" anchor="ctr"/>
                </a:tc>
                <a:tc>
                  <a:txBody>
                    <a:bodyPr/>
                    <a:lstStyle/>
                    <a:p>
                      <a:pPr algn="ctr">
                        <a:lnSpc>
                          <a:spcPct val="107000"/>
                        </a:lnSpc>
                        <a:spcAft>
                          <a:spcPts val="0"/>
                        </a:spcAft>
                      </a:pPr>
                      <a:r>
                        <a:rPr lang="tr-TR" sz="1100" b="0" dirty="0">
                          <a:effectLst/>
                        </a:rPr>
                        <a:t> 13</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28</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952187564"/>
                  </a:ext>
                </a:extLst>
              </a:tr>
              <a:tr h="548985">
                <a:tc>
                  <a:txBody>
                    <a:bodyPr/>
                    <a:lstStyle/>
                    <a:p>
                      <a:pPr marL="36000">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904941326"/>
                  </a:ext>
                </a:extLst>
              </a:tr>
              <a:tr h="419549">
                <a:tc>
                  <a:txBody>
                    <a:bodyPr/>
                    <a:lstStyle/>
                    <a:p>
                      <a:pPr marL="36000">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a:effectLst/>
                        </a:rPr>
                        <a:t> </a:t>
                      </a:r>
                      <a:endParaRPr lang="tr-TR" sz="11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88245156"/>
                  </a:ext>
                </a:extLst>
              </a:tr>
              <a:tr h="419549">
                <a:tc>
                  <a:txBody>
                    <a:bodyPr/>
                    <a:lstStyle/>
                    <a:p>
                      <a:pPr marL="36000">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433956139"/>
                  </a:ext>
                </a:extLst>
              </a:tr>
              <a:tr h="415958">
                <a:tc>
                  <a:txBody>
                    <a:bodyPr/>
                    <a:lstStyle/>
                    <a:p>
                      <a:pPr marL="36000">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72161492"/>
                  </a:ext>
                </a:extLst>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b="0" dirty="0">
                          <a:effectLst/>
                          <a:latin typeface="Calibri" panose="020F0502020204030204" pitchFamily="34" charset="0"/>
                          <a:ea typeface="Calibri" panose="020F0502020204030204" pitchFamily="34" charset="0"/>
                          <a:cs typeface="Times New Roman" panose="02020603050405020304" pitchFamily="18" charset="0"/>
                        </a:rPr>
                        <a:t>17</a:t>
                      </a:r>
                    </a:p>
                  </a:txBody>
                  <a:tcPr marL="7620" marR="7620" marT="7620" marB="0" anchor="ctr"/>
                </a:tc>
                <a:tc>
                  <a:txBody>
                    <a:bodyPr/>
                    <a:lstStyle/>
                    <a:p>
                      <a:pPr algn="ctr">
                        <a:lnSpc>
                          <a:spcPct val="107000"/>
                        </a:lnSpc>
                        <a:spcAft>
                          <a:spcPts val="0"/>
                        </a:spcAft>
                      </a:pPr>
                      <a:r>
                        <a:rPr lang="tr-TR" sz="1100" b="0" dirty="0">
                          <a:effectLst/>
                          <a:latin typeface="Calibri" panose="020F0502020204030204" pitchFamily="34" charset="0"/>
                          <a:ea typeface="Calibri" panose="020F0502020204030204" pitchFamily="34" charset="0"/>
                          <a:cs typeface="Times New Roman" panose="02020603050405020304" pitchFamily="18" charset="0"/>
                        </a:rPr>
                        <a:t>24</a:t>
                      </a:r>
                    </a:p>
                  </a:txBody>
                  <a:tcPr marL="7620" marR="7620" marT="7620" marB="0" anchor="ctr"/>
                </a:tc>
                <a:tc>
                  <a:txBody>
                    <a:bodyPr/>
                    <a:lstStyle/>
                    <a:p>
                      <a:pPr algn="ctr">
                        <a:lnSpc>
                          <a:spcPct val="107000"/>
                        </a:lnSpc>
                        <a:spcAft>
                          <a:spcPts val="0"/>
                        </a:spcAft>
                      </a:pP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79352849"/>
                  </a:ext>
                </a:extLst>
              </a:tr>
            </a:tbl>
          </a:graphicData>
        </a:graphic>
      </p:graphicFrame>
    </p:spTree>
    <p:extLst>
      <p:ext uri="{BB962C8B-B14F-4D97-AF65-F5344CB8AC3E}">
        <p14:creationId xmlns:p14="http://schemas.microsoft.com/office/powerpoint/2010/main" val="12592314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38508232"/>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 xmlns:a16="http://schemas.microsoft.com/office/drawing/2014/main" val="2012776817"/>
                    </a:ext>
                  </a:extLst>
                </a:gridCol>
                <a:gridCol w="1110314">
                  <a:extLst>
                    <a:ext uri="{9D8B030D-6E8A-4147-A177-3AD203B41FA5}">
                      <a16:colId xmlns="" xmlns:a16="http://schemas.microsoft.com/office/drawing/2014/main" val="3284813999"/>
                    </a:ext>
                  </a:extLst>
                </a:gridCol>
                <a:gridCol w="723828">
                  <a:extLst>
                    <a:ext uri="{9D8B030D-6E8A-4147-A177-3AD203B41FA5}">
                      <a16:colId xmlns="" xmlns:a16="http://schemas.microsoft.com/office/drawing/2014/main" val="3170990308"/>
                    </a:ext>
                  </a:extLst>
                </a:gridCol>
                <a:gridCol w="1315073">
                  <a:extLst>
                    <a:ext uri="{9D8B030D-6E8A-4147-A177-3AD203B41FA5}">
                      <a16:colId xmlns="" xmlns:a16="http://schemas.microsoft.com/office/drawing/2014/main" val="4272104170"/>
                    </a:ext>
                  </a:extLst>
                </a:gridCol>
                <a:gridCol w="1542492">
                  <a:extLst>
                    <a:ext uri="{9D8B030D-6E8A-4147-A177-3AD203B41FA5}">
                      <a16:colId xmlns="" xmlns:a16="http://schemas.microsoft.com/office/drawing/2014/main" val="1034388612"/>
                    </a:ext>
                  </a:extLst>
                </a:gridCol>
                <a:gridCol w="1483164">
                  <a:extLst>
                    <a:ext uri="{9D8B030D-6E8A-4147-A177-3AD203B41FA5}">
                      <a16:colId xmlns="" xmlns:a16="http://schemas.microsoft.com/office/drawing/2014/main" val="2997318310"/>
                    </a:ext>
                  </a:extLst>
                </a:gridCol>
                <a:gridCol w="1493053">
                  <a:extLst>
                    <a:ext uri="{9D8B030D-6E8A-4147-A177-3AD203B41FA5}">
                      <a16:colId xmlns="" xmlns:a16="http://schemas.microsoft.com/office/drawing/2014/main" val="1408843029"/>
                    </a:ext>
                  </a:extLst>
                </a:gridCol>
                <a:gridCol w="1529462">
                  <a:extLst>
                    <a:ext uri="{9D8B030D-6E8A-4147-A177-3AD203B41FA5}">
                      <a16:colId xmlns="" xmlns:a16="http://schemas.microsoft.com/office/drawing/2014/main" val="3706538803"/>
                    </a:ext>
                  </a:extLst>
                </a:gridCol>
                <a:gridCol w="1219336">
                  <a:extLst>
                    <a:ext uri="{9D8B030D-6E8A-4147-A177-3AD203B41FA5}">
                      <a16:colId xmlns=""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l">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Bilgisayar Teknolojisi</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4</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26 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9 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rPr>
                        <a:t> 42</a:t>
                      </a:r>
                      <a:endPar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smtClean="0">
                          <a:solidFill>
                            <a:srgbClr val="3333FF"/>
                          </a:solidFill>
                          <a:effectLst/>
                        </a:rPr>
                        <a:t> 4</a:t>
                      </a:r>
                      <a:r>
                        <a:rPr lang="tr-TR" sz="1100" b="1" dirty="0">
                          <a:solidFill>
                            <a:srgbClr val="3333FF"/>
                          </a:solidFill>
                          <a:effectLst/>
                        </a:rPr>
                        <a:t> </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14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rPr>
                        <a:t> 44</a:t>
                      </a:r>
                      <a:endPar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4</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14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15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rPr>
                        <a:t> 44</a:t>
                      </a:r>
                      <a:endPar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4</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20 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18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rPr>
                        <a:t>50</a:t>
                      </a:r>
                      <a:endPar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
        <p:nvSpPr>
          <p:cNvPr id="7" name="TextBox 6"/>
          <p:cNvSpPr txBox="1"/>
          <p:nvPr/>
        </p:nvSpPr>
        <p:spPr>
          <a:xfrm>
            <a:off x="10651197" y="5681005"/>
            <a:ext cx="705642" cy="307777"/>
          </a:xfrm>
          <a:prstGeom prst="rect">
            <a:avLst/>
          </a:prstGeom>
          <a:noFill/>
        </p:spPr>
        <p:txBody>
          <a:bodyPr wrap="none" rtlCol="0">
            <a:spAutoFit/>
          </a:bodyPr>
          <a:lstStyle/>
          <a:p>
            <a:r>
              <a:rPr lang="tr-TR" sz="1400" b="1" dirty="0" smtClean="0"/>
              <a:t>Ort: 45</a:t>
            </a:r>
            <a:endParaRPr lang="en-US" sz="1400" b="1" dirty="0"/>
          </a:p>
        </p:txBody>
      </p:sp>
    </p:spTree>
    <p:extLst>
      <p:ext uri="{BB962C8B-B14F-4D97-AF65-F5344CB8AC3E}">
        <p14:creationId xmlns:p14="http://schemas.microsoft.com/office/powerpoint/2010/main" val="41200611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35007C70-843C-76F5-0047-EAD3E916B1C0}"/>
            </a:ext>
          </a:extLst>
        </p:cNvPr>
        <p:cNvGrpSpPr/>
        <p:nvPr/>
      </p:nvGrpSpPr>
      <p:grpSpPr>
        <a:xfrm>
          <a:off x="0" y="0"/>
          <a:ext cx="0" cy="0"/>
          <a:chOff x="0" y="0"/>
          <a:chExt cx="0" cy="0"/>
        </a:xfrm>
      </p:grpSpPr>
      <p:sp>
        <p:nvSpPr>
          <p:cNvPr id="2" name="Unvan 1">
            <a:extLst>
              <a:ext uri="{FF2B5EF4-FFF2-40B4-BE49-F238E27FC236}">
                <a16:creationId xmlns="" xmlns:a16="http://schemas.microsoft.com/office/drawing/2014/main" id="{7B7AF802-94F6-4128-A69F-EF7FD79D86B0}"/>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 xmlns:a16="http://schemas.microsoft.com/office/drawing/2014/main" id="{CA2D1024-7BC5-47CC-0B18-F3FFC2E1A52B}"/>
              </a:ext>
            </a:extLst>
          </p:cNvPr>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a:extLst>
              <a:ext uri="{FF2B5EF4-FFF2-40B4-BE49-F238E27FC236}">
                <a16:creationId xmlns="" xmlns:a16="http://schemas.microsoft.com/office/drawing/2014/main" id="{F22AEA7E-AE75-83CE-FF69-0C9F08A961AC}"/>
              </a:ext>
            </a:extLst>
          </p:cNvPr>
          <p:cNvSpPr>
            <a:spLocks noGrp="1"/>
          </p:cNvSpPr>
          <p:nvPr>
            <p:ph type="sldNum" sz="quarter" idx="12"/>
          </p:nvPr>
        </p:nvSpPr>
        <p:spPr/>
        <p:txBody>
          <a:bodyPr/>
          <a:lstStyle/>
          <a:p>
            <a:fld id="{15D42E69-0B45-4D6A-BDA9-8F9042B0111B}" type="slidenum">
              <a:rPr lang="tr-TR" smtClean="0"/>
              <a:t>18</a:t>
            </a:fld>
            <a:endParaRPr lang="tr-TR"/>
          </a:p>
        </p:txBody>
      </p:sp>
      <p:graphicFrame>
        <p:nvGraphicFramePr>
          <p:cNvPr id="5" name="Tablo 4">
            <a:extLst>
              <a:ext uri="{FF2B5EF4-FFF2-40B4-BE49-F238E27FC236}">
                <a16:creationId xmlns="" xmlns:a16="http://schemas.microsoft.com/office/drawing/2014/main" id="{EDAA815A-C640-06B5-B1C4-AE2D35C9D8E6}"/>
              </a:ext>
            </a:extLst>
          </p:cNvPr>
          <p:cNvGraphicFramePr>
            <a:graphicFrameLocks noGrp="1"/>
          </p:cNvGraphicFramePr>
          <p:nvPr>
            <p:extLst>
              <p:ext uri="{D42A27DB-BD31-4B8C-83A1-F6EECF244321}">
                <p14:modId xmlns:p14="http://schemas.microsoft.com/office/powerpoint/2010/main" val="1290386711"/>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 xmlns:a16="http://schemas.microsoft.com/office/drawing/2014/main" val="2012776817"/>
                    </a:ext>
                  </a:extLst>
                </a:gridCol>
                <a:gridCol w="1110314">
                  <a:extLst>
                    <a:ext uri="{9D8B030D-6E8A-4147-A177-3AD203B41FA5}">
                      <a16:colId xmlns="" xmlns:a16="http://schemas.microsoft.com/office/drawing/2014/main" val="3284813999"/>
                    </a:ext>
                  </a:extLst>
                </a:gridCol>
                <a:gridCol w="723828">
                  <a:extLst>
                    <a:ext uri="{9D8B030D-6E8A-4147-A177-3AD203B41FA5}">
                      <a16:colId xmlns="" xmlns:a16="http://schemas.microsoft.com/office/drawing/2014/main" val="3170990308"/>
                    </a:ext>
                  </a:extLst>
                </a:gridCol>
                <a:gridCol w="1315073">
                  <a:extLst>
                    <a:ext uri="{9D8B030D-6E8A-4147-A177-3AD203B41FA5}">
                      <a16:colId xmlns="" xmlns:a16="http://schemas.microsoft.com/office/drawing/2014/main" val="4272104170"/>
                    </a:ext>
                  </a:extLst>
                </a:gridCol>
                <a:gridCol w="1542492">
                  <a:extLst>
                    <a:ext uri="{9D8B030D-6E8A-4147-A177-3AD203B41FA5}">
                      <a16:colId xmlns="" xmlns:a16="http://schemas.microsoft.com/office/drawing/2014/main" val="1034388612"/>
                    </a:ext>
                  </a:extLst>
                </a:gridCol>
                <a:gridCol w="1483164">
                  <a:extLst>
                    <a:ext uri="{9D8B030D-6E8A-4147-A177-3AD203B41FA5}">
                      <a16:colId xmlns="" xmlns:a16="http://schemas.microsoft.com/office/drawing/2014/main" val="2997318310"/>
                    </a:ext>
                  </a:extLst>
                </a:gridCol>
                <a:gridCol w="1493053">
                  <a:extLst>
                    <a:ext uri="{9D8B030D-6E8A-4147-A177-3AD203B41FA5}">
                      <a16:colId xmlns="" xmlns:a16="http://schemas.microsoft.com/office/drawing/2014/main" val="1408843029"/>
                    </a:ext>
                  </a:extLst>
                </a:gridCol>
                <a:gridCol w="1529462">
                  <a:extLst>
                    <a:ext uri="{9D8B030D-6E8A-4147-A177-3AD203B41FA5}">
                      <a16:colId xmlns="" xmlns:a16="http://schemas.microsoft.com/office/drawing/2014/main" val="3706538803"/>
                    </a:ext>
                  </a:extLst>
                </a:gridCol>
                <a:gridCol w="1219336">
                  <a:extLst>
                    <a:ext uri="{9D8B030D-6E8A-4147-A177-3AD203B41FA5}">
                      <a16:colId xmlns=""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l">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İnternet ve Ağ Teknolojileri</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25</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44450" marR="44450" marT="0" marB="0" anchor="ctr"/>
                </a:tc>
                <a:extLst>
                  <a:ext uri="{0D108BD9-81ED-4DB2-BD59-A6C34878D82A}">
                    <a16:rowId xmlns=""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44450" marR="44450" marT="0" marB="0" anchor="ctr"/>
                </a:tc>
                <a:extLst>
                  <a:ext uri="{0D108BD9-81ED-4DB2-BD59-A6C34878D82A}">
                    <a16:rowId xmlns=""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22</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42</a:t>
                      </a:r>
                    </a:p>
                  </a:txBody>
                  <a:tcPr marL="44450" marR="44450" marT="0" marB="0" anchor="ctr"/>
                </a:tc>
                <a:extLst>
                  <a:ext uri="{0D108BD9-81ED-4DB2-BD59-A6C34878D82A}">
                    <a16:rowId xmlns=""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29</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rPr>
                        <a:t> 55</a:t>
                      </a:r>
                      <a:endPar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61064323"/>
                  </a:ext>
                </a:extLst>
              </a:tr>
            </a:tbl>
          </a:graphicData>
        </a:graphic>
      </p:graphicFrame>
      <p:sp>
        <p:nvSpPr>
          <p:cNvPr id="6" name="Metin kutusu 5">
            <a:extLst>
              <a:ext uri="{FF2B5EF4-FFF2-40B4-BE49-F238E27FC236}">
                <a16:creationId xmlns="" xmlns:a16="http://schemas.microsoft.com/office/drawing/2014/main" id="{D8BCA10B-7C8B-706F-4432-BD2EF0CCFC8B}"/>
              </a:ext>
            </a:extLst>
          </p:cNvPr>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
        <p:nvSpPr>
          <p:cNvPr id="7" name="TextBox 6"/>
          <p:cNvSpPr txBox="1"/>
          <p:nvPr/>
        </p:nvSpPr>
        <p:spPr>
          <a:xfrm>
            <a:off x="10577733" y="5681004"/>
            <a:ext cx="843501" cy="307777"/>
          </a:xfrm>
          <a:prstGeom prst="rect">
            <a:avLst/>
          </a:prstGeom>
          <a:noFill/>
        </p:spPr>
        <p:txBody>
          <a:bodyPr wrap="none" rtlCol="0">
            <a:spAutoFit/>
          </a:bodyPr>
          <a:lstStyle/>
          <a:p>
            <a:r>
              <a:rPr lang="tr-TR" sz="1400" b="1" dirty="0" smtClean="0"/>
              <a:t>Ort: 47,5</a:t>
            </a:r>
            <a:endParaRPr lang="en-US" sz="1400" b="1" dirty="0"/>
          </a:p>
        </p:txBody>
      </p:sp>
    </p:spTree>
    <p:extLst>
      <p:ext uri="{BB962C8B-B14F-4D97-AF65-F5344CB8AC3E}">
        <p14:creationId xmlns:p14="http://schemas.microsoft.com/office/powerpoint/2010/main" val="3941008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B06E871-2D3D-ADBC-4C94-C262E9F0FA24}"/>
            </a:ext>
          </a:extLst>
        </p:cNvPr>
        <p:cNvGrpSpPr/>
        <p:nvPr/>
      </p:nvGrpSpPr>
      <p:grpSpPr>
        <a:xfrm>
          <a:off x="0" y="0"/>
          <a:ext cx="0" cy="0"/>
          <a:chOff x="0" y="0"/>
          <a:chExt cx="0" cy="0"/>
        </a:xfrm>
      </p:grpSpPr>
      <p:sp>
        <p:nvSpPr>
          <p:cNvPr id="2" name="Unvan 1">
            <a:extLst>
              <a:ext uri="{FF2B5EF4-FFF2-40B4-BE49-F238E27FC236}">
                <a16:creationId xmlns="" xmlns:a16="http://schemas.microsoft.com/office/drawing/2014/main" id="{0296AE10-E8F0-ACF4-5AE6-A8289D6F603E}"/>
              </a:ext>
            </a:extLst>
          </p:cNvPr>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a:extLst>
              <a:ext uri="{FF2B5EF4-FFF2-40B4-BE49-F238E27FC236}">
                <a16:creationId xmlns="" xmlns:a16="http://schemas.microsoft.com/office/drawing/2014/main" id="{98A85A4A-902C-C7F3-86BB-26563E8D5B22}"/>
              </a:ext>
            </a:extLst>
          </p:cNvPr>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a:extLst>
              <a:ext uri="{FF2B5EF4-FFF2-40B4-BE49-F238E27FC236}">
                <a16:creationId xmlns="" xmlns:a16="http://schemas.microsoft.com/office/drawing/2014/main" id="{D68A4CEE-E4DD-22B7-EC8D-88B46044BE5C}"/>
              </a:ext>
            </a:extLst>
          </p:cNvPr>
          <p:cNvSpPr>
            <a:spLocks noGrp="1"/>
          </p:cNvSpPr>
          <p:nvPr>
            <p:ph type="sldNum" sz="quarter" idx="12"/>
          </p:nvPr>
        </p:nvSpPr>
        <p:spPr/>
        <p:txBody>
          <a:bodyPr/>
          <a:lstStyle/>
          <a:p>
            <a:fld id="{15D42E69-0B45-4D6A-BDA9-8F9042B0111B}" type="slidenum">
              <a:rPr lang="tr-TR" smtClean="0"/>
              <a:t>19</a:t>
            </a:fld>
            <a:endParaRPr lang="tr-TR"/>
          </a:p>
        </p:txBody>
      </p:sp>
      <p:graphicFrame>
        <p:nvGraphicFramePr>
          <p:cNvPr id="5" name="Tablo 4">
            <a:extLst>
              <a:ext uri="{FF2B5EF4-FFF2-40B4-BE49-F238E27FC236}">
                <a16:creationId xmlns="" xmlns:a16="http://schemas.microsoft.com/office/drawing/2014/main" id="{008EC41D-007F-552D-A927-D4FDC855F693}"/>
              </a:ext>
            </a:extLst>
          </p:cNvPr>
          <p:cNvGraphicFramePr>
            <a:graphicFrameLocks noGrp="1"/>
          </p:cNvGraphicFramePr>
          <p:nvPr>
            <p:extLst>
              <p:ext uri="{D42A27DB-BD31-4B8C-83A1-F6EECF244321}">
                <p14:modId xmlns:p14="http://schemas.microsoft.com/office/powerpoint/2010/main" val="1381244916"/>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 xmlns:a16="http://schemas.microsoft.com/office/drawing/2014/main" val="2012776817"/>
                    </a:ext>
                  </a:extLst>
                </a:gridCol>
                <a:gridCol w="1110314">
                  <a:extLst>
                    <a:ext uri="{9D8B030D-6E8A-4147-A177-3AD203B41FA5}">
                      <a16:colId xmlns="" xmlns:a16="http://schemas.microsoft.com/office/drawing/2014/main" val="3284813999"/>
                    </a:ext>
                  </a:extLst>
                </a:gridCol>
                <a:gridCol w="723828">
                  <a:extLst>
                    <a:ext uri="{9D8B030D-6E8A-4147-A177-3AD203B41FA5}">
                      <a16:colId xmlns="" xmlns:a16="http://schemas.microsoft.com/office/drawing/2014/main" val="3170990308"/>
                    </a:ext>
                  </a:extLst>
                </a:gridCol>
                <a:gridCol w="1315073">
                  <a:extLst>
                    <a:ext uri="{9D8B030D-6E8A-4147-A177-3AD203B41FA5}">
                      <a16:colId xmlns="" xmlns:a16="http://schemas.microsoft.com/office/drawing/2014/main" val="4272104170"/>
                    </a:ext>
                  </a:extLst>
                </a:gridCol>
                <a:gridCol w="1542492">
                  <a:extLst>
                    <a:ext uri="{9D8B030D-6E8A-4147-A177-3AD203B41FA5}">
                      <a16:colId xmlns="" xmlns:a16="http://schemas.microsoft.com/office/drawing/2014/main" val="1034388612"/>
                    </a:ext>
                  </a:extLst>
                </a:gridCol>
                <a:gridCol w="1483164">
                  <a:extLst>
                    <a:ext uri="{9D8B030D-6E8A-4147-A177-3AD203B41FA5}">
                      <a16:colId xmlns="" xmlns:a16="http://schemas.microsoft.com/office/drawing/2014/main" val="2997318310"/>
                    </a:ext>
                  </a:extLst>
                </a:gridCol>
                <a:gridCol w="1493053">
                  <a:extLst>
                    <a:ext uri="{9D8B030D-6E8A-4147-A177-3AD203B41FA5}">
                      <a16:colId xmlns="" xmlns:a16="http://schemas.microsoft.com/office/drawing/2014/main" val="1408843029"/>
                    </a:ext>
                  </a:extLst>
                </a:gridCol>
                <a:gridCol w="1529462">
                  <a:extLst>
                    <a:ext uri="{9D8B030D-6E8A-4147-A177-3AD203B41FA5}">
                      <a16:colId xmlns="" xmlns:a16="http://schemas.microsoft.com/office/drawing/2014/main" val="3706538803"/>
                    </a:ext>
                  </a:extLst>
                </a:gridCol>
                <a:gridCol w="1219336">
                  <a:extLst>
                    <a:ext uri="{9D8B030D-6E8A-4147-A177-3AD203B41FA5}">
                      <a16:colId xmlns=""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l">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Bilgisayar Destekli Tasarım ve Animasyon</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36</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44450" marR="44450" marT="0" marB="0" anchor="ctr"/>
                </a:tc>
                <a:extLst>
                  <a:ext uri="{0D108BD9-81ED-4DB2-BD59-A6C34878D82A}">
                    <a16:rowId xmlns=""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39</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51</a:t>
                      </a:r>
                    </a:p>
                  </a:txBody>
                  <a:tcPr marL="44450" marR="44450" marT="0" marB="0" anchor="ctr"/>
                </a:tc>
                <a:extLst>
                  <a:ext uri="{0D108BD9-81ED-4DB2-BD59-A6C34878D82A}">
                    <a16:rowId xmlns=""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36</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nchor="ctr"/>
                </a:tc>
                <a:extLst>
                  <a:ext uri="{0D108BD9-81ED-4DB2-BD59-A6C34878D82A}">
                    <a16:rowId xmlns=""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35</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dirty="0">
                          <a:solidFill>
                            <a:srgbClr val="0066FF"/>
                          </a:solidFill>
                          <a:effectLst/>
                        </a:rPr>
                        <a:t> 45</a:t>
                      </a:r>
                      <a:endParaRPr lang="tr-TR" sz="14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61064323"/>
                  </a:ext>
                </a:extLst>
              </a:tr>
            </a:tbl>
          </a:graphicData>
        </a:graphic>
      </p:graphicFrame>
      <p:sp>
        <p:nvSpPr>
          <p:cNvPr id="6" name="Metin kutusu 5">
            <a:extLst>
              <a:ext uri="{FF2B5EF4-FFF2-40B4-BE49-F238E27FC236}">
                <a16:creationId xmlns="" xmlns:a16="http://schemas.microsoft.com/office/drawing/2014/main" id="{6EE7ACC4-667F-A5A1-593D-91330AD4A043}"/>
              </a:ext>
            </a:extLst>
          </p:cNvPr>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
        <p:nvSpPr>
          <p:cNvPr id="7" name="TextBox 6"/>
          <p:cNvSpPr txBox="1"/>
          <p:nvPr/>
        </p:nvSpPr>
        <p:spPr>
          <a:xfrm>
            <a:off x="10561408" y="5681005"/>
            <a:ext cx="934871" cy="307777"/>
          </a:xfrm>
          <a:prstGeom prst="rect">
            <a:avLst/>
          </a:prstGeom>
          <a:noFill/>
        </p:spPr>
        <p:txBody>
          <a:bodyPr wrap="none" rtlCol="0">
            <a:spAutoFit/>
          </a:bodyPr>
          <a:lstStyle/>
          <a:p>
            <a:r>
              <a:rPr lang="tr-TR" sz="1400" b="1" dirty="0" smtClean="0"/>
              <a:t>Ort: 47,25</a:t>
            </a:r>
            <a:endParaRPr lang="en-US" sz="1400" b="1" dirty="0"/>
          </a:p>
        </p:txBody>
      </p:sp>
    </p:spTree>
    <p:extLst>
      <p:ext uri="{BB962C8B-B14F-4D97-AF65-F5344CB8AC3E}">
        <p14:creationId xmlns:p14="http://schemas.microsoft.com/office/powerpoint/2010/main" val="92654721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 xmlns:a16="http://schemas.microsoft.com/office/drawing/2014/main" id="{1FFEEEBC-9D10-9D61-A2F2-142355F8EAA8}"/>
              </a:ext>
            </a:extLst>
          </p:cNvPr>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88090144"/>
              </p:ext>
            </p:extLst>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extLst>
                    <a:ext uri="{9D8B030D-6E8A-4147-A177-3AD203B41FA5}">
                      <a16:colId xmlns="" xmlns:a16="http://schemas.microsoft.com/office/drawing/2014/main" val="4221936862"/>
                    </a:ext>
                  </a:extLst>
                </a:gridCol>
                <a:gridCol w="1330310">
                  <a:extLst>
                    <a:ext uri="{9D8B030D-6E8A-4147-A177-3AD203B41FA5}">
                      <a16:colId xmlns="" xmlns:a16="http://schemas.microsoft.com/office/drawing/2014/main" val="4209153941"/>
                    </a:ext>
                  </a:extLst>
                </a:gridCol>
                <a:gridCol w="1648094">
                  <a:extLst>
                    <a:ext uri="{9D8B030D-6E8A-4147-A177-3AD203B41FA5}">
                      <a16:colId xmlns="" xmlns:a16="http://schemas.microsoft.com/office/drawing/2014/main" val="2659259651"/>
                    </a:ext>
                  </a:extLst>
                </a:gridCol>
                <a:gridCol w="1572611">
                  <a:extLst>
                    <a:ext uri="{9D8B030D-6E8A-4147-A177-3AD203B41FA5}">
                      <a16:colId xmlns="" xmlns:a16="http://schemas.microsoft.com/office/drawing/2014/main" val="2520698394"/>
                    </a:ext>
                  </a:extLst>
                </a:gridCol>
                <a:gridCol w="2207194">
                  <a:extLst>
                    <a:ext uri="{9D8B030D-6E8A-4147-A177-3AD203B41FA5}">
                      <a16:colId xmlns="" xmlns:a16="http://schemas.microsoft.com/office/drawing/2014/main" val="3337031571"/>
                    </a:ext>
                  </a:extLst>
                </a:gridCol>
                <a:gridCol w="1889902">
                  <a:extLst>
                    <a:ext uri="{9D8B030D-6E8A-4147-A177-3AD203B41FA5}">
                      <a16:colId xmlns="" xmlns:a16="http://schemas.microsoft.com/office/drawing/2014/main" val="219016466"/>
                    </a:ext>
                  </a:extLst>
                </a:gridCol>
                <a:gridCol w="1451580">
                  <a:extLst>
                    <a:ext uri="{9D8B030D-6E8A-4147-A177-3AD203B41FA5}">
                      <a16:colId xmlns=""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 xmlns:a16="http://schemas.microsoft.com/office/drawing/2014/main" val="2183608574"/>
                  </a:ext>
                </a:extLst>
              </a:tr>
              <a:tr h="668926">
                <a:tc rowSpan="2">
                  <a:txBody>
                    <a:bodyPr/>
                    <a:lstStyle/>
                    <a:p>
                      <a:pPr algn="ctr">
                        <a:lnSpc>
                          <a:spcPct val="107000"/>
                        </a:lnSpc>
                        <a:spcAft>
                          <a:spcPts val="80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solidFill>
                            <a:schemeClr val="tx1"/>
                          </a:solidFill>
                          <a:effectLst/>
                        </a:rPr>
                        <a:t> 11</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effectLst/>
                        </a:rPr>
                        <a:t>109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effectLst/>
                        </a:rPr>
                        <a:t>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solidFill>
                            <a:srgbClr val="FF0000"/>
                          </a:solidFill>
                          <a:effectLst/>
                        </a:rPr>
                        <a:t>133</a:t>
                      </a:r>
                      <a:endParaRPr lang="tr-T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 xmlns:a16="http://schemas.microsoft.com/office/drawing/2014/main" val="1176501373"/>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solidFill>
                            <a:schemeClr val="tx1"/>
                          </a:solidFill>
                          <a:effectLst/>
                        </a:rPr>
                        <a:t> 11</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effectLst/>
                        </a:rPr>
                        <a:t>124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effectLst/>
                        </a:rPr>
                        <a:t>18</a:t>
                      </a: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solidFill>
                            <a:srgbClr val="FF0000"/>
                          </a:solidFill>
                          <a:effectLst/>
                        </a:rPr>
                        <a:t>142</a:t>
                      </a:r>
                      <a:endParaRPr lang="tr-T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 xmlns:a16="http://schemas.microsoft.com/office/drawing/2014/main" val="2518968798"/>
                  </a:ext>
                </a:extLst>
              </a:tr>
              <a:tr h="668926">
                <a:tc rowSpan="2">
                  <a:txBody>
                    <a:bodyPr/>
                    <a:lstStyle/>
                    <a:p>
                      <a:pPr algn="ctr">
                        <a:lnSpc>
                          <a:spcPct val="107000"/>
                        </a:lnSpc>
                        <a:spcAft>
                          <a:spcPts val="80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solidFill>
                            <a:schemeClr val="tx1"/>
                          </a:solidFill>
                          <a:effectLst/>
                        </a:rPr>
                        <a:t> 13</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effectLst/>
                        </a:rPr>
                        <a:t>110 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effectLst/>
                        </a:rPr>
                        <a:t>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solidFill>
                            <a:srgbClr val="FF0000"/>
                          </a:solidFill>
                          <a:effectLst/>
                        </a:rPr>
                        <a:t>134</a:t>
                      </a:r>
                      <a:endParaRPr lang="tr-T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 xmlns:a16="http://schemas.microsoft.com/office/drawing/2014/main" val="1604038642"/>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solidFill>
                            <a:srgbClr val="FF0000"/>
                          </a:solidFill>
                          <a:effectLst/>
                        </a:rPr>
                        <a:t> </a:t>
                      </a:r>
                      <a:r>
                        <a:rPr lang="tr-TR" sz="1400" dirty="0">
                          <a:solidFill>
                            <a:schemeClr val="tx1"/>
                          </a:solidFill>
                          <a:effectLst/>
                        </a:rPr>
                        <a:t>13</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effectLst/>
                        </a:rPr>
                        <a:t>132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effectLst/>
                        </a:rPr>
                        <a:t>18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400" dirty="0" smtClean="0">
                          <a:solidFill>
                            <a:srgbClr val="FF0000"/>
                          </a:solidFill>
                          <a:effectLst/>
                        </a:rPr>
                        <a:t>150</a:t>
                      </a:r>
                      <a:r>
                        <a:rPr lang="tr-TR" sz="1400" dirty="0">
                          <a:solidFill>
                            <a:srgbClr val="FF0000"/>
                          </a:solidFill>
                          <a:effectLst/>
                        </a:rPr>
                        <a:t> </a:t>
                      </a:r>
                      <a:endParaRPr lang="tr-T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 xmlns:a16="http://schemas.microsoft.com/office/drawing/2014/main" val="21577074"/>
                  </a:ext>
                </a:extLst>
              </a:tr>
            </a:tbl>
          </a:graphicData>
        </a:graphic>
      </p:graphicFrame>
    </p:spTree>
    <p:extLst>
      <p:ext uri="{BB962C8B-B14F-4D97-AF65-F5344CB8AC3E}">
        <p14:creationId xmlns:p14="http://schemas.microsoft.com/office/powerpoint/2010/main" val="540216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521484746"/>
              </p:ext>
            </p:extLst>
          </p:nvPr>
        </p:nvGraphicFramePr>
        <p:xfrm>
          <a:off x="417442" y="2087217"/>
          <a:ext cx="11400185" cy="3258550"/>
        </p:xfrm>
        <a:graphic>
          <a:graphicData uri="http://schemas.openxmlformats.org/drawingml/2006/table">
            <a:tbl>
              <a:tblPr firstRow="1" firstCol="1" bandRow="1">
                <a:tableStyleId>{5940675A-B579-460E-94D1-54222C63F5DA}</a:tableStyleId>
              </a:tblPr>
              <a:tblGrid>
                <a:gridCol w="1067163">
                  <a:extLst>
                    <a:ext uri="{9D8B030D-6E8A-4147-A177-3AD203B41FA5}">
                      <a16:colId xmlns="" xmlns:a16="http://schemas.microsoft.com/office/drawing/2014/main" val="3830610582"/>
                    </a:ext>
                  </a:extLst>
                </a:gridCol>
                <a:gridCol w="974812">
                  <a:extLst>
                    <a:ext uri="{9D8B030D-6E8A-4147-A177-3AD203B41FA5}">
                      <a16:colId xmlns="" xmlns:a16="http://schemas.microsoft.com/office/drawing/2014/main" val="171705328"/>
                    </a:ext>
                  </a:extLst>
                </a:gridCol>
                <a:gridCol w="1354477">
                  <a:extLst>
                    <a:ext uri="{9D8B030D-6E8A-4147-A177-3AD203B41FA5}">
                      <a16:colId xmlns="" xmlns:a16="http://schemas.microsoft.com/office/drawing/2014/main" val="3359366175"/>
                    </a:ext>
                  </a:extLst>
                </a:gridCol>
                <a:gridCol w="1354478">
                  <a:extLst>
                    <a:ext uri="{9D8B030D-6E8A-4147-A177-3AD203B41FA5}">
                      <a16:colId xmlns="" xmlns:a16="http://schemas.microsoft.com/office/drawing/2014/main" val="1798759746"/>
                    </a:ext>
                  </a:extLst>
                </a:gridCol>
                <a:gridCol w="1498134">
                  <a:extLst>
                    <a:ext uri="{9D8B030D-6E8A-4147-A177-3AD203B41FA5}">
                      <a16:colId xmlns="" xmlns:a16="http://schemas.microsoft.com/office/drawing/2014/main" val="3228992268"/>
                    </a:ext>
                  </a:extLst>
                </a:gridCol>
                <a:gridCol w="2134328">
                  <a:extLst>
                    <a:ext uri="{9D8B030D-6E8A-4147-A177-3AD203B41FA5}">
                      <a16:colId xmlns="" xmlns:a16="http://schemas.microsoft.com/office/drawing/2014/main" val="3665070801"/>
                    </a:ext>
                  </a:extLst>
                </a:gridCol>
                <a:gridCol w="1891634">
                  <a:extLst>
                    <a:ext uri="{9D8B030D-6E8A-4147-A177-3AD203B41FA5}">
                      <a16:colId xmlns="" xmlns:a16="http://schemas.microsoft.com/office/drawing/2014/main" val="2262740905"/>
                    </a:ext>
                  </a:extLst>
                </a:gridCol>
                <a:gridCol w="1125159">
                  <a:extLst>
                    <a:ext uri="{9D8B030D-6E8A-4147-A177-3AD203B41FA5}">
                      <a16:colId xmlns=""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425211901"/>
                  </a:ext>
                </a:extLst>
              </a:tr>
              <a:tr h="553716">
                <a:tc rowSpan="2">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133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133 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rPr>
                        <a:t>145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142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rPr>
                        <a:t>142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rPr>
                        <a:t>145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540687994"/>
                  </a:ext>
                </a:extLst>
              </a:tr>
              <a:tr h="553716">
                <a:tc rowSpan="2">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134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rPr>
                        <a:t>134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smtClean="0">
                          <a:effectLst/>
                        </a:rPr>
                        <a:t>138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150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150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156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30437789"/>
                  </a:ext>
                </a:extLst>
              </a:tr>
            </a:tbl>
          </a:graphicData>
        </a:graphic>
      </p:graphicFrame>
    </p:spTree>
    <p:extLst>
      <p:ext uri="{BB962C8B-B14F-4D97-AF65-F5344CB8AC3E}">
        <p14:creationId xmlns:p14="http://schemas.microsoft.com/office/powerpoint/2010/main" val="34758519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22</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09313848"/>
              </p:ext>
            </p:extLst>
          </p:nvPr>
        </p:nvGraphicFramePr>
        <p:xfrm>
          <a:off x="337931" y="1811970"/>
          <a:ext cx="11493851" cy="4364796"/>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 xmlns:a16="http://schemas.microsoft.com/office/drawing/2014/main" val="94824080"/>
                    </a:ext>
                  </a:extLst>
                </a:gridCol>
                <a:gridCol w="1314457">
                  <a:extLst>
                    <a:ext uri="{9D8B030D-6E8A-4147-A177-3AD203B41FA5}">
                      <a16:colId xmlns="" xmlns:a16="http://schemas.microsoft.com/office/drawing/2014/main" val="3552602410"/>
                    </a:ext>
                  </a:extLst>
                </a:gridCol>
                <a:gridCol w="794787">
                  <a:extLst>
                    <a:ext uri="{9D8B030D-6E8A-4147-A177-3AD203B41FA5}">
                      <a16:colId xmlns="" xmlns:a16="http://schemas.microsoft.com/office/drawing/2014/main" val="3198193889"/>
                    </a:ext>
                  </a:extLst>
                </a:gridCol>
                <a:gridCol w="1304266">
                  <a:extLst>
                    <a:ext uri="{9D8B030D-6E8A-4147-A177-3AD203B41FA5}">
                      <a16:colId xmlns="" xmlns:a16="http://schemas.microsoft.com/office/drawing/2014/main" val="3226704762"/>
                    </a:ext>
                  </a:extLst>
                </a:gridCol>
                <a:gridCol w="794787">
                  <a:extLst>
                    <a:ext uri="{9D8B030D-6E8A-4147-A177-3AD203B41FA5}">
                      <a16:colId xmlns="" xmlns:a16="http://schemas.microsoft.com/office/drawing/2014/main" val="3420404879"/>
                    </a:ext>
                  </a:extLst>
                </a:gridCol>
              </a:tblGrid>
              <a:tr h="794591">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 xmlns:a16="http://schemas.microsoft.com/office/drawing/2014/main" val="317771678"/>
                  </a:ext>
                </a:extLst>
              </a:tr>
              <a:tr h="233922">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5 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18,2</a:t>
                      </a:r>
                    </a:p>
                  </a:txBody>
                  <a:tcPr marL="6709" marR="6709" marT="6709"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8</a:t>
                      </a:r>
                    </a:p>
                  </a:txBody>
                  <a:tcPr marL="0" marR="0" marT="0" marB="0" anchor="ctr"/>
                </a:tc>
                <a:tc>
                  <a:txBody>
                    <a:bodyPr/>
                    <a:lstStyle/>
                    <a:p>
                      <a:pPr algn="ctr">
                        <a:lnSpc>
                          <a:spcPct val="107000"/>
                        </a:lnSpc>
                      </a:pPr>
                      <a:r>
                        <a:rPr lang="tr-TR" sz="1100" b="0" dirty="0" smtClean="0">
                          <a:effectLst/>
                          <a:latin typeface="+mn-lt"/>
                          <a:cs typeface="Times New Roman" panose="02020603050405020304" pitchFamily="18" charset="0"/>
                        </a:rPr>
                        <a:t>13,2</a:t>
                      </a:r>
                    </a:p>
                  </a:txBody>
                  <a:tcPr marL="6709" marR="6709" marT="6709" marB="0" anchor="ctr"/>
                </a:tc>
                <a:extLst>
                  <a:ext uri="{0D108BD9-81ED-4DB2-BD59-A6C34878D82A}">
                    <a16:rowId xmlns="" xmlns:a16="http://schemas.microsoft.com/office/drawing/2014/main" val="2919270204"/>
                  </a:ext>
                </a:extLst>
              </a:tr>
              <a:tr h="20264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5</a:t>
                      </a: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1,2</a:t>
                      </a:r>
                    </a:p>
                  </a:txBody>
                  <a:tcPr marL="6709" marR="6709" marT="6709" marB="0" anchor="ctr"/>
                </a:tc>
                <a:tc>
                  <a:txBody>
                    <a:bodyPr/>
                    <a:lstStyle/>
                    <a:p>
                      <a:pPr algn="ctr">
                        <a:lnSpc>
                          <a:spcPct val="107000"/>
                        </a:lnSpc>
                        <a:spcAft>
                          <a:spcPts val="0"/>
                        </a:spcAft>
                      </a:pPr>
                      <a:r>
                        <a:rPr lang="tr-TR" sz="1100" dirty="0">
                          <a:effectLst/>
                          <a:latin typeface="+mn-lt"/>
                        </a:rPr>
                        <a:t> 8</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0,5</a:t>
                      </a:r>
                    </a:p>
                  </a:txBody>
                  <a:tcPr marL="6709" marR="6709" marT="6709" marB="0" anchor="ctr"/>
                </a:tc>
                <a:extLst>
                  <a:ext uri="{0D108BD9-81ED-4DB2-BD59-A6C34878D82A}">
                    <a16:rowId xmlns="" xmlns:a16="http://schemas.microsoft.com/office/drawing/2014/main" val="3006458568"/>
                  </a:ext>
                </a:extLst>
              </a:tr>
              <a:tr h="287008">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a:t>
                      </a:r>
                    </a:p>
                  </a:txBody>
                  <a:tcPr marL="6709" marR="6709" marT="6709" marB="0" anchor="ctr"/>
                </a:tc>
                <a:extLst>
                  <a:ext uri="{0D108BD9-81ED-4DB2-BD59-A6C34878D82A}">
                    <a16:rowId xmlns="" xmlns:a16="http://schemas.microsoft.com/office/drawing/2014/main" val="2870671006"/>
                  </a:ext>
                </a:extLst>
              </a:tr>
              <a:tr h="39975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a:t>
                      </a:r>
                    </a:p>
                  </a:txBody>
                  <a:tcPr marL="6709" marR="6709" marT="6709" marB="0" anchor="ctr"/>
                </a:tc>
                <a:extLst>
                  <a:ext uri="{0D108BD9-81ED-4DB2-BD59-A6C34878D82A}">
                    <a16:rowId xmlns="" xmlns:a16="http://schemas.microsoft.com/office/drawing/2014/main" val="3870683367"/>
                  </a:ext>
                </a:extLst>
              </a:tr>
              <a:tr h="295264">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5</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19,4</a:t>
                      </a:r>
                    </a:p>
                  </a:txBody>
                  <a:tcPr marL="6709" marR="6709" marT="6709" marB="0" anchor="ctr"/>
                </a:tc>
                <a:tc>
                  <a:txBody>
                    <a:bodyPr/>
                    <a:lstStyle/>
                    <a:p>
                      <a:pPr algn="ctr">
                        <a:lnSpc>
                          <a:spcPct val="107000"/>
                        </a:lnSpc>
                        <a:spcAft>
                          <a:spcPts val="0"/>
                        </a:spcAft>
                      </a:pPr>
                      <a:r>
                        <a:rPr lang="tr-TR" sz="1100" dirty="0">
                          <a:effectLst/>
                          <a:latin typeface="+mn-lt"/>
                        </a:rPr>
                        <a:t>8 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smtClean="0">
                          <a:effectLst/>
                          <a:latin typeface="+mn-lt"/>
                          <a:cs typeface="Times New Roman" panose="02020603050405020304" pitchFamily="18" charset="0"/>
                        </a:rPr>
                        <a:t>13,7</a:t>
                      </a: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 xmlns:a16="http://schemas.microsoft.com/office/drawing/2014/main" val="2761748035"/>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 xmlns:a16="http://schemas.microsoft.com/office/drawing/2014/main" val="3643427461"/>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6</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smtClean="0">
                          <a:effectLst/>
                          <a:latin typeface="+mn-lt"/>
                          <a:cs typeface="Times New Roman" panose="02020603050405020304" pitchFamily="18" charset="0"/>
                        </a:rPr>
                        <a:t>20,6</a:t>
                      </a: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5</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smtClean="0">
                          <a:effectLst/>
                          <a:latin typeface="+mn-lt"/>
                          <a:cs typeface="Times New Roman" panose="02020603050405020304" pitchFamily="18" charset="0"/>
                        </a:rPr>
                        <a:t>25,6</a:t>
                      </a: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 xmlns:a16="http://schemas.microsoft.com/office/drawing/2014/main" val="2234417156"/>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a:effectLst/>
                          <a:latin typeface="+mn-lt"/>
                          <a:cs typeface="Times New Roman" panose="02020603050405020304" pitchFamily="18" charset="0"/>
                        </a:rPr>
                        <a:t>-</a:t>
                      </a: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a:t>
                      </a:r>
                    </a:p>
                  </a:txBody>
                  <a:tcPr marL="6709" marR="6709" marT="6709" marB="0" anchor="ctr"/>
                </a:tc>
                <a:extLst>
                  <a:ext uri="{0D108BD9-81ED-4DB2-BD59-A6C34878D82A}">
                    <a16:rowId xmlns="" xmlns:a16="http://schemas.microsoft.com/office/drawing/2014/main" val="1896136858"/>
                  </a:ext>
                </a:extLst>
              </a:tr>
              <a:tr h="2861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6</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smtClean="0">
                          <a:effectLst/>
                          <a:latin typeface="+mn-lt"/>
                          <a:cs typeface="Times New Roman" panose="02020603050405020304" pitchFamily="18" charset="0"/>
                        </a:rPr>
                        <a:t>20,6</a:t>
                      </a: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5</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smtClean="0">
                          <a:effectLst/>
                          <a:latin typeface="+mn-lt"/>
                          <a:cs typeface="Times New Roman" panose="02020603050405020304" pitchFamily="18" charset="0"/>
                        </a:rPr>
                        <a:t>25,6</a:t>
                      </a: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 xmlns:a16="http://schemas.microsoft.com/office/drawing/2014/main" val="289198577"/>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 xmlns:a16="http://schemas.microsoft.com/office/drawing/2014/main" val="2686940478"/>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smtClean="0">
                          <a:effectLst/>
                          <a:latin typeface="+mn-lt"/>
                        </a:rPr>
                        <a:t>11</a:t>
                      </a: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smtClean="0">
                          <a:effectLst/>
                          <a:latin typeface="+mn-lt"/>
                          <a:cs typeface="Times New Roman" panose="02020603050405020304" pitchFamily="18" charset="0"/>
                        </a:rPr>
                        <a:t>18,9</a:t>
                      </a: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r>
                        <a:rPr lang="tr-TR" sz="1100" dirty="0" smtClean="0">
                          <a:effectLst/>
                          <a:latin typeface="+mn-lt"/>
                        </a:rPr>
                        <a:t>13</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smtClean="0">
                          <a:effectLst/>
                          <a:latin typeface="+mn-lt"/>
                          <a:cs typeface="Times New Roman" panose="02020603050405020304" pitchFamily="18" charset="0"/>
                        </a:rPr>
                        <a:t>18</a:t>
                      </a: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 xmlns:a16="http://schemas.microsoft.com/office/drawing/2014/main" val="3280426310"/>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r>
                        <a:rPr lang="tr-TR" sz="1100" dirty="0" smtClean="0">
                          <a:effectLst/>
                          <a:latin typeface="+mn-lt"/>
                        </a:rPr>
                        <a:t>11</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dirty="0" smtClean="0">
                          <a:effectLst/>
                          <a:latin typeface="+mn-lt"/>
                          <a:cs typeface="Times New Roman" panose="02020603050405020304" pitchFamily="18" charset="0"/>
                        </a:rPr>
                        <a:t>18,9</a:t>
                      </a:r>
                      <a:endParaRPr lang="tr-TR" sz="110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r>
                        <a:rPr lang="tr-TR" sz="1100" dirty="0" smtClean="0">
                          <a:effectLst/>
                          <a:latin typeface="+mn-lt"/>
                        </a:rPr>
                        <a:t>13</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smtClean="0">
                          <a:effectLst/>
                          <a:latin typeface="+mn-lt"/>
                          <a:cs typeface="Times New Roman" panose="02020603050405020304" pitchFamily="18" charset="0"/>
                        </a:rPr>
                        <a:t>18</a:t>
                      </a: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 xmlns:a16="http://schemas.microsoft.com/office/drawing/2014/main" val="3453871493"/>
                  </a:ext>
                </a:extLst>
              </a:tr>
              <a:tr h="186304">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Ön Lisans / Lisans Bölüm ve Program Sayısı</a:t>
            </a:r>
            <a:br>
              <a:rPr lang="tr-TR" sz="2800" b="1" dirty="0">
                <a:solidFill>
                  <a:srgbClr val="FF0000"/>
                </a:solidFill>
              </a:rPr>
            </a:b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017080913"/>
              </p:ext>
            </p:extLst>
          </p:nvPr>
        </p:nvGraphicFramePr>
        <p:xfrm>
          <a:off x="535711" y="2041235"/>
          <a:ext cx="11102107" cy="3124875"/>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 xmlns:a16="http://schemas.microsoft.com/office/drawing/2014/main" val="1537241276"/>
                    </a:ext>
                  </a:extLst>
                </a:gridCol>
                <a:gridCol w="3371178">
                  <a:extLst>
                    <a:ext uri="{9D8B030D-6E8A-4147-A177-3AD203B41FA5}">
                      <a16:colId xmlns="" xmlns:a16="http://schemas.microsoft.com/office/drawing/2014/main" val="1294911607"/>
                    </a:ext>
                  </a:extLst>
                </a:gridCol>
                <a:gridCol w="2586276">
                  <a:extLst>
                    <a:ext uri="{9D8B030D-6E8A-4147-A177-3AD203B41FA5}">
                      <a16:colId xmlns=""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2422457692"/>
                  </a:ext>
                </a:extLst>
              </a:tr>
              <a:tr h="382936">
                <a:tc>
                  <a:txBody>
                    <a:bodyPr/>
                    <a:lstStyle/>
                    <a:p>
                      <a:pPr marL="72000" algn="l" rtl="0" fontAlgn="ctr">
                        <a:lnSpc>
                          <a:spcPct val="100000"/>
                        </a:lnSpc>
                      </a:pPr>
                      <a:r>
                        <a:rPr lang="tr-TR" sz="2000" u="none" strike="noStrike" dirty="0">
                          <a:solidFill>
                            <a:srgbClr val="3333FF"/>
                          </a:solidFill>
                          <a:effectLst/>
                        </a:rPr>
                        <a:t>Ön 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3 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2641669636"/>
                  </a:ext>
                </a:extLst>
              </a:tr>
              <a:tr h="382936">
                <a:tc>
                  <a:txBody>
                    <a:bodyPr/>
                    <a:lstStyle/>
                    <a:p>
                      <a:pPr marL="72000" algn="l" rtl="0" fontAlgn="ctr">
                        <a:lnSpc>
                          <a:spcPct val="100000"/>
                        </a:lnSpc>
                      </a:pPr>
                      <a:r>
                        <a:rPr lang="tr-TR" sz="2000" u="none" strike="noStrike" dirty="0">
                          <a:solidFill>
                            <a:srgbClr val="3333FF"/>
                          </a:solidFill>
                          <a:effectLst/>
                        </a:rPr>
                        <a:t>Ön 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3</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b="1" u="none" strike="noStrike" dirty="0">
                          <a:effectLst/>
                        </a:rPr>
                        <a:t>5</a:t>
                      </a:r>
                      <a:endParaRPr lang="tr-TR"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2440097344"/>
                  </a:ext>
                </a:extLst>
              </a:tr>
              <a:tr h="382936">
                <a:tc>
                  <a:txBody>
                    <a:bodyPr/>
                    <a:lstStyle/>
                    <a:p>
                      <a:pPr marL="72000" algn="r" fontAlgn="ctr">
                        <a:lnSpc>
                          <a:spcPct val="100000"/>
                        </a:lnSpc>
                      </a:pPr>
                      <a:r>
                        <a:rPr lang="tr-TR" sz="2000" b="1" u="none" strike="noStrike" dirty="0">
                          <a:solidFill>
                            <a:srgbClr val="FF0000"/>
                          </a:solidFill>
                          <a:effectLst/>
                        </a:rPr>
                        <a:t>Öğrenci Alan Aktif Ön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l" rtl="0" fontAlgn="ctr">
                        <a:lnSpc>
                          <a:spcPct val="100000"/>
                        </a:lnSpc>
                      </a:pPr>
                      <a:r>
                        <a:rPr lang="tr-TR" sz="2000" u="none" strike="noStrike" dirty="0">
                          <a:effectLst/>
                        </a:rPr>
                        <a:t> 3</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3 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602482"/>
                  </a:ext>
                </a:extLst>
              </a:tr>
              <a:tr h="382936">
                <a:tc>
                  <a:txBody>
                    <a:bodyPr/>
                    <a:lstStyle/>
                    <a:p>
                      <a:pPr marL="72000" algn="l" rtl="0" fontAlgn="ctr">
                        <a:lnSpc>
                          <a:spcPct val="100000"/>
                        </a:lnSpc>
                      </a:pPr>
                      <a:r>
                        <a:rPr lang="tr-TR" sz="2000" b="0" u="none" strike="noStrike" dirty="0">
                          <a:solidFill>
                            <a:srgbClr val="3333FF"/>
                          </a:solidFill>
                          <a:effectLst/>
                        </a:rPr>
                        <a:t>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692869150"/>
                  </a:ext>
                </a:extLst>
              </a:tr>
              <a:tr h="524693">
                <a:tc>
                  <a:txBody>
                    <a:bodyPr/>
                    <a:lstStyle/>
                    <a:p>
                      <a:pPr marL="72000"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658379037"/>
                  </a:ext>
                </a:extLst>
              </a:tr>
              <a:tr h="625091">
                <a:tc>
                  <a:txBody>
                    <a:bodyPr/>
                    <a:lstStyle/>
                    <a:p>
                      <a:pPr marL="72000"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24</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696556606"/>
              </p:ext>
            </p:extLst>
          </p:nvPr>
        </p:nvGraphicFramePr>
        <p:xfrm>
          <a:off x="434109" y="2068948"/>
          <a:ext cx="10658764" cy="3334325"/>
        </p:xfrm>
        <a:graphic>
          <a:graphicData uri="http://schemas.openxmlformats.org/drawingml/2006/table">
            <a:tbl>
              <a:tblPr>
                <a:tableStyleId>{BDBED569-4797-4DF1-A0F4-6AAB3CD982D8}</a:tableStyleId>
              </a:tblPr>
              <a:tblGrid>
                <a:gridCol w="4457302">
                  <a:extLst>
                    <a:ext uri="{9D8B030D-6E8A-4147-A177-3AD203B41FA5}">
                      <a16:colId xmlns="" xmlns:a16="http://schemas.microsoft.com/office/drawing/2014/main" val="621306946"/>
                    </a:ext>
                  </a:extLst>
                </a:gridCol>
                <a:gridCol w="6201462">
                  <a:extLst>
                    <a:ext uri="{9D8B030D-6E8A-4147-A177-3AD203B41FA5}">
                      <a16:colId xmlns=""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 Sanat Dalı/ Program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91380746"/>
                  </a:ext>
                </a:extLst>
              </a:tr>
              <a:tr h="377768">
                <a:tc rowSpan="3">
                  <a:txBody>
                    <a:bodyPr/>
                    <a:lstStyle/>
                    <a:p>
                      <a:pPr>
                        <a:lnSpc>
                          <a:spcPct val="107000"/>
                        </a:lnSpc>
                      </a:pPr>
                      <a:r>
                        <a:rPr lang="tr-TR" sz="1400" dirty="0">
                          <a:effectLst/>
                          <a:latin typeface="+mn-lt"/>
                          <a:cs typeface="Times New Roman" panose="02020603050405020304" pitchFamily="18" charset="0"/>
                        </a:rPr>
                        <a:t>Bilgisayar </a:t>
                      </a:r>
                      <a:r>
                        <a:rPr lang="tr-TR" sz="1400" dirty="0" smtClean="0">
                          <a:effectLst/>
                          <a:latin typeface="+mn-lt"/>
                          <a:cs typeface="Times New Roman" panose="02020603050405020304" pitchFamily="18" charset="0"/>
                        </a:rPr>
                        <a:t>Teknolojileri</a:t>
                      </a:r>
                      <a:endParaRPr lang="tr-TR" sz="14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400" dirty="0">
                          <a:effectLst/>
                          <a:latin typeface="+mn-lt"/>
                        </a:rPr>
                        <a:t> Bilgisayar Teknolojisi</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132170701"/>
                  </a:ext>
                </a:extLst>
              </a:tr>
              <a:tr h="377768">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tr-TR" sz="14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400" dirty="0">
                          <a:effectLst/>
                          <a:latin typeface="+mn-lt"/>
                        </a:rPr>
                        <a:t> İnternet ve Ağ Teknolojisi</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42579918"/>
                  </a:ext>
                </a:extLst>
              </a:tr>
              <a:tr h="377768">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tr-TR" sz="14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400" dirty="0">
                          <a:effectLst/>
                          <a:latin typeface="+mn-lt"/>
                        </a:rPr>
                        <a:t> Bilgisayar Destekli Tasarım ve Animasyon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399441759"/>
                  </a:ext>
                </a:extLst>
              </a:tr>
              <a:tr h="377768">
                <a:tc>
                  <a:txBody>
                    <a:bodyPr/>
                    <a:lstStyle/>
                    <a:p>
                      <a:pPr>
                        <a:lnSpc>
                          <a:spcPct val="107000"/>
                        </a:lnSpc>
                      </a:pPr>
                      <a:r>
                        <a:rPr lang="tr-TR" sz="1400" dirty="0">
                          <a:effectLst/>
                          <a:latin typeface="+mn-lt"/>
                          <a:cs typeface="Times New Roman" panose="02020603050405020304" pitchFamily="18" charset="0"/>
                        </a:rPr>
                        <a:t>Elektronik ve Otomasyon Bölümü</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Robotik ve Yapay Zekâ Programı</a:t>
                      </a:r>
                    </a:p>
                  </a:txBody>
                  <a:tcPr marL="9525" marR="9525" marT="9525" marB="0" anchor="ctr"/>
                </a:tc>
                <a:extLst>
                  <a:ext uri="{0D108BD9-81ED-4DB2-BD59-A6C34878D82A}">
                    <a16:rowId xmlns="" xmlns:a16="http://schemas.microsoft.com/office/drawing/2014/main" val="1209140063"/>
                  </a:ext>
                </a:extLst>
              </a:tr>
              <a:tr h="377768">
                <a:tc>
                  <a:txBody>
                    <a:bodyPr/>
                    <a:lstStyle/>
                    <a:p>
                      <a:pPr>
                        <a:lnSpc>
                          <a:spcPct val="107000"/>
                        </a:lnSpc>
                      </a:pPr>
                      <a:r>
                        <a:rPr lang="tr-TR" sz="1400" dirty="0">
                          <a:effectLst/>
                          <a:latin typeface="+mn-lt"/>
                          <a:cs typeface="Times New Roman" panose="02020603050405020304" pitchFamily="18" charset="0"/>
                        </a:rPr>
                        <a:t>Yazılım, Uygulama Geliştirme ve Çözümleme Bölümü</a:t>
                      </a:r>
                    </a:p>
                  </a:txBody>
                  <a:tcPr marL="3810" marR="3810" marT="381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latin typeface="+mn-lt"/>
                        </a:rPr>
                        <a:t> </a:t>
                      </a:r>
                      <a:r>
                        <a:rPr lang="tr-TR" sz="1400" dirty="0">
                          <a:effectLst/>
                          <a:latin typeface="+mn-lt"/>
                          <a:cs typeface="Times New Roman" panose="02020603050405020304" pitchFamily="18" charset="0"/>
                        </a:rPr>
                        <a:t>Oyun Geliştirme ve Programlama Programı</a:t>
                      </a:r>
                    </a:p>
                  </a:txBody>
                  <a:tcPr marL="9525" marR="9525" marT="9525" marB="0" anchor="ctr"/>
                </a:tc>
                <a:extLst>
                  <a:ext uri="{0D108BD9-81ED-4DB2-BD59-A6C34878D82A}">
                    <a16:rowId xmlns="" xmlns:a16="http://schemas.microsoft.com/office/drawing/2014/main" val="2927483733"/>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256720296"/>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435138604"/>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891229376"/>
                  </a:ext>
                </a:extLst>
              </a:tr>
            </a:tbl>
          </a:graphicData>
        </a:graphic>
      </p:graphicFrame>
      <p:sp>
        <p:nvSpPr>
          <p:cNvPr id="6" name="Metin kutusu 5"/>
          <p:cNvSpPr txBox="1"/>
          <p:nvPr/>
        </p:nvSpPr>
        <p:spPr>
          <a:xfrm>
            <a:off x="434109" y="5879856"/>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0708862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26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931090389"/>
              </p:ext>
            </p:extLst>
          </p:nvPr>
        </p:nvGraphicFramePr>
        <p:xfrm>
          <a:off x="419738" y="1908314"/>
          <a:ext cx="11407827" cy="3766925"/>
        </p:xfrm>
        <a:graphic>
          <a:graphicData uri="http://schemas.openxmlformats.org/drawingml/2006/table">
            <a:tbl>
              <a:tblPr>
                <a:tableStyleId>{BDBED569-4797-4DF1-A0F4-6AAB3CD982D8}</a:tableStyleId>
              </a:tblPr>
              <a:tblGrid>
                <a:gridCol w="2949627">
                  <a:extLst>
                    <a:ext uri="{9D8B030D-6E8A-4147-A177-3AD203B41FA5}">
                      <a16:colId xmlns="" xmlns:a16="http://schemas.microsoft.com/office/drawing/2014/main" val="219597888"/>
                    </a:ext>
                  </a:extLst>
                </a:gridCol>
                <a:gridCol w="3532260">
                  <a:extLst>
                    <a:ext uri="{9D8B030D-6E8A-4147-A177-3AD203B41FA5}">
                      <a16:colId xmlns="" xmlns:a16="http://schemas.microsoft.com/office/drawing/2014/main" val="4031943182"/>
                    </a:ext>
                  </a:extLst>
                </a:gridCol>
                <a:gridCol w="2526388">
                  <a:extLst>
                    <a:ext uri="{9D8B030D-6E8A-4147-A177-3AD203B41FA5}">
                      <a16:colId xmlns="" xmlns:a16="http://schemas.microsoft.com/office/drawing/2014/main" val="439096765"/>
                    </a:ext>
                  </a:extLst>
                </a:gridCol>
                <a:gridCol w="2399552">
                  <a:extLst>
                    <a:ext uri="{9D8B030D-6E8A-4147-A177-3AD203B41FA5}">
                      <a16:colId xmlns="" xmlns:a16="http://schemas.microsoft.com/office/drawing/2014/main" val="3479568610"/>
                    </a:ext>
                  </a:extLst>
                </a:gridCol>
              </a:tblGrid>
              <a:tr h="51124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55395528"/>
                  </a:ext>
                </a:extLst>
              </a:tr>
              <a:tr h="361742">
                <a:tc rowSpan="3">
                  <a:txBody>
                    <a:bodyPr/>
                    <a:lstStyle/>
                    <a:p>
                      <a:pPr>
                        <a:lnSpc>
                          <a:spcPct val="107000"/>
                        </a:lnSpc>
                      </a:pPr>
                      <a:r>
                        <a:rPr lang="tr-TR" sz="1200" dirty="0">
                          <a:effectLst/>
                          <a:latin typeface="+mn-lt"/>
                          <a:cs typeface="Times New Roman" panose="02020603050405020304" pitchFamily="18" charset="0"/>
                        </a:rPr>
                        <a:t>Bilgisayar Teknolojileri </a:t>
                      </a:r>
                      <a:r>
                        <a:rPr lang="tr-TR" sz="1200" dirty="0" smtClean="0">
                          <a:effectLst/>
                          <a:latin typeface="+mn-lt"/>
                          <a:cs typeface="Times New Roman" panose="02020603050405020304" pitchFamily="18" charset="0"/>
                        </a:rPr>
                        <a:t>Bölümü</a:t>
                      </a:r>
                      <a:endParaRPr lang="tr-TR" sz="12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dirty="0">
                          <a:effectLst/>
                          <a:latin typeface="+mn-lt"/>
                        </a:rPr>
                        <a:t> Bilgisayar Teknolojisi Programı </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92</a:t>
                      </a:r>
                    </a:p>
                  </a:txBody>
                  <a:tcPr marL="3810" marR="3810" marT="3810" marB="0" anchor="ctr"/>
                </a:tc>
                <a:tc>
                  <a:txBody>
                    <a:bodyPr/>
                    <a:lstStyle/>
                    <a:p>
                      <a:pPr algn="ctr">
                        <a:lnSpc>
                          <a:spcPct val="107000"/>
                        </a:lnSpc>
                        <a:spcAft>
                          <a:spcPts val="0"/>
                        </a:spcAft>
                      </a:pPr>
                      <a:r>
                        <a:rPr lang="tr-TR" sz="1200" dirty="0">
                          <a:effectLst/>
                          <a:latin typeface="+mn-lt"/>
                        </a:rPr>
                        <a:t> 119</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19888072"/>
                  </a:ext>
                </a:extLst>
              </a:tr>
              <a:tr h="361742">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tr-TR" sz="12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dirty="0">
                          <a:effectLst/>
                          <a:latin typeface="+mn-lt"/>
                        </a:rPr>
                        <a:t> Bilgisayar Destekli Tasarım ve Animasyon Programı</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78</a:t>
                      </a:r>
                    </a:p>
                  </a:txBody>
                  <a:tcPr marL="3810" marR="3810" marT="3810" marB="0" anchor="ctr"/>
                </a:tc>
                <a:tc>
                  <a:txBody>
                    <a:bodyPr/>
                    <a:lstStyle/>
                    <a:p>
                      <a:pPr algn="ctr">
                        <a:lnSpc>
                          <a:spcPct val="107000"/>
                        </a:lnSpc>
                        <a:spcAft>
                          <a:spcPts val="0"/>
                        </a:spcAft>
                      </a:pPr>
                      <a:r>
                        <a:rPr lang="tr-TR" sz="1200" dirty="0">
                          <a:effectLst/>
                          <a:latin typeface="+mn-lt"/>
                        </a:rPr>
                        <a:t> 118</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975197973"/>
                  </a:ext>
                </a:extLst>
              </a:tr>
              <a:tr h="361742">
                <a:tc vMerge="1">
                  <a:txBody>
                    <a:bodyPr/>
                    <a:lstStyle/>
                    <a:p>
                      <a:pPr>
                        <a:lnSpc>
                          <a:spcPct val="107000"/>
                        </a:lnSpc>
                      </a:pPr>
                      <a:endParaRPr lang="tr-TR" sz="12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dirty="0">
                          <a:effectLst/>
                          <a:latin typeface="+mn-lt"/>
                        </a:rPr>
                        <a:t> İnternet ve Ağ Teknolojileri Programı</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dirty="0">
                          <a:effectLst/>
                          <a:latin typeface="+mn-lt"/>
                          <a:cs typeface="Times New Roman" panose="02020603050405020304" pitchFamily="18" charset="0"/>
                        </a:rPr>
                        <a:t>89</a:t>
                      </a:r>
                    </a:p>
                  </a:txBody>
                  <a:tcPr marL="3810" marR="3810" marT="3810" marB="0" anchor="ctr"/>
                </a:tc>
                <a:tc>
                  <a:txBody>
                    <a:bodyPr/>
                    <a:lstStyle/>
                    <a:p>
                      <a:pPr algn="ctr">
                        <a:lnSpc>
                          <a:spcPct val="107000"/>
                        </a:lnSpc>
                        <a:spcAft>
                          <a:spcPts val="0"/>
                        </a:spcAft>
                      </a:pPr>
                      <a:r>
                        <a:rPr lang="tr-TR" sz="1200" dirty="0">
                          <a:effectLst/>
                          <a:latin typeface="+mn-lt"/>
                        </a:rPr>
                        <a:t> 124</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726391733"/>
                  </a:ext>
                </a:extLst>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873894566"/>
                  </a:ext>
                </a:extLst>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665541226"/>
                  </a:ext>
                </a:extLst>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28332303"/>
                  </a:ext>
                </a:extLst>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276407344"/>
                  </a:ext>
                </a:extLst>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57648266"/>
                  </a:ext>
                </a:extLst>
              </a:tr>
              <a:tr h="361742">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effectLst/>
                          <a:latin typeface="Times New Roman" panose="02020603050405020304" pitchFamily="18" charset="0"/>
                          <a:cs typeface="Times New Roman" panose="02020603050405020304" pitchFamily="18" charset="0"/>
                        </a:rPr>
                        <a:t>259</a:t>
                      </a:r>
                    </a:p>
                  </a:txBody>
                  <a:tcPr marL="3810" marR="3810" marT="3810" marB="0" anchor="ctr"/>
                </a:tc>
                <a:tc>
                  <a:txBody>
                    <a:bodyPr/>
                    <a:lstStyle/>
                    <a:p>
                      <a:pPr algn="ctr">
                        <a:lnSpc>
                          <a:spcPct val="107000"/>
                        </a:lnSpc>
                        <a:spcAft>
                          <a:spcPts val="0"/>
                        </a:spcAft>
                      </a:pPr>
                      <a:r>
                        <a:rPr lang="tr-TR" sz="1400" b="1" dirty="0">
                          <a:effectLst/>
                        </a:rPr>
                        <a:t> 361</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517970296"/>
                  </a:ext>
                </a:extLst>
              </a:tr>
            </a:tbl>
          </a:graphicData>
        </a:graphic>
      </p:graphicFrame>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27</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2537204139"/>
              </p:ext>
            </p:extLst>
          </p:nvPr>
        </p:nvGraphicFramePr>
        <p:xfrm>
          <a:off x="427384" y="2077284"/>
          <a:ext cx="11320668" cy="3578079"/>
        </p:xfrm>
        <a:graphic>
          <a:graphicData uri="http://schemas.openxmlformats.org/drawingml/2006/table">
            <a:tbl>
              <a:tblPr>
                <a:tableStyleId>{BDBED569-4797-4DF1-A0F4-6AAB3CD982D8}</a:tableStyleId>
              </a:tblPr>
              <a:tblGrid>
                <a:gridCol w="3110946">
                  <a:extLst>
                    <a:ext uri="{9D8B030D-6E8A-4147-A177-3AD203B41FA5}">
                      <a16:colId xmlns="" xmlns:a16="http://schemas.microsoft.com/office/drawing/2014/main" val="2117979618"/>
                    </a:ext>
                  </a:extLst>
                </a:gridCol>
                <a:gridCol w="3707296">
                  <a:extLst>
                    <a:ext uri="{9D8B030D-6E8A-4147-A177-3AD203B41FA5}">
                      <a16:colId xmlns="" xmlns:a16="http://schemas.microsoft.com/office/drawing/2014/main" val="4174588668"/>
                    </a:ext>
                  </a:extLst>
                </a:gridCol>
                <a:gridCol w="626165">
                  <a:extLst>
                    <a:ext uri="{9D8B030D-6E8A-4147-A177-3AD203B41FA5}">
                      <a16:colId xmlns="" xmlns:a16="http://schemas.microsoft.com/office/drawing/2014/main" val="2583248819"/>
                    </a:ext>
                  </a:extLst>
                </a:gridCol>
                <a:gridCol w="685800">
                  <a:extLst>
                    <a:ext uri="{9D8B030D-6E8A-4147-A177-3AD203B41FA5}">
                      <a16:colId xmlns="" xmlns:a16="http://schemas.microsoft.com/office/drawing/2014/main" val="2002374087"/>
                    </a:ext>
                  </a:extLst>
                </a:gridCol>
                <a:gridCol w="924339">
                  <a:extLst>
                    <a:ext uri="{9D8B030D-6E8A-4147-A177-3AD203B41FA5}">
                      <a16:colId xmlns="" xmlns:a16="http://schemas.microsoft.com/office/drawing/2014/main" val="2018321977"/>
                    </a:ext>
                  </a:extLst>
                </a:gridCol>
                <a:gridCol w="606287">
                  <a:extLst>
                    <a:ext uri="{9D8B030D-6E8A-4147-A177-3AD203B41FA5}">
                      <a16:colId xmlns="" xmlns:a16="http://schemas.microsoft.com/office/drawing/2014/main" val="3809454168"/>
                    </a:ext>
                  </a:extLst>
                </a:gridCol>
                <a:gridCol w="715618">
                  <a:extLst>
                    <a:ext uri="{9D8B030D-6E8A-4147-A177-3AD203B41FA5}">
                      <a16:colId xmlns="" xmlns:a16="http://schemas.microsoft.com/office/drawing/2014/main" val="572787810"/>
                    </a:ext>
                  </a:extLst>
                </a:gridCol>
                <a:gridCol w="944217">
                  <a:extLst>
                    <a:ext uri="{9D8B030D-6E8A-4147-A177-3AD203B41FA5}">
                      <a16:colId xmlns="" xmlns:a16="http://schemas.microsoft.com/office/drawing/2014/main" val="2553092673"/>
                    </a:ext>
                  </a:extLst>
                </a:gridCol>
              </a:tblGrid>
              <a:tr h="335969">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957020204"/>
                  </a:ext>
                </a:extLst>
              </a:tr>
              <a:tr h="370190">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707730427"/>
                  </a:ext>
                </a:extLst>
              </a:tr>
              <a:tr h="358990">
                <a:tc rowSpan="3">
                  <a:txBody>
                    <a:bodyPr/>
                    <a:lstStyle/>
                    <a:p>
                      <a:pPr>
                        <a:lnSpc>
                          <a:spcPct val="107000"/>
                        </a:lnSpc>
                      </a:pPr>
                      <a:r>
                        <a:rPr lang="tr-TR" sz="1200" dirty="0">
                          <a:effectLst/>
                          <a:latin typeface="+mn-lt"/>
                          <a:cs typeface="Times New Roman" panose="02020603050405020304" pitchFamily="18" charset="0"/>
                        </a:rPr>
                        <a:t>Bilgisayar Teknolojileri </a:t>
                      </a:r>
                      <a:r>
                        <a:rPr lang="tr-TR" sz="1200" dirty="0" smtClean="0">
                          <a:effectLst/>
                          <a:latin typeface="+mn-lt"/>
                          <a:cs typeface="Times New Roman" panose="02020603050405020304" pitchFamily="18" charset="0"/>
                        </a:rPr>
                        <a:t>Bölümü</a:t>
                      </a:r>
                      <a:endParaRPr lang="tr-TR" sz="12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dirty="0">
                          <a:effectLst/>
                          <a:latin typeface="+mn-lt"/>
                        </a:rPr>
                        <a:t> Bilgisayar Teknolojisi Programı </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0" dirty="0">
                          <a:effectLst/>
                          <a:latin typeface="+mn-lt"/>
                          <a:ea typeface="Calibri" panose="020F0502020204030204" pitchFamily="34" charset="0"/>
                          <a:cs typeface="Times New Roman" panose="02020603050405020304" pitchFamily="18" charset="0"/>
                        </a:rPr>
                        <a:t>27</a:t>
                      </a:r>
                    </a:p>
                  </a:txBody>
                  <a:tcPr marL="0" marR="0" marT="0" marB="0" anchor="ctr"/>
                </a:tc>
                <a:tc>
                  <a:txBody>
                    <a:bodyPr/>
                    <a:lstStyle/>
                    <a:p>
                      <a:pPr algn="ctr">
                        <a:lnSpc>
                          <a:spcPct val="107000"/>
                        </a:lnSpc>
                        <a:spcAft>
                          <a:spcPts val="0"/>
                        </a:spcAft>
                      </a:pPr>
                      <a:r>
                        <a:rPr lang="tr-TR" sz="1400" b="0" dirty="0">
                          <a:effectLst/>
                          <a:latin typeface="+mn-lt"/>
                          <a:ea typeface="Calibri" panose="020F0502020204030204" pitchFamily="34" charset="0"/>
                          <a:cs typeface="Times New Roman" panose="02020603050405020304" pitchFamily="18" charset="0"/>
                        </a:rPr>
                        <a:t>65</a:t>
                      </a:r>
                    </a:p>
                  </a:txBody>
                  <a:tcPr marL="0" marR="0" marT="0" marB="0" anchor="ctr"/>
                </a:tc>
                <a:tc>
                  <a:txBody>
                    <a:bodyPr/>
                    <a:lstStyle/>
                    <a:p>
                      <a:pPr algn="ctr">
                        <a:lnSpc>
                          <a:spcPct val="107000"/>
                        </a:lnSpc>
                      </a:pPr>
                      <a:r>
                        <a:rPr lang="tr-TR" sz="1400" b="0" dirty="0">
                          <a:effectLst/>
                          <a:latin typeface="+mn-lt"/>
                          <a:cs typeface="Times New Roman" panose="02020603050405020304" pitchFamily="18" charset="0"/>
                        </a:rPr>
                        <a:t>92</a:t>
                      </a:r>
                    </a:p>
                  </a:txBody>
                  <a:tcPr marL="3810" marR="3810" marT="3810" marB="0" anchor="ctr"/>
                </a:tc>
                <a:tc>
                  <a:txBody>
                    <a:bodyPr/>
                    <a:lstStyle/>
                    <a:p>
                      <a:pPr algn="ctr">
                        <a:lnSpc>
                          <a:spcPct val="107000"/>
                        </a:lnSpc>
                        <a:spcAft>
                          <a:spcPts val="0"/>
                        </a:spcAft>
                      </a:pPr>
                      <a:r>
                        <a:rPr lang="tr-TR" sz="1400" b="0" dirty="0">
                          <a:effectLst/>
                          <a:latin typeface="+mn-lt"/>
                        </a:rPr>
                        <a:t> 39</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0" dirty="0" smtClean="0">
                          <a:effectLst/>
                          <a:latin typeface="+mn-lt"/>
                        </a:rPr>
                        <a:t>80</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0" dirty="0">
                          <a:effectLst/>
                          <a:latin typeface="+mn-lt"/>
                          <a:cs typeface="Times New Roman" panose="02020603050405020304" pitchFamily="18" charset="0"/>
                        </a:rPr>
                        <a:t>119</a:t>
                      </a:r>
                    </a:p>
                  </a:txBody>
                  <a:tcPr marL="3810" marR="3810" marT="3810" marB="0" anchor="ctr"/>
                </a:tc>
                <a:extLst>
                  <a:ext uri="{0D108BD9-81ED-4DB2-BD59-A6C34878D82A}">
                    <a16:rowId xmlns="" xmlns:a16="http://schemas.microsoft.com/office/drawing/2014/main" val="663557036"/>
                  </a:ext>
                </a:extLst>
              </a:tr>
              <a:tr h="358990">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tr-TR" sz="12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dirty="0">
                          <a:effectLst/>
                          <a:latin typeface="+mn-lt"/>
                        </a:rPr>
                        <a:t> Bilgisayar Destekli Tasarım ve Animasyon Programı</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0" dirty="0">
                          <a:effectLst/>
                          <a:latin typeface="+mn-lt"/>
                          <a:ea typeface="Calibri" panose="020F0502020204030204" pitchFamily="34" charset="0"/>
                          <a:cs typeface="Times New Roman" panose="02020603050405020304" pitchFamily="18" charset="0"/>
                        </a:rPr>
                        <a:t>34</a:t>
                      </a:r>
                    </a:p>
                  </a:txBody>
                  <a:tcPr marL="0" marR="0" marT="0" marB="0" anchor="ctr"/>
                </a:tc>
                <a:tc>
                  <a:txBody>
                    <a:bodyPr/>
                    <a:lstStyle/>
                    <a:p>
                      <a:pPr algn="ctr">
                        <a:lnSpc>
                          <a:spcPct val="107000"/>
                        </a:lnSpc>
                        <a:spcAft>
                          <a:spcPts val="0"/>
                        </a:spcAft>
                      </a:pPr>
                      <a:r>
                        <a:rPr lang="tr-TR" sz="1400" b="0" dirty="0">
                          <a:effectLst/>
                          <a:latin typeface="+mn-lt"/>
                          <a:ea typeface="Calibri" panose="020F0502020204030204" pitchFamily="34" charset="0"/>
                          <a:cs typeface="Times New Roman" panose="02020603050405020304" pitchFamily="18" charset="0"/>
                        </a:rPr>
                        <a:t>44</a:t>
                      </a:r>
                    </a:p>
                  </a:txBody>
                  <a:tcPr marL="0" marR="0" marT="0" marB="0" anchor="ctr"/>
                </a:tc>
                <a:tc>
                  <a:txBody>
                    <a:bodyPr/>
                    <a:lstStyle/>
                    <a:p>
                      <a:pPr algn="ctr">
                        <a:lnSpc>
                          <a:spcPct val="107000"/>
                        </a:lnSpc>
                      </a:pPr>
                      <a:r>
                        <a:rPr lang="tr-TR" sz="1400" b="0" dirty="0">
                          <a:effectLst/>
                          <a:latin typeface="+mn-lt"/>
                          <a:cs typeface="Times New Roman" panose="02020603050405020304" pitchFamily="18" charset="0"/>
                        </a:rPr>
                        <a:t>78</a:t>
                      </a:r>
                    </a:p>
                  </a:txBody>
                  <a:tcPr marL="3810" marR="3810" marT="3810" marB="0" anchor="ctr"/>
                </a:tc>
                <a:tc>
                  <a:txBody>
                    <a:bodyPr/>
                    <a:lstStyle/>
                    <a:p>
                      <a:pPr algn="ctr">
                        <a:lnSpc>
                          <a:spcPct val="107000"/>
                        </a:lnSpc>
                        <a:spcAft>
                          <a:spcPts val="0"/>
                        </a:spcAft>
                      </a:pPr>
                      <a:r>
                        <a:rPr lang="tr-TR" sz="1400" b="0" dirty="0">
                          <a:effectLst/>
                          <a:latin typeface="+mn-lt"/>
                        </a:rPr>
                        <a:t> 57</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0" dirty="0">
                          <a:effectLst/>
                          <a:latin typeface="+mn-lt"/>
                        </a:rPr>
                        <a:t>61 </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0" dirty="0">
                          <a:effectLst/>
                          <a:latin typeface="+mn-lt"/>
                          <a:cs typeface="Times New Roman" panose="02020603050405020304" pitchFamily="18" charset="0"/>
                        </a:rPr>
                        <a:t>118</a:t>
                      </a:r>
                    </a:p>
                  </a:txBody>
                  <a:tcPr marL="3810" marR="3810" marT="3810" marB="0" anchor="ctr"/>
                </a:tc>
                <a:extLst>
                  <a:ext uri="{0D108BD9-81ED-4DB2-BD59-A6C34878D82A}">
                    <a16:rowId xmlns="" xmlns:a16="http://schemas.microsoft.com/office/drawing/2014/main" val="2878291898"/>
                  </a:ext>
                </a:extLst>
              </a:tr>
              <a:tr h="358990">
                <a:tc vMerge="1">
                  <a:txBody>
                    <a:bodyPr/>
                    <a:lstStyle/>
                    <a:p>
                      <a:pPr>
                        <a:lnSpc>
                          <a:spcPct val="107000"/>
                        </a:lnSpc>
                      </a:pPr>
                      <a:endParaRPr lang="tr-TR" sz="1200"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200" dirty="0">
                          <a:effectLst/>
                          <a:latin typeface="+mn-lt"/>
                        </a:rPr>
                        <a:t> İnternet ve Ağ Teknolojileri Programı</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0" dirty="0">
                          <a:effectLst/>
                          <a:latin typeface="+mn-lt"/>
                          <a:ea typeface="Calibri" panose="020F0502020204030204" pitchFamily="34" charset="0"/>
                          <a:cs typeface="Times New Roman" panose="02020603050405020304" pitchFamily="18" charset="0"/>
                        </a:rPr>
                        <a:t>29</a:t>
                      </a:r>
                    </a:p>
                  </a:txBody>
                  <a:tcPr marL="0" marR="0" marT="0" marB="0" anchor="ctr"/>
                </a:tc>
                <a:tc>
                  <a:txBody>
                    <a:bodyPr/>
                    <a:lstStyle/>
                    <a:p>
                      <a:pPr algn="ctr">
                        <a:lnSpc>
                          <a:spcPct val="107000"/>
                        </a:lnSpc>
                        <a:spcAft>
                          <a:spcPts val="0"/>
                        </a:spcAft>
                      </a:pPr>
                      <a:r>
                        <a:rPr lang="tr-TR" sz="1400" b="0" dirty="0">
                          <a:effectLst/>
                          <a:latin typeface="+mn-lt"/>
                          <a:ea typeface="Calibri" panose="020F0502020204030204" pitchFamily="34" charset="0"/>
                          <a:cs typeface="Times New Roman" panose="02020603050405020304" pitchFamily="18" charset="0"/>
                        </a:rPr>
                        <a:t>60</a:t>
                      </a:r>
                    </a:p>
                  </a:txBody>
                  <a:tcPr marL="0" marR="0" marT="0" marB="0" anchor="ctr"/>
                </a:tc>
                <a:tc>
                  <a:txBody>
                    <a:bodyPr/>
                    <a:lstStyle/>
                    <a:p>
                      <a:pPr algn="ctr">
                        <a:lnSpc>
                          <a:spcPct val="107000"/>
                        </a:lnSpc>
                      </a:pPr>
                      <a:r>
                        <a:rPr lang="tr-TR" sz="1400" b="0" dirty="0">
                          <a:effectLst/>
                          <a:latin typeface="+mn-lt"/>
                          <a:cs typeface="Times New Roman" panose="02020603050405020304" pitchFamily="18" charset="0"/>
                        </a:rPr>
                        <a:t>89</a:t>
                      </a:r>
                    </a:p>
                  </a:txBody>
                  <a:tcPr marL="3810" marR="3810" marT="3810" marB="0" anchor="ctr"/>
                </a:tc>
                <a:tc>
                  <a:txBody>
                    <a:bodyPr/>
                    <a:lstStyle/>
                    <a:p>
                      <a:pPr algn="ctr">
                        <a:lnSpc>
                          <a:spcPct val="107000"/>
                        </a:lnSpc>
                        <a:spcAft>
                          <a:spcPts val="0"/>
                        </a:spcAft>
                      </a:pPr>
                      <a:r>
                        <a:rPr lang="tr-TR" sz="1400" b="0" dirty="0">
                          <a:effectLst/>
                          <a:latin typeface="+mn-lt"/>
                        </a:rPr>
                        <a:t> 39</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0" dirty="0" smtClean="0">
                          <a:effectLst/>
                          <a:latin typeface="+mn-lt"/>
                        </a:rPr>
                        <a:t>85</a:t>
                      </a:r>
                      <a:endParaRPr lang="tr-TR" sz="14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0" dirty="0">
                          <a:effectLst/>
                          <a:latin typeface="+mn-lt"/>
                          <a:cs typeface="Times New Roman" panose="02020603050405020304" pitchFamily="18" charset="0"/>
                        </a:rPr>
                        <a:t>124</a:t>
                      </a:r>
                    </a:p>
                  </a:txBody>
                  <a:tcPr marL="3810" marR="3810" marT="3810" marB="0" anchor="ctr"/>
                </a:tc>
                <a:extLst>
                  <a:ext uri="{0D108BD9-81ED-4DB2-BD59-A6C34878D82A}">
                    <a16:rowId xmlns="" xmlns:a16="http://schemas.microsoft.com/office/drawing/2014/main" val="3579520520"/>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467719453"/>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633600021"/>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187317"/>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527006957"/>
                  </a:ext>
                </a:extLst>
              </a:tr>
              <a:tr h="358990">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28</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3750056733"/>
              </p:ext>
            </p:extLst>
          </p:nvPr>
        </p:nvGraphicFramePr>
        <p:xfrm>
          <a:off x="674257" y="2028498"/>
          <a:ext cx="11139373" cy="3815254"/>
        </p:xfrm>
        <a:graphic>
          <a:graphicData uri="http://schemas.openxmlformats.org/drawingml/2006/table">
            <a:tbl>
              <a:tblPr>
                <a:tableStyleId>{BDBED569-4797-4DF1-A0F4-6AAB3CD982D8}</a:tableStyleId>
              </a:tblPr>
              <a:tblGrid>
                <a:gridCol w="2257117">
                  <a:extLst>
                    <a:ext uri="{9D8B030D-6E8A-4147-A177-3AD203B41FA5}">
                      <a16:colId xmlns="" xmlns:a16="http://schemas.microsoft.com/office/drawing/2014/main" val="3392937147"/>
                    </a:ext>
                  </a:extLst>
                </a:gridCol>
                <a:gridCol w="2176421">
                  <a:extLst>
                    <a:ext uri="{9D8B030D-6E8A-4147-A177-3AD203B41FA5}">
                      <a16:colId xmlns="" xmlns:a16="http://schemas.microsoft.com/office/drawing/2014/main" val="1268676462"/>
                    </a:ext>
                  </a:extLst>
                </a:gridCol>
                <a:gridCol w="1608571">
                  <a:extLst>
                    <a:ext uri="{9D8B030D-6E8A-4147-A177-3AD203B41FA5}">
                      <a16:colId xmlns="" xmlns:a16="http://schemas.microsoft.com/office/drawing/2014/main" val="611782414"/>
                    </a:ext>
                  </a:extLst>
                </a:gridCol>
                <a:gridCol w="1854963">
                  <a:extLst>
                    <a:ext uri="{9D8B030D-6E8A-4147-A177-3AD203B41FA5}">
                      <a16:colId xmlns="" xmlns:a16="http://schemas.microsoft.com/office/drawing/2014/main" val="4177927253"/>
                    </a:ext>
                  </a:extLst>
                </a:gridCol>
                <a:gridCol w="1462974">
                  <a:extLst>
                    <a:ext uri="{9D8B030D-6E8A-4147-A177-3AD203B41FA5}">
                      <a16:colId xmlns="" xmlns:a16="http://schemas.microsoft.com/office/drawing/2014/main" val="2528845296"/>
                    </a:ext>
                  </a:extLst>
                </a:gridCol>
                <a:gridCol w="1779327">
                  <a:extLst>
                    <a:ext uri="{9D8B030D-6E8A-4147-A177-3AD203B41FA5}">
                      <a16:colId xmlns=""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124898360"/>
                  </a:ext>
                </a:extLst>
              </a:tr>
              <a:tr h="382700">
                <a:tc rowSpan="3">
                  <a:txBody>
                    <a:bodyPr/>
                    <a:lstStyle/>
                    <a:p>
                      <a:pPr>
                        <a:lnSpc>
                          <a:spcPct val="107000"/>
                        </a:lnSpc>
                      </a:pPr>
                      <a:r>
                        <a:rPr lang="tr-TR" sz="1100" kern="1200" dirty="0">
                          <a:solidFill>
                            <a:schemeClr val="tx1"/>
                          </a:solidFill>
                          <a:effectLst/>
                          <a:latin typeface="+mn-lt"/>
                          <a:ea typeface="+mn-ea"/>
                          <a:cs typeface="+mn-cs"/>
                        </a:rPr>
                        <a:t>Bilgisayar Teknolojileri </a:t>
                      </a:r>
                      <a:r>
                        <a:rPr lang="tr-TR" sz="1100" kern="1200" dirty="0" smtClean="0">
                          <a:solidFill>
                            <a:schemeClr val="tx1"/>
                          </a:solidFill>
                          <a:effectLst/>
                          <a:latin typeface="+mn-lt"/>
                          <a:ea typeface="+mn-ea"/>
                          <a:cs typeface="+mn-cs"/>
                        </a:rPr>
                        <a:t>Bölümü</a:t>
                      </a:r>
                      <a:endParaRPr lang="tr-TR" sz="1100" kern="1200" dirty="0">
                        <a:solidFill>
                          <a:schemeClr val="tx1"/>
                        </a:solidFill>
                        <a:effectLst/>
                        <a:latin typeface="+mn-lt"/>
                        <a:ea typeface="+mn-ea"/>
                        <a:cs typeface="+mn-cs"/>
                      </a:endParaRPr>
                    </a:p>
                  </a:txBody>
                  <a:tcPr marL="3810" marR="3810" marT="3810" marB="0" anchor="ctr"/>
                </a:tc>
                <a:tc>
                  <a:txBody>
                    <a:bodyPr/>
                    <a:lstStyle/>
                    <a:p>
                      <a:pPr>
                        <a:lnSpc>
                          <a:spcPct val="107000"/>
                        </a:lnSpc>
                        <a:spcAft>
                          <a:spcPts val="0"/>
                        </a:spcAft>
                      </a:pPr>
                      <a:r>
                        <a:rPr lang="tr-TR" sz="1100" dirty="0">
                          <a:effectLst/>
                        </a:rPr>
                        <a:t> Bilgisayar Teknolojisi Programı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30,6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23</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a:effectLst/>
                        </a:rPr>
                        <a:t> </a:t>
                      </a:r>
                      <a:r>
                        <a:rPr lang="tr-TR" sz="1100" dirty="0" smtClean="0">
                          <a:effectLst/>
                        </a:rPr>
                        <a:t>39,6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29,8</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30024700"/>
                  </a:ext>
                </a:extLst>
              </a:tr>
              <a:tr h="382700">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İnternet ve Ağ Teknolojileri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29,6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124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41,3</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99103019"/>
                  </a:ext>
                </a:extLst>
              </a:tr>
              <a:tr h="382700">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Bilgisayar Destekli Tasarım ve Animasyon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a:effectLst/>
                        </a:rPr>
                        <a:t> </a:t>
                      </a:r>
                      <a:r>
                        <a:rPr lang="tr-TR" sz="1100" dirty="0" smtClean="0">
                          <a:effectLst/>
                        </a:rPr>
                        <a:t>39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19,5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59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dirty="0" smtClean="0">
                          <a:effectLst/>
                        </a:rPr>
                        <a:t>29,5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220074725"/>
                  </a:ext>
                </a:extLst>
              </a:tr>
              <a:tr h="382700">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100" b="1" dirty="0" smtClean="0">
                          <a:solidFill>
                            <a:srgbClr val="FF0000"/>
                          </a:solidFill>
                          <a:effectLst/>
                        </a:rPr>
                        <a:t>51,8</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b="1" dirty="0" smtClean="0">
                          <a:solidFill>
                            <a:srgbClr val="FF0000"/>
                          </a:solidFill>
                          <a:effectLst/>
                        </a:rPr>
                        <a:t>23,5</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b="1" dirty="0" smtClean="0">
                          <a:solidFill>
                            <a:srgbClr val="FF0000"/>
                          </a:solidFill>
                          <a:effectLst/>
                        </a:rPr>
                        <a:t>45,1</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100" b="1" dirty="0" smtClean="0">
                          <a:solidFill>
                            <a:srgbClr val="FF0000"/>
                          </a:solidFill>
                          <a:effectLst/>
                        </a:rPr>
                        <a:t>27,8</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(Engelli)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29</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998692766"/>
              </p:ext>
            </p:extLst>
          </p:nvPr>
        </p:nvGraphicFramePr>
        <p:xfrm>
          <a:off x="318054" y="2027583"/>
          <a:ext cx="11509510" cy="3737113"/>
        </p:xfrm>
        <a:graphic>
          <a:graphicData uri="http://schemas.openxmlformats.org/drawingml/2006/table">
            <a:tbl>
              <a:tblPr>
                <a:tableStyleId>{BDBED569-4797-4DF1-A0F4-6AAB3CD982D8}</a:tableStyleId>
              </a:tblPr>
              <a:tblGrid>
                <a:gridCol w="2046455">
                  <a:extLst>
                    <a:ext uri="{9D8B030D-6E8A-4147-A177-3AD203B41FA5}">
                      <a16:colId xmlns="" xmlns:a16="http://schemas.microsoft.com/office/drawing/2014/main" val="3062461048"/>
                    </a:ext>
                  </a:extLst>
                </a:gridCol>
                <a:gridCol w="2609459">
                  <a:extLst>
                    <a:ext uri="{9D8B030D-6E8A-4147-A177-3AD203B41FA5}">
                      <a16:colId xmlns="" xmlns:a16="http://schemas.microsoft.com/office/drawing/2014/main" val="2599825393"/>
                    </a:ext>
                  </a:extLst>
                </a:gridCol>
                <a:gridCol w="814503">
                  <a:extLst>
                    <a:ext uri="{9D8B030D-6E8A-4147-A177-3AD203B41FA5}">
                      <a16:colId xmlns="" xmlns:a16="http://schemas.microsoft.com/office/drawing/2014/main" val="2575000749"/>
                    </a:ext>
                  </a:extLst>
                </a:gridCol>
                <a:gridCol w="814503">
                  <a:extLst>
                    <a:ext uri="{9D8B030D-6E8A-4147-A177-3AD203B41FA5}">
                      <a16:colId xmlns="" xmlns:a16="http://schemas.microsoft.com/office/drawing/2014/main" val="1397288745"/>
                    </a:ext>
                  </a:extLst>
                </a:gridCol>
                <a:gridCol w="584261">
                  <a:extLst>
                    <a:ext uri="{9D8B030D-6E8A-4147-A177-3AD203B41FA5}">
                      <a16:colId xmlns="" xmlns:a16="http://schemas.microsoft.com/office/drawing/2014/main" val="4215508311"/>
                    </a:ext>
                  </a:extLst>
                </a:gridCol>
                <a:gridCol w="612825">
                  <a:extLst>
                    <a:ext uri="{9D8B030D-6E8A-4147-A177-3AD203B41FA5}">
                      <a16:colId xmlns="" xmlns:a16="http://schemas.microsoft.com/office/drawing/2014/main" val="2222175126"/>
                    </a:ext>
                  </a:extLst>
                </a:gridCol>
                <a:gridCol w="721887">
                  <a:extLst>
                    <a:ext uri="{9D8B030D-6E8A-4147-A177-3AD203B41FA5}">
                      <a16:colId xmlns="" xmlns:a16="http://schemas.microsoft.com/office/drawing/2014/main" val="980281889"/>
                    </a:ext>
                  </a:extLst>
                </a:gridCol>
                <a:gridCol w="721887">
                  <a:extLst>
                    <a:ext uri="{9D8B030D-6E8A-4147-A177-3AD203B41FA5}">
                      <a16:colId xmlns="" xmlns:a16="http://schemas.microsoft.com/office/drawing/2014/main" val="2423004025"/>
                    </a:ext>
                  </a:extLst>
                </a:gridCol>
                <a:gridCol w="611093">
                  <a:extLst>
                    <a:ext uri="{9D8B030D-6E8A-4147-A177-3AD203B41FA5}">
                      <a16:colId xmlns="" xmlns:a16="http://schemas.microsoft.com/office/drawing/2014/main" val="3342530665"/>
                    </a:ext>
                  </a:extLst>
                </a:gridCol>
                <a:gridCol w="678608">
                  <a:extLst>
                    <a:ext uri="{9D8B030D-6E8A-4147-A177-3AD203B41FA5}">
                      <a16:colId xmlns="" xmlns:a16="http://schemas.microsoft.com/office/drawing/2014/main" val="2150964944"/>
                    </a:ext>
                  </a:extLst>
                </a:gridCol>
                <a:gridCol w="678608">
                  <a:extLst>
                    <a:ext uri="{9D8B030D-6E8A-4147-A177-3AD203B41FA5}">
                      <a16:colId xmlns="" xmlns:a16="http://schemas.microsoft.com/office/drawing/2014/main" val="2465318105"/>
                    </a:ext>
                  </a:extLst>
                </a:gridCol>
                <a:gridCol w="615421">
                  <a:extLst>
                    <a:ext uri="{9D8B030D-6E8A-4147-A177-3AD203B41FA5}">
                      <a16:colId xmlns="" xmlns:a16="http://schemas.microsoft.com/office/drawing/2014/main" val="3940777175"/>
                    </a:ext>
                  </a:extLst>
                </a:gridCol>
              </a:tblGrid>
              <a:tr h="320781">
                <a:tc rowSpan="2">
                  <a:txBody>
                    <a:bodyPr/>
                    <a:lstStyle/>
                    <a:p>
                      <a:pPr algn="ctr">
                        <a:lnSpc>
                          <a:spcPct val="107000"/>
                        </a:lnSpc>
                        <a:spcAft>
                          <a:spcPts val="0"/>
                        </a:spcAft>
                      </a:pPr>
                      <a:r>
                        <a:rPr lang="tr-TR" sz="1400" b="1" dirty="0">
                          <a:solidFill>
                            <a:srgbClr val="FF0000"/>
                          </a:solidFill>
                          <a:effectLst/>
                        </a:rPr>
                        <a:t>Bölüm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400" b="1" dirty="0">
                          <a:solidFill>
                            <a:srgbClr val="FF0000"/>
                          </a:solidFill>
                          <a:effectLst/>
                        </a:rPr>
                        <a:t>Ana Bilim - Sanat Dalı/ 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291549033"/>
                  </a:ext>
                </a:extLst>
              </a:tr>
              <a:tr h="67423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726099632"/>
                  </a:ext>
                </a:extLst>
              </a:tr>
              <a:tr h="342762">
                <a:tc>
                  <a:txBody>
                    <a:bodyPr/>
                    <a:lstStyle/>
                    <a:p>
                      <a:pPr>
                        <a:lnSpc>
                          <a:spcPct val="107000"/>
                        </a:lnSpc>
                      </a:pPr>
                      <a:r>
                        <a:rPr lang="tr-TR" sz="1100" dirty="0">
                          <a:effectLst/>
                          <a:latin typeface="Calibri" panose="020F0502020204030204" pitchFamily="34" charset="0"/>
                          <a:cs typeface="Times New Roman" panose="02020603050405020304" pitchFamily="18" charset="0"/>
                        </a:rPr>
                        <a:t>Bilgisayar Teknolojileri</a:t>
                      </a:r>
                    </a:p>
                  </a:txBody>
                  <a:tcPr marL="3810" marR="3810" marT="3810"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İnternet ve Ağ Teknolojileri</a:t>
                      </a:r>
                    </a:p>
                  </a:txBody>
                  <a:tcPr marL="9525" marR="9525" marT="9525"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a:t>
                      </a:r>
                    </a:p>
                  </a:txBody>
                  <a:tcPr marL="3810" marR="3810" marT="3810" marB="0" anchor="ctr"/>
                </a:tc>
                <a:tc>
                  <a:txBody>
                    <a:bodyPr/>
                    <a:lstStyle/>
                    <a:p>
                      <a:pPr>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tc>
                <a:tc>
                  <a:txBody>
                    <a:bodyPr/>
                    <a:lstStyle/>
                    <a:p>
                      <a:pPr>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1</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50274730"/>
                  </a:ext>
                </a:extLst>
              </a:tr>
              <a:tr h="342762">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947166549"/>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293132141"/>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624415167"/>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406647798"/>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247488355"/>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55363791"/>
                  </a:ext>
                </a:extLst>
              </a:tr>
              <a:tr h="342762">
                <a:tc>
                  <a:txBody>
                    <a:bodyPr/>
                    <a:lstStyle/>
                    <a:p>
                      <a:pPr algn="r">
                        <a:lnSpc>
                          <a:spcPct val="107000"/>
                        </a:lnSpc>
                        <a:spcAft>
                          <a:spcPts val="0"/>
                        </a:spcAft>
                      </a:pPr>
                      <a:r>
                        <a:rPr lang="tr-TR" sz="1100" dirty="0">
                          <a:effectLst/>
                        </a:rPr>
                        <a:t> </a:t>
                      </a:r>
                      <a:r>
                        <a:rPr lang="tr-TR" sz="1600" dirty="0">
                          <a:solidFill>
                            <a:srgbClr val="FF0000"/>
                          </a:solidFill>
                          <a:effectLst/>
                        </a:rPr>
                        <a:t>TOPLAM</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1</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05689940"/>
                  </a:ext>
                </a:extLst>
              </a:tr>
            </a:tbl>
          </a:graphicData>
        </a:graphic>
      </p:graphicFrame>
    </p:spTree>
    <p:extLst>
      <p:ext uri="{BB962C8B-B14F-4D97-AF65-F5344CB8AC3E}">
        <p14:creationId xmlns:p14="http://schemas.microsoft.com/office/powerpoint/2010/main" val="13133338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828401418"/>
              </p:ext>
            </p:extLst>
          </p:nvPr>
        </p:nvGraphicFramePr>
        <p:xfrm>
          <a:off x="241540" y="1769167"/>
          <a:ext cx="11605903" cy="4075290"/>
        </p:xfrm>
        <a:graphic>
          <a:graphicData uri="http://schemas.openxmlformats.org/drawingml/2006/table">
            <a:tbl>
              <a:tblPr firstRow="1" firstCol="1" bandRow="1">
                <a:tableStyleId>{BC89EF96-8CEA-46FF-86C4-4CE0E7609802}</a:tableStyleId>
              </a:tblPr>
              <a:tblGrid>
                <a:gridCol w="2748650">
                  <a:extLst>
                    <a:ext uri="{9D8B030D-6E8A-4147-A177-3AD203B41FA5}">
                      <a16:colId xmlns="" xmlns:a16="http://schemas.microsoft.com/office/drawing/2014/main" val="926914233"/>
                    </a:ext>
                  </a:extLst>
                </a:gridCol>
                <a:gridCol w="4147339">
                  <a:extLst>
                    <a:ext uri="{9D8B030D-6E8A-4147-A177-3AD203B41FA5}">
                      <a16:colId xmlns="" xmlns:a16="http://schemas.microsoft.com/office/drawing/2014/main" val="1865326995"/>
                    </a:ext>
                  </a:extLst>
                </a:gridCol>
                <a:gridCol w="3233706">
                  <a:extLst>
                    <a:ext uri="{9D8B030D-6E8A-4147-A177-3AD203B41FA5}">
                      <a16:colId xmlns="" xmlns:a16="http://schemas.microsoft.com/office/drawing/2014/main" val="4191785303"/>
                    </a:ext>
                  </a:extLst>
                </a:gridCol>
                <a:gridCol w="1476208">
                  <a:extLst>
                    <a:ext uri="{9D8B030D-6E8A-4147-A177-3AD203B41FA5}">
                      <a16:colId xmlns=""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1945659125"/>
                  </a:ext>
                </a:extLst>
              </a:tr>
              <a:tr h="269695">
                <a:tc>
                  <a:txBody>
                    <a:bodyPr/>
                    <a:lstStyle/>
                    <a:p>
                      <a:pPr>
                        <a:lnSpc>
                          <a:spcPct val="107000"/>
                        </a:lnSpc>
                        <a:spcAft>
                          <a:spcPts val="0"/>
                        </a:spcAft>
                      </a:pPr>
                      <a:r>
                        <a:rPr lang="tr-TR" sz="1400" b="0" dirty="0">
                          <a:effectLst/>
                          <a:latin typeface="Times New Roman" pitchFamily="18" charset="0"/>
                          <a:cs typeface="Times New Roman" pitchFamily="18" charset="0"/>
                        </a:rPr>
                        <a:t> Bilgisayar Teknolojileri</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400" dirty="0">
                          <a:effectLst/>
                          <a:latin typeface="Times New Roman" panose="02020603050405020304" pitchFamily="18" charset="0"/>
                          <a:cs typeface="Times New Roman" panose="02020603050405020304" pitchFamily="18" charset="0"/>
                        </a:rPr>
                        <a:t>Bilgisayar Teknolojisi</a:t>
                      </a:r>
                    </a:p>
                  </a:txBody>
                  <a:tcPr marL="44450" marR="44450" marT="9525" marB="0" anchor="ctr"/>
                </a:tc>
                <a:tc>
                  <a:txBody>
                    <a:bodyPr/>
                    <a:lstStyle/>
                    <a:p>
                      <a:pPr>
                        <a:lnSpc>
                          <a:spcPct val="107000"/>
                        </a:lnSpc>
                      </a:pPr>
                      <a:r>
                        <a:rPr lang="tr-TR" sz="1400" dirty="0">
                          <a:effectLst/>
                          <a:latin typeface="Times New Roman" panose="02020603050405020304" pitchFamily="18" charset="0"/>
                          <a:cs typeface="Times New Roman" panose="02020603050405020304" pitchFamily="18" charset="0"/>
                        </a:rPr>
                        <a:t>Hollanda</a:t>
                      </a:r>
                    </a:p>
                  </a:txBody>
                  <a:tcPr marL="44450" marR="44450" marT="9525" marB="0" anchor="ctr"/>
                </a:tc>
                <a:tc>
                  <a:txBody>
                    <a:bodyPr/>
                    <a:lstStyle/>
                    <a:p>
                      <a:pPr>
                        <a:lnSpc>
                          <a:spcPct val="107000"/>
                        </a:lnSpc>
                      </a:pPr>
                      <a:r>
                        <a:rPr lang="tr-TR" sz="1400" dirty="0">
                          <a:effectLst/>
                          <a:latin typeface="Times New Roman" panose="02020603050405020304" pitchFamily="18" charset="0"/>
                          <a:cs typeface="Times New Roman" panose="02020603050405020304" pitchFamily="18" charset="0"/>
                        </a:rPr>
                        <a:t>1</a:t>
                      </a:r>
                    </a:p>
                  </a:txBody>
                  <a:tcPr marL="44450" marR="44450" marT="9525" marB="0" anchor="ctr"/>
                </a:tc>
                <a:extLst>
                  <a:ext uri="{0D108BD9-81ED-4DB2-BD59-A6C34878D82A}">
                    <a16:rowId xmlns="" xmlns:a16="http://schemas.microsoft.com/office/drawing/2014/main" val="14446522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232170361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126720089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1802609208"/>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138696497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702369829"/>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2794091487"/>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4176942912"/>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3096795995"/>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4190270351"/>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55419418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37452338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 xmlns:a16="http://schemas.microsoft.com/office/drawing/2014/main" val="3158744024"/>
                  </a:ext>
                </a:extLst>
              </a:tr>
              <a:tr h="266233">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400" b="1" dirty="0">
                          <a:solidFill>
                            <a:srgbClr val="FF0000"/>
                          </a:solidFill>
                          <a:effectLst/>
                        </a:rPr>
                        <a:t> 1</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Özel Yetenek Sınavı / ÖZYES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31</a:t>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6" name="Tablo 5"/>
          <p:cNvGraphicFramePr>
            <a:graphicFrameLocks noGrp="1"/>
          </p:cNvGraphicFramePr>
          <p:nvPr>
            <p:extLst>
              <p:ext uri="{D42A27DB-BD31-4B8C-83A1-F6EECF244321}">
                <p14:modId xmlns:p14="http://schemas.microsoft.com/office/powerpoint/2010/main" val="3129514216"/>
              </p:ext>
            </p:extLst>
          </p:nvPr>
        </p:nvGraphicFramePr>
        <p:xfrm>
          <a:off x="595901" y="2003461"/>
          <a:ext cx="11281361" cy="3825444"/>
        </p:xfrm>
        <a:graphic>
          <a:graphicData uri="http://schemas.openxmlformats.org/drawingml/2006/table">
            <a:tbl>
              <a:tblPr firstRow="1" firstCol="1" bandRow="1">
                <a:tableStyleId>{BC89EF96-8CEA-46FF-86C4-4CE0E7609802}</a:tableStyleId>
              </a:tblPr>
              <a:tblGrid>
                <a:gridCol w="2147299">
                  <a:extLst>
                    <a:ext uri="{9D8B030D-6E8A-4147-A177-3AD203B41FA5}">
                      <a16:colId xmlns="" xmlns:a16="http://schemas.microsoft.com/office/drawing/2014/main" val="1973764792"/>
                    </a:ext>
                  </a:extLst>
                </a:gridCol>
                <a:gridCol w="983974">
                  <a:extLst>
                    <a:ext uri="{9D8B030D-6E8A-4147-A177-3AD203B41FA5}">
                      <a16:colId xmlns="" xmlns:a16="http://schemas.microsoft.com/office/drawing/2014/main" val="3057559743"/>
                    </a:ext>
                  </a:extLst>
                </a:gridCol>
                <a:gridCol w="983974">
                  <a:extLst>
                    <a:ext uri="{9D8B030D-6E8A-4147-A177-3AD203B41FA5}">
                      <a16:colId xmlns="" xmlns:a16="http://schemas.microsoft.com/office/drawing/2014/main" val="976560049"/>
                    </a:ext>
                  </a:extLst>
                </a:gridCol>
                <a:gridCol w="1033669">
                  <a:extLst>
                    <a:ext uri="{9D8B030D-6E8A-4147-A177-3AD203B41FA5}">
                      <a16:colId xmlns="" xmlns:a16="http://schemas.microsoft.com/office/drawing/2014/main" val="265690425"/>
                    </a:ext>
                  </a:extLst>
                </a:gridCol>
                <a:gridCol w="824948">
                  <a:extLst>
                    <a:ext uri="{9D8B030D-6E8A-4147-A177-3AD203B41FA5}">
                      <a16:colId xmlns="" xmlns:a16="http://schemas.microsoft.com/office/drawing/2014/main" val="1005091239"/>
                    </a:ext>
                  </a:extLst>
                </a:gridCol>
                <a:gridCol w="904461">
                  <a:extLst>
                    <a:ext uri="{9D8B030D-6E8A-4147-A177-3AD203B41FA5}">
                      <a16:colId xmlns="" xmlns:a16="http://schemas.microsoft.com/office/drawing/2014/main" val="3235878979"/>
                    </a:ext>
                  </a:extLst>
                </a:gridCol>
                <a:gridCol w="967544">
                  <a:extLst>
                    <a:ext uri="{9D8B030D-6E8A-4147-A177-3AD203B41FA5}">
                      <a16:colId xmlns="" xmlns:a16="http://schemas.microsoft.com/office/drawing/2014/main" val="2403947113"/>
                    </a:ext>
                  </a:extLst>
                </a:gridCol>
                <a:gridCol w="858873">
                  <a:extLst>
                    <a:ext uri="{9D8B030D-6E8A-4147-A177-3AD203B41FA5}">
                      <a16:colId xmlns="" xmlns:a16="http://schemas.microsoft.com/office/drawing/2014/main" val="1591720098"/>
                    </a:ext>
                  </a:extLst>
                </a:gridCol>
                <a:gridCol w="858873">
                  <a:extLst>
                    <a:ext uri="{9D8B030D-6E8A-4147-A177-3AD203B41FA5}">
                      <a16:colId xmlns="" xmlns:a16="http://schemas.microsoft.com/office/drawing/2014/main" val="464945755"/>
                    </a:ext>
                  </a:extLst>
                </a:gridCol>
                <a:gridCol w="858873">
                  <a:extLst>
                    <a:ext uri="{9D8B030D-6E8A-4147-A177-3AD203B41FA5}">
                      <a16:colId xmlns="" xmlns:a16="http://schemas.microsoft.com/office/drawing/2014/main" val="952931285"/>
                    </a:ext>
                  </a:extLst>
                </a:gridCol>
                <a:gridCol w="858873">
                  <a:extLst>
                    <a:ext uri="{9D8B030D-6E8A-4147-A177-3AD203B41FA5}">
                      <a16:colId xmlns="" xmlns:a16="http://schemas.microsoft.com/office/drawing/2014/main" val="3276162527"/>
                    </a:ext>
                  </a:extLst>
                </a:gridCol>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631563080"/>
                  </a:ext>
                </a:extLst>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901402165"/>
                  </a:ext>
                </a:extLst>
              </a:tr>
              <a:tr h="306911">
                <a:tc>
                  <a:txBody>
                    <a:bodyPr/>
                    <a:lstStyle/>
                    <a:p>
                      <a:pPr>
                        <a:lnSpc>
                          <a:spcPct val="107000"/>
                        </a:lnSpc>
                      </a:pPr>
                      <a:r>
                        <a:rPr lang="tr-TR" sz="1200" dirty="0">
                          <a:effectLst/>
                          <a:latin typeface="Calibri" panose="020F0502020204030204" pitchFamily="34" charset="0"/>
                          <a:cs typeface="Times New Roman" panose="02020603050405020304" pitchFamily="18" charset="0"/>
                        </a:rPr>
                        <a:t>Bilgisayar Teknolojisi</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54</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54</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100</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46</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100</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54</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52</a:t>
                      </a:r>
                    </a:p>
                  </a:txBody>
                  <a:tcPr marL="44450" marR="44450" marT="9525" marB="0" anchor="ctr"/>
                </a:tc>
                <a:tc>
                  <a:txBody>
                    <a:bodyPr/>
                    <a:lstStyle/>
                    <a:p>
                      <a:pPr algn="ctr">
                        <a:lnSpc>
                          <a:spcPct val="107000"/>
                        </a:lnSpc>
                      </a:pPr>
                      <a:r>
                        <a:rPr lang="tr-TR" sz="1200">
                          <a:effectLst/>
                          <a:latin typeface="Calibri" panose="020F0502020204030204" pitchFamily="34" charset="0"/>
                          <a:cs typeface="Times New Roman" panose="02020603050405020304" pitchFamily="18" charset="0"/>
                        </a:rPr>
                        <a:t>100</a:t>
                      </a:r>
                      <a:endParaRPr lang="tr-TR" sz="12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53</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96,3</a:t>
                      </a:r>
                    </a:p>
                  </a:txBody>
                  <a:tcPr marL="44450" marR="44450" marT="9525" marB="0" anchor="ctr"/>
                </a:tc>
                <a:extLst>
                  <a:ext uri="{0D108BD9-81ED-4DB2-BD59-A6C34878D82A}">
                    <a16:rowId xmlns="" xmlns:a16="http://schemas.microsoft.com/office/drawing/2014/main" val="2391547696"/>
                  </a:ext>
                </a:extLst>
              </a:tr>
              <a:tr h="306911">
                <a:tc>
                  <a:txBody>
                    <a:bodyPr/>
                    <a:lstStyle/>
                    <a:p>
                      <a:pPr>
                        <a:lnSpc>
                          <a:spcPct val="107000"/>
                        </a:lnSpc>
                      </a:pPr>
                      <a:r>
                        <a:rPr lang="tr-TR" sz="1200" dirty="0">
                          <a:effectLst/>
                          <a:latin typeface="Calibri" panose="020F0502020204030204" pitchFamily="34" charset="0"/>
                          <a:cs typeface="Times New Roman" panose="02020603050405020304" pitchFamily="18" charset="0"/>
                        </a:rPr>
                        <a:t>Bilgisayar Destekli Tasarım ve Animasyon</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54</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54</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100</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42</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100</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54</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53</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100</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54</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98,1</a:t>
                      </a:r>
                    </a:p>
                  </a:txBody>
                  <a:tcPr marL="44450" marR="44450" marT="9525" marB="0" anchor="ctr"/>
                </a:tc>
                <a:extLst>
                  <a:ext uri="{0D108BD9-81ED-4DB2-BD59-A6C34878D82A}">
                    <a16:rowId xmlns="" xmlns:a16="http://schemas.microsoft.com/office/drawing/2014/main" val="1738426369"/>
                  </a:ext>
                </a:extLst>
              </a:tr>
              <a:tr h="306911">
                <a:tc>
                  <a:txBody>
                    <a:bodyPr/>
                    <a:lstStyle/>
                    <a:p>
                      <a:pPr>
                        <a:lnSpc>
                          <a:spcPct val="107000"/>
                        </a:lnSpc>
                      </a:pPr>
                      <a:r>
                        <a:rPr lang="tr-TR" sz="1200" dirty="0">
                          <a:effectLst/>
                          <a:latin typeface="Calibri" panose="020F0502020204030204" pitchFamily="34" charset="0"/>
                          <a:cs typeface="Times New Roman" panose="02020603050405020304" pitchFamily="18" charset="0"/>
                        </a:rPr>
                        <a:t>İnternet ve Ağ Teknolojisi</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54</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54</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100</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47</a:t>
                      </a:r>
                    </a:p>
                  </a:txBody>
                  <a:tcPr marL="44450" marR="44450" marT="9525" marB="0" anchor="ctr"/>
                </a:tc>
                <a:tc>
                  <a:txBody>
                    <a:bodyPr/>
                    <a:lstStyle/>
                    <a:p>
                      <a:pPr algn="ctr"/>
                      <a:r>
                        <a:rPr lang="tr-TR" sz="1200" kern="1200" dirty="0">
                          <a:solidFill>
                            <a:schemeClr val="tx1"/>
                          </a:solidFill>
                          <a:effectLst/>
                          <a:latin typeface="Calibri" panose="020F0502020204030204" pitchFamily="34" charset="0"/>
                          <a:ea typeface="+mn-ea"/>
                          <a:cs typeface="Times New Roman" panose="02020603050405020304" pitchFamily="18" charset="0"/>
                        </a:rPr>
                        <a:t>100</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54</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52</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100</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52</a:t>
                      </a:r>
                    </a:p>
                  </a:txBody>
                  <a:tcPr marL="44450" marR="44450" marT="9525" marB="0" anchor="ctr"/>
                </a:tc>
                <a:tc>
                  <a:txBody>
                    <a:bodyPr/>
                    <a:lstStyle/>
                    <a:p>
                      <a:pPr algn="ctr">
                        <a:lnSpc>
                          <a:spcPct val="107000"/>
                        </a:lnSpc>
                      </a:pPr>
                      <a:r>
                        <a:rPr lang="tr-TR" sz="1200" dirty="0">
                          <a:effectLst/>
                          <a:latin typeface="Calibri" panose="020F0502020204030204" pitchFamily="34" charset="0"/>
                          <a:cs typeface="Times New Roman" panose="02020603050405020304" pitchFamily="18" charset="0"/>
                        </a:rPr>
                        <a:t>96,3</a:t>
                      </a:r>
                    </a:p>
                  </a:txBody>
                  <a:tcPr marL="44450" marR="44450" marT="9525" marB="0" anchor="ctr"/>
                </a:tc>
                <a:extLst>
                  <a:ext uri="{0D108BD9-81ED-4DB2-BD59-A6C34878D82A}">
                    <a16:rowId xmlns="" xmlns:a16="http://schemas.microsoft.com/office/drawing/2014/main" val="1048744075"/>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195281821"/>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104211108"/>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089311588"/>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31297703"/>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450411773"/>
                  </a:ext>
                </a:extLst>
              </a:tr>
              <a:tr h="319393">
                <a:tc>
                  <a:txBody>
                    <a:bodyPr/>
                    <a:lstStyle/>
                    <a:p>
                      <a:pPr algn="r">
                        <a:lnSpc>
                          <a:spcPct val="107000"/>
                        </a:lnSpc>
                        <a:spcAft>
                          <a:spcPts val="0"/>
                        </a:spcAft>
                      </a:pPr>
                      <a:r>
                        <a:rPr lang="tr-TR" sz="1200">
                          <a:effectLst/>
                        </a:rPr>
                        <a:t>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15915099"/>
                  </a:ext>
                </a:extLst>
              </a:tr>
            </a:tbl>
          </a:graphicData>
        </a:graphic>
      </p:graphicFrame>
    </p:spTree>
    <p:extLst>
      <p:ext uri="{BB962C8B-B14F-4D97-AF65-F5344CB8AC3E}">
        <p14:creationId xmlns:p14="http://schemas.microsoft.com/office/powerpoint/2010/main" val="352492891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871340153"/>
              </p:ext>
            </p:extLst>
          </p:nvPr>
        </p:nvGraphicFramePr>
        <p:xfrm>
          <a:off x="307441" y="1997764"/>
          <a:ext cx="11480369" cy="3816627"/>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 xmlns:a16="http://schemas.microsoft.com/office/drawing/2014/main" val="3354496488"/>
                    </a:ext>
                  </a:extLst>
                </a:gridCol>
                <a:gridCol w="4403464">
                  <a:extLst>
                    <a:ext uri="{9D8B030D-6E8A-4147-A177-3AD203B41FA5}">
                      <a16:colId xmlns="" xmlns:a16="http://schemas.microsoft.com/office/drawing/2014/main" val="2304036904"/>
                    </a:ext>
                  </a:extLst>
                </a:gridCol>
                <a:gridCol w="2068220">
                  <a:extLst>
                    <a:ext uri="{9D8B030D-6E8A-4147-A177-3AD203B41FA5}">
                      <a16:colId xmlns="" xmlns:a16="http://schemas.microsoft.com/office/drawing/2014/main" val="3493477180"/>
                    </a:ext>
                  </a:extLst>
                </a:gridCol>
                <a:gridCol w="1880199">
                  <a:extLst>
                    <a:ext uri="{9D8B030D-6E8A-4147-A177-3AD203B41FA5}">
                      <a16:colId xmlns=""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977316732"/>
                  </a:ext>
                </a:extLst>
              </a:tr>
              <a:tr h="288383">
                <a:tc rowSpan="4">
                  <a:txBody>
                    <a:bodyPr/>
                    <a:lstStyle/>
                    <a:p>
                      <a:pPr>
                        <a:lnSpc>
                          <a:spcPct val="107000"/>
                        </a:lnSpc>
                        <a:spcAft>
                          <a:spcPts val="800"/>
                        </a:spcAft>
                      </a:pPr>
                      <a:r>
                        <a:rPr lang="tr-TR" sz="1100" dirty="0">
                          <a:effectLst/>
                        </a:rPr>
                        <a:t> Bilgisayar Teknolojisi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356,38089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353,40964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2609338762"/>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279,69267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281,34677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303357246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373.957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376.568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3518837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1.167.463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b="1" dirty="0">
                          <a:solidFill>
                            <a:srgbClr val="13EB2D"/>
                          </a:solidFill>
                          <a:effectLst/>
                        </a:rPr>
                        <a:t> </a:t>
                      </a:r>
                      <a:r>
                        <a:rPr lang="tr-TR" sz="1400" b="1" i="0" kern="1200" dirty="0" smtClean="0">
                          <a:solidFill>
                            <a:srgbClr val="13EB2D"/>
                          </a:solidFill>
                          <a:effectLst/>
                          <a:latin typeface="+mn-lt"/>
                          <a:ea typeface="+mn-ea"/>
                          <a:cs typeface="+mn-cs"/>
                        </a:rPr>
                        <a:t>1.091.554    </a:t>
                      </a:r>
                      <a:endParaRPr lang="tr-TR" sz="1000" b="1" dirty="0">
                        <a:solidFill>
                          <a:srgbClr val="13EB2D"/>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4150061902"/>
                  </a:ext>
                </a:extLst>
              </a:tr>
              <a:tr h="288383">
                <a:tc rowSpan="4">
                  <a:txBody>
                    <a:bodyPr/>
                    <a:lstStyle/>
                    <a:p>
                      <a:pPr>
                        <a:lnSpc>
                          <a:spcPct val="107000"/>
                        </a:lnSpc>
                        <a:spcAft>
                          <a:spcPts val="800"/>
                        </a:spcAft>
                      </a:pPr>
                      <a:r>
                        <a:rPr lang="tr-TR" sz="1100" dirty="0">
                          <a:effectLst/>
                        </a:rPr>
                        <a:t> Bilgisayar Destekli Tasarım ve Animasyon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315,93339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309,29959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5876419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264,25436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268,32578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301866732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696.495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744.766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182014713"/>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1.411.488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b="1" dirty="0">
                          <a:solidFill>
                            <a:srgbClr val="92D050"/>
                          </a:solidFill>
                          <a:effectLst/>
                        </a:rPr>
                        <a:t> </a:t>
                      </a:r>
                      <a:r>
                        <a:rPr lang="tr-TR" sz="1400" b="1" i="0" kern="1200" dirty="0">
                          <a:solidFill>
                            <a:srgbClr val="92D050"/>
                          </a:solidFill>
                          <a:effectLst/>
                          <a:latin typeface="+mn-lt"/>
                          <a:ea typeface="+mn-ea"/>
                          <a:cs typeface="+mn-cs"/>
                        </a:rPr>
                        <a:t>1.275.305</a:t>
                      </a:r>
                      <a:endParaRPr lang="tr-TR" sz="1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228054606"/>
                  </a:ext>
                </a:extLst>
              </a:tr>
              <a:tr h="288383">
                <a:tc rowSpan="4">
                  <a:txBody>
                    <a:bodyPr/>
                    <a:lstStyle/>
                    <a:p>
                      <a:pPr>
                        <a:lnSpc>
                          <a:spcPct val="107000"/>
                        </a:lnSpc>
                        <a:spcAft>
                          <a:spcPts val="800"/>
                        </a:spcAft>
                      </a:pPr>
                      <a:r>
                        <a:rPr lang="tr-TR" sz="1100" dirty="0">
                          <a:effectLst/>
                        </a:rPr>
                        <a:t> İnternet ve Ağ Teknolojileri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299,41080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293,59501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39802616"/>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254,11187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257,88451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932934530"/>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890.173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930.288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834332450"/>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dirty="0">
                          <a:effectLst/>
                        </a:rPr>
                        <a:t> </a:t>
                      </a:r>
                      <a:r>
                        <a:rPr lang="tr-TR" sz="1400" b="0" i="0" kern="1200" dirty="0">
                          <a:solidFill>
                            <a:schemeClr val="tx1"/>
                          </a:solidFill>
                          <a:effectLst/>
                          <a:latin typeface="+mn-lt"/>
                          <a:ea typeface="+mn-ea"/>
                          <a:cs typeface="+mn-cs"/>
                        </a:rPr>
                        <a:t>1.581.982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000" b="1" dirty="0">
                          <a:solidFill>
                            <a:srgbClr val="92D050"/>
                          </a:solidFill>
                          <a:effectLst/>
                        </a:rPr>
                        <a:t> </a:t>
                      </a:r>
                      <a:r>
                        <a:rPr lang="tr-TR" sz="1400" b="1" i="0" kern="1200" dirty="0">
                          <a:solidFill>
                            <a:srgbClr val="92D050"/>
                          </a:solidFill>
                          <a:effectLst/>
                          <a:latin typeface="+mn-lt"/>
                          <a:ea typeface="+mn-ea"/>
                          <a:cs typeface="+mn-cs"/>
                        </a:rPr>
                        <a:t>1.427.221</a:t>
                      </a:r>
                      <a:endParaRPr lang="tr-TR" sz="1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2537907692"/>
                  </a:ext>
                </a:extLst>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387067496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 </a:t>
            </a:r>
            <a:r>
              <a:rPr lang="tr-TR" sz="3200" b="1" dirty="0">
                <a:solidFill>
                  <a:srgbClr val="0066FF"/>
                </a:solidFill>
              </a:rPr>
              <a:t> </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17109396"/>
              </p:ext>
            </p:extLst>
          </p:nvPr>
        </p:nvGraphicFramePr>
        <p:xfrm>
          <a:off x="367749" y="2057401"/>
          <a:ext cx="11509514" cy="3510950"/>
        </p:xfrm>
        <a:graphic>
          <a:graphicData uri="http://schemas.openxmlformats.org/drawingml/2006/table">
            <a:tbl>
              <a:tblPr>
                <a:tableStyleId>{BDBED569-4797-4DF1-A0F4-6AAB3CD982D8}</a:tableStyleId>
              </a:tblPr>
              <a:tblGrid>
                <a:gridCol w="3106550">
                  <a:extLst>
                    <a:ext uri="{9D8B030D-6E8A-4147-A177-3AD203B41FA5}">
                      <a16:colId xmlns="" xmlns:a16="http://schemas.microsoft.com/office/drawing/2014/main" val="760475108"/>
                    </a:ext>
                  </a:extLst>
                </a:gridCol>
                <a:gridCol w="3058898">
                  <a:extLst>
                    <a:ext uri="{9D8B030D-6E8A-4147-A177-3AD203B41FA5}">
                      <a16:colId xmlns="" xmlns:a16="http://schemas.microsoft.com/office/drawing/2014/main" val="1517385474"/>
                    </a:ext>
                  </a:extLst>
                </a:gridCol>
                <a:gridCol w="1257427">
                  <a:extLst>
                    <a:ext uri="{9D8B030D-6E8A-4147-A177-3AD203B41FA5}">
                      <a16:colId xmlns="" xmlns:a16="http://schemas.microsoft.com/office/drawing/2014/main" val="631616098"/>
                    </a:ext>
                  </a:extLst>
                </a:gridCol>
                <a:gridCol w="1439957">
                  <a:extLst>
                    <a:ext uri="{9D8B030D-6E8A-4147-A177-3AD203B41FA5}">
                      <a16:colId xmlns="" xmlns:a16="http://schemas.microsoft.com/office/drawing/2014/main" val="2137392682"/>
                    </a:ext>
                  </a:extLst>
                </a:gridCol>
                <a:gridCol w="1277708">
                  <a:extLst>
                    <a:ext uri="{9D8B030D-6E8A-4147-A177-3AD203B41FA5}">
                      <a16:colId xmlns="" xmlns:a16="http://schemas.microsoft.com/office/drawing/2014/main" val="1163182823"/>
                    </a:ext>
                  </a:extLst>
                </a:gridCol>
                <a:gridCol w="1368974">
                  <a:extLst>
                    <a:ext uri="{9D8B030D-6E8A-4147-A177-3AD203B41FA5}">
                      <a16:colId xmlns="" xmlns:a16="http://schemas.microsoft.com/office/drawing/2014/main" val="1069248377"/>
                    </a:ext>
                  </a:extLst>
                </a:gridCol>
              </a:tblGrid>
              <a:tr h="39584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 Sanat Dalı/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 xmlns:a16="http://schemas.microsoft.com/office/drawing/2014/main" val="1328869437"/>
                  </a:ext>
                </a:extLst>
              </a:tr>
              <a:tr h="56924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000341925"/>
                  </a:ext>
                </a:extLst>
              </a:tr>
              <a:tr h="436161">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Bilgisayar Teknolojileri</a:t>
                      </a:r>
                    </a:p>
                  </a:txBody>
                  <a:tcPr marL="3810" marR="3810" marT="3810" marB="0" anchor="ctr"/>
                </a:tc>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Bilgisayar Teknolojisi</a:t>
                      </a: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a:t>
                      </a: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154780784"/>
                  </a:ext>
                </a:extLst>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63282163"/>
                  </a:ext>
                </a:extLst>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893492090"/>
                  </a:ext>
                </a:extLst>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45728655"/>
                  </a:ext>
                </a:extLst>
              </a:tr>
              <a:tr h="417835">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83626354"/>
                  </a:ext>
                </a:extLst>
              </a:tr>
              <a:tr h="422967">
                <a:tc>
                  <a:txBody>
                    <a:bodyPr/>
                    <a:lstStyle/>
                    <a:p>
                      <a:pPr algn="r">
                        <a:lnSpc>
                          <a:spcPct val="107000"/>
                        </a:lnSpc>
                        <a:spcAft>
                          <a:spcPts val="0"/>
                        </a:spcAft>
                      </a:pPr>
                      <a:r>
                        <a:rPr lang="tr-TR" sz="1600" b="1">
                          <a:solidFill>
                            <a:srgbClr val="FF0000"/>
                          </a:solidFill>
                          <a:effectLst/>
                        </a:rPr>
                        <a:t> 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444766041"/>
                  </a:ext>
                </a:extLst>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01133183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 </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34</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2541964410"/>
              </p:ext>
            </p:extLst>
          </p:nvPr>
        </p:nvGraphicFramePr>
        <p:xfrm>
          <a:off x="330956" y="1970760"/>
          <a:ext cx="11509512" cy="3377958"/>
        </p:xfrm>
        <a:graphic>
          <a:graphicData uri="http://schemas.openxmlformats.org/drawingml/2006/table">
            <a:tbl>
              <a:tblPr>
                <a:tableStyleId>{BDBED569-4797-4DF1-A0F4-6AAB3CD982D8}</a:tableStyleId>
              </a:tblPr>
              <a:tblGrid>
                <a:gridCol w="2698781">
                  <a:extLst>
                    <a:ext uri="{9D8B030D-6E8A-4147-A177-3AD203B41FA5}">
                      <a16:colId xmlns="" xmlns:a16="http://schemas.microsoft.com/office/drawing/2014/main" val="481206611"/>
                    </a:ext>
                  </a:extLst>
                </a:gridCol>
                <a:gridCol w="3601685">
                  <a:extLst>
                    <a:ext uri="{9D8B030D-6E8A-4147-A177-3AD203B41FA5}">
                      <a16:colId xmlns="" xmlns:a16="http://schemas.microsoft.com/office/drawing/2014/main" val="1001607330"/>
                    </a:ext>
                  </a:extLst>
                </a:gridCol>
                <a:gridCol w="1329547">
                  <a:extLst>
                    <a:ext uri="{9D8B030D-6E8A-4147-A177-3AD203B41FA5}">
                      <a16:colId xmlns="" xmlns:a16="http://schemas.microsoft.com/office/drawing/2014/main" val="1652277239"/>
                    </a:ext>
                  </a:extLst>
                </a:gridCol>
                <a:gridCol w="1260094">
                  <a:extLst>
                    <a:ext uri="{9D8B030D-6E8A-4147-A177-3AD203B41FA5}">
                      <a16:colId xmlns="" xmlns:a16="http://schemas.microsoft.com/office/drawing/2014/main" val="3576806662"/>
                    </a:ext>
                  </a:extLst>
                </a:gridCol>
                <a:gridCol w="1289859">
                  <a:extLst>
                    <a:ext uri="{9D8B030D-6E8A-4147-A177-3AD203B41FA5}">
                      <a16:colId xmlns="" xmlns:a16="http://schemas.microsoft.com/office/drawing/2014/main" val="2380808450"/>
                    </a:ext>
                  </a:extLst>
                </a:gridCol>
                <a:gridCol w="1329546">
                  <a:extLst>
                    <a:ext uri="{9D8B030D-6E8A-4147-A177-3AD203B41FA5}">
                      <a16:colId xmlns="" xmlns:a16="http://schemas.microsoft.com/office/drawing/2014/main" val="12646352"/>
                    </a:ext>
                  </a:extLst>
                </a:gridCol>
              </a:tblGrid>
              <a:tr h="383045">
                <a:tc rowSpan="2">
                  <a:txBody>
                    <a:bodyPr/>
                    <a:lstStyle/>
                    <a:p>
                      <a:pPr algn="ctr">
                        <a:lnSpc>
                          <a:spcPct val="107000"/>
                        </a:lnSpc>
                        <a:spcAft>
                          <a:spcPts val="0"/>
                        </a:spcAft>
                      </a:pPr>
                      <a:r>
                        <a:rPr lang="tr-TR" sz="1600" b="1" dirty="0">
                          <a:solidFill>
                            <a:srgbClr val="FF0000"/>
                          </a:solidFill>
                          <a:effectLst/>
                          <a:latin typeface="+mn-lt"/>
                        </a:rPr>
                        <a:t>Bölüm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 xmlns:a16="http://schemas.microsoft.com/office/drawing/2014/main" val="3639836775"/>
                  </a:ext>
                </a:extLst>
              </a:tr>
              <a:tr h="5187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293010335"/>
                  </a:ext>
                </a:extLst>
              </a:tr>
              <a:tr h="422060">
                <a:tc>
                  <a:txBody>
                    <a:bodyPr/>
                    <a:lstStyle/>
                    <a:p>
                      <a:pPr>
                        <a:lnSpc>
                          <a:spcPct val="107000"/>
                        </a:lnSpc>
                      </a:pPr>
                      <a:r>
                        <a:rPr lang="tr-TR" sz="1600" b="1" dirty="0">
                          <a:solidFill>
                            <a:srgbClr val="FF0000"/>
                          </a:solidFill>
                          <a:effectLst/>
                          <a:latin typeface="+mn-lt"/>
                          <a:cs typeface="Times New Roman" panose="02020603050405020304" pitchFamily="18" charset="0"/>
                        </a:rPr>
                        <a:t>Bilgisayar Teknolojileri</a:t>
                      </a:r>
                    </a:p>
                  </a:txBody>
                  <a:tcPr marL="3810" marR="3810" marT="3810" marB="0" anchor="ctr"/>
                </a:tc>
                <a:tc>
                  <a:txBody>
                    <a:bodyPr/>
                    <a:lstStyle/>
                    <a:p>
                      <a:pPr>
                        <a:lnSpc>
                          <a:spcPct val="107000"/>
                        </a:lnSpc>
                      </a:pPr>
                      <a:r>
                        <a:rPr lang="tr-TR" sz="1600" b="1" dirty="0">
                          <a:solidFill>
                            <a:srgbClr val="FF0000"/>
                          </a:solidFill>
                          <a:effectLst/>
                          <a:latin typeface="+mn-lt"/>
                          <a:cs typeface="Times New Roman" panose="02020603050405020304" pitchFamily="18" charset="0"/>
                        </a:rPr>
                        <a:t>Bilgisayar Destekli Tasarım ve Animasyon</a:t>
                      </a:r>
                    </a:p>
                  </a:txBody>
                  <a:tcPr marL="9525" marR="9525" marT="9525"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 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990434803"/>
                  </a:ext>
                </a:extLst>
              </a:tr>
              <a:tr h="404325">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119920611"/>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805334478"/>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025332878"/>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6626502"/>
                  </a:ext>
                </a:extLst>
              </a:tr>
              <a:tr h="409290">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707435516"/>
                  </a:ext>
                </a:extLst>
              </a:tr>
            </a:tbl>
          </a:graphicData>
        </a:graphic>
      </p:graphicFrame>
    </p:spTree>
    <p:extLst>
      <p:ext uri="{BB962C8B-B14F-4D97-AF65-F5344CB8AC3E}">
        <p14:creationId xmlns:p14="http://schemas.microsoft.com/office/powerpoint/2010/main" val="7713632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35</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3054929543"/>
              </p:ext>
            </p:extLst>
          </p:nvPr>
        </p:nvGraphicFramePr>
        <p:xfrm>
          <a:off x="477079" y="1987827"/>
          <a:ext cx="11459818" cy="3007129"/>
        </p:xfrm>
        <a:graphic>
          <a:graphicData uri="http://schemas.openxmlformats.org/drawingml/2006/table">
            <a:tbl>
              <a:tblPr>
                <a:tableStyleId>{BDBED569-4797-4DF1-A0F4-6AAB3CD982D8}</a:tableStyleId>
              </a:tblPr>
              <a:tblGrid>
                <a:gridCol w="3147850">
                  <a:extLst>
                    <a:ext uri="{9D8B030D-6E8A-4147-A177-3AD203B41FA5}">
                      <a16:colId xmlns="" xmlns:a16="http://schemas.microsoft.com/office/drawing/2014/main" val="168006902"/>
                    </a:ext>
                  </a:extLst>
                </a:gridCol>
                <a:gridCol w="4227994">
                  <a:extLst>
                    <a:ext uri="{9D8B030D-6E8A-4147-A177-3AD203B41FA5}">
                      <a16:colId xmlns="" xmlns:a16="http://schemas.microsoft.com/office/drawing/2014/main" val="226199300"/>
                    </a:ext>
                  </a:extLst>
                </a:gridCol>
                <a:gridCol w="2047131">
                  <a:extLst>
                    <a:ext uri="{9D8B030D-6E8A-4147-A177-3AD203B41FA5}">
                      <a16:colId xmlns="" xmlns:a16="http://schemas.microsoft.com/office/drawing/2014/main" val="2852383516"/>
                    </a:ext>
                  </a:extLst>
                </a:gridCol>
                <a:gridCol w="2036843">
                  <a:extLst>
                    <a:ext uri="{9D8B030D-6E8A-4147-A177-3AD203B41FA5}">
                      <a16:colId xmlns="" xmlns:a16="http://schemas.microsoft.com/office/drawing/2014/main" val="1320489265"/>
                    </a:ext>
                  </a:extLst>
                </a:gridCol>
              </a:tblGrid>
              <a:tr h="55217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 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506202430"/>
                  </a:ext>
                </a:extLst>
              </a:tr>
              <a:tr h="488590">
                <a:tc>
                  <a:txBody>
                    <a:bodyPr/>
                    <a:lstStyle/>
                    <a:p>
                      <a:pPr>
                        <a:lnSpc>
                          <a:spcPct val="107000"/>
                        </a:lnSpc>
                        <a:spcAft>
                          <a:spcPts val="0"/>
                        </a:spcAft>
                      </a:pPr>
                      <a:r>
                        <a:rPr lang="tr-TR" sz="1800" b="1" dirty="0">
                          <a:solidFill>
                            <a:srgbClr val="FF0000"/>
                          </a:solidFill>
                          <a:effectLst/>
                        </a:rPr>
                        <a:t> Bilgisayar Teknolojileri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İnternet ve Ağ Teknolojileri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 3</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2</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078551698"/>
                  </a:ext>
                </a:extLst>
              </a:tr>
              <a:tr h="488590">
                <a:tc>
                  <a:txBody>
                    <a:bodyPr/>
                    <a:lstStyle/>
                    <a:p>
                      <a:pPr>
                        <a:lnSpc>
                          <a:spcPct val="107000"/>
                        </a:lnSpc>
                        <a:spcAft>
                          <a:spcPts val="0"/>
                        </a:spcAft>
                      </a:pPr>
                      <a:r>
                        <a:rPr lang="tr-TR" sz="1800" b="1" dirty="0">
                          <a:solidFill>
                            <a:srgbClr val="FF0000"/>
                          </a:solidFill>
                          <a:effectLst/>
                        </a:rPr>
                        <a:t> Bilgisayar Teknolojileri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Bilgisayar Destekli Tasarım ve Animasyon</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 2</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87834321"/>
                  </a:ext>
                </a:extLst>
              </a:tr>
              <a:tr h="494593">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84100932"/>
                  </a:ext>
                </a:extLst>
              </a:tr>
              <a:tr h="494593">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566553031"/>
                  </a:ext>
                </a:extLst>
              </a:tr>
              <a:tr h="488590">
                <a:tc>
                  <a:txBody>
                    <a:bodyPr/>
                    <a:lstStyle/>
                    <a:p>
                      <a:pPr algn="r">
                        <a:lnSpc>
                          <a:spcPct val="107000"/>
                        </a:lnSpc>
                        <a:spcAft>
                          <a:spcPts val="0"/>
                        </a:spcAft>
                      </a:pPr>
                      <a:r>
                        <a:rPr lang="tr-TR" sz="1800" b="1">
                          <a:solidFill>
                            <a:srgbClr val="FF0000"/>
                          </a:solidFill>
                          <a:effectLst/>
                        </a:rPr>
                        <a:t> TOPLAM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307173796"/>
                  </a:ext>
                </a:extLst>
              </a:tr>
            </a:tbl>
          </a:graphicData>
        </a:graphic>
      </p:graphicFrame>
    </p:spTree>
    <p:extLst>
      <p:ext uri="{BB962C8B-B14F-4D97-AF65-F5344CB8AC3E}">
        <p14:creationId xmlns:p14="http://schemas.microsoft.com/office/powerpoint/2010/main" val="197809498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161557879"/>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 xmlns:a16="http://schemas.microsoft.com/office/drawing/2014/main" val="4192263304"/>
                    </a:ext>
                  </a:extLst>
                </a:gridCol>
                <a:gridCol w="782202">
                  <a:extLst>
                    <a:ext uri="{9D8B030D-6E8A-4147-A177-3AD203B41FA5}">
                      <a16:colId xmlns="" xmlns:a16="http://schemas.microsoft.com/office/drawing/2014/main" val="1948068890"/>
                    </a:ext>
                  </a:extLst>
                </a:gridCol>
                <a:gridCol w="828688">
                  <a:extLst>
                    <a:ext uri="{9D8B030D-6E8A-4147-A177-3AD203B41FA5}">
                      <a16:colId xmlns="" xmlns:a16="http://schemas.microsoft.com/office/drawing/2014/main" val="3114453413"/>
                    </a:ext>
                  </a:extLst>
                </a:gridCol>
                <a:gridCol w="384027">
                  <a:extLst>
                    <a:ext uri="{9D8B030D-6E8A-4147-A177-3AD203B41FA5}">
                      <a16:colId xmlns="" xmlns:a16="http://schemas.microsoft.com/office/drawing/2014/main" val="880637479"/>
                    </a:ext>
                  </a:extLst>
                </a:gridCol>
                <a:gridCol w="4128161">
                  <a:extLst>
                    <a:ext uri="{9D8B030D-6E8A-4147-A177-3AD203B41FA5}">
                      <a16:colId xmlns="" xmlns:a16="http://schemas.microsoft.com/office/drawing/2014/main" val="1652700958"/>
                    </a:ext>
                  </a:extLst>
                </a:gridCol>
                <a:gridCol w="1017511">
                  <a:extLst>
                    <a:ext uri="{9D8B030D-6E8A-4147-A177-3AD203B41FA5}">
                      <a16:colId xmlns="" xmlns:a16="http://schemas.microsoft.com/office/drawing/2014/main" val="415396313"/>
                    </a:ext>
                  </a:extLst>
                </a:gridCol>
                <a:gridCol w="821773">
                  <a:extLst>
                    <a:ext uri="{9D8B030D-6E8A-4147-A177-3AD203B41FA5}">
                      <a16:colId xmlns=""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l">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Bilgisayar Teknolojisi</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29</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29</a:t>
                      </a:r>
                    </a:p>
                  </a:txBody>
                  <a:tcPr marL="0" marR="0" marT="0" marB="0" anchor="ctr"/>
                </a:tc>
                <a:extLst>
                  <a:ext uri="{0D108BD9-81ED-4DB2-BD59-A6C34878D82A}">
                    <a16:rowId xmlns=""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22</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22</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tc>
                <a:extLst>
                  <a:ext uri="{0D108BD9-81ED-4DB2-BD59-A6C34878D82A}">
                    <a16:rowId xmlns=""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0" marR="0" marT="0" marB="0" anchor="ctr"/>
                </a:tc>
                <a:extLst>
                  <a:ext uri="{0D108BD9-81ED-4DB2-BD59-A6C34878D82A}">
                    <a16:rowId xmlns=""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62</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62</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68</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68</a:t>
                      </a:r>
                    </a:p>
                  </a:txBody>
                  <a:tcPr marL="0" marR="0" marT="0" marB="0" anchor="ctr"/>
                </a:tc>
                <a:extLst>
                  <a:ext uri="{0D108BD9-81ED-4DB2-BD59-A6C34878D82A}">
                    <a16:rowId xmlns=""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48</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48</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42</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42</a:t>
                      </a:r>
                    </a:p>
                  </a:txBody>
                  <a:tcPr marL="0" marR="0" marT="0" marB="0" anchor="ctr"/>
                </a:tc>
                <a:extLst>
                  <a:ext uri="{0D108BD9-81ED-4DB2-BD59-A6C34878D82A}">
                    <a16:rowId xmlns=""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110</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110</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110</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110</a:t>
                      </a:r>
                    </a:p>
                  </a:txBody>
                  <a:tcPr marL="0" marR="0" marT="0" marB="0" anchor="ctr"/>
                </a:tc>
                <a:extLst>
                  <a:ext uri="{0D108BD9-81ED-4DB2-BD59-A6C34878D82A}">
                    <a16:rowId xmlns=""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84</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84</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97</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97</a:t>
                      </a:r>
                    </a:p>
                  </a:txBody>
                  <a:tcPr marL="0" marR="0" marT="0" marB="0" anchor="ctr"/>
                </a:tc>
                <a:extLst>
                  <a:ext uri="{0D108BD9-81ED-4DB2-BD59-A6C34878D82A}">
                    <a16:rowId xmlns=""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72</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72</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tc>
                <a:extLst>
                  <a:ext uri="{0D108BD9-81ED-4DB2-BD59-A6C34878D82A}">
                    <a16:rowId xmlns=""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0" marR="0" marT="0" marB="0" anchor="ctr"/>
                </a:tc>
                <a:extLst>
                  <a:ext uri="{0D108BD9-81ED-4DB2-BD59-A6C34878D82A}">
                    <a16:rowId xmlns="" xmlns:a16="http://schemas.microsoft.com/office/drawing/2014/main" val="4162394853"/>
                  </a:ext>
                </a:extLst>
              </a:tr>
            </a:tbl>
          </a:graphicData>
        </a:graphic>
      </p:graphicFrame>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168787356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ECDD516-F948-842C-9941-43D3D162374C}"/>
            </a:ext>
          </a:extLst>
        </p:cNvPr>
        <p:cNvGrpSpPr/>
        <p:nvPr/>
      </p:nvGrpSpPr>
      <p:grpSpPr>
        <a:xfrm>
          <a:off x="0" y="0"/>
          <a:ext cx="0" cy="0"/>
          <a:chOff x="0" y="0"/>
          <a:chExt cx="0" cy="0"/>
        </a:xfrm>
      </p:grpSpPr>
      <p:sp>
        <p:nvSpPr>
          <p:cNvPr id="2" name="Unvan 1">
            <a:extLst>
              <a:ext uri="{FF2B5EF4-FFF2-40B4-BE49-F238E27FC236}">
                <a16:creationId xmlns="" xmlns:a16="http://schemas.microsoft.com/office/drawing/2014/main" id="{20671275-625F-6DE5-5F64-31B1F0A37A20}"/>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 xmlns:a16="http://schemas.microsoft.com/office/drawing/2014/main" id="{A5AD0EA6-E0CC-B537-5BAF-2CDA4EEEE16C}"/>
              </a:ext>
            </a:extLst>
          </p:cNvPr>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a:extLst>
              <a:ext uri="{FF2B5EF4-FFF2-40B4-BE49-F238E27FC236}">
                <a16:creationId xmlns="" xmlns:a16="http://schemas.microsoft.com/office/drawing/2014/main" id="{CE54D219-2D22-5B6F-D450-DEBA9452A271}"/>
              </a:ext>
            </a:extLst>
          </p:cNvPr>
          <p:cNvSpPr>
            <a:spLocks noGrp="1"/>
          </p:cNvSpPr>
          <p:nvPr>
            <p:ph type="sldNum" sz="quarter" idx="12"/>
          </p:nvPr>
        </p:nvSpPr>
        <p:spPr/>
        <p:txBody>
          <a:bodyPr/>
          <a:lstStyle/>
          <a:p>
            <a:fld id="{15D42E69-0B45-4D6A-BDA9-8F9042B0111B}" type="slidenum">
              <a:rPr lang="tr-TR" smtClean="0"/>
              <a:t>37</a:t>
            </a:fld>
            <a:endParaRPr lang="tr-TR"/>
          </a:p>
        </p:txBody>
      </p:sp>
      <p:graphicFrame>
        <p:nvGraphicFramePr>
          <p:cNvPr id="5" name="Tablo 4">
            <a:extLst>
              <a:ext uri="{FF2B5EF4-FFF2-40B4-BE49-F238E27FC236}">
                <a16:creationId xmlns="" xmlns:a16="http://schemas.microsoft.com/office/drawing/2014/main" id="{86453919-CB64-55D4-85B1-D4D7A5E1E7B7}"/>
              </a:ext>
            </a:extLst>
          </p:cNvPr>
          <p:cNvGraphicFramePr>
            <a:graphicFrameLocks noGrp="1"/>
          </p:cNvGraphicFramePr>
          <p:nvPr>
            <p:extLst>
              <p:ext uri="{D42A27DB-BD31-4B8C-83A1-F6EECF244321}">
                <p14:modId xmlns:p14="http://schemas.microsoft.com/office/powerpoint/2010/main" val="3146455373"/>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 xmlns:a16="http://schemas.microsoft.com/office/drawing/2014/main" val="4192263304"/>
                    </a:ext>
                  </a:extLst>
                </a:gridCol>
                <a:gridCol w="782202">
                  <a:extLst>
                    <a:ext uri="{9D8B030D-6E8A-4147-A177-3AD203B41FA5}">
                      <a16:colId xmlns="" xmlns:a16="http://schemas.microsoft.com/office/drawing/2014/main" val="1948068890"/>
                    </a:ext>
                  </a:extLst>
                </a:gridCol>
                <a:gridCol w="828688">
                  <a:extLst>
                    <a:ext uri="{9D8B030D-6E8A-4147-A177-3AD203B41FA5}">
                      <a16:colId xmlns="" xmlns:a16="http://schemas.microsoft.com/office/drawing/2014/main" val="3114453413"/>
                    </a:ext>
                  </a:extLst>
                </a:gridCol>
                <a:gridCol w="384027">
                  <a:extLst>
                    <a:ext uri="{9D8B030D-6E8A-4147-A177-3AD203B41FA5}">
                      <a16:colId xmlns="" xmlns:a16="http://schemas.microsoft.com/office/drawing/2014/main" val="880637479"/>
                    </a:ext>
                  </a:extLst>
                </a:gridCol>
                <a:gridCol w="4128161">
                  <a:extLst>
                    <a:ext uri="{9D8B030D-6E8A-4147-A177-3AD203B41FA5}">
                      <a16:colId xmlns="" xmlns:a16="http://schemas.microsoft.com/office/drawing/2014/main" val="1652700958"/>
                    </a:ext>
                  </a:extLst>
                </a:gridCol>
                <a:gridCol w="1017511">
                  <a:extLst>
                    <a:ext uri="{9D8B030D-6E8A-4147-A177-3AD203B41FA5}">
                      <a16:colId xmlns="" xmlns:a16="http://schemas.microsoft.com/office/drawing/2014/main" val="415396313"/>
                    </a:ext>
                  </a:extLst>
                </a:gridCol>
                <a:gridCol w="821773">
                  <a:extLst>
                    <a:ext uri="{9D8B030D-6E8A-4147-A177-3AD203B41FA5}">
                      <a16:colId xmlns=""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l">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Bilgisayar Destekli Tasarım ve Animasyon</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29</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29</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36</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36</a:t>
                      </a:r>
                    </a:p>
                  </a:txBody>
                  <a:tcPr marL="0" marR="0" marT="0" marB="0" anchor="ctr"/>
                </a:tc>
                <a:extLst>
                  <a:ext uri="{0D108BD9-81ED-4DB2-BD59-A6C34878D82A}">
                    <a16:rowId xmlns=""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nchor="ctr"/>
                </a:tc>
                <a:extLst>
                  <a:ext uri="{0D108BD9-81ED-4DB2-BD59-A6C34878D82A}">
                    <a16:rowId xmlns=""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0" marR="0" marT="0" marB="0" anchor="ctr"/>
                </a:tc>
                <a:extLst>
                  <a:ext uri="{0D108BD9-81ED-4DB2-BD59-A6C34878D82A}">
                    <a16:rowId xmlns=""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58</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58</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72</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72</a:t>
                      </a:r>
                    </a:p>
                  </a:txBody>
                  <a:tcPr marL="0" marR="0" marT="0" marB="0" anchor="ctr"/>
                </a:tc>
                <a:extLst>
                  <a:ext uri="{0D108BD9-81ED-4DB2-BD59-A6C34878D82A}">
                    <a16:rowId xmlns=""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46</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46</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32</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32</a:t>
                      </a:r>
                    </a:p>
                  </a:txBody>
                  <a:tcPr marL="0" marR="0" marT="0" marB="0" anchor="ctr"/>
                </a:tc>
                <a:extLst>
                  <a:ext uri="{0D108BD9-81ED-4DB2-BD59-A6C34878D82A}">
                    <a16:rowId xmlns=""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104</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104</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nchor="ctr"/>
                </a:tc>
                <a:extLst>
                  <a:ext uri="{0D108BD9-81ED-4DB2-BD59-A6C34878D82A}">
                    <a16:rowId xmlns=""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90</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90</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nchor="ctr"/>
                </a:tc>
                <a:extLst>
                  <a:ext uri="{0D108BD9-81ED-4DB2-BD59-A6C34878D82A}">
                    <a16:rowId xmlns=""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69</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69</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41</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41</a:t>
                      </a:r>
                    </a:p>
                  </a:txBody>
                  <a:tcPr marL="0" marR="0" marT="0" marB="0" anchor="ctr"/>
                </a:tc>
                <a:extLst>
                  <a:ext uri="{0D108BD9-81ED-4DB2-BD59-A6C34878D82A}">
                    <a16:rowId xmlns=""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159</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159</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159</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159</a:t>
                      </a:r>
                    </a:p>
                  </a:txBody>
                  <a:tcPr marL="0" marR="0" marT="0" marB="0" anchor="ctr"/>
                </a:tc>
                <a:extLst>
                  <a:ext uri="{0D108BD9-81ED-4DB2-BD59-A6C34878D82A}">
                    <a16:rowId xmlns="" xmlns:a16="http://schemas.microsoft.com/office/drawing/2014/main" val="4162394853"/>
                  </a:ext>
                </a:extLst>
              </a:tr>
            </a:tbl>
          </a:graphicData>
        </a:graphic>
      </p:graphicFrame>
      <p:sp>
        <p:nvSpPr>
          <p:cNvPr id="6" name="Metin kutusu 5">
            <a:extLst>
              <a:ext uri="{FF2B5EF4-FFF2-40B4-BE49-F238E27FC236}">
                <a16:creationId xmlns="" xmlns:a16="http://schemas.microsoft.com/office/drawing/2014/main" id="{D25CEAAB-6CB1-FC7C-109F-A693D75F61AD}"/>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32971301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68A843E-A984-7C29-C680-4D322AFE60E2}"/>
            </a:ext>
          </a:extLst>
        </p:cNvPr>
        <p:cNvGrpSpPr/>
        <p:nvPr/>
      </p:nvGrpSpPr>
      <p:grpSpPr>
        <a:xfrm>
          <a:off x="0" y="0"/>
          <a:ext cx="0" cy="0"/>
          <a:chOff x="0" y="0"/>
          <a:chExt cx="0" cy="0"/>
        </a:xfrm>
      </p:grpSpPr>
      <p:sp>
        <p:nvSpPr>
          <p:cNvPr id="2" name="Unvan 1">
            <a:extLst>
              <a:ext uri="{FF2B5EF4-FFF2-40B4-BE49-F238E27FC236}">
                <a16:creationId xmlns="" xmlns:a16="http://schemas.microsoft.com/office/drawing/2014/main" id="{FB32E126-B8E2-7B77-194A-D0CFC02FB5CC}"/>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 xmlns:a16="http://schemas.microsoft.com/office/drawing/2014/main" id="{C45B40B7-C2A6-A4FE-3D1C-C33EDE0DA623}"/>
              </a:ext>
            </a:extLst>
          </p:cNvPr>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a:extLst>
              <a:ext uri="{FF2B5EF4-FFF2-40B4-BE49-F238E27FC236}">
                <a16:creationId xmlns="" xmlns:a16="http://schemas.microsoft.com/office/drawing/2014/main" id="{04D0FAC4-F099-1A51-C957-848833AA48A2}"/>
              </a:ext>
            </a:extLst>
          </p:cNvPr>
          <p:cNvSpPr>
            <a:spLocks noGrp="1"/>
          </p:cNvSpPr>
          <p:nvPr>
            <p:ph type="sldNum" sz="quarter" idx="12"/>
          </p:nvPr>
        </p:nvSpPr>
        <p:spPr/>
        <p:txBody>
          <a:bodyPr/>
          <a:lstStyle/>
          <a:p>
            <a:fld id="{15D42E69-0B45-4D6A-BDA9-8F9042B0111B}" type="slidenum">
              <a:rPr lang="tr-TR" smtClean="0"/>
              <a:t>38</a:t>
            </a:fld>
            <a:endParaRPr lang="tr-TR"/>
          </a:p>
        </p:txBody>
      </p:sp>
      <p:graphicFrame>
        <p:nvGraphicFramePr>
          <p:cNvPr id="5" name="Tablo 4">
            <a:extLst>
              <a:ext uri="{FF2B5EF4-FFF2-40B4-BE49-F238E27FC236}">
                <a16:creationId xmlns="" xmlns:a16="http://schemas.microsoft.com/office/drawing/2014/main" id="{A255DDBD-5B1A-C59E-DF96-B3BB1E9D72E4}"/>
              </a:ext>
            </a:extLst>
          </p:cNvPr>
          <p:cNvGraphicFramePr>
            <a:graphicFrameLocks noGrp="1"/>
          </p:cNvGraphicFramePr>
          <p:nvPr>
            <p:extLst>
              <p:ext uri="{D42A27DB-BD31-4B8C-83A1-F6EECF244321}">
                <p14:modId xmlns:p14="http://schemas.microsoft.com/office/powerpoint/2010/main" val="1695595243"/>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 xmlns:a16="http://schemas.microsoft.com/office/drawing/2014/main" val="4192263304"/>
                    </a:ext>
                  </a:extLst>
                </a:gridCol>
                <a:gridCol w="782202">
                  <a:extLst>
                    <a:ext uri="{9D8B030D-6E8A-4147-A177-3AD203B41FA5}">
                      <a16:colId xmlns="" xmlns:a16="http://schemas.microsoft.com/office/drawing/2014/main" val="1948068890"/>
                    </a:ext>
                  </a:extLst>
                </a:gridCol>
                <a:gridCol w="828688">
                  <a:extLst>
                    <a:ext uri="{9D8B030D-6E8A-4147-A177-3AD203B41FA5}">
                      <a16:colId xmlns="" xmlns:a16="http://schemas.microsoft.com/office/drawing/2014/main" val="3114453413"/>
                    </a:ext>
                  </a:extLst>
                </a:gridCol>
                <a:gridCol w="384027">
                  <a:extLst>
                    <a:ext uri="{9D8B030D-6E8A-4147-A177-3AD203B41FA5}">
                      <a16:colId xmlns="" xmlns:a16="http://schemas.microsoft.com/office/drawing/2014/main" val="880637479"/>
                    </a:ext>
                  </a:extLst>
                </a:gridCol>
                <a:gridCol w="4128161">
                  <a:extLst>
                    <a:ext uri="{9D8B030D-6E8A-4147-A177-3AD203B41FA5}">
                      <a16:colId xmlns="" xmlns:a16="http://schemas.microsoft.com/office/drawing/2014/main" val="1652700958"/>
                    </a:ext>
                  </a:extLst>
                </a:gridCol>
                <a:gridCol w="1017511">
                  <a:extLst>
                    <a:ext uri="{9D8B030D-6E8A-4147-A177-3AD203B41FA5}">
                      <a16:colId xmlns="" xmlns:a16="http://schemas.microsoft.com/office/drawing/2014/main" val="415396313"/>
                    </a:ext>
                  </a:extLst>
                </a:gridCol>
                <a:gridCol w="821773">
                  <a:extLst>
                    <a:ext uri="{9D8B030D-6E8A-4147-A177-3AD203B41FA5}">
                      <a16:colId xmlns=""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l">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İnternet ve Ağ Teknolojileri</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25</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25</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nchor="ctr"/>
                </a:tc>
                <a:extLst>
                  <a:ext uri="{0D108BD9-81ED-4DB2-BD59-A6C34878D82A}">
                    <a16:rowId xmlns=""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22</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22</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nchor="ctr"/>
                </a:tc>
                <a:extLst>
                  <a:ext uri="{0D108BD9-81ED-4DB2-BD59-A6C34878D82A}">
                    <a16:rowId xmlns=""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0" marR="0" marT="0" marB="0" anchor="ctr"/>
                </a:tc>
                <a:extLst>
                  <a:ext uri="{0D108BD9-81ED-4DB2-BD59-A6C34878D82A}">
                    <a16:rowId xmlns=""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67</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67</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79</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79</a:t>
                      </a:r>
                    </a:p>
                  </a:txBody>
                  <a:tcPr marL="0" marR="0" marT="0" marB="0" anchor="ctr"/>
                </a:tc>
                <a:extLst>
                  <a:ext uri="{0D108BD9-81ED-4DB2-BD59-A6C34878D82A}">
                    <a16:rowId xmlns=""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47</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47</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35</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35</a:t>
                      </a:r>
                    </a:p>
                  </a:txBody>
                  <a:tcPr marL="0" marR="0" marT="0" marB="0" anchor="ctr"/>
                </a:tc>
                <a:extLst>
                  <a:ext uri="{0D108BD9-81ED-4DB2-BD59-A6C34878D82A}">
                    <a16:rowId xmlns=""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114</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114</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114</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114</a:t>
                      </a:r>
                    </a:p>
                  </a:txBody>
                  <a:tcPr marL="0" marR="0" marT="0" marB="0" anchor="ctr"/>
                </a:tc>
                <a:extLst>
                  <a:ext uri="{0D108BD9-81ED-4DB2-BD59-A6C34878D82A}">
                    <a16:rowId xmlns=""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87</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87</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109</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109</a:t>
                      </a:r>
                    </a:p>
                  </a:txBody>
                  <a:tcPr marL="0" marR="0" marT="0" marB="0" anchor="ctr"/>
                </a:tc>
                <a:extLst>
                  <a:ext uri="{0D108BD9-81ED-4DB2-BD59-A6C34878D82A}">
                    <a16:rowId xmlns=""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69</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69</a:t>
                      </a: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47</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47</a:t>
                      </a:r>
                    </a:p>
                  </a:txBody>
                  <a:tcPr marL="0" marR="0" marT="0" marB="0" anchor="ctr"/>
                </a:tc>
                <a:extLst>
                  <a:ext uri="{0D108BD9-81ED-4DB2-BD59-A6C34878D82A}">
                    <a16:rowId xmlns=""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3175" marR="3175" marT="3175"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0" marR="0" marT="0" marB="0" anchor="ctr"/>
                </a:tc>
                <a:tc>
                  <a:txBody>
                    <a:bodyPr/>
                    <a:lstStyle/>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0" marR="0" marT="0" marB="0" anchor="ctr"/>
                </a:tc>
                <a:extLst>
                  <a:ext uri="{0D108BD9-81ED-4DB2-BD59-A6C34878D82A}">
                    <a16:rowId xmlns="" xmlns:a16="http://schemas.microsoft.com/office/drawing/2014/main" val="4162394853"/>
                  </a:ext>
                </a:extLst>
              </a:tr>
            </a:tbl>
          </a:graphicData>
        </a:graphic>
      </p:graphicFrame>
      <p:sp>
        <p:nvSpPr>
          <p:cNvPr id="6" name="Metin kutusu 5">
            <a:extLst>
              <a:ext uri="{FF2B5EF4-FFF2-40B4-BE49-F238E27FC236}">
                <a16:creationId xmlns="" xmlns:a16="http://schemas.microsoft.com/office/drawing/2014/main" id="{81AFDF38-AB79-8CDD-C1C7-B9D0218577C8}"/>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355477417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39</a:t>
            </a:fld>
            <a:endParaRPr lang="tr-TR"/>
          </a:p>
        </p:txBody>
      </p:sp>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graphicFrame>
        <p:nvGraphicFramePr>
          <p:cNvPr id="7" name="Tablo 6"/>
          <p:cNvGraphicFramePr>
            <a:graphicFrameLocks noGrp="1"/>
          </p:cNvGraphicFramePr>
          <p:nvPr>
            <p:extLst>
              <p:ext uri="{D42A27DB-BD31-4B8C-83A1-F6EECF244321}">
                <p14:modId xmlns:p14="http://schemas.microsoft.com/office/powerpoint/2010/main" val="1326904651"/>
              </p:ext>
            </p:extLst>
          </p:nvPr>
        </p:nvGraphicFramePr>
        <p:xfrm>
          <a:off x="447261" y="2057399"/>
          <a:ext cx="11380305" cy="3526710"/>
        </p:xfrm>
        <a:graphic>
          <a:graphicData uri="http://schemas.openxmlformats.org/drawingml/2006/table">
            <a:tbl>
              <a:tblPr>
                <a:tableStyleId>{BDBED569-4797-4DF1-A0F4-6AAB3CD982D8}</a:tableStyleId>
              </a:tblPr>
              <a:tblGrid>
                <a:gridCol w="3640588">
                  <a:extLst>
                    <a:ext uri="{9D8B030D-6E8A-4147-A177-3AD203B41FA5}">
                      <a16:colId xmlns="" xmlns:a16="http://schemas.microsoft.com/office/drawing/2014/main" val="3509721963"/>
                    </a:ext>
                  </a:extLst>
                </a:gridCol>
                <a:gridCol w="752680">
                  <a:extLst>
                    <a:ext uri="{9D8B030D-6E8A-4147-A177-3AD203B41FA5}">
                      <a16:colId xmlns="" xmlns:a16="http://schemas.microsoft.com/office/drawing/2014/main" val="1500573551"/>
                    </a:ext>
                  </a:extLst>
                </a:gridCol>
                <a:gridCol w="982444">
                  <a:extLst>
                    <a:ext uri="{9D8B030D-6E8A-4147-A177-3AD203B41FA5}">
                      <a16:colId xmlns="" xmlns:a16="http://schemas.microsoft.com/office/drawing/2014/main" val="688872774"/>
                    </a:ext>
                  </a:extLst>
                </a:gridCol>
                <a:gridCol w="504096">
                  <a:extLst>
                    <a:ext uri="{9D8B030D-6E8A-4147-A177-3AD203B41FA5}">
                      <a16:colId xmlns="" xmlns:a16="http://schemas.microsoft.com/office/drawing/2014/main" val="1262301153"/>
                    </a:ext>
                  </a:extLst>
                </a:gridCol>
                <a:gridCol w="3567302">
                  <a:extLst>
                    <a:ext uri="{9D8B030D-6E8A-4147-A177-3AD203B41FA5}">
                      <a16:colId xmlns="" xmlns:a16="http://schemas.microsoft.com/office/drawing/2014/main" val="3773366433"/>
                    </a:ext>
                  </a:extLst>
                </a:gridCol>
                <a:gridCol w="1180515">
                  <a:extLst>
                    <a:ext uri="{9D8B030D-6E8A-4147-A177-3AD203B41FA5}">
                      <a16:colId xmlns="" xmlns:a16="http://schemas.microsoft.com/office/drawing/2014/main" val="2224511047"/>
                    </a:ext>
                  </a:extLst>
                </a:gridCol>
                <a:gridCol w="752680">
                  <a:extLst>
                    <a:ext uri="{9D8B030D-6E8A-4147-A177-3AD203B41FA5}">
                      <a16:colId xmlns=""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l">
                        <a:lnSpc>
                          <a:spcPct val="107000"/>
                        </a:lnSpc>
                        <a:spcAft>
                          <a:spcPts val="0"/>
                        </a:spcAft>
                      </a:pPr>
                      <a:r>
                        <a:rPr lang="tr-TR" sz="2000" b="1" dirty="0">
                          <a:solidFill>
                            <a:srgbClr val="3333FF"/>
                          </a:solidFill>
                          <a:effectLst/>
                        </a:rPr>
                        <a:t>Bilgisayar Teknolojisi</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13</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13</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16</a:t>
                      </a:r>
                    </a:p>
                  </a:txBody>
                  <a:tcPr marL="0" marR="0" marT="0" marB="0"/>
                </a:tc>
                <a:extLst>
                  <a:ext uri="{0D108BD9-81ED-4DB2-BD59-A6C34878D82A}">
                    <a16:rowId xmlns=""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tc>
                <a:extLst>
                  <a:ext uri="{0D108BD9-81ED-4DB2-BD59-A6C34878D82A}">
                    <a16:rowId xmlns=""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0" marR="0" marT="0" marB="0"/>
                </a:tc>
                <a:extLst>
                  <a:ext uri="{0D108BD9-81ED-4DB2-BD59-A6C34878D82A}">
                    <a16:rowId xmlns=""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33</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33</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35</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35</a:t>
                      </a:r>
                    </a:p>
                  </a:txBody>
                  <a:tcPr marL="0" marR="0" marT="0" marB="0"/>
                </a:tc>
                <a:extLst>
                  <a:ext uri="{0D108BD9-81ED-4DB2-BD59-A6C34878D82A}">
                    <a16:rowId xmlns=""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29</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29</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13</a:t>
                      </a:r>
                    </a:p>
                  </a:txBody>
                  <a:tcPr marL="0" marR="0" marT="0" marB="0"/>
                </a:tc>
                <a:extLst>
                  <a:ext uri="{0D108BD9-81ED-4DB2-BD59-A6C34878D82A}">
                    <a16:rowId xmlns=""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tc>
                <a:extLst>
                  <a:ext uri="{0D108BD9-81ED-4DB2-BD59-A6C34878D82A}">
                    <a16:rowId xmlns=""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45</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45</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52</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52</a:t>
                      </a:r>
                    </a:p>
                  </a:txBody>
                  <a:tcPr marL="0" marR="0" marT="0" marB="0"/>
                </a:tc>
                <a:extLst>
                  <a:ext uri="{0D108BD9-81ED-4DB2-BD59-A6C34878D82A}">
                    <a16:rowId xmlns=""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39</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39</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20</a:t>
                      </a:r>
                    </a:p>
                  </a:txBody>
                  <a:tcPr marL="0" marR="0" marT="0" marB="0"/>
                </a:tc>
                <a:extLst>
                  <a:ext uri="{0D108BD9-81ED-4DB2-BD59-A6C34878D82A}">
                    <a16:rowId xmlns=""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0" marR="0" marT="0" marB="0"/>
                </a:tc>
                <a:extLst>
                  <a:ext uri="{0D108BD9-81ED-4DB2-BD59-A6C34878D82A}">
                    <a16:rowId xmlns="" xmlns:a16="http://schemas.microsoft.com/office/drawing/2014/main" val="493577271"/>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4162602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 Müdürlük</a:t>
            </a:r>
          </a:p>
        </p:txBody>
      </p:sp>
      <p:graphicFrame>
        <p:nvGraphicFramePr>
          <p:cNvPr id="8" name="Tablo 7">
            <a:extLst>
              <a:ext uri="{FF2B5EF4-FFF2-40B4-BE49-F238E27FC236}">
                <a16:creationId xmlns=""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47808240"/>
              </p:ext>
            </p:extLst>
          </p:nvPr>
        </p:nvGraphicFramePr>
        <p:xfrm>
          <a:off x="361699" y="2084307"/>
          <a:ext cx="11516263" cy="3081078"/>
        </p:xfrm>
        <a:graphic>
          <a:graphicData uri="http://schemas.openxmlformats.org/drawingml/2006/table">
            <a:tbl>
              <a:tblPr firstRow="1" firstCol="1" bandRow="1">
                <a:tableStyleId>{5940675A-B579-460E-94D1-54222C63F5DA}</a:tableStyleId>
              </a:tblPr>
              <a:tblGrid>
                <a:gridCol w="5173079">
                  <a:extLst>
                    <a:ext uri="{9D8B030D-6E8A-4147-A177-3AD203B41FA5}">
                      <a16:colId xmlns="" xmlns:a16="http://schemas.microsoft.com/office/drawing/2014/main" val="3558825440"/>
                    </a:ext>
                  </a:extLst>
                </a:gridCol>
                <a:gridCol w="6343184">
                  <a:extLst>
                    <a:ext uri="{9D8B030D-6E8A-4147-A177-3AD203B41FA5}">
                      <a16:colId xmlns=""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Dekan/Müdür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Dr. Öğr. Üyesi Lokman ŞILBIR</a:t>
                      </a:r>
                    </a:p>
                  </a:txBody>
                  <a:tcPr marL="0" marR="0" marT="0" marB="0" anchor="ctr"/>
                </a:tc>
                <a:extLst>
                  <a:ext uri="{0D108BD9-81ED-4DB2-BD59-A6C34878D82A}">
                    <a16:rowId xmlns="" xmlns:a16="http://schemas.microsoft.com/office/drawing/2014/main" val="1395922710"/>
                  </a:ext>
                </a:extLst>
              </a:tr>
              <a:tr h="504716">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 Müdür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Dr. Öğr. Üyesi Duygu SOLAK BERİGEL</a:t>
                      </a:r>
                    </a:p>
                  </a:txBody>
                  <a:tcPr marL="0" marR="0" marT="0" marB="0" anchor="ctr"/>
                </a:tc>
                <a:extLst>
                  <a:ext uri="{0D108BD9-81ED-4DB2-BD59-A6C34878D82A}">
                    <a16:rowId xmlns="" xmlns:a16="http://schemas.microsoft.com/office/drawing/2014/main" val="4036107159"/>
                  </a:ext>
                </a:extLst>
              </a:tr>
              <a:tr h="520963">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 Müdür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a:solidFill>
                            <a:srgbClr val="485793"/>
                          </a:solidFill>
                          <a:effectLst/>
                          <a:latin typeface="+mn-lt"/>
                          <a:ea typeface="+mn-ea"/>
                          <a:cs typeface="+mn-cs"/>
                        </a:rPr>
                        <a:t>Dr. Öğr. Üyesi Muharrem AYDIN</a:t>
                      </a:r>
                    </a:p>
                  </a:txBody>
                  <a:tcPr marL="0" marR="0" marT="0" marB="0" anchor="ctr"/>
                </a:tc>
                <a:extLst>
                  <a:ext uri="{0D108BD9-81ED-4DB2-BD59-A6C34878D82A}">
                    <a16:rowId xmlns="" xmlns:a16="http://schemas.microsoft.com/office/drawing/2014/main" val="4209787686"/>
                  </a:ext>
                </a:extLst>
              </a:tr>
              <a:tr h="1045967">
                <a:tc>
                  <a:txBody>
                    <a:bodyPr/>
                    <a:lstStyle/>
                    <a:p>
                      <a:pPr marL="36000" algn="l" rtl="0">
                        <a:lnSpc>
                          <a:spcPct val="100000"/>
                        </a:lnSpc>
                        <a:spcAft>
                          <a:spcPts val="0"/>
                        </a:spcAft>
                      </a:pPr>
                      <a:r>
                        <a:rPr lang="tr-TR" sz="2000" dirty="0">
                          <a:effectLst/>
                        </a:rPr>
                        <a:t>Fakülte/ Enstitü/ Yüksekokul/ Konservatuvar/ Meslek</a:t>
                      </a:r>
                      <a:r>
                        <a:rPr lang="tr-TR" sz="2000" baseline="0" dirty="0">
                          <a:effectLst/>
                        </a:rPr>
                        <a:t> Yüksekokulu 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1" dirty="0">
                          <a:solidFill>
                            <a:srgbClr val="962E2E"/>
                          </a:solidFill>
                          <a:effectLst/>
                          <a:latin typeface="+mn-lt"/>
                          <a:ea typeface="Calibri" panose="020F0502020204030204" pitchFamily="34" charset="0"/>
                          <a:cs typeface="Calibri" panose="020F0502020204030204" pitchFamily="34" charset="0"/>
                        </a:rPr>
                        <a:t>Yavuz KOBYA</a:t>
                      </a:r>
                    </a:p>
                  </a:txBody>
                  <a:tcPr marL="0" marR="0" marT="0" marB="0" anchor="ctr"/>
                </a:tc>
                <a:extLst>
                  <a:ext uri="{0D108BD9-81ED-4DB2-BD59-A6C34878D82A}">
                    <a16:rowId xmlns="" xmlns:a16="http://schemas.microsoft.com/office/drawing/2014/main" val="287743400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EF17E7-45C6-C5EC-0795-91BEA00AB010}"/>
            </a:ext>
          </a:extLst>
        </p:cNvPr>
        <p:cNvGrpSpPr/>
        <p:nvPr/>
      </p:nvGrpSpPr>
      <p:grpSpPr>
        <a:xfrm>
          <a:off x="0" y="0"/>
          <a:ext cx="0" cy="0"/>
          <a:chOff x="0" y="0"/>
          <a:chExt cx="0" cy="0"/>
        </a:xfrm>
      </p:grpSpPr>
      <p:sp>
        <p:nvSpPr>
          <p:cNvPr id="2" name="Unvan 1">
            <a:extLst>
              <a:ext uri="{FF2B5EF4-FFF2-40B4-BE49-F238E27FC236}">
                <a16:creationId xmlns="" xmlns:a16="http://schemas.microsoft.com/office/drawing/2014/main" id="{D8E3ED03-0187-3159-0393-ECD2CE03EE72}"/>
              </a:ext>
            </a:extLst>
          </p:cNvPr>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 xmlns:a16="http://schemas.microsoft.com/office/drawing/2014/main" id="{5045B475-B803-CD8A-D49C-88CE5D1C99DB}"/>
              </a:ext>
            </a:extLst>
          </p:cNvPr>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a:extLst>
              <a:ext uri="{FF2B5EF4-FFF2-40B4-BE49-F238E27FC236}">
                <a16:creationId xmlns="" xmlns:a16="http://schemas.microsoft.com/office/drawing/2014/main" id="{475781C7-9155-B697-AC99-F1D04A6F2CAE}"/>
              </a:ext>
            </a:extLst>
          </p:cNvPr>
          <p:cNvSpPr>
            <a:spLocks noGrp="1"/>
          </p:cNvSpPr>
          <p:nvPr>
            <p:ph type="sldNum" sz="quarter" idx="12"/>
          </p:nvPr>
        </p:nvSpPr>
        <p:spPr/>
        <p:txBody>
          <a:bodyPr/>
          <a:lstStyle/>
          <a:p>
            <a:fld id="{15D42E69-0B45-4D6A-BDA9-8F9042B0111B}" type="slidenum">
              <a:rPr lang="tr-TR" smtClean="0"/>
              <a:t>40</a:t>
            </a:fld>
            <a:endParaRPr lang="tr-TR"/>
          </a:p>
        </p:txBody>
      </p:sp>
      <p:sp>
        <p:nvSpPr>
          <p:cNvPr id="6" name="Metin kutusu 5">
            <a:extLst>
              <a:ext uri="{FF2B5EF4-FFF2-40B4-BE49-F238E27FC236}">
                <a16:creationId xmlns="" xmlns:a16="http://schemas.microsoft.com/office/drawing/2014/main" id="{56322D30-0246-9FF9-A20A-8152D5EB7DBC}"/>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graphicFrame>
        <p:nvGraphicFramePr>
          <p:cNvPr id="7" name="Tablo 6">
            <a:extLst>
              <a:ext uri="{FF2B5EF4-FFF2-40B4-BE49-F238E27FC236}">
                <a16:creationId xmlns="" xmlns:a16="http://schemas.microsoft.com/office/drawing/2014/main" id="{F429BB6C-ADD9-E8A9-ABE7-FFB47824FF85}"/>
              </a:ext>
            </a:extLst>
          </p:cNvPr>
          <p:cNvGraphicFramePr>
            <a:graphicFrameLocks noGrp="1"/>
          </p:cNvGraphicFramePr>
          <p:nvPr/>
        </p:nvGraphicFramePr>
        <p:xfrm>
          <a:off x="447261" y="2057399"/>
          <a:ext cx="11380305" cy="3526710"/>
        </p:xfrm>
        <a:graphic>
          <a:graphicData uri="http://schemas.openxmlformats.org/drawingml/2006/table">
            <a:tbl>
              <a:tblPr>
                <a:tableStyleId>{BDBED569-4797-4DF1-A0F4-6AAB3CD982D8}</a:tableStyleId>
              </a:tblPr>
              <a:tblGrid>
                <a:gridCol w="3640588">
                  <a:extLst>
                    <a:ext uri="{9D8B030D-6E8A-4147-A177-3AD203B41FA5}">
                      <a16:colId xmlns="" xmlns:a16="http://schemas.microsoft.com/office/drawing/2014/main" val="3509721963"/>
                    </a:ext>
                  </a:extLst>
                </a:gridCol>
                <a:gridCol w="752680">
                  <a:extLst>
                    <a:ext uri="{9D8B030D-6E8A-4147-A177-3AD203B41FA5}">
                      <a16:colId xmlns="" xmlns:a16="http://schemas.microsoft.com/office/drawing/2014/main" val="1500573551"/>
                    </a:ext>
                  </a:extLst>
                </a:gridCol>
                <a:gridCol w="982444">
                  <a:extLst>
                    <a:ext uri="{9D8B030D-6E8A-4147-A177-3AD203B41FA5}">
                      <a16:colId xmlns="" xmlns:a16="http://schemas.microsoft.com/office/drawing/2014/main" val="688872774"/>
                    </a:ext>
                  </a:extLst>
                </a:gridCol>
                <a:gridCol w="504096">
                  <a:extLst>
                    <a:ext uri="{9D8B030D-6E8A-4147-A177-3AD203B41FA5}">
                      <a16:colId xmlns="" xmlns:a16="http://schemas.microsoft.com/office/drawing/2014/main" val="1262301153"/>
                    </a:ext>
                  </a:extLst>
                </a:gridCol>
                <a:gridCol w="3567302">
                  <a:extLst>
                    <a:ext uri="{9D8B030D-6E8A-4147-A177-3AD203B41FA5}">
                      <a16:colId xmlns="" xmlns:a16="http://schemas.microsoft.com/office/drawing/2014/main" val="3773366433"/>
                    </a:ext>
                  </a:extLst>
                </a:gridCol>
                <a:gridCol w="1180515">
                  <a:extLst>
                    <a:ext uri="{9D8B030D-6E8A-4147-A177-3AD203B41FA5}">
                      <a16:colId xmlns="" xmlns:a16="http://schemas.microsoft.com/office/drawing/2014/main" val="2224511047"/>
                    </a:ext>
                  </a:extLst>
                </a:gridCol>
                <a:gridCol w="752680">
                  <a:extLst>
                    <a:ext uri="{9D8B030D-6E8A-4147-A177-3AD203B41FA5}">
                      <a16:colId xmlns=""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l">
                        <a:lnSpc>
                          <a:spcPct val="107000"/>
                        </a:lnSpc>
                        <a:spcAft>
                          <a:spcPts val="0"/>
                        </a:spcAft>
                      </a:pPr>
                      <a:r>
                        <a:rPr lang="tr-TR" sz="2000" b="1" dirty="0">
                          <a:solidFill>
                            <a:srgbClr val="3333FF"/>
                          </a:solidFill>
                          <a:effectLst/>
                        </a:rPr>
                        <a:t>Bilgisayar Destekli Tasarım ve Animasyon </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19</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19</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17</a:t>
                      </a:r>
                    </a:p>
                  </a:txBody>
                  <a:tcPr marL="0" marR="0" marT="0" marB="0"/>
                </a:tc>
                <a:extLst>
                  <a:ext uri="{0D108BD9-81ED-4DB2-BD59-A6C34878D82A}">
                    <a16:rowId xmlns=""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tc>
                <a:extLst>
                  <a:ext uri="{0D108BD9-81ED-4DB2-BD59-A6C34878D82A}">
                    <a16:rowId xmlns=""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0" marR="0" marT="0" marB="0"/>
                </a:tc>
                <a:extLst>
                  <a:ext uri="{0D108BD9-81ED-4DB2-BD59-A6C34878D82A}">
                    <a16:rowId xmlns=""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55</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55</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34</a:t>
                      </a:r>
                    </a:p>
                  </a:txBody>
                  <a:tcPr marL="0" marR="0" marT="0" marB="0"/>
                </a:tc>
                <a:extLst>
                  <a:ext uri="{0D108BD9-81ED-4DB2-BD59-A6C34878D82A}">
                    <a16:rowId xmlns=""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20</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20</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12</a:t>
                      </a:r>
                    </a:p>
                  </a:txBody>
                  <a:tcPr marL="0" marR="0" marT="0" marB="0"/>
                </a:tc>
                <a:extLst>
                  <a:ext uri="{0D108BD9-81ED-4DB2-BD59-A6C34878D82A}">
                    <a16:rowId xmlns=""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0" marR="0" marT="0" marB="0"/>
                </a:tc>
                <a:extLst>
                  <a:ext uri="{0D108BD9-81ED-4DB2-BD59-A6C34878D82A}">
                    <a16:rowId xmlns=""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67</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67</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51</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51</a:t>
                      </a:r>
                    </a:p>
                  </a:txBody>
                  <a:tcPr marL="0" marR="0" marT="0" marB="0"/>
                </a:tc>
                <a:extLst>
                  <a:ext uri="{0D108BD9-81ED-4DB2-BD59-A6C34878D82A}">
                    <a16:rowId xmlns=""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23</a:t>
                      </a: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tc>
                <a:extLst>
                  <a:ext uri="{0D108BD9-81ED-4DB2-BD59-A6C34878D82A}">
                    <a16:rowId xmlns=""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3175" marR="3175" marT="3175"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6464FE"/>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0" marR="0" marT="0" marB="0" anchor="ctr"/>
                </a:tc>
                <a:tc>
                  <a:txBody>
                    <a:bodyPr/>
                    <a:lstStyle/>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0" marR="0" marT="0" marB="0"/>
                </a:tc>
                <a:extLst>
                  <a:ext uri="{0D108BD9-81ED-4DB2-BD59-A6C34878D82A}">
                    <a16:rowId xmlns="" xmlns:a16="http://schemas.microsoft.com/office/drawing/2014/main" val="493577271"/>
                  </a:ext>
                </a:extLst>
              </a:tr>
            </a:tbl>
          </a:graphicData>
        </a:graphic>
      </p:graphicFrame>
      <p:pic>
        <p:nvPicPr>
          <p:cNvPr id="8" name="Resim 7">
            <a:extLst>
              <a:ext uri="{FF2B5EF4-FFF2-40B4-BE49-F238E27FC236}">
                <a16:creationId xmlns="" xmlns:a16="http://schemas.microsoft.com/office/drawing/2014/main" id="{91EB0D1B-2767-D613-AAD5-6CA08F96E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327170150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078332B-B672-2656-F2FE-024FDCC06210}"/>
            </a:ext>
          </a:extLst>
        </p:cNvPr>
        <p:cNvGrpSpPr/>
        <p:nvPr/>
      </p:nvGrpSpPr>
      <p:grpSpPr>
        <a:xfrm>
          <a:off x="0" y="0"/>
          <a:ext cx="0" cy="0"/>
          <a:chOff x="0" y="0"/>
          <a:chExt cx="0" cy="0"/>
        </a:xfrm>
      </p:grpSpPr>
      <p:sp>
        <p:nvSpPr>
          <p:cNvPr id="2" name="Unvan 1">
            <a:extLst>
              <a:ext uri="{FF2B5EF4-FFF2-40B4-BE49-F238E27FC236}">
                <a16:creationId xmlns="" xmlns:a16="http://schemas.microsoft.com/office/drawing/2014/main" id="{286E5A03-F5D1-805D-2F0D-EB507E27CC01}"/>
              </a:ext>
            </a:extLst>
          </p:cNvPr>
          <p:cNvSpPr>
            <a:spLocks noGrp="1"/>
          </p:cNvSpPr>
          <p:nvPr>
            <p:ph type="title"/>
          </p:nvPr>
        </p:nvSpPr>
        <p:spPr>
          <a:xfrm>
            <a:off x="371060" y="745434"/>
            <a:ext cx="10333383" cy="755375"/>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 xmlns:a16="http://schemas.microsoft.com/office/drawing/2014/main" id="{264DF56F-C106-95C8-B825-080083EE9586}"/>
              </a:ext>
            </a:extLst>
          </p:cNvPr>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a:extLst>
              <a:ext uri="{FF2B5EF4-FFF2-40B4-BE49-F238E27FC236}">
                <a16:creationId xmlns="" xmlns:a16="http://schemas.microsoft.com/office/drawing/2014/main" id="{98814BF0-50B5-694E-BD83-2D1A3EB447AA}"/>
              </a:ext>
            </a:extLst>
          </p:cNvPr>
          <p:cNvSpPr>
            <a:spLocks noGrp="1"/>
          </p:cNvSpPr>
          <p:nvPr>
            <p:ph type="sldNum" sz="quarter" idx="12"/>
          </p:nvPr>
        </p:nvSpPr>
        <p:spPr/>
        <p:txBody>
          <a:bodyPr/>
          <a:lstStyle/>
          <a:p>
            <a:fld id="{15D42E69-0B45-4D6A-BDA9-8F9042B0111B}" type="slidenum">
              <a:rPr lang="tr-TR" smtClean="0"/>
              <a:t>41</a:t>
            </a:fld>
            <a:endParaRPr lang="tr-TR"/>
          </a:p>
        </p:txBody>
      </p:sp>
      <p:sp>
        <p:nvSpPr>
          <p:cNvPr id="6" name="Metin kutusu 5">
            <a:extLst>
              <a:ext uri="{FF2B5EF4-FFF2-40B4-BE49-F238E27FC236}">
                <a16:creationId xmlns="" xmlns:a16="http://schemas.microsoft.com/office/drawing/2014/main" id="{A9DCDCDA-8C19-9CF8-EC55-1E5B5EC7BEED}"/>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graphicFrame>
        <p:nvGraphicFramePr>
          <p:cNvPr id="7" name="Tablo 6">
            <a:extLst>
              <a:ext uri="{FF2B5EF4-FFF2-40B4-BE49-F238E27FC236}">
                <a16:creationId xmlns="" xmlns:a16="http://schemas.microsoft.com/office/drawing/2014/main" id="{7B79A481-BA82-DA9E-6CA4-4DFB61F70AF9}"/>
              </a:ext>
            </a:extLst>
          </p:cNvPr>
          <p:cNvGraphicFramePr>
            <a:graphicFrameLocks noGrp="1"/>
          </p:cNvGraphicFramePr>
          <p:nvPr>
            <p:extLst>
              <p:ext uri="{D42A27DB-BD31-4B8C-83A1-F6EECF244321}">
                <p14:modId xmlns:p14="http://schemas.microsoft.com/office/powerpoint/2010/main" val="3581358263"/>
              </p:ext>
            </p:extLst>
          </p:nvPr>
        </p:nvGraphicFramePr>
        <p:xfrm>
          <a:off x="447261" y="2057399"/>
          <a:ext cx="11380305" cy="3526710"/>
        </p:xfrm>
        <a:graphic>
          <a:graphicData uri="http://schemas.openxmlformats.org/drawingml/2006/table">
            <a:tbl>
              <a:tblPr>
                <a:tableStyleId>{BDBED569-4797-4DF1-A0F4-6AAB3CD982D8}</a:tableStyleId>
              </a:tblPr>
              <a:tblGrid>
                <a:gridCol w="3640588">
                  <a:extLst>
                    <a:ext uri="{9D8B030D-6E8A-4147-A177-3AD203B41FA5}">
                      <a16:colId xmlns="" xmlns:a16="http://schemas.microsoft.com/office/drawing/2014/main" val="3509721963"/>
                    </a:ext>
                  </a:extLst>
                </a:gridCol>
                <a:gridCol w="752680">
                  <a:extLst>
                    <a:ext uri="{9D8B030D-6E8A-4147-A177-3AD203B41FA5}">
                      <a16:colId xmlns="" xmlns:a16="http://schemas.microsoft.com/office/drawing/2014/main" val="1500573551"/>
                    </a:ext>
                  </a:extLst>
                </a:gridCol>
                <a:gridCol w="982444">
                  <a:extLst>
                    <a:ext uri="{9D8B030D-6E8A-4147-A177-3AD203B41FA5}">
                      <a16:colId xmlns="" xmlns:a16="http://schemas.microsoft.com/office/drawing/2014/main" val="688872774"/>
                    </a:ext>
                  </a:extLst>
                </a:gridCol>
                <a:gridCol w="504096">
                  <a:extLst>
                    <a:ext uri="{9D8B030D-6E8A-4147-A177-3AD203B41FA5}">
                      <a16:colId xmlns="" xmlns:a16="http://schemas.microsoft.com/office/drawing/2014/main" val="1262301153"/>
                    </a:ext>
                  </a:extLst>
                </a:gridCol>
                <a:gridCol w="3567302">
                  <a:extLst>
                    <a:ext uri="{9D8B030D-6E8A-4147-A177-3AD203B41FA5}">
                      <a16:colId xmlns="" xmlns:a16="http://schemas.microsoft.com/office/drawing/2014/main" val="3773366433"/>
                    </a:ext>
                  </a:extLst>
                </a:gridCol>
                <a:gridCol w="1180515">
                  <a:extLst>
                    <a:ext uri="{9D8B030D-6E8A-4147-A177-3AD203B41FA5}">
                      <a16:colId xmlns="" xmlns:a16="http://schemas.microsoft.com/office/drawing/2014/main" val="2224511047"/>
                    </a:ext>
                  </a:extLst>
                </a:gridCol>
                <a:gridCol w="752680">
                  <a:extLst>
                    <a:ext uri="{9D8B030D-6E8A-4147-A177-3AD203B41FA5}">
                      <a16:colId xmlns=""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l">
                        <a:lnSpc>
                          <a:spcPct val="107000"/>
                        </a:lnSpc>
                        <a:spcAft>
                          <a:spcPts val="0"/>
                        </a:spcAft>
                      </a:pPr>
                      <a:r>
                        <a:rPr lang="tr-TR" sz="2000" b="1" dirty="0">
                          <a:solidFill>
                            <a:srgbClr val="3333FF"/>
                          </a:solidFill>
                          <a:effectLst/>
                        </a:rPr>
                        <a:t>İnternet ve Ağ Teknolojileri </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highlight>
                            <a:srgbClr val="3333FF"/>
                          </a:highlight>
                        </a:rPr>
                        <a:t> </a:t>
                      </a:r>
                      <a:endParaRPr lang="tr-TR" sz="1800" b="1" dirty="0">
                        <a:solidFill>
                          <a:srgbClr val="FF0000"/>
                        </a:solidFill>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40173156"/>
                  </a:ext>
                </a:extLst>
              </a:tr>
              <a:tr h="322303">
                <a:tc>
                  <a:txBody>
                    <a:bodyPr/>
                    <a:lstStyle/>
                    <a:p>
                      <a:pPr marL="72000">
                        <a:lnSpc>
                          <a:spcPct val="107000"/>
                        </a:lnSpc>
                        <a:spcAft>
                          <a:spcPts val="0"/>
                        </a:spcAft>
                      </a:pPr>
                      <a:r>
                        <a:rPr lang="tr-TR" sz="1800">
                          <a:effectLst/>
                        </a:rPr>
                        <a:t>Alan İçi Zorunlu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18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highlight>
                            <a:srgbClr val="3333FF"/>
                          </a:highlight>
                        </a:rPr>
                        <a:t> </a:t>
                      </a:r>
                      <a:endParaRPr lang="tr-TR" sz="1800" dirty="0">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16 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16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7 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highlight>
                            <a:srgbClr val="3333FF"/>
                          </a:highlight>
                        </a:rPr>
                        <a:t> </a:t>
                      </a:r>
                      <a:endParaRPr lang="tr-TR" sz="1800" dirty="0">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6 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highlight>
                            <a:srgbClr val="3333FF"/>
                          </a:highlight>
                        </a:rPr>
                        <a:t> </a:t>
                      </a:r>
                      <a:endParaRPr lang="tr-TR" sz="1800" b="1" dirty="0">
                        <a:solidFill>
                          <a:srgbClr val="FF0000"/>
                        </a:solidFill>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 22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45 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45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highlight>
                            <a:srgbClr val="3333FF"/>
                          </a:highlight>
                        </a:rPr>
                        <a:t> </a:t>
                      </a:r>
                      <a:endParaRPr lang="tr-TR" sz="1800" dirty="0">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34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34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22 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22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highlight>
                            <a:srgbClr val="3333FF"/>
                          </a:highlight>
                        </a:rPr>
                        <a:t> </a:t>
                      </a:r>
                      <a:endParaRPr lang="tr-TR" sz="1800" dirty="0">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13 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13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67 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67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highlight>
                            <a:srgbClr val="3333FF"/>
                          </a:highlight>
                        </a:rPr>
                        <a:t> </a:t>
                      </a:r>
                      <a:endParaRPr lang="tr-TR" sz="1800" b="1" dirty="0">
                        <a:solidFill>
                          <a:srgbClr val="FF0000"/>
                        </a:solidFill>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 47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58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58</a:t>
                      </a:r>
                    </a:p>
                  </a:txBody>
                  <a:tcPr marL="3175" marR="3175" marT="3175" marB="0" anchor="ctr"/>
                </a:tc>
                <a:tc>
                  <a:txBody>
                    <a:bodyPr/>
                    <a:lstStyle/>
                    <a:p>
                      <a:pPr marL="72000">
                        <a:lnSpc>
                          <a:spcPct val="107000"/>
                        </a:lnSpc>
                        <a:spcAft>
                          <a:spcPts val="0"/>
                        </a:spcAft>
                      </a:pPr>
                      <a:r>
                        <a:rPr lang="tr-TR" sz="1800" dirty="0">
                          <a:effectLst/>
                          <a:highlight>
                            <a:srgbClr val="3333FF"/>
                          </a:highlight>
                        </a:rPr>
                        <a:t> </a:t>
                      </a:r>
                      <a:endParaRPr lang="tr-TR" sz="1800" dirty="0">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51 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51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29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29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highlight>
                            <a:srgbClr val="3333FF"/>
                          </a:highlight>
                        </a:rPr>
                        <a:t> </a:t>
                      </a:r>
                      <a:endParaRPr lang="tr-TR" sz="1800" dirty="0">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18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18 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87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87</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highlight>
                            <a:srgbClr val="3333FF"/>
                          </a:highlight>
                        </a:rPr>
                        <a:t> </a:t>
                      </a:r>
                      <a:endParaRPr lang="tr-TR" sz="1800" b="1" dirty="0">
                        <a:solidFill>
                          <a:srgbClr val="FF0000"/>
                        </a:solidFill>
                        <a:effectLst/>
                        <a:highlight>
                          <a:srgbClr val="3333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3333FF"/>
                    </a:solidFill>
                  </a:tcPr>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 69</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69</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493577271"/>
                  </a:ext>
                </a:extLst>
              </a:tr>
            </a:tbl>
          </a:graphicData>
        </a:graphic>
      </p:graphicFrame>
      <p:pic>
        <p:nvPicPr>
          <p:cNvPr id="8" name="Resim 7">
            <a:extLst>
              <a:ext uri="{FF2B5EF4-FFF2-40B4-BE49-F238E27FC236}">
                <a16:creationId xmlns="" xmlns:a16="http://schemas.microsoft.com/office/drawing/2014/main" id="{B9387787-D2FC-95C3-D3C2-C688B0C39B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4591" y="6313518"/>
            <a:ext cx="444612" cy="450787"/>
          </a:xfrm>
          <a:prstGeom prst="rect">
            <a:avLst/>
          </a:prstGeom>
        </p:spPr>
      </p:pic>
    </p:spTree>
    <p:extLst>
      <p:ext uri="{BB962C8B-B14F-4D97-AF65-F5344CB8AC3E}">
        <p14:creationId xmlns:p14="http://schemas.microsoft.com/office/powerpoint/2010/main" val="75902592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42</a:t>
            </a:fld>
            <a:endParaRPr lang="tr-TR"/>
          </a:p>
        </p:txBody>
      </p:sp>
      <p:sp>
        <p:nvSpPr>
          <p:cNvPr id="6" name="Metin kutusu 5"/>
          <p:cNvSpPr txBox="1"/>
          <p:nvPr/>
        </p:nvSpPr>
        <p:spPr>
          <a:xfrm>
            <a:off x="861060" y="5884023"/>
            <a:ext cx="7002780" cy="338554"/>
          </a:xfrm>
          <a:prstGeom prst="rect">
            <a:avLst/>
          </a:prstGeom>
          <a:noFill/>
        </p:spPr>
        <p:txBody>
          <a:bodyPr wrap="square" rtlCol="0">
            <a:spAutoFit/>
          </a:bodyPr>
          <a:lstStyle/>
          <a:p>
            <a:r>
              <a:rPr lang="tr-TR" sz="1600" b="1" i="1" dirty="0">
                <a:solidFill>
                  <a:srgbClr val="C00000"/>
                </a:solidFill>
              </a:rPr>
              <a:t>* Program sayısı ikiden fazla ise başka bir slayt oluşturunuz. </a:t>
            </a:r>
          </a:p>
        </p:txBody>
      </p:sp>
      <p:graphicFrame>
        <p:nvGraphicFramePr>
          <p:cNvPr id="7" name="Tablo 6"/>
          <p:cNvGraphicFramePr>
            <a:graphicFrameLocks noGrp="1"/>
          </p:cNvGraphicFramePr>
          <p:nvPr>
            <p:extLst>
              <p:ext uri="{D42A27DB-BD31-4B8C-83A1-F6EECF244321}">
                <p14:modId xmlns:p14="http://schemas.microsoft.com/office/powerpoint/2010/main" val="1080669161"/>
              </p:ext>
            </p:extLst>
          </p:nvPr>
        </p:nvGraphicFramePr>
        <p:xfrm>
          <a:off x="388121" y="1943099"/>
          <a:ext cx="11407640" cy="2647214"/>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 xmlns:a16="http://schemas.microsoft.com/office/drawing/2014/main" val="396729521"/>
                    </a:ext>
                  </a:extLst>
                </a:gridCol>
                <a:gridCol w="2381418">
                  <a:extLst>
                    <a:ext uri="{9D8B030D-6E8A-4147-A177-3AD203B41FA5}">
                      <a16:colId xmlns="" xmlns:a16="http://schemas.microsoft.com/office/drawing/2014/main" val="4230344010"/>
                    </a:ext>
                  </a:extLst>
                </a:gridCol>
                <a:gridCol w="592530">
                  <a:extLst>
                    <a:ext uri="{9D8B030D-6E8A-4147-A177-3AD203B41FA5}">
                      <a16:colId xmlns="" xmlns:a16="http://schemas.microsoft.com/office/drawing/2014/main" val="1998447197"/>
                    </a:ext>
                  </a:extLst>
                </a:gridCol>
                <a:gridCol w="599807">
                  <a:extLst>
                    <a:ext uri="{9D8B030D-6E8A-4147-A177-3AD203B41FA5}">
                      <a16:colId xmlns="" xmlns:a16="http://schemas.microsoft.com/office/drawing/2014/main" val="597081879"/>
                    </a:ext>
                  </a:extLst>
                </a:gridCol>
                <a:gridCol w="599807">
                  <a:extLst>
                    <a:ext uri="{9D8B030D-6E8A-4147-A177-3AD203B41FA5}">
                      <a16:colId xmlns="" xmlns:a16="http://schemas.microsoft.com/office/drawing/2014/main" val="1590185702"/>
                    </a:ext>
                  </a:extLst>
                </a:gridCol>
                <a:gridCol w="578788">
                  <a:extLst>
                    <a:ext uri="{9D8B030D-6E8A-4147-A177-3AD203B41FA5}">
                      <a16:colId xmlns="" xmlns:a16="http://schemas.microsoft.com/office/drawing/2014/main" val="3309099816"/>
                    </a:ext>
                  </a:extLst>
                </a:gridCol>
                <a:gridCol w="607891">
                  <a:extLst>
                    <a:ext uri="{9D8B030D-6E8A-4147-A177-3AD203B41FA5}">
                      <a16:colId xmlns="" xmlns:a16="http://schemas.microsoft.com/office/drawing/2014/main" val="1079388697"/>
                    </a:ext>
                  </a:extLst>
                </a:gridCol>
                <a:gridCol w="607891">
                  <a:extLst>
                    <a:ext uri="{9D8B030D-6E8A-4147-A177-3AD203B41FA5}">
                      <a16:colId xmlns="" xmlns:a16="http://schemas.microsoft.com/office/drawing/2014/main" val="1455019793"/>
                    </a:ext>
                  </a:extLst>
                </a:gridCol>
                <a:gridCol w="593338">
                  <a:extLst>
                    <a:ext uri="{9D8B030D-6E8A-4147-A177-3AD203B41FA5}">
                      <a16:colId xmlns="" xmlns:a16="http://schemas.microsoft.com/office/drawing/2014/main" val="3665695296"/>
                    </a:ext>
                  </a:extLst>
                </a:gridCol>
                <a:gridCol w="599807">
                  <a:extLst>
                    <a:ext uri="{9D8B030D-6E8A-4147-A177-3AD203B41FA5}">
                      <a16:colId xmlns="" xmlns:a16="http://schemas.microsoft.com/office/drawing/2014/main" val="2156273076"/>
                    </a:ext>
                  </a:extLst>
                </a:gridCol>
                <a:gridCol w="599807">
                  <a:extLst>
                    <a:ext uri="{9D8B030D-6E8A-4147-A177-3AD203B41FA5}">
                      <a16:colId xmlns="" xmlns:a16="http://schemas.microsoft.com/office/drawing/2014/main" val="2652825663"/>
                    </a:ext>
                  </a:extLst>
                </a:gridCol>
                <a:gridCol w="592530">
                  <a:extLst>
                    <a:ext uri="{9D8B030D-6E8A-4147-A177-3AD203B41FA5}">
                      <a16:colId xmlns="" xmlns:a16="http://schemas.microsoft.com/office/drawing/2014/main" val="1139787420"/>
                    </a:ext>
                  </a:extLst>
                </a:gridCol>
                <a:gridCol w="607891">
                  <a:extLst>
                    <a:ext uri="{9D8B030D-6E8A-4147-A177-3AD203B41FA5}">
                      <a16:colId xmlns="" xmlns:a16="http://schemas.microsoft.com/office/drawing/2014/main" val="1758982604"/>
                    </a:ext>
                  </a:extLst>
                </a:gridCol>
                <a:gridCol w="607891">
                  <a:extLst>
                    <a:ext uri="{9D8B030D-6E8A-4147-A177-3AD203B41FA5}">
                      <a16:colId xmlns=""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48131378"/>
                  </a:ext>
                </a:extLst>
              </a:tr>
              <a:tr h="318320">
                <a:tc rowSpan="3">
                  <a:txBody>
                    <a:bodyPr/>
                    <a:lstStyle/>
                    <a:p>
                      <a:pPr>
                        <a:lnSpc>
                          <a:spcPct val="107000"/>
                        </a:lnSpc>
                        <a:spcAft>
                          <a:spcPts val="800"/>
                        </a:spcAft>
                      </a:pPr>
                      <a:r>
                        <a:rPr lang="tr-TR" sz="1400" b="0" dirty="0">
                          <a:effectLst/>
                        </a:rPr>
                        <a:t> Bilgisayar Teknolojisi</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 16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 16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966344701"/>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 34</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10</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44</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30</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12</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42</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solidFill>
                            <a:srgbClr val="FF0000"/>
                          </a:solidFill>
                          <a:effectLst/>
                        </a:rPr>
                        <a:t> 32</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 16</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48</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33</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13</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46</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898866155"/>
                  </a:ext>
                </a:extLst>
              </a:tr>
              <a:tr h="318320">
                <a:tc rowSpan="3">
                  <a:txBody>
                    <a:bodyPr/>
                    <a:lstStyle/>
                    <a:p>
                      <a:pPr>
                        <a:lnSpc>
                          <a:spcPct val="107000"/>
                        </a:lnSpc>
                        <a:spcAft>
                          <a:spcPts val="800"/>
                        </a:spcAft>
                      </a:pPr>
                      <a:r>
                        <a:rPr lang="tr-TR" sz="1400" b="0" dirty="0">
                          <a:effectLst/>
                        </a:rPr>
                        <a:t> Bilgisayar Destekli Tasarım ve Animasyon</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 19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 17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357063220"/>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 37</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12</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49</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36</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9</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45</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solidFill>
                            <a:srgbClr val="FF0000"/>
                          </a:solidFill>
                          <a:effectLst/>
                        </a:rPr>
                        <a:t> 36</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 15</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51</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36</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12</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48</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643453858"/>
                  </a:ext>
                </a:extLst>
              </a:tr>
            </a:tbl>
          </a:graphicData>
        </a:graphic>
      </p:graphicFrame>
      <p:graphicFrame>
        <p:nvGraphicFramePr>
          <p:cNvPr id="5" name="Table 4">
            <a:extLst>
              <a:ext uri="{FF2B5EF4-FFF2-40B4-BE49-F238E27FC236}">
                <a16:creationId xmlns="" xmlns:a16="http://schemas.microsoft.com/office/drawing/2014/main" id="{CC145F41-5856-0D51-C72A-EC5BA39172B2}"/>
              </a:ext>
            </a:extLst>
          </p:cNvPr>
          <p:cNvGraphicFramePr>
            <a:graphicFrameLocks noGrp="1"/>
          </p:cNvGraphicFramePr>
          <p:nvPr>
            <p:extLst>
              <p:ext uri="{D42A27DB-BD31-4B8C-83A1-F6EECF244321}">
                <p14:modId xmlns:p14="http://schemas.microsoft.com/office/powerpoint/2010/main" val="2502199328"/>
              </p:ext>
            </p:extLst>
          </p:nvPr>
        </p:nvGraphicFramePr>
        <p:xfrm>
          <a:off x="388121" y="4605061"/>
          <a:ext cx="11407640" cy="954960"/>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 xmlns:a16="http://schemas.microsoft.com/office/drawing/2014/main" val="44890652"/>
                    </a:ext>
                  </a:extLst>
                </a:gridCol>
                <a:gridCol w="2381418">
                  <a:extLst>
                    <a:ext uri="{9D8B030D-6E8A-4147-A177-3AD203B41FA5}">
                      <a16:colId xmlns="" xmlns:a16="http://schemas.microsoft.com/office/drawing/2014/main" val="2374895087"/>
                    </a:ext>
                  </a:extLst>
                </a:gridCol>
                <a:gridCol w="592530">
                  <a:extLst>
                    <a:ext uri="{9D8B030D-6E8A-4147-A177-3AD203B41FA5}">
                      <a16:colId xmlns="" xmlns:a16="http://schemas.microsoft.com/office/drawing/2014/main" val="3322704417"/>
                    </a:ext>
                  </a:extLst>
                </a:gridCol>
                <a:gridCol w="599807">
                  <a:extLst>
                    <a:ext uri="{9D8B030D-6E8A-4147-A177-3AD203B41FA5}">
                      <a16:colId xmlns="" xmlns:a16="http://schemas.microsoft.com/office/drawing/2014/main" val="842215701"/>
                    </a:ext>
                  </a:extLst>
                </a:gridCol>
                <a:gridCol w="599807">
                  <a:extLst>
                    <a:ext uri="{9D8B030D-6E8A-4147-A177-3AD203B41FA5}">
                      <a16:colId xmlns="" xmlns:a16="http://schemas.microsoft.com/office/drawing/2014/main" val="116091411"/>
                    </a:ext>
                  </a:extLst>
                </a:gridCol>
                <a:gridCol w="578788">
                  <a:extLst>
                    <a:ext uri="{9D8B030D-6E8A-4147-A177-3AD203B41FA5}">
                      <a16:colId xmlns="" xmlns:a16="http://schemas.microsoft.com/office/drawing/2014/main" val="707453251"/>
                    </a:ext>
                  </a:extLst>
                </a:gridCol>
                <a:gridCol w="607891">
                  <a:extLst>
                    <a:ext uri="{9D8B030D-6E8A-4147-A177-3AD203B41FA5}">
                      <a16:colId xmlns="" xmlns:a16="http://schemas.microsoft.com/office/drawing/2014/main" val="2029095877"/>
                    </a:ext>
                  </a:extLst>
                </a:gridCol>
                <a:gridCol w="607891">
                  <a:extLst>
                    <a:ext uri="{9D8B030D-6E8A-4147-A177-3AD203B41FA5}">
                      <a16:colId xmlns="" xmlns:a16="http://schemas.microsoft.com/office/drawing/2014/main" val="656984007"/>
                    </a:ext>
                  </a:extLst>
                </a:gridCol>
                <a:gridCol w="593338">
                  <a:extLst>
                    <a:ext uri="{9D8B030D-6E8A-4147-A177-3AD203B41FA5}">
                      <a16:colId xmlns="" xmlns:a16="http://schemas.microsoft.com/office/drawing/2014/main" val="4223013680"/>
                    </a:ext>
                  </a:extLst>
                </a:gridCol>
                <a:gridCol w="599807">
                  <a:extLst>
                    <a:ext uri="{9D8B030D-6E8A-4147-A177-3AD203B41FA5}">
                      <a16:colId xmlns="" xmlns:a16="http://schemas.microsoft.com/office/drawing/2014/main" val="3182760268"/>
                    </a:ext>
                  </a:extLst>
                </a:gridCol>
                <a:gridCol w="599807">
                  <a:extLst>
                    <a:ext uri="{9D8B030D-6E8A-4147-A177-3AD203B41FA5}">
                      <a16:colId xmlns="" xmlns:a16="http://schemas.microsoft.com/office/drawing/2014/main" val="1115108045"/>
                    </a:ext>
                  </a:extLst>
                </a:gridCol>
                <a:gridCol w="592530">
                  <a:extLst>
                    <a:ext uri="{9D8B030D-6E8A-4147-A177-3AD203B41FA5}">
                      <a16:colId xmlns="" xmlns:a16="http://schemas.microsoft.com/office/drawing/2014/main" val="494953732"/>
                    </a:ext>
                  </a:extLst>
                </a:gridCol>
                <a:gridCol w="607891">
                  <a:extLst>
                    <a:ext uri="{9D8B030D-6E8A-4147-A177-3AD203B41FA5}">
                      <a16:colId xmlns="" xmlns:a16="http://schemas.microsoft.com/office/drawing/2014/main" val="1148176377"/>
                    </a:ext>
                  </a:extLst>
                </a:gridCol>
                <a:gridCol w="607891">
                  <a:extLst>
                    <a:ext uri="{9D8B030D-6E8A-4147-A177-3AD203B41FA5}">
                      <a16:colId xmlns="" xmlns:a16="http://schemas.microsoft.com/office/drawing/2014/main" val="2370682053"/>
                    </a:ext>
                  </a:extLst>
                </a:gridCol>
              </a:tblGrid>
              <a:tr h="318320">
                <a:tc rowSpan="3">
                  <a:txBody>
                    <a:bodyPr/>
                    <a:lstStyle/>
                    <a:p>
                      <a:pPr>
                        <a:lnSpc>
                          <a:spcPct val="107000"/>
                        </a:lnSpc>
                        <a:spcAft>
                          <a:spcPts val="800"/>
                        </a:spcAft>
                      </a:pPr>
                      <a:r>
                        <a:rPr lang="tr-TR" sz="1400" b="0" dirty="0">
                          <a:effectLst/>
                        </a:rPr>
                        <a:t>İnternet ve Ağ Teknolojileri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25</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37125879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 16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26</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789531978"/>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 36</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 11</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47</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31</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15</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46</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solidFill>
                            <a:srgbClr val="FF0000"/>
                          </a:solidFill>
                          <a:effectLst/>
                        </a:rPr>
                        <a:t> 34</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solidFill>
                            <a:srgbClr val="FF0000"/>
                          </a:solidFill>
                          <a:effectLst/>
                        </a:rPr>
                        <a:t> 17</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51</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31</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14</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solidFill>
                            <a:srgbClr val="FF0000"/>
                          </a:solidFill>
                          <a:effectLst/>
                        </a:rPr>
                        <a:t> 45</a:t>
                      </a:r>
                      <a:endParaRPr lang="tr-T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064471515"/>
                  </a:ext>
                </a:extLst>
              </a:tr>
            </a:tbl>
          </a:graphicData>
        </a:graphic>
      </p:graphicFrame>
    </p:spTree>
    <p:extLst>
      <p:ext uri="{BB962C8B-B14F-4D97-AF65-F5344CB8AC3E}">
        <p14:creationId xmlns:p14="http://schemas.microsoft.com/office/powerpoint/2010/main" val="58808547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490" y="775855"/>
            <a:ext cx="9959110" cy="729672"/>
          </a:xfrm>
        </p:spPr>
        <p:txBody>
          <a:bodyPr>
            <a:noAutofit/>
          </a:bodyPr>
          <a:lstStyle/>
          <a:p>
            <a:pPr algn="ctr"/>
            <a:r>
              <a:rPr lang="tr-TR" sz="3200" b="1" dirty="0">
                <a:solidFill>
                  <a:srgbClr val="FF0000"/>
                </a:solidFill>
              </a:rPr>
              <a:t>Çift </a:t>
            </a:r>
            <a:r>
              <a:rPr lang="tr-TR" sz="3200" b="1" dirty="0" err="1">
                <a:solidFill>
                  <a:srgbClr val="FF0000"/>
                </a:solidFill>
              </a:rPr>
              <a:t>Anadal</a:t>
            </a:r>
            <a:r>
              <a:rPr lang="tr-TR" sz="3200" b="1" dirty="0">
                <a:solidFill>
                  <a:srgbClr val="FF0000"/>
                </a:solidFill>
              </a:rPr>
              <a:t> Programı Sayısı </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721218399"/>
              </p:ext>
            </p:extLst>
          </p:nvPr>
        </p:nvGraphicFramePr>
        <p:xfrm>
          <a:off x="683490" y="1976580"/>
          <a:ext cx="11111347" cy="4059318"/>
        </p:xfrm>
        <a:graphic>
          <a:graphicData uri="http://schemas.openxmlformats.org/drawingml/2006/table">
            <a:tbl>
              <a:tblPr>
                <a:tableStyleId>{BDBED569-4797-4DF1-A0F4-6AAB3CD982D8}</a:tableStyleId>
              </a:tblPr>
              <a:tblGrid>
                <a:gridCol w="2687180">
                  <a:extLst>
                    <a:ext uri="{9D8B030D-6E8A-4147-A177-3AD203B41FA5}">
                      <a16:colId xmlns="" xmlns:a16="http://schemas.microsoft.com/office/drawing/2014/main" val="4121480407"/>
                    </a:ext>
                  </a:extLst>
                </a:gridCol>
                <a:gridCol w="3077703">
                  <a:extLst>
                    <a:ext uri="{9D8B030D-6E8A-4147-A177-3AD203B41FA5}">
                      <a16:colId xmlns="" xmlns:a16="http://schemas.microsoft.com/office/drawing/2014/main" val="2643212052"/>
                    </a:ext>
                  </a:extLst>
                </a:gridCol>
                <a:gridCol w="2519812">
                  <a:extLst>
                    <a:ext uri="{9D8B030D-6E8A-4147-A177-3AD203B41FA5}">
                      <a16:colId xmlns="" xmlns:a16="http://schemas.microsoft.com/office/drawing/2014/main" val="3742807400"/>
                    </a:ext>
                  </a:extLst>
                </a:gridCol>
                <a:gridCol w="2826652">
                  <a:extLst>
                    <a:ext uri="{9D8B030D-6E8A-4147-A177-3AD203B41FA5}">
                      <a16:colId xmlns="" xmlns:a16="http://schemas.microsoft.com/office/drawing/2014/main" val="3898239322"/>
                    </a:ext>
                  </a:extLst>
                </a:gridCol>
              </a:tblGrid>
              <a:tr h="402501">
                <a:tc gridSpan="2">
                  <a:txBody>
                    <a:bodyPr/>
                    <a:lstStyle/>
                    <a:p>
                      <a:pPr algn="r">
                        <a:lnSpc>
                          <a:spcPct val="107000"/>
                        </a:lnSpc>
                        <a:spcAft>
                          <a:spcPts val="0"/>
                        </a:spcAft>
                      </a:pPr>
                      <a:r>
                        <a:rPr lang="tr-TR" sz="2000" b="1" dirty="0">
                          <a:solidFill>
                            <a:srgbClr val="FF0000"/>
                          </a:solidFill>
                          <a:effectLst/>
                          <a:latin typeface="+mn-lt"/>
                        </a:rPr>
                        <a:t>Çift </a:t>
                      </a:r>
                      <a:r>
                        <a:rPr lang="tr-TR" sz="2000" b="1" dirty="0" err="1">
                          <a:solidFill>
                            <a:srgbClr val="FF0000"/>
                          </a:solidFill>
                          <a:effectLst/>
                          <a:latin typeface="+mn-lt"/>
                        </a:rPr>
                        <a:t>Anadal</a:t>
                      </a:r>
                      <a:r>
                        <a:rPr lang="tr-TR" sz="2000" b="1" dirty="0">
                          <a:solidFill>
                            <a:srgbClr val="FF0000"/>
                          </a:solidFill>
                          <a:effectLst/>
                          <a:latin typeface="+mn-lt"/>
                        </a:rPr>
                        <a:t> Programı Sayısı (Varsa)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 xmlns:a16="http://schemas.microsoft.com/office/drawing/2014/main" val="359357848"/>
                  </a:ext>
                </a:extLst>
              </a:tr>
              <a:tr h="543740">
                <a:tc gridSpan="2">
                  <a:txBody>
                    <a:bodyPr/>
                    <a:lstStyle/>
                    <a:p>
                      <a:pPr algn="ctr">
                        <a:lnSpc>
                          <a:spcPct val="107000"/>
                        </a:lnSpc>
                        <a:spcAft>
                          <a:spcPts val="0"/>
                        </a:spcAft>
                      </a:pPr>
                      <a:r>
                        <a:rPr lang="tr-TR" sz="2000" b="1" dirty="0" err="1">
                          <a:solidFill>
                            <a:srgbClr val="3333FF"/>
                          </a:solidFill>
                          <a:effectLst/>
                          <a:latin typeface="+mn-lt"/>
                        </a:rPr>
                        <a:t>Anadal</a:t>
                      </a:r>
                      <a:r>
                        <a:rPr lang="tr-TR" sz="2000" b="1" dirty="0">
                          <a:solidFill>
                            <a:srgbClr val="3333FF"/>
                          </a:solidFill>
                          <a:effectLst/>
                          <a:latin typeface="+mn-lt"/>
                        </a:rPr>
                        <a:t> Program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endParaRPr lang="tr-TR"/>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dirty="0">
                          <a:solidFill>
                            <a:srgbClr val="3333FF"/>
                          </a:solidFill>
                          <a:effectLst/>
                          <a:latin typeface="+mn-lt"/>
                        </a:rPr>
                        <a:t>Çift </a:t>
                      </a:r>
                      <a:r>
                        <a:rPr lang="tr-TR" sz="2000" b="1" dirty="0" err="1">
                          <a:solidFill>
                            <a:srgbClr val="3333FF"/>
                          </a:solidFill>
                          <a:effectLst/>
                          <a:latin typeface="+mn-lt"/>
                        </a:rPr>
                        <a:t>Anadal</a:t>
                      </a:r>
                      <a:r>
                        <a:rPr lang="tr-TR" sz="2000" b="1" dirty="0">
                          <a:solidFill>
                            <a:srgbClr val="3333FF"/>
                          </a:solidFill>
                          <a:effectLst/>
                          <a:latin typeface="+mn-lt"/>
                        </a:rPr>
                        <a:t> Programı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 xmlns:a16="http://schemas.microsoft.com/office/drawing/2014/main" val="2196538338"/>
                  </a:ext>
                </a:extLst>
              </a:tr>
              <a:tr h="677206">
                <a:tc>
                  <a:txBody>
                    <a:bodyPr/>
                    <a:lstStyle/>
                    <a:p>
                      <a:pPr algn="ctr">
                        <a:lnSpc>
                          <a:spcPct val="107000"/>
                        </a:lnSpc>
                        <a:spcAft>
                          <a:spcPts val="0"/>
                        </a:spcAft>
                      </a:pPr>
                      <a:r>
                        <a:rPr lang="tr-TR" sz="2000" dirty="0">
                          <a:solidFill>
                            <a:srgbClr val="FF0000"/>
                          </a:solidFill>
                          <a:effectLst/>
                          <a:latin typeface="+mn-lt"/>
                        </a:rPr>
                        <a:t>Birim / Bölüm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solidFill>
                            <a:srgbClr val="FF0000"/>
                          </a:solidFill>
                          <a:effectLst/>
                          <a:latin typeface="+mn-lt"/>
                        </a:rPr>
                        <a:t>Ana Bilim - Sanat Dalı/ Program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Birim / Bölüm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Ana Bilim - Sanat Dalı/ Program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013862211"/>
                  </a:ext>
                </a:extLst>
              </a:tr>
              <a:tr h="402501">
                <a:tc>
                  <a:txBody>
                    <a:bodyPr/>
                    <a:lstStyle/>
                    <a:p>
                      <a:pPr>
                        <a:lnSpc>
                          <a:spcPct val="107000"/>
                        </a:lnSpc>
                        <a:spcAft>
                          <a:spcPts val="0"/>
                        </a:spcAft>
                      </a:pPr>
                      <a:r>
                        <a:rPr lang="tr-TR" sz="2000">
                          <a:effectLst/>
                          <a:latin typeface="+mn-lt"/>
                        </a:rPr>
                        <a:t> Bilgisayar Teknolojileri</a:t>
                      </a:r>
                      <a:endParaRPr lang="tr-TR" sz="2000"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dirty="0">
                          <a:effectLst/>
                          <a:latin typeface="+mn-lt"/>
                        </a:rPr>
                        <a:t>Bilgisayar Teknolojisi</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Bilgisayar Teknolojileri</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İnternet ve Ağ Teknolojileri</a:t>
                      </a:r>
                    </a:p>
                  </a:txBody>
                  <a:tcPr marL="9525" marR="9525" marT="9525" marB="0" anchor="ctr"/>
                </a:tc>
                <a:extLst>
                  <a:ext uri="{0D108BD9-81ED-4DB2-BD59-A6C34878D82A}">
                    <a16:rowId xmlns="" xmlns:a16="http://schemas.microsoft.com/office/drawing/2014/main" val="735322725"/>
                  </a:ext>
                </a:extLst>
              </a:tr>
              <a:tr h="402501">
                <a:tc>
                  <a:txBody>
                    <a:bodyPr/>
                    <a:lstStyle/>
                    <a:p>
                      <a:pPr>
                        <a:lnSpc>
                          <a:spcPct val="107000"/>
                        </a:lnSpc>
                        <a:spcAft>
                          <a:spcPts val="0"/>
                        </a:spcAft>
                      </a:pPr>
                      <a:r>
                        <a:rPr lang="tr-TR" sz="2000" dirty="0">
                          <a:effectLst/>
                          <a:latin typeface="+mn-lt"/>
                        </a:rPr>
                        <a:t> Bilgisayar Teknolojileri</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İnternet ve Ağ Teknolojileri</a:t>
                      </a:r>
                    </a:p>
                  </a:txBody>
                  <a:tcPr marL="9525" marR="9525" marT="9525" marB="0" anchor="ctr"/>
                </a:tc>
                <a:tc>
                  <a:txBody>
                    <a:bodyPr/>
                    <a:lstStyle/>
                    <a:p>
                      <a:pPr>
                        <a:lnSpc>
                          <a:spcPct val="107000"/>
                        </a:lnSpc>
                        <a:spcAft>
                          <a:spcPts val="0"/>
                        </a:spcAft>
                      </a:pPr>
                      <a:r>
                        <a:rPr lang="tr-TR" sz="2000" dirty="0">
                          <a:effectLst/>
                          <a:latin typeface="+mn-lt"/>
                        </a:rPr>
                        <a:t> Bilgisayar Teknolojileri</a:t>
                      </a:r>
                      <a:endParaRPr lang="tr-TR" sz="2000"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dirty="0">
                          <a:effectLst/>
                          <a:latin typeface="+mn-lt"/>
                        </a:rPr>
                        <a:t>Bilgisayar Teknolojisi</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38508549"/>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60554058"/>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56659235"/>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555670731"/>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659820116"/>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271" y="6309753"/>
            <a:ext cx="388992" cy="394395"/>
          </a:xfrm>
          <a:prstGeom prst="rect">
            <a:avLst/>
          </a:prstGeom>
        </p:spPr>
      </p:pic>
    </p:spTree>
    <p:extLst>
      <p:ext uri="{BB962C8B-B14F-4D97-AF65-F5344CB8AC3E}">
        <p14:creationId xmlns:p14="http://schemas.microsoft.com/office/powerpoint/2010/main" val="400482698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44</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45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967310709"/>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 xmlns:a16="http://schemas.microsoft.com/office/drawing/2014/main" val="1220849960"/>
                    </a:ext>
                  </a:extLst>
                </a:gridCol>
                <a:gridCol w="596626">
                  <a:extLst>
                    <a:ext uri="{9D8B030D-6E8A-4147-A177-3AD203B41FA5}">
                      <a16:colId xmlns="" xmlns:a16="http://schemas.microsoft.com/office/drawing/2014/main" val="3833236595"/>
                    </a:ext>
                  </a:extLst>
                </a:gridCol>
                <a:gridCol w="556553">
                  <a:extLst>
                    <a:ext uri="{9D8B030D-6E8A-4147-A177-3AD203B41FA5}">
                      <a16:colId xmlns="" xmlns:a16="http://schemas.microsoft.com/office/drawing/2014/main" val="2496164022"/>
                    </a:ext>
                  </a:extLst>
                </a:gridCol>
                <a:gridCol w="1020347">
                  <a:extLst>
                    <a:ext uri="{9D8B030D-6E8A-4147-A177-3AD203B41FA5}">
                      <a16:colId xmlns="" xmlns:a16="http://schemas.microsoft.com/office/drawing/2014/main" val="4264679598"/>
                    </a:ext>
                  </a:extLst>
                </a:gridCol>
                <a:gridCol w="890485">
                  <a:extLst>
                    <a:ext uri="{9D8B030D-6E8A-4147-A177-3AD203B41FA5}">
                      <a16:colId xmlns="" xmlns:a16="http://schemas.microsoft.com/office/drawing/2014/main" val="2326609026"/>
                    </a:ext>
                  </a:extLst>
                </a:gridCol>
                <a:gridCol w="1011071">
                  <a:extLst>
                    <a:ext uri="{9D8B030D-6E8A-4147-A177-3AD203B41FA5}">
                      <a16:colId xmlns="" xmlns:a16="http://schemas.microsoft.com/office/drawing/2014/main" val="2640431626"/>
                    </a:ext>
                  </a:extLst>
                </a:gridCol>
                <a:gridCol w="1113106">
                  <a:extLst>
                    <a:ext uri="{9D8B030D-6E8A-4147-A177-3AD203B41FA5}">
                      <a16:colId xmlns="" xmlns:a16="http://schemas.microsoft.com/office/drawing/2014/main" val="1704569698"/>
                    </a:ext>
                  </a:extLst>
                </a:gridCol>
                <a:gridCol w="1210052">
                  <a:extLst>
                    <a:ext uri="{9D8B030D-6E8A-4147-A177-3AD203B41FA5}">
                      <a16:colId xmlns="" xmlns:a16="http://schemas.microsoft.com/office/drawing/2014/main" val="293221785"/>
                    </a:ext>
                  </a:extLst>
                </a:gridCol>
                <a:gridCol w="867745">
                  <a:extLst>
                    <a:ext uri="{9D8B030D-6E8A-4147-A177-3AD203B41FA5}">
                      <a16:colId xmlns="" xmlns:a16="http://schemas.microsoft.com/office/drawing/2014/main" val="1854097096"/>
                    </a:ext>
                  </a:extLst>
                </a:gridCol>
                <a:gridCol w="1030750">
                  <a:extLst>
                    <a:ext uri="{9D8B030D-6E8A-4147-A177-3AD203B41FA5}">
                      <a16:colId xmlns="" xmlns:a16="http://schemas.microsoft.com/office/drawing/2014/main" val="3090137349"/>
                    </a:ext>
                  </a:extLst>
                </a:gridCol>
                <a:gridCol w="895219">
                  <a:extLst>
                    <a:ext uri="{9D8B030D-6E8A-4147-A177-3AD203B41FA5}">
                      <a16:colId xmlns=""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135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4</a:t>
                      </a: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20</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extLst>
                  <a:ext uri="{0D108BD9-81ED-4DB2-BD59-A6C34878D82A}">
                    <a16:rowId xmlns=""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4</a:t>
                      </a: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172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dirty="0">
                          <a:effectLst/>
                          <a:latin typeface="Times New Roman" panose="02020603050405020304" pitchFamily="18" charset="0"/>
                          <a:cs typeface="Times New Roman" panose="02020603050405020304" pitchFamily="18" charset="0"/>
                        </a:rPr>
                        <a:t>10</a:t>
                      </a:r>
                    </a:p>
                  </a:txBody>
                  <a:tcPr marL="6350" marR="6350" marT="6350" marB="0" anchor="ctr"/>
                </a:tc>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dirty="0">
                          <a:effectLst/>
                        </a:rPr>
                        <a:t>327</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3</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46</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401594672"/>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 xmlns:a16="http://schemas.microsoft.com/office/drawing/2014/main" val="2460247606"/>
                    </a:ext>
                  </a:extLst>
                </a:gridCol>
                <a:gridCol w="1847273">
                  <a:extLst>
                    <a:ext uri="{9D8B030D-6E8A-4147-A177-3AD203B41FA5}">
                      <a16:colId xmlns="" xmlns:a16="http://schemas.microsoft.com/office/drawing/2014/main" val="4105699901"/>
                    </a:ext>
                  </a:extLst>
                </a:gridCol>
                <a:gridCol w="1551709">
                  <a:extLst>
                    <a:ext uri="{9D8B030D-6E8A-4147-A177-3AD203B41FA5}">
                      <a16:colId xmlns="" xmlns:a16="http://schemas.microsoft.com/office/drawing/2014/main" val="1040123906"/>
                    </a:ext>
                  </a:extLst>
                </a:gridCol>
                <a:gridCol w="2761672">
                  <a:extLst>
                    <a:ext uri="{9D8B030D-6E8A-4147-A177-3AD203B41FA5}">
                      <a16:colId xmlns="" xmlns:a16="http://schemas.microsoft.com/office/drawing/2014/main" val="2265738279"/>
                    </a:ext>
                  </a:extLst>
                </a:gridCol>
              </a:tblGrid>
              <a:tr h="652159">
                <a:tc>
                  <a:txBody>
                    <a:bodyPr/>
                    <a:lstStyle/>
                    <a:p>
                      <a:pPr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989130810"/>
                  </a:ext>
                </a:extLst>
              </a:tr>
              <a:tr h="451452">
                <a:tc>
                  <a:txBody>
                    <a:bodyPr/>
                    <a:lstStyle/>
                    <a:p>
                      <a:pPr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246568435"/>
                  </a:ext>
                </a:extLst>
              </a:tr>
              <a:tr h="451452">
                <a:tc>
                  <a:txBody>
                    <a:bodyPr/>
                    <a:lstStyle/>
                    <a:p>
                      <a:pPr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871548376"/>
                  </a:ext>
                </a:extLst>
              </a:tr>
              <a:tr h="451452">
                <a:tc>
                  <a:txBody>
                    <a:bodyPr/>
                    <a:lstStyle/>
                    <a:p>
                      <a:pPr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88.6</a:t>
                      </a:r>
                    </a:p>
                  </a:txBody>
                  <a:tcPr marL="6350" marR="6350" marT="6350" marB="0" anchor="ctr"/>
                </a:tc>
                <a:tc>
                  <a:txBody>
                    <a:bodyPr/>
                    <a:lstStyle/>
                    <a:p>
                      <a:pPr algn="ctr">
                        <a:lnSpc>
                          <a:spcPct val="107000"/>
                        </a:lnSpc>
                        <a:spcAft>
                          <a:spcPts val="0"/>
                        </a:spcAft>
                      </a:pPr>
                      <a:r>
                        <a:rPr lang="tr-TR" sz="2400" dirty="0">
                          <a:effectLst/>
                          <a:latin typeface="+mn-lt"/>
                        </a:rPr>
                        <a:t> 30</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61803737"/>
                  </a:ext>
                </a:extLst>
              </a:tr>
              <a:tr h="451452">
                <a:tc>
                  <a:txBody>
                    <a:bodyPr/>
                    <a:lstStyle/>
                    <a:p>
                      <a:pPr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161.2</a:t>
                      </a:r>
                    </a:p>
                  </a:txBody>
                  <a:tcPr marL="6350" marR="6350" marT="6350" marB="0" anchor="ctr"/>
                </a:tc>
                <a:tc>
                  <a:txBody>
                    <a:bodyPr/>
                    <a:lstStyle/>
                    <a:p>
                      <a:pPr algn="ctr">
                        <a:lnSpc>
                          <a:spcPct val="107000"/>
                        </a:lnSpc>
                        <a:spcAft>
                          <a:spcPts val="0"/>
                        </a:spcAft>
                      </a:pPr>
                      <a:r>
                        <a:rPr lang="tr-TR" sz="2400" dirty="0">
                          <a:effectLst/>
                          <a:latin typeface="+mn-lt"/>
                        </a:rPr>
                        <a:t> 84</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462970105"/>
                  </a:ext>
                </a:extLst>
              </a:tr>
              <a:tr h="451452">
                <a:tc>
                  <a:txBody>
                    <a:bodyPr/>
                    <a:lstStyle/>
                    <a:p>
                      <a:pPr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2</a:t>
                      </a:r>
                    </a:p>
                  </a:txBody>
                  <a:tcPr marL="6350" marR="6350" marT="6350" marB="0" anchor="ctr"/>
                </a:tc>
                <a:tc>
                  <a:txBody>
                    <a:bodyPr/>
                    <a:lstStyle/>
                    <a:p>
                      <a:pPr algn="ct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2400" dirty="0">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94818349"/>
                  </a:ext>
                </a:extLst>
              </a:tr>
              <a:tr h="451452">
                <a:tc>
                  <a:txBody>
                    <a:bodyPr/>
                    <a:lstStyle/>
                    <a:p>
                      <a:pPr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a:solidFill>
                            <a:srgbClr val="FF0000"/>
                          </a:solidFill>
                          <a:effectLst/>
                          <a:latin typeface="+mn-lt"/>
                          <a:cs typeface="Times New Roman" panose="02020603050405020304" pitchFamily="18" charset="0"/>
                        </a:rPr>
                        <a:t>5</a:t>
                      </a: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47</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68621894"/>
              </p:ext>
            </p:extLst>
          </p:nvPr>
        </p:nvGraphicFramePr>
        <p:xfrm>
          <a:off x="346080" y="2068815"/>
          <a:ext cx="11572685" cy="3032251"/>
        </p:xfrm>
        <a:graphic>
          <a:graphicData uri="http://schemas.openxmlformats.org/drawingml/2006/table">
            <a:tbl>
              <a:tblPr firstRow="1" firstCol="1" bandRow="1">
                <a:tableStyleId>{BDBED569-4797-4DF1-A0F4-6AAB3CD982D8}</a:tableStyleId>
              </a:tblPr>
              <a:tblGrid>
                <a:gridCol w="2436116">
                  <a:extLst>
                    <a:ext uri="{9D8B030D-6E8A-4147-A177-3AD203B41FA5}">
                      <a16:colId xmlns="" xmlns:a16="http://schemas.microsoft.com/office/drawing/2014/main" val="3971967903"/>
                    </a:ext>
                  </a:extLst>
                </a:gridCol>
                <a:gridCol w="1023186">
                  <a:extLst>
                    <a:ext uri="{9D8B030D-6E8A-4147-A177-3AD203B41FA5}">
                      <a16:colId xmlns="" xmlns:a16="http://schemas.microsoft.com/office/drawing/2014/main" val="4094087159"/>
                    </a:ext>
                  </a:extLst>
                </a:gridCol>
                <a:gridCol w="1560945">
                  <a:extLst>
                    <a:ext uri="{9D8B030D-6E8A-4147-A177-3AD203B41FA5}">
                      <a16:colId xmlns="" xmlns:a16="http://schemas.microsoft.com/office/drawing/2014/main" val="416363929"/>
                    </a:ext>
                  </a:extLst>
                </a:gridCol>
                <a:gridCol w="1551709">
                  <a:extLst>
                    <a:ext uri="{9D8B030D-6E8A-4147-A177-3AD203B41FA5}">
                      <a16:colId xmlns="" xmlns:a16="http://schemas.microsoft.com/office/drawing/2014/main" val="1810272846"/>
                    </a:ext>
                  </a:extLst>
                </a:gridCol>
                <a:gridCol w="2493819">
                  <a:extLst>
                    <a:ext uri="{9D8B030D-6E8A-4147-A177-3AD203B41FA5}">
                      <a16:colId xmlns="" xmlns:a16="http://schemas.microsoft.com/office/drawing/2014/main" val="2143473600"/>
                    </a:ext>
                  </a:extLst>
                </a:gridCol>
                <a:gridCol w="2506910">
                  <a:extLst>
                    <a:ext uri="{9D8B030D-6E8A-4147-A177-3AD203B41FA5}">
                      <a16:colId xmlns="" xmlns:a16="http://schemas.microsoft.com/office/drawing/2014/main" val="690554438"/>
                    </a:ext>
                  </a:extLst>
                </a:gridCol>
              </a:tblGrid>
              <a:tr h="861287">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13</a:t>
                      </a:r>
                    </a:p>
                  </a:txBody>
                  <a:tcPr marL="9525" marR="9525" marT="9525" marB="0" anchor="ctr"/>
                </a:tc>
                <a:tc>
                  <a:txBody>
                    <a:bodyPr/>
                    <a:lstStyle/>
                    <a:p>
                      <a:pPr algn="ctr">
                        <a:lnSpc>
                          <a:spcPct val="107000"/>
                        </a:lnSpc>
                        <a:spcAft>
                          <a:spcPts val="0"/>
                        </a:spcAft>
                      </a:pPr>
                      <a:r>
                        <a:rPr lang="tr-TR" sz="2000" dirty="0">
                          <a:effectLst/>
                          <a:latin typeface="+mn-lt"/>
                        </a:rPr>
                        <a:t> 11</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 242</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smtClean="0">
                          <a:effectLst/>
                          <a:latin typeface="+mn-lt"/>
                          <a:cs typeface="Times New Roman" panose="02020603050405020304" pitchFamily="18" charset="0"/>
                        </a:rPr>
                        <a:t>1,2</a:t>
                      </a:r>
                      <a:endParaRPr lang="tr-TR" sz="2000"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10</a:t>
                      </a:r>
                    </a:p>
                  </a:txBody>
                  <a:tcPr marL="9525" marR="9525" marT="9525" marB="0" anchor="ctr"/>
                </a:tc>
                <a:tc>
                  <a:txBody>
                    <a:bodyPr/>
                    <a:lstStyle/>
                    <a:p>
                      <a:pPr algn="ctr">
                        <a:lnSpc>
                          <a:spcPct val="107000"/>
                        </a:lnSpc>
                        <a:spcAft>
                          <a:spcPts val="0"/>
                        </a:spcAft>
                      </a:pPr>
                      <a:r>
                        <a:rPr lang="tr-TR" sz="2000" dirty="0">
                          <a:effectLst/>
                          <a:latin typeface="+mn-lt"/>
                        </a:rPr>
                        <a:t> 7</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 154</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smtClean="0">
                          <a:effectLst/>
                          <a:latin typeface="+mn-lt"/>
                          <a:cs typeface="Times New Roman" panose="02020603050405020304" pitchFamily="18" charset="0"/>
                        </a:rPr>
                        <a:t>1,4</a:t>
                      </a:r>
                      <a:endParaRPr lang="tr-TR" sz="2000"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189105459"/>
                  </a:ext>
                </a:extLst>
              </a:tr>
              <a:tr h="600677">
                <a:tc>
                  <a:txBody>
                    <a:bodyPr/>
                    <a:lstStyle/>
                    <a:p>
                      <a:pPr algn="r">
                        <a:lnSpc>
                          <a:spcPct val="107000"/>
                        </a:lnSpc>
                        <a:spcAft>
                          <a:spcPts val="0"/>
                        </a:spcAft>
                      </a:pPr>
                      <a:r>
                        <a:rPr lang="tr-TR" sz="2000" dirty="0" smtClean="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dirty="0">
                          <a:effectLst/>
                          <a:latin typeface="+mn-lt"/>
                          <a:cs typeface="Times New Roman" panose="02020603050405020304" pitchFamily="18" charset="0"/>
                        </a:rPr>
                        <a:t>23</a:t>
                      </a:r>
                    </a:p>
                  </a:txBody>
                  <a:tcPr marL="6350" marR="6350" marT="6350" marB="0" anchor="ctr"/>
                </a:tc>
                <a:tc>
                  <a:txBody>
                    <a:bodyPr/>
                    <a:lstStyle/>
                    <a:p>
                      <a:pPr algn="ctr">
                        <a:lnSpc>
                          <a:spcPct val="107000"/>
                        </a:lnSpc>
                        <a:spcAft>
                          <a:spcPts val="0"/>
                        </a:spcAft>
                      </a:pPr>
                      <a:r>
                        <a:rPr lang="tr-TR" sz="2000" dirty="0">
                          <a:effectLst/>
                          <a:latin typeface="+mn-lt"/>
                        </a:rPr>
                        <a:t> 14</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 396</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1,5</a:t>
                      </a:r>
                    </a:p>
                  </a:txBody>
                  <a:tcPr marL="6350" marR="6350" marT="635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666215456"/>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 xmlns:a16="http://schemas.microsoft.com/office/drawing/2014/main" val="2078438818"/>
                    </a:ext>
                  </a:extLst>
                </a:gridCol>
                <a:gridCol w="2192436">
                  <a:extLst>
                    <a:ext uri="{9D8B030D-6E8A-4147-A177-3AD203B41FA5}">
                      <a16:colId xmlns="" xmlns:a16="http://schemas.microsoft.com/office/drawing/2014/main" val="1100204914"/>
                    </a:ext>
                  </a:extLst>
                </a:gridCol>
                <a:gridCol w="3491276">
                  <a:extLst>
                    <a:ext uri="{9D8B030D-6E8A-4147-A177-3AD203B41FA5}">
                      <a16:colId xmlns="" xmlns:a16="http://schemas.microsoft.com/office/drawing/2014/main" val="4114048839"/>
                    </a:ext>
                  </a:extLst>
                </a:gridCol>
                <a:gridCol w="2288599">
                  <a:extLst>
                    <a:ext uri="{9D8B030D-6E8A-4147-A177-3AD203B41FA5}">
                      <a16:colId xmlns=""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107</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10</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30</a:t>
                      </a:r>
                    </a:p>
                  </a:txBody>
                  <a:tcPr marL="0" marR="0" marT="0" marB="0"/>
                </a:tc>
                <a:extLst>
                  <a:ext uri="{0D108BD9-81ED-4DB2-BD59-A6C34878D82A}">
                    <a16:rowId xmlns=""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11</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t>13.01.2026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48</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49</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5</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2489089117"/>
              </p:ext>
            </p:extLst>
          </p:nvPr>
        </p:nvGraphicFramePr>
        <p:xfrm>
          <a:off x="496389" y="2531815"/>
          <a:ext cx="11372339" cy="2243325"/>
        </p:xfrm>
        <a:graphic>
          <a:graphicData uri="http://schemas.openxmlformats.org/drawingml/2006/table">
            <a:tbl>
              <a:tblPr firstRow="1" firstCol="1" bandRow="1">
                <a:tableStyleId>{BDBED569-4797-4DF1-A0F4-6AAB3CD982D8}</a:tableStyleId>
              </a:tblPr>
              <a:tblGrid>
                <a:gridCol w="2902592">
                  <a:extLst>
                    <a:ext uri="{9D8B030D-6E8A-4147-A177-3AD203B41FA5}">
                      <a16:colId xmlns="" xmlns:a16="http://schemas.microsoft.com/office/drawing/2014/main" val="3065712096"/>
                    </a:ext>
                  </a:extLst>
                </a:gridCol>
                <a:gridCol w="3001505">
                  <a:extLst>
                    <a:ext uri="{9D8B030D-6E8A-4147-A177-3AD203B41FA5}">
                      <a16:colId xmlns="" xmlns:a16="http://schemas.microsoft.com/office/drawing/2014/main" val="4090272509"/>
                    </a:ext>
                  </a:extLst>
                </a:gridCol>
                <a:gridCol w="2733655">
                  <a:extLst>
                    <a:ext uri="{9D8B030D-6E8A-4147-A177-3AD203B41FA5}">
                      <a16:colId xmlns="" xmlns:a16="http://schemas.microsoft.com/office/drawing/2014/main" val="2144326116"/>
                    </a:ext>
                  </a:extLst>
                </a:gridCol>
                <a:gridCol w="2734587">
                  <a:extLst>
                    <a:ext uri="{9D8B030D-6E8A-4147-A177-3AD203B41FA5}">
                      <a16:colId xmlns="" xmlns:a16="http://schemas.microsoft.com/office/drawing/2014/main" val="1937569056"/>
                    </a:ext>
                  </a:extLst>
                </a:gridCol>
              </a:tblGrid>
              <a:tr h="559051">
                <a:tc>
                  <a:txBody>
                    <a:bodyPr/>
                    <a:lstStyle/>
                    <a:p>
                      <a:pPr algn="ctr">
                        <a:lnSpc>
                          <a:spcPct val="100000"/>
                        </a:lnSpc>
                        <a:spcAft>
                          <a:spcPts val="0"/>
                        </a:spcAft>
                      </a:pPr>
                      <a:r>
                        <a:rPr lang="tr-TR" sz="1800" dirty="0">
                          <a:solidFill>
                            <a:srgbClr val="FF0000"/>
                          </a:solidFill>
                          <a:effectLst/>
                          <a:latin typeface="+mn-lt"/>
                        </a:rPr>
                        <a:t>BÖLÜM ADI*</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Başkanı </a:t>
                      </a:r>
                    </a:p>
                    <a:p>
                      <a:pPr algn="ctr">
                        <a:lnSpc>
                          <a:spcPct val="100000"/>
                        </a:lnSpc>
                        <a:spcAft>
                          <a:spcPts val="0"/>
                        </a:spcAft>
                      </a:pP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33324153"/>
                  </a:ext>
                </a:extLst>
              </a:tr>
              <a:tr h="447492">
                <a:tc>
                  <a:txBody>
                    <a:bodyPr/>
                    <a:lstStyle/>
                    <a:p>
                      <a:r>
                        <a:rPr lang="tr-TR" sz="1800" dirty="0">
                          <a:effectLst/>
                          <a:latin typeface="+mn-lt"/>
                          <a:cs typeface="Times New Roman" panose="02020603050405020304" pitchFamily="18" charset="0"/>
                        </a:rPr>
                        <a:t>Bilgisayar Teknolojileri</a:t>
                      </a:r>
                    </a:p>
                  </a:txBody>
                  <a:tcPr marL="68580" marR="68580" marT="0" marB="0" anchor="ctr"/>
                </a:tc>
                <a:tc>
                  <a:txBody>
                    <a:bodyPr/>
                    <a:lstStyle/>
                    <a:p>
                      <a:r>
                        <a:rPr lang="tr-TR" sz="1800" dirty="0">
                          <a:effectLst/>
                          <a:latin typeface="+mn-lt"/>
                          <a:cs typeface="Times New Roman" panose="02020603050405020304" pitchFamily="18" charset="0"/>
                        </a:rPr>
                        <a:t>Dr. Öğr. Üyesi Muharrem AYDIN</a:t>
                      </a:r>
                    </a:p>
                  </a:txBody>
                  <a:tcPr marL="68580" marR="68580" marT="0" marB="0" anchor="ctr"/>
                </a:tc>
                <a:tc>
                  <a:txBody>
                    <a:bodyPr/>
                    <a:lstStyle/>
                    <a:p>
                      <a:r>
                        <a:rPr lang="tr-TR" sz="1800" dirty="0">
                          <a:effectLst/>
                          <a:latin typeface="+mn-lt"/>
                          <a:cs typeface="Times New Roman" panose="02020603050405020304" pitchFamily="18" charset="0"/>
                        </a:rPr>
                        <a:t>Öğr. Gör. Furkan KALYONCU</a:t>
                      </a:r>
                    </a:p>
                  </a:txBody>
                  <a:tcPr marL="68580" marR="68580" marT="0" marB="0" anchor="ctr"/>
                </a:tc>
                <a:tc>
                  <a:txBody>
                    <a:bodyPr/>
                    <a:lstStyle/>
                    <a:p>
                      <a:pPr>
                        <a:lnSpc>
                          <a:spcPct val="107000"/>
                        </a:lnSpc>
                        <a:spcAft>
                          <a:spcPts val="0"/>
                        </a:spcAft>
                      </a:pPr>
                      <a:r>
                        <a:rPr lang="tr-TR" sz="1800" dirty="0">
                          <a:effectLst/>
                          <a:latin typeface="+mn-lt"/>
                        </a:rPr>
                        <a:t>Öğr. Gör. Rabia KURNAZ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92003890"/>
                  </a:ext>
                </a:extLst>
              </a:tr>
              <a:tr h="447492">
                <a:tc>
                  <a:txBody>
                    <a:bodyPr/>
                    <a:lstStyle/>
                    <a:p>
                      <a:r>
                        <a:rPr lang="tr-TR" sz="1800" dirty="0">
                          <a:effectLst/>
                          <a:latin typeface="+mn-lt"/>
                          <a:cs typeface="Times New Roman" panose="02020603050405020304" pitchFamily="18" charset="0"/>
                        </a:rPr>
                        <a:t>Elektronik ve Otomasyon Bölümü</a:t>
                      </a:r>
                    </a:p>
                  </a:txBody>
                  <a:tcPr marL="68580" marR="68580" marT="0" marB="0" anchor="ctr"/>
                </a:tc>
                <a:tc>
                  <a:txBody>
                    <a:bodyPr/>
                    <a:lstStyle/>
                    <a:p>
                      <a:r>
                        <a:rPr lang="tr-TR" sz="1800" dirty="0">
                          <a:effectLst/>
                          <a:latin typeface="+mn-lt"/>
                          <a:cs typeface="Times New Roman" panose="02020603050405020304" pitchFamily="18" charset="0"/>
                        </a:rPr>
                        <a:t>Dr. Öğr. Üyesi Hakkı GÜÇLÜ</a:t>
                      </a:r>
                    </a:p>
                  </a:txBody>
                  <a:tcPr marL="68580" marR="68580" marT="0" marB="0" anchor="ctr"/>
                </a:tc>
                <a:tc>
                  <a:txBody>
                    <a:bodyPr/>
                    <a:lstStyle/>
                    <a:p>
                      <a:r>
                        <a:rPr lang="tr-TR" sz="1800" dirty="0">
                          <a:effectLst/>
                          <a:latin typeface="+mn-lt"/>
                          <a:cs typeface="Times New Roman" panose="02020603050405020304" pitchFamily="18" charset="0"/>
                        </a:rPr>
                        <a:t>Dr. Öğr. Üyesi Gülbahar Merve ŞILBIR</a:t>
                      </a: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23462324"/>
                  </a:ext>
                </a:extLst>
              </a:tr>
              <a:tr h="447492">
                <a:tc>
                  <a:txBody>
                    <a:bodyPr/>
                    <a:lstStyle/>
                    <a:p>
                      <a:pPr>
                        <a:lnSpc>
                          <a:spcPct val="107000"/>
                        </a:lnSpc>
                        <a:spcAft>
                          <a:spcPts val="0"/>
                        </a:spcAft>
                      </a:pPr>
                      <a:r>
                        <a:rPr lang="tr-TR" sz="1800" dirty="0">
                          <a:effectLst/>
                          <a:latin typeface="+mn-lt"/>
                        </a:rPr>
                        <a:t>Yazılım, Uygulama Geliştirme ve Çözümleme Bölümü</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75147221"/>
                  </a:ext>
                </a:extLst>
              </a:tr>
            </a:tbl>
          </a:graphicData>
        </a:graphic>
      </p:graphicFrame>
      <p:sp>
        <p:nvSpPr>
          <p:cNvPr id="10" name="Metin kutusu 9"/>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50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013281107"/>
              </p:ext>
            </p:extLst>
          </p:nvPr>
        </p:nvGraphicFramePr>
        <p:xfrm>
          <a:off x="241378" y="1968423"/>
          <a:ext cx="11466917" cy="3955026"/>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 xmlns:a16="http://schemas.microsoft.com/office/drawing/2014/main" val="907143591"/>
                    </a:ext>
                  </a:extLst>
                </a:gridCol>
                <a:gridCol w="884583">
                  <a:extLst>
                    <a:ext uri="{9D8B030D-6E8A-4147-A177-3AD203B41FA5}">
                      <a16:colId xmlns="" xmlns:a16="http://schemas.microsoft.com/office/drawing/2014/main" val="719348450"/>
                    </a:ext>
                  </a:extLst>
                </a:gridCol>
                <a:gridCol w="695738">
                  <a:extLst>
                    <a:ext uri="{9D8B030D-6E8A-4147-A177-3AD203B41FA5}">
                      <a16:colId xmlns=""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smtClean="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5360805"/>
                  </a:ext>
                </a:extLst>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smtClean="0">
                          <a:effectLst/>
                        </a:rPr>
                        <a:t>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smtClean="0">
                          <a:effectLst/>
                        </a:rPr>
                        <a:t>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smtClean="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a:effectLst/>
                        </a:rPr>
                        <a:t>5 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130715490"/>
                  </a:ext>
                </a:extLst>
              </a:tr>
              <a:tr h="218572">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smtClean="0">
                          <a:effectLst/>
                        </a:rPr>
                        <a:t>10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dirty="0" smtClean="0">
                          <a:effectLst/>
                        </a:rPr>
                        <a:t>15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45258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51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745666351"/>
              </p:ext>
            </p:extLst>
          </p:nvPr>
        </p:nvGraphicFramePr>
        <p:xfrm>
          <a:off x="361450" y="2051551"/>
          <a:ext cx="11466917" cy="3403958"/>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 xmlns:a16="http://schemas.microsoft.com/office/drawing/2014/main" val="907143591"/>
                    </a:ext>
                  </a:extLst>
                </a:gridCol>
                <a:gridCol w="884583">
                  <a:extLst>
                    <a:ext uri="{9D8B030D-6E8A-4147-A177-3AD203B41FA5}">
                      <a16:colId xmlns="" xmlns:a16="http://schemas.microsoft.com/office/drawing/2014/main" val="719348450"/>
                    </a:ext>
                  </a:extLst>
                </a:gridCol>
                <a:gridCol w="695738">
                  <a:extLst>
                    <a:ext uri="{9D8B030D-6E8A-4147-A177-3AD203B41FA5}">
                      <a16:colId xmlns=""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21560882"/>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81765200"/>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99042241"/>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11306817"/>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579219863"/>
                  </a:ext>
                </a:extLst>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5360805"/>
                  </a:ext>
                </a:extLst>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30286879"/>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55791476"/>
                  </a:ext>
                </a:extLst>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52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946908685"/>
              </p:ext>
            </p:extLst>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 xmlns:a16="http://schemas.microsoft.com/office/drawing/2014/main" val="2411480335"/>
                    </a:ext>
                  </a:extLst>
                </a:gridCol>
                <a:gridCol w="790980">
                  <a:extLst>
                    <a:ext uri="{9D8B030D-6E8A-4147-A177-3AD203B41FA5}">
                      <a16:colId xmlns="" xmlns:a16="http://schemas.microsoft.com/office/drawing/2014/main" val="2740012930"/>
                    </a:ext>
                  </a:extLst>
                </a:gridCol>
                <a:gridCol w="794327">
                  <a:extLst>
                    <a:ext uri="{9D8B030D-6E8A-4147-A177-3AD203B41FA5}">
                      <a16:colId xmlns=""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11 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11 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53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640161896"/>
              </p:ext>
            </p:extLst>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 xmlns:a16="http://schemas.microsoft.com/office/drawing/2014/main" val="163935098"/>
                    </a:ext>
                  </a:extLst>
                </a:gridCol>
                <a:gridCol w="754689">
                  <a:extLst>
                    <a:ext uri="{9D8B030D-6E8A-4147-A177-3AD203B41FA5}">
                      <a16:colId xmlns="" xmlns:a16="http://schemas.microsoft.com/office/drawing/2014/main" val="1347630180"/>
                    </a:ext>
                  </a:extLst>
                </a:gridCol>
                <a:gridCol w="633940">
                  <a:extLst>
                    <a:ext uri="{9D8B030D-6E8A-4147-A177-3AD203B41FA5}">
                      <a16:colId xmlns=""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3484504468"/>
                  </a:ext>
                </a:extLst>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3697897285"/>
                  </a:ext>
                </a:extLst>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54</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874567086"/>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 xmlns:a16="http://schemas.microsoft.com/office/drawing/2014/main" val="3709928752"/>
                    </a:ext>
                  </a:extLst>
                </a:gridCol>
                <a:gridCol w="778639">
                  <a:extLst>
                    <a:ext uri="{9D8B030D-6E8A-4147-A177-3AD203B41FA5}">
                      <a16:colId xmlns="" xmlns:a16="http://schemas.microsoft.com/office/drawing/2014/main" val="4108230107"/>
                    </a:ext>
                  </a:extLst>
                </a:gridCol>
                <a:gridCol w="674190">
                  <a:extLst>
                    <a:ext uri="{9D8B030D-6E8A-4147-A177-3AD203B41FA5}">
                      <a16:colId xmlns=""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7568" marR="7568" marT="7568" marB="0"/>
                </a:tc>
                <a:extLst>
                  <a:ext uri="{0D108BD9-81ED-4DB2-BD59-A6C34878D82A}">
                    <a16:rowId xmlns=""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7568" marR="7568" marT="7568" marB="0"/>
                </a:tc>
                <a:extLst>
                  <a:ext uri="{0D108BD9-81ED-4DB2-BD59-A6C34878D82A}">
                    <a16:rowId xmlns=""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7568" marR="7568" marT="7568" marB="0"/>
                </a:tc>
                <a:extLst>
                  <a:ext uri="{0D108BD9-81ED-4DB2-BD59-A6C34878D82A}">
                    <a16:rowId xmlns=""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8</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55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996859560"/>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 xmlns:a16="http://schemas.microsoft.com/office/drawing/2014/main" val="1220560926"/>
                    </a:ext>
                  </a:extLst>
                </a:gridCol>
                <a:gridCol w="1182255">
                  <a:extLst>
                    <a:ext uri="{9D8B030D-6E8A-4147-A177-3AD203B41FA5}">
                      <a16:colId xmlns="" xmlns:a16="http://schemas.microsoft.com/office/drawing/2014/main" val="1174520499"/>
                    </a:ext>
                  </a:extLst>
                </a:gridCol>
                <a:gridCol w="1169604">
                  <a:extLst>
                    <a:ext uri="{9D8B030D-6E8A-4147-A177-3AD203B41FA5}">
                      <a16:colId xmlns=""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11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11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56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235941747"/>
              </p:ext>
            </p:extLst>
          </p:nvPr>
        </p:nvGraphicFramePr>
        <p:xfrm>
          <a:off x="470263" y="1943069"/>
          <a:ext cx="11208215" cy="4163929"/>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 xmlns:a16="http://schemas.microsoft.com/office/drawing/2014/main" val="2526474675"/>
                    </a:ext>
                  </a:extLst>
                </a:gridCol>
                <a:gridCol w="805070">
                  <a:extLst>
                    <a:ext uri="{9D8B030D-6E8A-4147-A177-3AD203B41FA5}">
                      <a16:colId xmlns="" xmlns:a16="http://schemas.microsoft.com/office/drawing/2014/main" val="3884299834"/>
                    </a:ext>
                  </a:extLst>
                </a:gridCol>
                <a:gridCol w="636104">
                  <a:extLst>
                    <a:ext uri="{9D8B030D-6E8A-4147-A177-3AD203B41FA5}">
                      <a16:colId xmlns=""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smtClean="0">
                          <a:effectLst/>
                        </a:rPr>
                        <a:t>52</a:t>
                      </a:r>
                    </a:p>
                  </a:txBody>
                  <a:tcPr marL="8441" marR="8441" marT="8441" marB="0" anchor="ctr"/>
                </a:tc>
                <a:tc>
                  <a:txBody>
                    <a:bodyPr/>
                    <a:lstStyle/>
                    <a:p>
                      <a:pPr algn="ctr">
                        <a:lnSpc>
                          <a:spcPct val="107000"/>
                        </a:lnSpc>
                        <a:spcAft>
                          <a:spcPts val="0"/>
                        </a:spcAft>
                      </a:pPr>
                      <a:r>
                        <a:rPr lang="tr-TR" sz="1400" dirty="0">
                          <a:effectLst/>
                        </a:rPr>
                        <a:t> 69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smtClean="0">
                          <a:effectLst/>
                        </a:rPr>
                        <a:t>33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32 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a:t>
                      </a:r>
                      <a:r>
                        <a:rPr lang="tr-TR" sz="1400" dirty="0" smtClean="0">
                          <a:effectLst/>
                        </a:rPr>
                        <a:t>22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30 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dirty="0">
                          <a:effectLst/>
                        </a:rPr>
                        <a:t> </a:t>
                      </a:r>
                      <a:r>
                        <a:rPr lang="tr-TR" sz="1400" b="1" dirty="0" smtClean="0">
                          <a:effectLst/>
                        </a:rPr>
                        <a:t>107</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effectLst/>
                        </a:rPr>
                        <a:t> </a:t>
                      </a:r>
                      <a:r>
                        <a:rPr lang="tr-TR" sz="1400" b="1" dirty="0" smtClean="0">
                          <a:effectLst/>
                        </a:rPr>
                        <a:t>131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t>13.01.2026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t>57</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3551419673"/>
              </p:ext>
            </p:extLst>
          </p:nvPr>
        </p:nvGraphicFramePr>
        <p:xfrm>
          <a:off x="457201" y="1848680"/>
          <a:ext cx="11390242" cy="4023257"/>
        </p:xfrm>
        <a:graphic>
          <a:graphicData uri="http://schemas.openxmlformats.org/drawingml/2006/table">
            <a:tbl>
              <a:tblPr>
                <a:tableStyleId>{BDBED569-4797-4DF1-A0F4-6AAB3CD982D8}</a:tableStyleId>
              </a:tblPr>
              <a:tblGrid>
                <a:gridCol w="2603507">
                  <a:extLst>
                    <a:ext uri="{9D8B030D-6E8A-4147-A177-3AD203B41FA5}">
                      <a16:colId xmlns="" xmlns:a16="http://schemas.microsoft.com/office/drawing/2014/main" val="1512283553"/>
                    </a:ext>
                  </a:extLst>
                </a:gridCol>
                <a:gridCol w="1214863">
                  <a:extLst>
                    <a:ext uri="{9D8B030D-6E8A-4147-A177-3AD203B41FA5}">
                      <a16:colId xmlns="" xmlns:a16="http://schemas.microsoft.com/office/drawing/2014/main" val="2941615692"/>
                    </a:ext>
                  </a:extLst>
                </a:gridCol>
                <a:gridCol w="1214863">
                  <a:extLst>
                    <a:ext uri="{9D8B030D-6E8A-4147-A177-3AD203B41FA5}">
                      <a16:colId xmlns="" xmlns:a16="http://schemas.microsoft.com/office/drawing/2014/main" val="3849964202"/>
                    </a:ext>
                  </a:extLst>
                </a:gridCol>
                <a:gridCol w="4399001">
                  <a:extLst>
                    <a:ext uri="{9D8B030D-6E8A-4147-A177-3AD203B41FA5}">
                      <a16:colId xmlns="" xmlns:a16="http://schemas.microsoft.com/office/drawing/2014/main" val="1885514975"/>
                    </a:ext>
                  </a:extLst>
                </a:gridCol>
                <a:gridCol w="974035">
                  <a:extLst>
                    <a:ext uri="{9D8B030D-6E8A-4147-A177-3AD203B41FA5}">
                      <a16:colId xmlns="" xmlns:a16="http://schemas.microsoft.com/office/drawing/2014/main" val="2981608465"/>
                    </a:ext>
                  </a:extLst>
                </a:gridCol>
                <a:gridCol w="983973">
                  <a:extLst>
                    <a:ext uri="{9D8B030D-6E8A-4147-A177-3AD203B41FA5}">
                      <a16:colId xmlns="" xmlns:a16="http://schemas.microsoft.com/office/drawing/2014/main" val="3219867409"/>
                    </a:ext>
                  </a:extLst>
                </a:gridCol>
              </a:tblGrid>
              <a:tr h="303513">
                <a:tc>
                  <a:txBody>
                    <a:bodyPr/>
                    <a:lstStyle/>
                    <a:p>
                      <a:pPr marL="72000"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53906734"/>
                  </a:ext>
                </a:extLst>
              </a:tr>
              <a:tr h="336624">
                <a:tc>
                  <a:txBody>
                    <a:bodyPr/>
                    <a:lstStyle/>
                    <a:p>
                      <a:pPr marL="72000">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4</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11</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ea typeface="Calibri" panose="020F0502020204030204" pitchFamily="34" charset="0"/>
                          <a:cs typeface="Times New Roman" panose="02020603050405020304" pitchFamily="18" charset="0"/>
                        </a:rPr>
                        <a:t>3</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408491658"/>
                  </a:ext>
                </a:extLst>
              </a:tr>
              <a:tr h="336624">
                <a:tc>
                  <a:txBody>
                    <a:bodyPr/>
                    <a:lstStyle/>
                    <a:p>
                      <a:pPr marL="72000">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8</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15</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278280707"/>
                  </a:ext>
                </a:extLst>
              </a:tr>
              <a:tr h="502364">
                <a:tc>
                  <a:txBody>
                    <a:bodyPr/>
                    <a:lstStyle/>
                    <a:p>
                      <a:pPr marL="72000">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57503645"/>
                  </a:ext>
                </a:extLst>
              </a:tr>
              <a:tr h="336624">
                <a:tc>
                  <a:txBody>
                    <a:bodyPr/>
                    <a:lstStyle/>
                    <a:p>
                      <a:pPr marL="72000">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smtClean="0">
                          <a:effectLst/>
                          <a:latin typeface="+mn-lt"/>
                          <a:cs typeface="Times New Roman" panose="02020603050405020304" pitchFamily="18" charset="0"/>
                        </a:rPr>
                        <a:t>11</a:t>
                      </a:r>
                      <a:endParaRPr lang="tr-TR" sz="1600" dirty="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smtClean="0">
                          <a:effectLst/>
                          <a:latin typeface="+mn-lt"/>
                          <a:cs typeface="Times New Roman" panose="02020603050405020304" pitchFamily="18" charset="0"/>
                        </a:rPr>
                        <a:t>13</a:t>
                      </a: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Diğer (Açıkhava Etkinlikleri, Ziyaretler, Geziler </a:t>
                      </a:r>
                      <a:r>
                        <a:rPr lang="tr-TR" sz="1600" dirty="0" err="1">
                          <a:effectLst/>
                          <a:latin typeface="+mn-lt"/>
                        </a:rPr>
                        <a:t>v.b</a:t>
                      </a: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400936759"/>
                  </a:ext>
                </a:extLst>
              </a:tr>
              <a:tr h="336624">
                <a:tc>
                  <a:txBody>
                    <a:bodyPr/>
                    <a:lstStyle/>
                    <a:p>
                      <a:pPr marL="72000">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err="1">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r>
                        <a:rPr lang="tr-TR" sz="1600" dirty="0" smtClean="0">
                          <a:effectLst/>
                          <a:latin typeface="+mn-lt"/>
                        </a:rPr>
                        <a:t>6</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ea typeface="Calibri" panose="020F0502020204030204" pitchFamily="34" charset="0"/>
                          <a:cs typeface="Times New Roman" panose="02020603050405020304" pitchFamily="18" charset="0"/>
                        </a:rPr>
                        <a:t>9</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17973444"/>
                  </a:ext>
                </a:extLst>
              </a:tr>
              <a:tr h="336624">
                <a:tc>
                  <a:txBody>
                    <a:bodyPr/>
                    <a:lstStyle/>
                    <a:p>
                      <a:pPr marL="72000">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862991955"/>
                  </a:ext>
                </a:extLst>
              </a:tr>
              <a:tr h="336624">
                <a:tc>
                  <a:txBody>
                    <a:bodyPr/>
                    <a:lstStyle/>
                    <a:p>
                      <a:pPr marL="72000">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900303215"/>
                  </a:ext>
                </a:extLst>
              </a:tr>
              <a:tr h="336624">
                <a:tc>
                  <a:txBody>
                    <a:bodyPr/>
                    <a:lstStyle/>
                    <a:p>
                      <a:pPr marL="72000">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2</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smtClean="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77623417"/>
                  </a:ext>
                </a:extLst>
              </a:tr>
              <a:tr h="350551">
                <a:tc>
                  <a:txBody>
                    <a:bodyPr/>
                    <a:lstStyle/>
                    <a:p>
                      <a:pPr marL="72000">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2</a:t>
                      </a: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8</a:t>
                      </a:r>
                    </a:p>
                  </a:txBody>
                  <a:tcPr marL="3175" marR="3175" marT="3175" marB="0" anchor="ctr"/>
                </a:tc>
                <a:tc>
                  <a:txBody>
                    <a:bodyPr/>
                    <a:lstStyle/>
                    <a:p>
                      <a:pPr marL="72000">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0" dirty="0" smtClean="0">
                          <a:solidFill>
                            <a:schemeClr val="tx1"/>
                          </a:solidFill>
                          <a:effectLst/>
                          <a:latin typeface="+mn-lt"/>
                        </a:rPr>
                        <a:t>1 </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384438468"/>
                  </a:ext>
                </a:extLst>
              </a:tr>
              <a:tr h="266621">
                <a:tc rowSpan="2">
                  <a:txBody>
                    <a:bodyPr/>
                    <a:lstStyle/>
                    <a:p>
                      <a:pPr marL="72000">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rowSpan="2">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sz="1600" b="0" dirty="0">
                          <a:solidFill>
                            <a:schemeClr val="tx1"/>
                          </a:solidFill>
                        </a:rPr>
                        <a:t>1</a:t>
                      </a:r>
                    </a:p>
                  </a:txBody>
                  <a:tcPr marL="0" marR="0" marT="0" marB="0" anchor="ctr"/>
                </a:tc>
                <a:tc>
                  <a:txBody>
                    <a:bodyPr/>
                    <a:lstStyle/>
                    <a:p>
                      <a:pPr marL="72000" algn="ctr">
                        <a:lnSpc>
                          <a:spcPct val="100000"/>
                        </a:lnSpc>
                        <a:spcAft>
                          <a:spcPts val="0"/>
                        </a:spcAft>
                      </a:pPr>
                      <a:r>
                        <a:rPr lang="tr-TR" sz="1600" b="0" dirty="0">
                          <a:solidFill>
                            <a:schemeClr val="tx1"/>
                          </a:solidFill>
                          <a:effectLst/>
                          <a:latin typeface="+mn-lt"/>
                        </a:rPr>
                        <a:t>1 </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130704476"/>
                  </a:ext>
                </a:extLst>
              </a:tr>
              <a:tr h="236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 16</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36</a:t>
                      </a:r>
                    </a:p>
                  </a:txBody>
                  <a:tcPr marL="0" marR="0" marT="0" marB="0" anchor="ctr"/>
                </a:tc>
                <a:extLst>
                  <a:ext uri="{0D108BD9-81ED-4DB2-BD59-A6C34878D82A}">
                    <a16:rowId xmlns=""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88320B-9400-8752-5852-B43078EE5421}"/>
              </a:ext>
            </a:extLst>
          </p:cNvPr>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58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674909007"/>
              </p:ext>
            </p:extLst>
          </p:nvPr>
        </p:nvGraphicFramePr>
        <p:xfrm>
          <a:off x="532060" y="1932315"/>
          <a:ext cx="11096724" cy="3623659"/>
        </p:xfrm>
        <a:graphic>
          <a:graphicData uri="http://schemas.openxmlformats.org/drawingml/2006/table">
            <a:tbl>
              <a:tblPr firstRow="1" firstCol="1" lastRow="1" lastCol="1" bandRow="1" bandCol="1">
                <a:tableStyleId>{5940675A-B579-460E-94D1-54222C63F5DA}</a:tableStyleId>
              </a:tblPr>
              <a:tblGrid>
                <a:gridCol w="8944627">
                  <a:extLst>
                    <a:ext uri="{9D8B030D-6E8A-4147-A177-3AD203B41FA5}">
                      <a16:colId xmlns="" xmlns:a16="http://schemas.microsoft.com/office/drawing/2014/main" val="2633809722"/>
                    </a:ext>
                  </a:extLst>
                </a:gridCol>
                <a:gridCol w="1022090">
                  <a:extLst>
                    <a:ext uri="{9D8B030D-6E8A-4147-A177-3AD203B41FA5}">
                      <a16:colId xmlns="" xmlns:a16="http://schemas.microsoft.com/office/drawing/2014/main" val="518810373"/>
                    </a:ext>
                  </a:extLst>
                </a:gridCol>
                <a:gridCol w="1130007">
                  <a:extLst>
                    <a:ext uri="{9D8B030D-6E8A-4147-A177-3AD203B41FA5}">
                      <a16:colId xmlns="" xmlns:a16="http://schemas.microsoft.com/office/drawing/2014/main" val="2738585799"/>
                    </a:ext>
                  </a:extLst>
                </a:gridCol>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99130183"/>
                  </a:ext>
                </a:extLst>
              </a:tr>
              <a:tr h="436367">
                <a:tc>
                  <a:txBody>
                    <a:bodyPr/>
                    <a:lstStyle/>
                    <a:p>
                      <a:pPr marL="36195" marR="36195">
                        <a:lnSpc>
                          <a:spcPct val="107000"/>
                        </a:lnSpc>
                        <a:spcAft>
                          <a:spcPts val="0"/>
                        </a:spcAft>
                      </a:pPr>
                      <a:r>
                        <a:rPr lang="tr-TR" sz="1100" dirty="0">
                          <a:effectLst/>
                        </a:rPr>
                        <a:t> </a:t>
                      </a:r>
                      <a:r>
                        <a:rPr lang="tr-TR" sz="1800" b="0" i="0" kern="1200" dirty="0">
                          <a:solidFill>
                            <a:schemeClr val="tx1"/>
                          </a:solidFill>
                          <a:effectLst/>
                          <a:latin typeface="+mn-lt"/>
                          <a:ea typeface="+mn-ea"/>
                          <a:cs typeface="+mn-cs"/>
                        </a:rPr>
                        <a:t>Akademik Altın Kalem Ödülü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60366268"/>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07867515"/>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16105766"/>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22439625"/>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68886732"/>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53557649"/>
                  </a:ext>
                </a:extLst>
              </a:tr>
              <a:tr h="436367">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59</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6</a:t>
            </a:fld>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extLst>
              <p:ext uri="{D42A27DB-BD31-4B8C-83A1-F6EECF244321}">
                <p14:modId xmlns:p14="http://schemas.microsoft.com/office/powerpoint/2010/main" val="371227961"/>
              </p:ext>
            </p:extLst>
          </p:nvPr>
        </p:nvGraphicFramePr>
        <p:xfrm>
          <a:off x="496390" y="1820179"/>
          <a:ext cx="11390810" cy="1996629"/>
        </p:xfrm>
        <a:graphic>
          <a:graphicData uri="http://schemas.openxmlformats.org/drawingml/2006/table">
            <a:tbl>
              <a:tblPr firstRow="1" firstCol="1" bandRow="1">
                <a:tableStyleId>{BDBED569-4797-4DF1-A0F4-6AAB3CD982D8}</a:tableStyleId>
              </a:tblPr>
              <a:tblGrid>
                <a:gridCol w="2873357">
                  <a:extLst>
                    <a:ext uri="{9D8B030D-6E8A-4147-A177-3AD203B41FA5}">
                      <a16:colId xmlns="" xmlns:a16="http://schemas.microsoft.com/office/drawing/2014/main" val="2286719321"/>
                    </a:ext>
                  </a:extLst>
                </a:gridCol>
                <a:gridCol w="3232527">
                  <a:extLst>
                    <a:ext uri="{9D8B030D-6E8A-4147-A177-3AD203B41FA5}">
                      <a16:colId xmlns="" xmlns:a16="http://schemas.microsoft.com/office/drawing/2014/main" val="809016168"/>
                    </a:ext>
                  </a:extLst>
                </a:gridCol>
                <a:gridCol w="5284926">
                  <a:extLst>
                    <a:ext uri="{9D8B030D-6E8A-4147-A177-3AD203B41FA5}">
                      <a16:colId xmlns="" xmlns:a16="http://schemas.microsoft.com/office/drawing/2014/main" val="2705893195"/>
                    </a:ext>
                  </a:extLst>
                </a:gridCol>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Başkanı</a:t>
                      </a: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131762872"/>
                  </a:ext>
                </a:extLst>
              </a:tr>
              <a:tr h="270885">
                <a:tc>
                  <a:txBody>
                    <a:bodyPr/>
                    <a:lstStyle/>
                    <a:p>
                      <a:pPr>
                        <a:lnSpc>
                          <a:spcPct val="107000"/>
                        </a:lnSpc>
                        <a:spcAft>
                          <a:spcPts val="0"/>
                        </a:spcAft>
                      </a:pPr>
                      <a:r>
                        <a:rPr lang="tr-TR" sz="1100" dirty="0">
                          <a:effectLst/>
                        </a:rPr>
                        <a:t> Bilgisayar Teknolojileri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Bilgisayar Teknolojisi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Dr. Öğr. Üyesi Muharrem AYDIN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763747212"/>
                  </a:ext>
                </a:extLst>
              </a:tr>
              <a:tr h="2708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Bilgisayar Teknolojileri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İnternet ve Ağ Teknolojisi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Öğr. Gör. Rabia KURNAZ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400377796"/>
                  </a:ext>
                </a:extLst>
              </a:tr>
              <a:tr h="2708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Bilgisayar Teknolojileri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Bilgisayar Destekli Tasarım ve Animasyon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Dr. Öğr. Üyesi Bilge ÇAĞLAR DEMİR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727662733"/>
                  </a:ext>
                </a:extLst>
              </a:tr>
              <a:tr h="270885">
                <a:tc>
                  <a:txBody>
                    <a:bodyPr/>
                    <a:lstStyle/>
                    <a:p>
                      <a:pPr>
                        <a:lnSpc>
                          <a:spcPct val="107000"/>
                        </a:lnSpc>
                        <a:spcAft>
                          <a:spcPts val="0"/>
                        </a:spcAft>
                      </a:pPr>
                      <a:r>
                        <a:rPr lang="tr-TR" sz="1100" dirty="0">
                          <a:effectLst/>
                        </a:rPr>
                        <a:t> Elektronik ve Otomasyon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Robotik ve Yapay Zekâ</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100" dirty="0">
                          <a:effectLst/>
                        </a:rPr>
                        <a:t> </a:t>
                      </a:r>
                      <a:r>
                        <a:rPr lang="tr-TR" sz="1100" dirty="0" smtClean="0">
                          <a:effectLst/>
                          <a:latin typeface="+mn-lt"/>
                          <a:cs typeface="Times New Roman" panose="02020603050405020304" pitchFamily="18" charset="0"/>
                        </a:rPr>
                        <a:t>Dr. Öğr. Üyesi Hakkı GÜÇLÜ</a:t>
                      </a:r>
                    </a:p>
                  </a:txBody>
                  <a:tcPr marL="44450" marR="44450" marT="0" marB="0" anchor="ctr"/>
                </a:tc>
                <a:extLst>
                  <a:ext uri="{0D108BD9-81ED-4DB2-BD59-A6C34878D82A}">
                    <a16:rowId xmlns="" xmlns:a16="http://schemas.microsoft.com/office/drawing/2014/main" val="2018824849"/>
                  </a:ext>
                </a:extLst>
              </a:tr>
              <a:tr h="270885">
                <a:tc>
                  <a:txBody>
                    <a:bodyPr/>
                    <a:lstStyle/>
                    <a:p>
                      <a:pPr>
                        <a:lnSpc>
                          <a:spcPct val="107000"/>
                        </a:lnSpc>
                        <a:spcAft>
                          <a:spcPts val="0"/>
                        </a:spcAft>
                      </a:pPr>
                      <a:r>
                        <a:rPr lang="tr-TR" sz="1100" dirty="0">
                          <a:effectLst/>
                        </a:rPr>
                        <a:t> Yazılım, Uygulama Geliştirme ve Çözümleme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r>
                        <a:rPr lang="es-ES" sz="1100" dirty="0" err="1">
                          <a:effectLst/>
                        </a:rPr>
                        <a:t>Oyun</a:t>
                      </a:r>
                      <a:r>
                        <a:rPr lang="es-ES" sz="1100" dirty="0">
                          <a:effectLst/>
                        </a:rPr>
                        <a:t> </a:t>
                      </a:r>
                      <a:r>
                        <a:rPr lang="es-ES" sz="1100" dirty="0" err="1">
                          <a:effectLst/>
                        </a:rPr>
                        <a:t>Geliştirme</a:t>
                      </a:r>
                      <a:r>
                        <a:rPr lang="es-ES" sz="1100" dirty="0">
                          <a:effectLst/>
                        </a:rPr>
                        <a:t> ve </a:t>
                      </a:r>
                      <a:r>
                        <a:rPr lang="es-ES" sz="1100" dirty="0" err="1">
                          <a:effectLst/>
                        </a:rPr>
                        <a:t>Programlama</a:t>
                      </a:r>
                      <a:r>
                        <a:rPr lang="es-ES" sz="1100" dirty="0">
                          <a:effectLst/>
                        </a:rPr>
                        <a:t> </a:t>
                      </a:r>
                      <a:r>
                        <a:rPr lang="es-ES" sz="1100" dirty="0" err="1">
                          <a:effectLst/>
                        </a:rPr>
                        <a:t>Programı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716882172"/>
                  </a:ext>
                </a:extLst>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0000CC"/>
                </a:solidFill>
                <a:latin typeface="+mn-lt"/>
              </a:rPr>
              <a:t>(Ortak Programlar ve Projeler)</a:t>
            </a:r>
            <a:endParaRPr lang="tr-TR" sz="24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60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984164311"/>
              </p:ext>
            </p:extLst>
          </p:nvPr>
        </p:nvGraphicFramePr>
        <p:xfrm>
          <a:off x="477080" y="1918249"/>
          <a:ext cx="11371192" cy="3601422"/>
        </p:xfrm>
        <a:graphic>
          <a:graphicData uri="http://schemas.openxmlformats.org/drawingml/2006/table">
            <a:tbl>
              <a:tblPr>
                <a:tableStyleId>{BDBED569-4797-4DF1-A0F4-6AAB3CD982D8}</a:tableStyleId>
              </a:tblPr>
              <a:tblGrid>
                <a:gridCol w="1542543">
                  <a:extLst>
                    <a:ext uri="{9D8B030D-6E8A-4147-A177-3AD203B41FA5}">
                      <a16:colId xmlns="" xmlns:a16="http://schemas.microsoft.com/office/drawing/2014/main" val="4241462627"/>
                    </a:ext>
                  </a:extLst>
                </a:gridCol>
                <a:gridCol w="1995786">
                  <a:extLst>
                    <a:ext uri="{9D8B030D-6E8A-4147-A177-3AD203B41FA5}">
                      <a16:colId xmlns="" xmlns:a16="http://schemas.microsoft.com/office/drawing/2014/main" val="2566159512"/>
                    </a:ext>
                  </a:extLst>
                </a:gridCol>
                <a:gridCol w="1908313">
                  <a:extLst>
                    <a:ext uri="{9D8B030D-6E8A-4147-A177-3AD203B41FA5}">
                      <a16:colId xmlns="" xmlns:a16="http://schemas.microsoft.com/office/drawing/2014/main" val="2487010389"/>
                    </a:ext>
                  </a:extLst>
                </a:gridCol>
                <a:gridCol w="2196548">
                  <a:extLst>
                    <a:ext uri="{9D8B030D-6E8A-4147-A177-3AD203B41FA5}">
                      <a16:colId xmlns="" xmlns:a16="http://schemas.microsoft.com/office/drawing/2014/main" val="717254350"/>
                    </a:ext>
                  </a:extLst>
                </a:gridCol>
                <a:gridCol w="1977887">
                  <a:extLst>
                    <a:ext uri="{9D8B030D-6E8A-4147-A177-3AD203B41FA5}">
                      <a16:colId xmlns="" xmlns:a16="http://schemas.microsoft.com/office/drawing/2014/main" val="2952350889"/>
                    </a:ext>
                  </a:extLst>
                </a:gridCol>
                <a:gridCol w="1750115">
                  <a:extLst>
                    <a:ext uri="{9D8B030D-6E8A-4147-A177-3AD203B41FA5}">
                      <a16:colId xmlns=""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405902556"/>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440135820"/>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9123595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64173126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28747258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7462342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101879050"/>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05039424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94955534"/>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676145046"/>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61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879347473"/>
              </p:ext>
            </p:extLst>
          </p:nvPr>
        </p:nvGraphicFramePr>
        <p:xfrm>
          <a:off x="357809" y="2067433"/>
          <a:ext cx="11510341" cy="3269742"/>
        </p:xfrm>
        <a:graphic>
          <a:graphicData uri="http://schemas.openxmlformats.org/drawingml/2006/table">
            <a:tbl>
              <a:tblPr>
                <a:tableStyleId>{BDBED569-4797-4DF1-A0F4-6AAB3CD982D8}</a:tableStyleId>
              </a:tblPr>
              <a:tblGrid>
                <a:gridCol w="1561419">
                  <a:extLst>
                    <a:ext uri="{9D8B030D-6E8A-4147-A177-3AD203B41FA5}">
                      <a16:colId xmlns="" xmlns:a16="http://schemas.microsoft.com/office/drawing/2014/main" val="4241462627"/>
                    </a:ext>
                  </a:extLst>
                </a:gridCol>
                <a:gridCol w="2076302">
                  <a:extLst>
                    <a:ext uri="{9D8B030D-6E8A-4147-A177-3AD203B41FA5}">
                      <a16:colId xmlns="" xmlns:a16="http://schemas.microsoft.com/office/drawing/2014/main" val="2566159512"/>
                    </a:ext>
                  </a:extLst>
                </a:gridCol>
                <a:gridCol w="1607411">
                  <a:extLst>
                    <a:ext uri="{9D8B030D-6E8A-4147-A177-3AD203B41FA5}">
                      <a16:colId xmlns="" xmlns:a16="http://schemas.microsoft.com/office/drawing/2014/main" val="2487010389"/>
                    </a:ext>
                  </a:extLst>
                </a:gridCol>
                <a:gridCol w="2088777">
                  <a:extLst>
                    <a:ext uri="{9D8B030D-6E8A-4147-A177-3AD203B41FA5}">
                      <a16:colId xmlns="" xmlns:a16="http://schemas.microsoft.com/office/drawing/2014/main" val="717254350"/>
                    </a:ext>
                  </a:extLst>
                </a:gridCol>
                <a:gridCol w="2307047">
                  <a:extLst>
                    <a:ext uri="{9D8B030D-6E8A-4147-A177-3AD203B41FA5}">
                      <a16:colId xmlns="" xmlns:a16="http://schemas.microsoft.com/office/drawing/2014/main" val="2952350889"/>
                    </a:ext>
                  </a:extLst>
                </a:gridCol>
                <a:gridCol w="1869385">
                  <a:extLst>
                    <a:ext uri="{9D8B030D-6E8A-4147-A177-3AD203B41FA5}">
                      <a16:colId xmlns=""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405902556"/>
                  </a:ext>
                </a:extLst>
              </a:tr>
              <a:tr h="290748">
                <a:tc>
                  <a:txBody>
                    <a:bodyPr/>
                    <a:lstStyle/>
                    <a:p>
                      <a:pPr algn="ctr">
                        <a:lnSpc>
                          <a:spcPct val="107000"/>
                        </a:lnSpc>
                        <a:spcAft>
                          <a:spcPts val="0"/>
                        </a:spcAft>
                      </a:pPr>
                      <a:r>
                        <a:rPr lang="tr-TR" sz="1800" b="0" i="0" kern="1200" dirty="0" smtClean="0">
                          <a:solidFill>
                            <a:schemeClr val="tx1"/>
                          </a:solidFill>
                          <a:effectLst/>
                          <a:latin typeface="+mn-lt"/>
                          <a:ea typeface="+mn-ea"/>
                          <a:cs typeface="+mn-cs"/>
                        </a:rPr>
                        <a:t>Kuzey </a:t>
                      </a:r>
                      <a:r>
                        <a:rPr lang="tr-TR" sz="1800" b="0" i="0" kern="1200" dirty="0">
                          <a:solidFill>
                            <a:schemeClr val="tx1"/>
                          </a:solidFill>
                          <a:effectLst/>
                          <a:latin typeface="+mn-lt"/>
                          <a:ea typeface="+mn-ea"/>
                          <a:cs typeface="+mn-cs"/>
                        </a:rPr>
                        <a:t>Makedonya</a:t>
                      </a:r>
                    </a:p>
                  </a:txBody>
                  <a:tcPr marL="0" marR="0" marT="0" marB="0"/>
                </a:tc>
                <a:tc>
                  <a:txBody>
                    <a:bodyPr/>
                    <a:lstStyle/>
                    <a:p>
                      <a:pPr algn="ctr">
                        <a:lnSpc>
                          <a:spcPct val="107000"/>
                        </a:lnSpc>
                      </a:pPr>
                      <a:r>
                        <a:rPr lang="tr-TR" sz="1800" b="0" i="0" kern="1200" dirty="0">
                          <a:solidFill>
                            <a:schemeClr val="tx1"/>
                          </a:solidFill>
                          <a:effectLst/>
                          <a:latin typeface="+mn-lt"/>
                          <a:ea typeface="+mn-ea"/>
                          <a:cs typeface="+mn-cs"/>
                        </a:rPr>
                        <a:t>St. Kliment Ohridski Üniversitesi</a:t>
                      </a:r>
                    </a:p>
                  </a:txBody>
                  <a:tcPr marL="6350" marR="6350" marT="6350" marB="0"/>
                </a:tc>
                <a:tc>
                  <a:txBody>
                    <a:bodyPr/>
                    <a:lstStyle/>
                    <a:p>
                      <a:pPr algn="ctr">
                        <a:lnSpc>
                          <a:spcPct val="107000"/>
                        </a:lnSpc>
                        <a:spcAft>
                          <a:spcPts val="0"/>
                        </a:spcAft>
                      </a:pPr>
                      <a:r>
                        <a:rPr lang="tr-TR" sz="1800" b="0" i="0" kern="1200">
                          <a:solidFill>
                            <a:schemeClr val="tx1"/>
                          </a:solidFill>
                          <a:effectLst/>
                          <a:latin typeface="+mn-lt"/>
                          <a:ea typeface="+mn-ea"/>
                          <a:cs typeface="+mn-cs"/>
                        </a:rPr>
                        <a:t> </a:t>
                      </a:r>
                    </a:p>
                  </a:txBody>
                  <a:tcPr marL="0" marR="0" marT="0" marB="0"/>
                </a:tc>
                <a:tc>
                  <a:txBody>
                    <a:bodyPr/>
                    <a:lstStyle/>
                    <a:p>
                      <a:pPr algn="ctr">
                        <a:lnSpc>
                          <a:spcPct val="107000"/>
                        </a:lnSpc>
                      </a:pPr>
                      <a:endParaRPr lang="tr-TR" sz="1800" b="0" i="0" kern="1200">
                        <a:solidFill>
                          <a:schemeClr val="tx1"/>
                        </a:solidFill>
                        <a:effectLst/>
                        <a:latin typeface="+mn-lt"/>
                        <a:ea typeface="+mn-ea"/>
                        <a:cs typeface="+mn-cs"/>
                      </a:endParaRPr>
                    </a:p>
                  </a:txBody>
                  <a:tcPr marL="6350" marR="6350" marT="6350" marB="0"/>
                </a:tc>
                <a:tc rowSpan="2">
                  <a:txBody>
                    <a:bodyPr/>
                    <a:lstStyle/>
                    <a:p>
                      <a:pPr algn="ctr">
                        <a:lnSpc>
                          <a:spcPct val="107000"/>
                        </a:lnSpc>
                        <a:spcAft>
                          <a:spcPts val="0"/>
                        </a:spcAft>
                      </a:pPr>
                      <a:r>
                        <a:rPr lang="en-US" sz="1800" b="0" i="0" kern="1200" dirty="0">
                          <a:solidFill>
                            <a:schemeClr val="tx1"/>
                          </a:solidFill>
                          <a:effectLst/>
                          <a:latin typeface="+mn-lt"/>
                          <a:ea typeface="+mn-ea"/>
                          <a:cs typeface="+mn-cs"/>
                        </a:rPr>
                        <a:t>Nature of Aquatic Environment: Inclusion and Rising Awareness in Diverse Societies</a:t>
                      </a:r>
                      <a:endParaRPr lang="tr-TR" sz="1800" b="0" i="0" kern="1200" dirty="0">
                        <a:solidFill>
                          <a:schemeClr val="tx1"/>
                        </a:solidFill>
                        <a:effectLst/>
                        <a:latin typeface="+mn-lt"/>
                        <a:ea typeface="+mn-ea"/>
                        <a:cs typeface="+mn-cs"/>
                      </a:endParaRPr>
                    </a:p>
                  </a:txBody>
                  <a:tcPr marL="0" marR="0" marT="0" marB="0"/>
                </a:tc>
                <a:tc rowSpan="2">
                  <a:txBody>
                    <a:bodyPr/>
                    <a:lstStyle/>
                    <a:p>
                      <a:pPr algn="ctr">
                        <a:lnSpc>
                          <a:spcPct val="107000"/>
                        </a:lnSpc>
                        <a:spcAft>
                          <a:spcPts val="0"/>
                        </a:spcAft>
                      </a:pPr>
                      <a:r>
                        <a:rPr lang="tr-TR" sz="1800" b="0" i="0" kern="1200" dirty="0">
                          <a:solidFill>
                            <a:schemeClr val="tx1"/>
                          </a:solidFill>
                          <a:effectLst/>
                          <a:latin typeface="+mn-lt"/>
                          <a:ea typeface="+mn-ea"/>
                          <a:cs typeface="+mn-cs"/>
                        </a:rPr>
                        <a:t>2024- Devam Ediyor</a:t>
                      </a:r>
                    </a:p>
                  </a:txBody>
                  <a:tcPr marL="0" marR="0" marT="0" marB="0"/>
                </a:tc>
                <a:extLst>
                  <a:ext uri="{0D108BD9-81ED-4DB2-BD59-A6C34878D82A}">
                    <a16:rowId xmlns="" xmlns:a16="http://schemas.microsoft.com/office/drawing/2014/main" val="3406240501"/>
                  </a:ext>
                </a:extLst>
              </a:tr>
              <a:tr h="278323">
                <a:tc>
                  <a:txBody>
                    <a:bodyPr/>
                    <a:lstStyle/>
                    <a:p>
                      <a:pPr algn="ctr">
                        <a:lnSpc>
                          <a:spcPct val="107000"/>
                        </a:lnSpc>
                        <a:spcAft>
                          <a:spcPts val="0"/>
                        </a:spcAft>
                      </a:pPr>
                      <a:r>
                        <a:rPr lang="tr-TR" sz="1800" b="0" i="0" kern="1200" dirty="0" smtClean="0">
                          <a:solidFill>
                            <a:schemeClr val="tx1"/>
                          </a:solidFill>
                          <a:effectLst/>
                          <a:latin typeface="+mn-lt"/>
                          <a:ea typeface="+mn-ea"/>
                          <a:cs typeface="+mn-cs"/>
                        </a:rPr>
                        <a:t>Romanya</a:t>
                      </a:r>
                      <a:endParaRPr lang="tr-TR" sz="1800" b="0" i="0" kern="1200" dirty="0">
                        <a:solidFill>
                          <a:schemeClr val="tx1"/>
                        </a:solidFill>
                        <a:effectLst/>
                        <a:latin typeface="+mn-lt"/>
                        <a:ea typeface="+mn-ea"/>
                        <a:cs typeface="+mn-cs"/>
                      </a:endParaRPr>
                    </a:p>
                  </a:txBody>
                  <a:tcPr marL="0" marR="0" marT="0" marB="0"/>
                </a:tc>
                <a:tc>
                  <a:txBody>
                    <a:bodyPr/>
                    <a:lstStyle/>
                    <a:p>
                      <a:pPr algn="ctr">
                        <a:lnSpc>
                          <a:spcPct val="107000"/>
                        </a:lnSpc>
                        <a:spcAft>
                          <a:spcPts val="0"/>
                        </a:spcAft>
                      </a:pPr>
                      <a:r>
                        <a:rPr lang="tr-TR" sz="1800" b="0" i="0" kern="1200" dirty="0">
                          <a:solidFill>
                            <a:schemeClr val="tx1"/>
                          </a:solidFill>
                          <a:effectLst/>
                          <a:latin typeface="+mn-lt"/>
                          <a:ea typeface="+mn-ea"/>
                          <a:cs typeface="+mn-cs"/>
                        </a:rPr>
                        <a:t> Mare Nostrum</a:t>
                      </a:r>
                    </a:p>
                  </a:txBody>
                  <a:tcPr marL="6350" marR="6350" marT="6350" marB="0"/>
                </a:tc>
                <a:tc>
                  <a:txBody>
                    <a:bodyPr/>
                    <a:lstStyle/>
                    <a:p>
                      <a:pPr algn="ctr">
                        <a:lnSpc>
                          <a:spcPct val="107000"/>
                        </a:lnSpc>
                        <a:spcAft>
                          <a:spcPts val="0"/>
                        </a:spcAft>
                      </a:pPr>
                      <a:r>
                        <a:rPr lang="tr-TR" sz="1800" b="0" i="0" kern="1200" dirty="0">
                          <a:solidFill>
                            <a:schemeClr val="tx1"/>
                          </a:solidFill>
                          <a:effectLst/>
                          <a:latin typeface="+mn-lt"/>
                          <a:ea typeface="+mn-ea"/>
                          <a:cs typeface="+mn-cs"/>
                        </a:rPr>
                        <a:t> </a:t>
                      </a:r>
                    </a:p>
                  </a:txBody>
                  <a:tcPr marL="0" marR="0" marT="0" marB="0"/>
                </a:tc>
                <a:tc>
                  <a:txBody>
                    <a:bodyPr/>
                    <a:lstStyle/>
                    <a:p>
                      <a:pPr algn="ctr">
                        <a:lnSpc>
                          <a:spcPct val="107000"/>
                        </a:lnSpc>
                        <a:spcAft>
                          <a:spcPts val="0"/>
                        </a:spcAft>
                      </a:pPr>
                      <a:r>
                        <a:rPr lang="tr-TR" sz="1800" b="0" i="0" kern="1200" dirty="0">
                          <a:solidFill>
                            <a:schemeClr val="tx1"/>
                          </a:solidFill>
                          <a:effectLst/>
                          <a:latin typeface="+mn-lt"/>
                          <a:ea typeface="+mn-ea"/>
                          <a:cs typeface="+mn-cs"/>
                        </a:rPr>
                        <a:t> </a:t>
                      </a:r>
                    </a:p>
                  </a:txBody>
                  <a:tcPr marL="6350" marR="6350" marT="6350" marB="0"/>
                </a:tc>
                <a:tc vMerge="1">
                  <a:txBody>
                    <a:bodyPr/>
                    <a:lstStyle/>
                    <a:p>
                      <a:endParaRPr dirty="0"/>
                    </a:p>
                  </a:txBody>
                  <a:tcPr marL="0" marR="0" marT="0" marB="0" anchor="ctr"/>
                </a:tc>
                <a:tc vMerge="1">
                  <a:txBody>
                    <a:bodyPr/>
                    <a:lstStyle/>
                    <a:p>
                      <a:endParaRPr dirty="0"/>
                    </a:p>
                  </a:txBody>
                  <a:tcPr marL="0" marR="0" marT="0" marB="0" anchor="ctr"/>
                </a:tc>
                <a:extLst>
                  <a:ext uri="{0D108BD9-81ED-4DB2-BD59-A6C34878D82A}">
                    <a16:rowId xmlns="" xmlns:a16="http://schemas.microsoft.com/office/drawing/2014/main" val="651128265"/>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440135820"/>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9123595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641731265"/>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28747258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74623425"/>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62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859873610"/>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 xmlns:a16="http://schemas.microsoft.com/office/drawing/2014/main" val="3486356541"/>
                    </a:ext>
                  </a:extLst>
                </a:gridCol>
                <a:gridCol w="1240613">
                  <a:extLst>
                    <a:ext uri="{9D8B030D-6E8A-4147-A177-3AD203B41FA5}">
                      <a16:colId xmlns="" xmlns:a16="http://schemas.microsoft.com/office/drawing/2014/main" val="1443208702"/>
                    </a:ext>
                  </a:extLst>
                </a:gridCol>
                <a:gridCol w="1240613">
                  <a:extLst>
                    <a:ext uri="{9D8B030D-6E8A-4147-A177-3AD203B41FA5}">
                      <a16:colId xmlns=""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effectLst/>
                        </a:rPr>
                        <a:t>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rPr>
                        <a:t> </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solidFill>
                            <a:srgbClr val="FF0000"/>
                          </a:solidFill>
                          <a:effectLst/>
                        </a:rPr>
                        <a:t> </a:t>
                      </a:r>
                      <a:r>
                        <a:rPr lang="tr-TR" sz="2000" dirty="0" smtClean="0">
                          <a:solidFill>
                            <a:srgbClr val="FF0000"/>
                          </a:solidFill>
                          <a:effectLst/>
                        </a:rPr>
                        <a:t>1</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1579468658"/>
              </p:ext>
            </p:extLst>
          </p:nvPr>
        </p:nvGraphicFramePr>
        <p:xfrm>
          <a:off x="429720" y="1976580"/>
          <a:ext cx="11272752" cy="3902985"/>
        </p:xfrm>
        <a:graphic>
          <a:graphicData uri="http://schemas.openxmlformats.org/drawingml/2006/table">
            <a:tbl>
              <a:tblPr firstRow="1" firstCol="1" bandRow="1">
                <a:tableStyleId>{BDBED569-4797-4DF1-A0F4-6AAB3CD982D8}</a:tableStyleId>
              </a:tblPr>
              <a:tblGrid>
                <a:gridCol w="5459259">
                  <a:extLst>
                    <a:ext uri="{9D8B030D-6E8A-4147-A177-3AD203B41FA5}">
                      <a16:colId xmlns="" xmlns:a16="http://schemas.microsoft.com/office/drawing/2014/main" val="1360695184"/>
                    </a:ext>
                  </a:extLst>
                </a:gridCol>
                <a:gridCol w="1840939">
                  <a:extLst>
                    <a:ext uri="{9D8B030D-6E8A-4147-A177-3AD203B41FA5}">
                      <a16:colId xmlns="" xmlns:a16="http://schemas.microsoft.com/office/drawing/2014/main" val="4121385939"/>
                    </a:ext>
                  </a:extLst>
                </a:gridCol>
                <a:gridCol w="2135759">
                  <a:extLst>
                    <a:ext uri="{9D8B030D-6E8A-4147-A177-3AD203B41FA5}">
                      <a16:colId xmlns="" xmlns:a16="http://schemas.microsoft.com/office/drawing/2014/main" val="3274120417"/>
                    </a:ext>
                  </a:extLst>
                </a:gridCol>
                <a:gridCol w="1836795">
                  <a:extLst>
                    <a:ext uri="{9D8B030D-6E8A-4147-A177-3AD203B41FA5}">
                      <a16:colId xmlns="" xmlns:a16="http://schemas.microsoft.com/office/drawing/2014/main" val="398416714"/>
                    </a:ext>
                  </a:extLst>
                </a:gridCol>
              </a:tblGrid>
              <a:tr h="313692">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938958110"/>
                  </a:ext>
                </a:extLst>
              </a:tr>
              <a:tr h="627384">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 xmlns:a16="http://schemas.microsoft.com/office/drawing/2014/main" val="2772180099"/>
                  </a:ext>
                </a:extLst>
              </a:tr>
              <a:tr h="274980">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Bilgisayar Teknolojisi</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45</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44</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1</a:t>
                      </a:r>
                    </a:p>
                  </a:txBody>
                  <a:tcPr marL="44450" marR="44450" marT="0" marB="0" anchor="ctr"/>
                </a:tc>
                <a:extLst>
                  <a:ext uri="{0D108BD9-81ED-4DB2-BD59-A6C34878D82A}">
                    <a16:rowId xmlns="" xmlns:a16="http://schemas.microsoft.com/office/drawing/2014/main" val="914666932"/>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Bilgisayar Destekli Tasarım ve Animasyon</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52</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52</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0</a:t>
                      </a:r>
                    </a:p>
                  </a:txBody>
                  <a:tcPr marL="44450" marR="44450" marT="0" marB="0" anchor="ctr"/>
                </a:tc>
                <a:extLst>
                  <a:ext uri="{0D108BD9-81ED-4DB2-BD59-A6C34878D82A}">
                    <a16:rowId xmlns="" xmlns:a16="http://schemas.microsoft.com/office/drawing/2014/main" val="413421243"/>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İnternet ve Ağ Teknolojileri</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47</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47</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0</a:t>
                      </a:r>
                    </a:p>
                  </a:txBody>
                  <a:tcPr marL="44450" marR="44450" marT="0" marB="0" anchor="ctr"/>
                </a:tc>
                <a:extLst>
                  <a:ext uri="{0D108BD9-81ED-4DB2-BD59-A6C34878D82A}">
                    <a16:rowId xmlns="" xmlns:a16="http://schemas.microsoft.com/office/drawing/2014/main" val="3518616932"/>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extLst>
                  <a:ext uri="{0D108BD9-81ED-4DB2-BD59-A6C34878D82A}">
                    <a16:rowId xmlns="" xmlns:a16="http://schemas.microsoft.com/office/drawing/2014/main" val="302601711"/>
                  </a:ext>
                </a:extLst>
              </a:tr>
              <a:tr h="278801">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extLst>
                  <a:ext uri="{0D108BD9-81ED-4DB2-BD59-A6C34878D82A}">
                    <a16:rowId xmlns="" xmlns:a16="http://schemas.microsoft.com/office/drawing/2014/main" val="238739982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 xmlns:a16="http://schemas.microsoft.com/office/drawing/2014/main" val="390641029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 xmlns:a16="http://schemas.microsoft.com/office/drawing/2014/main" val="183566598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 xmlns:a16="http://schemas.microsoft.com/office/drawing/2014/main" val="3254325613"/>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 xmlns:a16="http://schemas.microsoft.com/office/drawing/2014/main" val="291404156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 xmlns:a16="http://schemas.microsoft.com/office/drawing/2014/main" val="1903160799"/>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63</a:t>
            </a:fld>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64</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65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352791702"/>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 xmlns:a16="http://schemas.microsoft.com/office/drawing/2014/main" val="246640834"/>
                    </a:ext>
                  </a:extLst>
                </a:gridCol>
                <a:gridCol w="5855197">
                  <a:extLst>
                    <a:ext uri="{9D8B030D-6E8A-4147-A177-3AD203B41FA5}">
                      <a16:colId xmlns="" xmlns:a16="http://schemas.microsoft.com/office/drawing/2014/main" val="1877722691"/>
                    </a:ext>
                  </a:extLst>
                </a:gridCol>
                <a:gridCol w="1360612">
                  <a:extLst>
                    <a:ext uri="{9D8B030D-6E8A-4147-A177-3AD203B41FA5}">
                      <a16:colId xmlns="" xmlns:a16="http://schemas.microsoft.com/office/drawing/2014/main" val="424251854"/>
                    </a:ext>
                  </a:extLst>
                </a:gridCol>
                <a:gridCol w="1172819">
                  <a:extLst>
                    <a:ext uri="{9D8B030D-6E8A-4147-A177-3AD203B41FA5}">
                      <a16:colId xmlns=""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66</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313588175"/>
              </p:ext>
            </p:extLst>
          </p:nvPr>
        </p:nvGraphicFramePr>
        <p:xfrm>
          <a:off x="785192" y="1908314"/>
          <a:ext cx="10634869" cy="4034846"/>
        </p:xfrm>
        <a:graphic>
          <a:graphicData uri="http://schemas.openxmlformats.org/drawingml/2006/table">
            <a:tbl>
              <a:tblPr firstRow="1" firstCol="1" bandRow="1">
                <a:tableStyleId>{5940675A-B579-460E-94D1-54222C63F5DA}</a:tableStyleId>
              </a:tblPr>
              <a:tblGrid>
                <a:gridCol w="2682669">
                  <a:extLst>
                    <a:ext uri="{9D8B030D-6E8A-4147-A177-3AD203B41FA5}">
                      <a16:colId xmlns="" xmlns:a16="http://schemas.microsoft.com/office/drawing/2014/main" val="246640834"/>
                    </a:ext>
                  </a:extLst>
                </a:gridCol>
                <a:gridCol w="5607243">
                  <a:extLst>
                    <a:ext uri="{9D8B030D-6E8A-4147-A177-3AD203B41FA5}">
                      <a16:colId xmlns="" xmlns:a16="http://schemas.microsoft.com/office/drawing/2014/main" val="1877722691"/>
                    </a:ext>
                  </a:extLst>
                </a:gridCol>
                <a:gridCol w="1173950">
                  <a:extLst>
                    <a:ext uri="{9D8B030D-6E8A-4147-A177-3AD203B41FA5}">
                      <a16:colId xmlns="" xmlns:a16="http://schemas.microsoft.com/office/drawing/2014/main" val="424251854"/>
                    </a:ext>
                  </a:extLst>
                </a:gridCol>
                <a:gridCol w="1171007">
                  <a:extLst>
                    <a:ext uri="{9D8B030D-6E8A-4147-A177-3AD203B41FA5}">
                      <a16:colId xmlns=""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67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66617511"/>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 xmlns:a16="http://schemas.microsoft.com/office/drawing/2014/main" val="1700850444"/>
                    </a:ext>
                  </a:extLst>
                </a:gridCol>
                <a:gridCol w="7017745">
                  <a:extLst>
                    <a:ext uri="{9D8B030D-6E8A-4147-A177-3AD203B41FA5}">
                      <a16:colId xmlns="" xmlns:a16="http://schemas.microsoft.com/office/drawing/2014/main" val="2280777400"/>
                    </a:ext>
                  </a:extLst>
                </a:gridCol>
                <a:gridCol w="983615">
                  <a:extLst>
                    <a:ext uri="{9D8B030D-6E8A-4147-A177-3AD203B41FA5}">
                      <a16:colId xmlns="" xmlns:a16="http://schemas.microsoft.com/office/drawing/2014/main" val="849643670"/>
                    </a:ext>
                  </a:extLst>
                </a:gridCol>
                <a:gridCol w="983615">
                  <a:extLst>
                    <a:ext uri="{9D8B030D-6E8A-4147-A177-3AD203B41FA5}">
                      <a16:colId xmlns=""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68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598342511"/>
              </p:ext>
            </p:extLst>
          </p:nvPr>
        </p:nvGraphicFramePr>
        <p:xfrm>
          <a:off x="397563" y="1967947"/>
          <a:ext cx="11390246" cy="3771775"/>
        </p:xfrm>
        <a:graphic>
          <a:graphicData uri="http://schemas.openxmlformats.org/drawingml/2006/table">
            <a:tbl>
              <a:tblPr firstRow="1" firstCol="1" bandRow="1">
                <a:tableStyleId>{5940675A-B579-460E-94D1-54222C63F5DA}</a:tableStyleId>
              </a:tblPr>
              <a:tblGrid>
                <a:gridCol w="3062529">
                  <a:extLst>
                    <a:ext uri="{9D8B030D-6E8A-4147-A177-3AD203B41FA5}">
                      <a16:colId xmlns="" xmlns:a16="http://schemas.microsoft.com/office/drawing/2014/main" val="1700850444"/>
                    </a:ext>
                  </a:extLst>
                </a:gridCol>
                <a:gridCol w="6348397">
                  <a:extLst>
                    <a:ext uri="{9D8B030D-6E8A-4147-A177-3AD203B41FA5}">
                      <a16:colId xmlns="" xmlns:a16="http://schemas.microsoft.com/office/drawing/2014/main" val="2280777400"/>
                    </a:ext>
                  </a:extLst>
                </a:gridCol>
                <a:gridCol w="989660">
                  <a:extLst>
                    <a:ext uri="{9D8B030D-6E8A-4147-A177-3AD203B41FA5}">
                      <a16:colId xmlns="" xmlns:a16="http://schemas.microsoft.com/office/drawing/2014/main" val="849643670"/>
                    </a:ext>
                  </a:extLst>
                </a:gridCol>
                <a:gridCol w="989660">
                  <a:extLst>
                    <a:ext uri="{9D8B030D-6E8A-4147-A177-3AD203B41FA5}">
                      <a16:colId xmlns=""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69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76666211"/>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 xmlns:a16="http://schemas.microsoft.com/office/drawing/2014/main" val="645855470"/>
                    </a:ext>
                  </a:extLst>
                </a:gridCol>
                <a:gridCol w="6225223">
                  <a:extLst>
                    <a:ext uri="{9D8B030D-6E8A-4147-A177-3AD203B41FA5}">
                      <a16:colId xmlns="" xmlns:a16="http://schemas.microsoft.com/office/drawing/2014/main" val="1792247549"/>
                    </a:ext>
                  </a:extLst>
                </a:gridCol>
                <a:gridCol w="892679">
                  <a:extLst>
                    <a:ext uri="{9D8B030D-6E8A-4147-A177-3AD203B41FA5}">
                      <a16:colId xmlns="" xmlns:a16="http://schemas.microsoft.com/office/drawing/2014/main" val="3941718591"/>
                    </a:ext>
                  </a:extLst>
                </a:gridCol>
                <a:gridCol w="892679">
                  <a:extLst>
                    <a:ext uri="{9D8B030D-6E8A-4147-A177-3AD203B41FA5}">
                      <a16:colId xmlns=""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3 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045069877"/>
              </p:ext>
            </p:extLst>
          </p:nvPr>
        </p:nvGraphicFramePr>
        <p:xfrm>
          <a:off x="640079" y="1958201"/>
          <a:ext cx="11265593" cy="4103740"/>
        </p:xfrm>
        <a:graphic>
          <a:graphicData uri="http://schemas.openxmlformats.org/drawingml/2006/table">
            <a:tbl>
              <a:tblPr firstRow="1" firstCol="1" bandRow="1">
                <a:tableStyleId>{BDBED569-4797-4DF1-A0F4-6AAB3CD982D8}</a:tableStyleId>
              </a:tblPr>
              <a:tblGrid>
                <a:gridCol w="5048505">
                  <a:extLst>
                    <a:ext uri="{9D8B030D-6E8A-4147-A177-3AD203B41FA5}">
                      <a16:colId xmlns="" xmlns:a16="http://schemas.microsoft.com/office/drawing/2014/main" val="1380241728"/>
                    </a:ext>
                  </a:extLst>
                </a:gridCol>
                <a:gridCol w="2072363">
                  <a:extLst>
                    <a:ext uri="{9D8B030D-6E8A-4147-A177-3AD203B41FA5}">
                      <a16:colId xmlns="" xmlns:a16="http://schemas.microsoft.com/office/drawing/2014/main" val="3658092677"/>
                    </a:ext>
                  </a:extLst>
                </a:gridCol>
                <a:gridCol w="2072362">
                  <a:extLst>
                    <a:ext uri="{9D8B030D-6E8A-4147-A177-3AD203B41FA5}">
                      <a16:colId xmlns="" xmlns:a16="http://schemas.microsoft.com/office/drawing/2014/main" val="1165777575"/>
                    </a:ext>
                  </a:extLst>
                </a:gridCol>
                <a:gridCol w="2072363">
                  <a:extLst>
                    <a:ext uri="{9D8B030D-6E8A-4147-A177-3AD203B41FA5}">
                      <a16:colId xmlns=""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269920248"/>
                  </a:ext>
                </a:extLst>
              </a:tr>
              <a:tr h="283052">
                <a:tc>
                  <a:txBody>
                    <a:bodyPr/>
                    <a:lstStyle/>
                    <a:p>
                      <a:pPr>
                        <a:lnSpc>
                          <a:spcPct val="107000"/>
                        </a:lnSpc>
                      </a:pPr>
                      <a:r>
                        <a:rPr lang="tr-TR" sz="1100" dirty="0">
                          <a:effectLst/>
                          <a:latin typeface="+mn-lt"/>
                          <a:cs typeface="Times New Roman" panose="02020603050405020304" pitchFamily="18" charset="0"/>
                        </a:rPr>
                        <a:t>Akademik Teşvik Başvuru ve İnceleme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extLst>
                  <a:ext uri="{0D108BD9-81ED-4DB2-BD59-A6C34878D82A}">
                    <a16:rowId xmlns="" xmlns:a16="http://schemas.microsoft.com/office/drawing/2014/main" val="1959710692"/>
                  </a:ext>
                </a:extLst>
              </a:tr>
              <a:tr h="275795">
                <a:tc>
                  <a:txBody>
                    <a:bodyPr/>
                    <a:lstStyle/>
                    <a:p>
                      <a:pPr>
                        <a:lnSpc>
                          <a:spcPct val="107000"/>
                        </a:lnSpc>
                      </a:pPr>
                      <a:r>
                        <a:rPr lang="tr-TR" sz="1100" dirty="0">
                          <a:effectLst/>
                          <a:latin typeface="+mn-lt"/>
                          <a:cs typeface="Times New Roman" panose="02020603050405020304" pitchFamily="18" charset="0"/>
                        </a:rPr>
                        <a:t>Araştırma ve Geliştirme Alt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extLst>
                  <a:ext uri="{0D108BD9-81ED-4DB2-BD59-A6C34878D82A}">
                    <a16:rowId xmlns="" xmlns:a16="http://schemas.microsoft.com/office/drawing/2014/main" val="1978730926"/>
                  </a:ext>
                </a:extLst>
              </a:tr>
              <a:tr h="299598">
                <a:tc>
                  <a:txBody>
                    <a:bodyPr/>
                    <a:lstStyle/>
                    <a:p>
                      <a:pPr>
                        <a:lnSpc>
                          <a:spcPct val="107000"/>
                        </a:lnSpc>
                        <a:spcAft>
                          <a:spcPts val="0"/>
                        </a:spcAft>
                      </a:pPr>
                      <a:r>
                        <a:rPr lang="tr-TR" sz="1100" dirty="0">
                          <a:effectLst/>
                          <a:latin typeface="+mn-lt"/>
                        </a:rPr>
                        <a:t> Bağımlılıkla Mücadele Komisyonu</a:t>
                      </a:r>
                      <a:endParaRPr lang="tr-TR" sz="1100" dirty="0">
                        <a:effectLst/>
                        <a:latin typeface="+mn-lt"/>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100" dirty="0">
                          <a:effectLst/>
                          <a:latin typeface="+mn-lt"/>
                        </a:rPr>
                        <a:t> 4</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 xmlns:a16="http://schemas.microsoft.com/office/drawing/2014/main" val="1153062460"/>
                  </a:ext>
                </a:extLst>
              </a:tr>
              <a:tr h="299598">
                <a:tc>
                  <a:txBody>
                    <a:bodyPr/>
                    <a:lstStyle/>
                    <a:p>
                      <a:pPr>
                        <a:lnSpc>
                          <a:spcPct val="107000"/>
                        </a:lnSpc>
                        <a:spcAft>
                          <a:spcPts val="0"/>
                        </a:spcAft>
                      </a:pPr>
                      <a:r>
                        <a:rPr lang="tr-TR" sz="1100" dirty="0">
                          <a:effectLst/>
                          <a:latin typeface="+mn-lt"/>
                        </a:rPr>
                        <a:t> Birim Ortak Dersler Komisyonu</a:t>
                      </a:r>
                    </a:p>
                  </a:txBody>
                  <a:tcPr marL="46990" marR="46990" marT="6350" marB="0" anchor="ctr"/>
                </a:tc>
                <a:tc>
                  <a:txBody>
                    <a:bodyPr/>
                    <a:lstStyle/>
                    <a:p>
                      <a:pPr algn="ctr">
                        <a:lnSpc>
                          <a:spcPct val="107000"/>
                        </a:lnSpc>
                        <a:spcAft>
                          <a:spcPts val="0"/>
                        </a:spcAft>
                      </a:pPr>
                      <a:r>
                        <a:rPr lang="tr-TR" sz="1100" dirty="0">
                          <a:effectLst/>
                          <a:latin typeface="+mn-lt"/>
                        </a:rPr>
                        <a:t> 4</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 xmlns:a16="http://schemas.microsoft.com/office/drawing/2014/main" val="3590925431"/>
                  </a:ext>
                </a:extLst>
              </a:tr>
              <a:tr h="299598">
                <a:tc>
                  <a:txBody>
                    <a:bodyPr/>
                    <a:lstStyle/>
                    <a:p>
                      <a:pPr>
                        <a:lnSpc>
                          <a:spcPct val="107000"/>
                        </a:lnSpc>
                        <a:spcAft>
                          <a:spcPts val="0"/>
                        </a:spcAft>
                      </a:pPr>
                      <a:r>
                        <a:rPr lang="tr-TR" sz="1100" dirty="0">
                          <a:effectLst/>
                          <a:latin typeface="+mn-lt"/>
                        </a:rPr>
                        <a:t> Bologna Komisyonu</a:t>
                      </a:r>
                    </a:p>
                  </a:txBody>
                  <a:tcPr marL="46990" marR="46990" marT="6350" marB="0" anchor="ctr"/>
                </a:tc>
                <a:tc>
                  <a:txBody>
                    <a:bodyPr/>
                    <a:lstStyle/>
                    <a:p>
                      <a:pPr algn="ctr">
                        <a:lnSpc>
                          <a:spcPct val="107000"/>
                        </a:lnSpc>
                        <a:spcAft>
                          <a:spcPts val="0"/>
                        </a:spcAft>
                      </a:pPr>
                      <a:r>
                        <a:rPr lang="tr-TR" sz="1100" dirty="0">
                          <a:effectLst/>
                          <a:latin typeface="+mn-lt"/>
                        </a:rPr>
                        <a:t> 5</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 xmlns:a16="http://schemas.microsoft.com/office/drawing/2014/main" val="2724408756"/>
                  </a:ext>
                </a:extLst>
              </a:tr>
              <a:tr h="275795">
                <a:tc>
                  <a:txBody>
                    <a:bodyPr/>
                    <a:lstStyle/>
                    <a:p>
                      <a:pPr>
                        <a:lnSpc>
                          <a:spcPct val="107000"/>
                        </a:lnSpc>
                      </a:pPr>
                      <a:r>
                        <a:rPr lang="tr-TR" sz="1100" dirty="0">
                          <a:effectLst/>
                          <a:latin typeface="+mn-lt"/>
                          <a:cs typeface="Times New Roman" panose="02020603050405020304" pitchFamily="18" charset="0"/>
                        </a:rPr>
                        <a:t>Burs İnceleme ve Değerlendirme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extLst>
                  <a:ext uri="{0D108BD9-81ED-4DB2-BD59-A6C34878D82A}">
                    <a16:rowId xmlns="" xmlns:a16="http://schemas.microsoft.com/office/drawing/2014/main" val="3085745120"/>
                  </a:ext>
                </a:extLst>
              </a:tr>
              <a:tr h="275795">
                <a:tc>
                  <a:txBody>
                    <a:bodyPr/>
                    <a:lstStyle/>
                    <a:p>
                      <a:pPr>
                        <a:lnSpc>
                          <a:spcPct val="107000"/>
                        </a:lnSpc>
                      </a:pPr>
                      <a:r>
                        <a:rPr lang="tr-TR" sz="1100" dirty="0">
                          <a:effectLst/>
                          <a:latin typeface="+mn-lt"/>
                          <a:cs typeface="Times New Roman" panose="02020603050405020304" pitchFamily="18" charset="0"/>
                        </a:rPr>
                        <a:t>Eğitim Öğretim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5</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1</a:t>
                      </a:r>
                    </a:p>
                  </a:txBody>
                  <a:tcPr marL="9525" marR="9525" marT="9525" marB="0" anchor="ctr"/>
                </a:tc>
                <a:extLst>
                  <a:ext uri="{0D108BD9-81ED-4DB2-BD59-A6C34878D82A}">
                    <a16:rowId xmlns="" xmlns:a16="http://schemas.microsoft.com/office/drawing/2014/main" val="2902772066"/>
                  </a:ext>
                </a:extLst>
              </a:tr>
              <a:tr h="299598">
                <a:tc>
                  <a:txBody>
                    <a:bodyPr/>
                    <a:lstStyle/>
                    <a:p>
                      <a:pPr>
                        <a:lnSpc>
                          <a:spcPct val="107000"/>
                        </a:lnSpc>
                        <a:spcAft>
                          <a:spcPts val="0"/>
                        </a:spcAft>
                      </a:pPr>
                      <a:r>
                        <a:rPr lang="tr-TR" sz="1100" dirty="0">
                          <a:effectLst/>
                          <a:latin typeface="+mn-lt"/>
                        </a:rPr>
                        <a:t> Engelli Öğrenciler Danışma ve Koordinasyon Komisyonu</a:t>
                      </a:r>
                    </a:p>
                  </a:txBody>
                  <a:tcPr marL="46990" marR="46990" marT="6350" marB="0" anchor="ctr"/>
                </a:tc>
                <a:tc>
                  <a:txBody>
                    <a:bodyPr/>
                    <a:lstStyle/>
                    <a:p>
                      <a:pPr algn="ctr">
                        <a:lnSpc>
                          <a:spcPct val="107000"/>
                        </a:lnSpc>
                        <a:spcAft>
                          <a:spcPts val="0"/>
                        </a:spcAft>
                      </a:pPr>
                      <a:r>
                        <a:rPr lang="tr-TR" sz="1100" dirty="0">
                          <a:effectLst/>
                          <a:latin typeface="+mn-lt"/>
                        </a:rPr>
                        <a:t> 3</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 xmlns:a16="http://schemas.microsoft.com/office/drawing/2014/main" val="439196153"/>
                  </a:ext>
                </a:extLst>
              </a:tr>
              <a:tr h="299598">
                <a:tc>
                  <a:txBody>
                    <a:bodyPr/>
                    <a:lstStyle/>
                    <a:p>
                      <a:pPr>
                        <a:lnSpc>
                          <a:spcPct val="107000"/>
                        </a:lnSpc>
                        <a:spcAft>
                          <a:spcPts val="0"/>
                        </a:spcAft>
                      </a:pPr>
                      <a:r>
                        <a:rPr lang="tr-TR" sz="1100" dirty="0">
                          <a:effectLst/>
                          <a:latin typeface="+mn-lt"/>
                        </a:rPr>
                        <a:t> Erasmus Komisyonu</a:t>
                      </a:r>
                    </a:p>
                  </a:txBody>
                  <a:tcPr marL="46990" marR="46990" marT="6350" marB="0" anchor="ctr"/>
                </a:tc>
                <a:tc>
                  <a:txBody>
                    <a:bodyPr/>
                    <a:lstStyle/>
                    <a:p>
                      <a:pPr algn="ctr">
                        <a:lnSpc>
                          <a:spcPct val="107000"/>
                        </a:lnSpc>
                        <a:spcAft>
                          <a:spcPts val="0"/>
                        </a:spcAft>
                      </a:pPr>
                      <a:r>
                        <a:rPr lang="tr-TR" sz="1100" dirty="0">
                          <a:effectLst/>
                          <a:latin typeface="+mn-lt"/>
                        </a:rPr>
                        <a:t>4</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 xmlns:a16="http://schemas.microsoft.com/office/drawing/2014/main" val="3211451712"/>
                  </a:ext>
                </a:extLst>
              </a:tr>
              <a:tr h="299598">
                <a:tc>
                  <a:txBody>
                    <a:bodyPr/>
                    <a:lstStyle/>
                    <a:p>
                      <a:pPr>
                        <a:lnSpc>
                          <a:spcPct val="107000"/>
                        </a:lnSpc>
                        <a:spcAft>
                          <a:spcPts val="0"/>
                        </a:spcAft>
                      </a:pPr>
                      <a:r>
                        <a:rPr lang="tr-TR" sz="1100" dirty="0">
                          <a:effectLst/>
                          <a:latin typeface="+mn-lt"/>
                        </a:rPr>
                        <a:t> Kalite Güvencesi ve Kalite Komisyonu</a:t>
                      </a:r>
                    </a:p>
                  </a:txBody>
                  <a:tcPr marL="46990" marR="46990" marT="6350" marB="0" anchor="ctr"/>
                </a:tc>
                <a:tc>
                  <a:txBody>
                    <a:bodyPr/>
                    <a:lstStyle/>
                    <a:p>
                      <a:pPr algn="ctr">
                        <a:lnSpc>
                          <a:spcPct val="107000"/>
                        </a:lnSpc>
                        <a:spcAft>
                          <a:spcPts val="0"/>
                        </a:spcAft>
                      </a:pPr>
                      <a:r>
                        <a:rPr lang="tr-TR" sz="1100" dirty="0">
                          <a:effectLst/>
                          <a:latin typeface="+mn-lt"/>
                        </a:rPr>
                        <a:t> 6</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 xmlns:a16="http://schemas.microsoft.com/office/drawing/2014/main" val="2371591073"/>
                  </a:ext>
                </a:extLst>
              </a:tr>
              <a:tr h="299598">
                <a:tc>
                  <a:txBody>
                    <a:bodyPr/>
                    <a:lstStyle/>
                    <a:p>
                      <a:pPr>
                        <a:lnSpc>
                          <a:spcPct val="107000"/>
                        </a:lnSpc>
                        <a:spcAft>
                          <a:spcPts val="0"/>
                        </a:spcAft>
                      </a:pPr>
                      <a:r>
                        <a:rPr lang="tr-TR" sz="1100" dirty="0">
                          <a:effectLst/>
                          <a:latin typeface="+mn-lt"/>
                        </a:rPr>
                        <a:t> Sıfır Atık Komisyonu</a:t>
                      </a:r>
                    </a:p>
                  </a:txBody>
                  <a:tcPr marL="46990" marR="46990" marT="6350" marB="0" anchor="ctr"/>
                </a:tc>
                <a:tc>
                  <a:txBody>
                    <a:bodyPr/>
                    <a:lstStyle/>
                    <a:p>
                      <a:pPr algn="ctr">
                        <a:lnSpc>
                          <a:spcPct val="107000"/>
                        </a:lnSpc>
                        <a:spcAft>
                          <a:spcPts val="0"/>
                        </a:spcAft>
                      </a:pPr>
                      <a:r>
                        <a:rPr lang="tr-TR" sz="1100" dirty="0">
                          <a:effectLst/>
                          <a:latin typeface="+mn-lt"/>
                        </a:rPr>
                        <a:t> 4</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 xmlns:a16="http://schemas.microsoft.com/office/drawing/2014/main" val="3904963089"/>
                  </a:ext>
                </a:extLst>
              </a:tr>
              <a:tr h="299598">
                <a:tc>
                  <a:txBody>
                    <a:bodyPr/>
                    <a:lstStyle/>
                    <a:p>
                      <a:pPr>
                        <a:lnSpc>
                          <a:spcPct val="107000"/>
                        </a:lnSpc>
                        <a:spcAft>
                          <a:spcPts val="0"/>
                        </a:spcAft>
                      </a:pPr>
                      <a:r>
                        <a:rPr lang="tr-TR" sz="1100" dirty="0">
                          <a:effectLst/>
                          <a:latin typeface="+mn-lt"/>
                        </a:rPr>
                        <a:t> Stratejik Plan Çalışma Grubu</a:t>
                      </a:r>
                    </a:p>
                  </a:txBody>
                  <a:tcPr marL="46990" marR="46990" marT="6350" marB="0" anchor="ctr"/>
                </a:tc>
                <a:tc>
                  <a:txBody>
                    <a:bodyPr/>
                    <a:lstStyle/>
                    <a:p>
                      <a:pPr algn="ctr">
                        <a:lnSpc>
                          <a:spcPct val="107000"/>
                        </a:lnSpc>
                        <a:spcAft>
                          <a:spcPts val="0"/>
                        </a:spcAft>
                      </a:pPr>
                      <a:r>
                        <a:rPr lang="tr-TR" sz="1100" dirty="0">
                          <a:effectLst/>
                          <a:latin typeface="+mn-lt"/>
                        </a:rPr>
                        <a:t> 7</a:t>
                      </a:r>
                      <a:endParaRPr lang="tr-TR" sz="11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70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890587265"/>
              </p:ext>
            </p:extLst>
          </p:nvPr>
        </p:nvGraphicFramePr>
        <p:xfrm>
          <a:off x="326570" y="2011681"/>
          <a:ext cx="11600387" cy="3512858"/>
        </p:xfrm>
        <a:graphic>
          <a:graphicData uri="http://schemas.openxmlformats.org/drawingml/2006/table">
            <a:tbl>
              <a:tblPr firstRow="1" firstCol="1" bandRow="1">
                <a:tableStyleId>{5940675A-B579-460E-94D1-54222C63F5DA}</a:tableStyleId>
              </a:tblPr>
              <a:tblGrid>
                <a:gridCol w="4367391">
                  <a:extLst>
                    <a:ext uri="{9D8B030D-6E8A-4147-A177-3AD203B41FA5}">
                      <a16:colId xmlns="" xmlns:a16="http://schemas.microsoft.com/office/drawing/2014/main" val="4076627954"/>
                    </a:ext>
                  </a:extLst>
                </a:gridCol>
                <a:gridCol w="4728335">
                  <a:extLst>
                    <a:ext uri="{9D8B030D-6E8A-4147-A177-3AD203B41FA5}">
                      <a16:colId xmlns="" xmlns:a16="http://schemas.microsoft.com/office/drawing/2014/main" val="890953265"/>
                    </a:ext>
                  </a:extLst>
                </a:gridCol>
                <a:gridCol w="1252330">
                  <a:extLst>
                    <a:ext uri="{9D8B030D-6E8A-4147-A177-3AD203B41FA5}">
                      <a16:colId xmlns="" xmlns:a16="http://schemas.microsoft.com/office/drawing/2014/main" val="4218147087"/>
                    </a:ext>
                  </a:extLst>
                </a:gridCol>
                <a:gridCol w="1252331">
                  <a:extLst>
                    <a:ext uri="{9D8B030D-6E8A-4147-A177-3AD203B41FA5}">
                      <a16:colId xmlns=""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6992471" y="1900518"/>
            <a:ext cx="5118847" cy="4276444"/>
          </a:xfrm>
        </p:spPr>
        <p:txBody>
          <a:bodyPr>
            <a:normAutofit/>
          </a:bodyPr>
          <a:lstStyle/>
          <a:p>
            <a:pPr marL="0" indent="0">
              <a:lnSpc>
                <a:spcPct val="100000"/>
              </a:lnSpc>
              <a:spcBef>
                <a:spcPts val="0"/>
              </a:spcBef>
              <a:spcAft>
                <a:spcPts val="400"/>
              </a:spcAft>
              <a:buNone/>
            </a:pPr>
            <a:r>
              <a:rPr lang="tr-TR" sz="1800" b="1" dirty="0" smtClean="0"/>
              <a:t>İnternet ve Ağ Teknolojileri Programı </a:t>
            </a:r>
          </a:p>
          <a:p>
            <a:pPr marL="0" indent="0">
              <a:lnSpc>
                <a:spcPct val="100000"/>
              </a:lnSpc>
              <a:spcBef>
                <a:spcPts val="0"/>
              </a:spcBef>
              <a:spcAft>
                <a:spcPts val="400"/>
              </a:spcAft>
              <a:buNone/>
            </a:pPr>
            <a:endParaRPr lang="tr-TR" sz="1800" b="1" dirty="0" smtClean="0"/>
          </a:p>
          <a:p>
            <a:pPr>
              <a:lnSpc>
                <a:spcPct val="100000"/>
              </a:lnSpc>
              <a:spcBef>
                <a:spcPts val="0"/>
              </a:spcBef>
              <a:spcAft>
                <a:spcPts val="400"/>
              </a:spcAft>
            </a:pPr>
            <a:r>
              <a:rPr lang="tr-TR" sz="1800" dirty="0" smtClean="0"/>
              <a:t>Mevcut mezun öğrenci sayısı düşük : 6</a:t>
            </a:r>
          </a:p>
          <a:p>
            <a:pPr>
              <a:lnSpc>
                <a:spcPct val="100000"/>
              </a:lnSpc>
              <a:spcBef>
                <a:spcPts val="0"/>
              </a:spcBef>
              <a:spcAft>
                <a:spcPts val="400"/>
              </a:spcAft>
            </a:pPr>
            <a:endParaRPr lang="tr-TR" sz="1800" dirty="0" smtClean="0"/>
          </a:p>
          <a:p>
            <a:pPr>
              <a:lnSpc>
                <a:spcPct val="100000"/>
              </a:lnSpc>
              <a:spcBef>
                <a:spcPts val="0"/>
              </a:spcBef>
              <a:spcAft>
                <a:spcPts val="400"/>
              </a:spcAft>
            </a:pPr>
            <a:r>
              <a:rPr lang="tr-TR" sz="1800" dirty="0" smtClean="0"/>
              <a:t>5.2 ve 5.3. kapsamında eksikler olabilir.</a:t>
            </a:r>
          </a:p>
          <a:p>
            <a:pPr lvl="1">
              <a:lnSpc>
                <a:spcPct val="100000"/>
              </a:lnSpc>
              <a:spcBef>
                <a:spcPts val="0"/>
              </a:spcBef>
              <a:spcAft>
                <a:spcPts val="400"/>
              </a:spcAft>
            </a:pPr>
            <a:r>
              <a:rPr lang="tr-TR" sz="1400" dirty="0" smtClean="0"/>
              <a:t>Dış paydaş görüşü alınan ders sayısı</a:t>
            </a: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71</a:t>
            </a:fld>
            <a:endParaRPr lang="tr-T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7" y="1702670"/>
            <a:ext cx="6800224" cy="459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12619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6884899" y="1864659"/>
            <a:ext cx="5217454" cy="4424354"/>
          </a:xfrm>
        </p:spPr>
        <p:txBody>
          <a:bodyPr>
            <a:normAutofit/>
          </a:bodyPr>
          <a:lstStyle/>
          <a:p>
            <a:pPr marL="0" indent="0">
              <a:lnSpc>
                <a:spcPct val="100000"/>
              </a:lnSpc>
              <a:spcBef>
                <a:spcPts val="0"/>
              </a:spcBef>
              <a:spcAft>
                <a:spcPts val="400"/>
              </a:spcAft>
              <a:buNone/>
            </a:pPr>
            <a:r>
              <a:rPr lang="tr-TR" sz="1800" b="1" dirty="0" smtClean="0"/>
              <a:t>Bilgisayar Destekli Tasarı ve Animasyon Programı</a:t>
            </a:r>
          </a:p>
          <a:p>
            <a:pPr marL="0" indent="0">
              <a:lnSpc>
                <a:spcPct val="100000"/>
              </a:lnSpc>
              <a:spcBef>
                <a:spcPts val="0"/>
              </a:spcBef>
              <a:spcAft>
                <a:spcPts val="400"/>
              </a:spcAft>
              <a:buNone/>
            </a:pPr>
            <a:endParaRPr lang="tr-TR" sz="1800" b="1" dirty="0" smtClean="0"/>
          </a:p>
          <a:p>
            <a:pPr>
              <a:lnSpc>
                <a:spcPct val="100000"/>
              </a:lnSpc>
              <a:spcBef>
                <a:spcPts val="0"/>
              </a:spcBef>
              <a:spcAft>
                <a:spcPts val="400"/>
              </a:spcAft>
            </a:pPr>
            <a:r>
              <a:rPr lang="tr-TR" sz="1600" dirty="0" smtClean="0"/>
              <a:t>BDTA  programına özgü ölçütler henüz paylaşılmamış. MEDEK sayfasında </a:t>
            </a:r>
            <a:r>
              <a:rPr lang="tr-TR" sz="1600" dirty="0"/>
              <a:t>yer alan başlıklar arasında yok. </a:t>
            </a:r>
          </a:p>
          <a:p>
            <a:pPr lvl="1">
              <a:lnSpc>
                <a:spcPct val="100000"/>
              </a:lnSpc>
              <a:spcBef>
                <a:spcPts val="0"/>
              </a:spcBef>
              <a:spcAft>
                <a:spcPts val="400"/>
              </a:spcAft>
            </a:pPr>
            <a:r>
              <a:rPr lang="tr-TR" sz="1200" dirty="0"/>
              <a:t>Ölçütler açıklandığında bu ölçütler kapsamında mevcut programı güncellemesi </a:t>
            </a:r>
            <a:r>
              <a:rPr lang="tr-TR" sz="1200" dirty="0" smtClean="0"/>
              <a:t>gerekebilir. </a:t>
            </a:r>
            <a:endParaRPr lang="tr-TR" sz="1200" dirty="0"/>
          </a:p>
          <a:p>
            <a:pPr>
              <a:lnSpc>
                <a:spcPct val="100000"/>
              </a:lnSpc>
              <a:spcBef>
                <a:spcPts val="0"/>
              </a:spcBef>
              <a:spcAft>
                <a:spcPts val="400"/>
              </a:spcAft>
            </a:pPr>
            <a:endParaRPr lang="tr-TR" sz="1050" dirty="0" smtClean="0"/>
          </a:p>
          <a:p>
            <a:pPr>
              <a:lnSpc>
                <a:spcPct val="100000"/>
              </a:lnSpc>
              <a:spcBef>
                <a:spcPts val="0"/>
              </a:spcBef>
              <a:spcAft>
                <a:spcPts val="400"/>
              </a:spcAft>
            </a:pPr>
            <a:r>
              <a:rPr lang="tr-TR" sz="1600" dirty="0" smtClean="0"/>
              <a:t>Programa </a:t>
            </a:r>
            <a:r>
              <a:rPr lang="tr-TR" sz="1600" dirty="0"/>
              <a:t>özgü altyapı </a:t>
            </a:r>
            <a:r>
              <a:rPr lang="tr-TR" sz="1600" dirty="0" smtClean="0"/>
              <a:t>ihtiyacı bulunmakta.</a:t>
            </a:r>
          </a:p>
          <a:p>
            <a:pPr lvl="1">
              <a:lnSpc>
                <a:spcPct val="100000"/>
              </a:lnSpc>
              <a:spcBef>
                <a:spcPts val="0"/>
              </a:spcBef>
              <a:spcAft>
                <a:spcPts val="400"/>
              </a:spcAft>
            </a:pPr>
            <a:r>
              <a:rPr lang="tr-TR" sz="1200" dirty="0" smtClean="0"/>
              <a:t>Program özelinde kullanılan yazılım lisanslamaları.</a:t>
            </a:r>
          </a:p>
          <a:p>
            <a:pPr>
              <a:lnSpc>
                <a:spcPct val="100000"/>
              </a:lnSpc>
              <a:spcBef>
                <a:spcPts val="0"/>
              </a:spcBef>
              <a:spcAft>
                <a:spcPts val="400"/>
              </a:spcAft>
            </a:pPr>
            <a:endParaRPr lang="tr-TR" sz="1050" dirty="0" smtClean="0"/>
          </a:p>
          <a:p>
            <a:pPr>
              <a:lnSpc>
                <a:spcPct val="100000"/>
              </a:lnSpc>
              <a:spcBef>
                <a:spcPts val="0"/>
              </a:spcBef>
              <a:spcAft>
                <a:spcPts val="400"/>
              </a:spcAft>
            </a:pPr>
            <a:r>
              <a:rPr lang="tr-TR" sz="1600" dirty="0" smtClean="0"/>
              <a:t>BDTA Programında yürütülen süreçler ve uygulamalar için programa özgü kanıtlayıcı </a:t>
            </a:r>
            <a:r>
              <a:rPr lang="tr-TR" sz="1600" dirty="0"/>
              <a:t>belgeler </a:t>
            </a:r>
            <a:r>
              <a:rPr lang="tr-TR" sz="1600" dirty="0" smtClean="0"/>
              <a:t>oluşturması gerekebilir.</a:t>
            </a:r>
          </a:p>
          <a:p>
            <a:pPr lvl="1">
              <a:lnSpc>
                <a:spcPct val="100000"/>
              </a:lnSpc>
              <a:spcBef>
                <a:spcPts val="0"/>
              </a:spcBef>
              <a:spcAft>
                <a:spcPts val="400"/>
              </a:spcAft>
            </a:pPr>
            <a:r>
              <a:rPr lang="tr-TR" sz="1200" dirty="0" smtClean="0"/>
              <a:t>Uygulamalı dersler için mevcut hazırlıkla BDTA’da da işletildi. Ancak yeterli kanıtlayıcı düzeye ulaşamadı.</a:t>
            </a:r>
          </a:p>
          <a:p>
            <a:pPr>
              <a:lnSpc>
                <a:spcPct val="100000"/>
              </a:lnSpc>
              <a:spcBef>
                <a:spcPts val="0"/>
              </a:spcBef>
              <a:spcAft>
                <a:spcPts val="400"/>
              </a:spcAft>
            </a:pPr>
            <a:endParaRPr lang="tr-TR" sz="1050" dirty="0" smtClean="0"/>
          </a:p>
          <a:p>
            <a:pPr>
              <a:lnSpc>
                <a:spcPct val="100000"/>
              </a:lnSpc>
              <a:spcBef>
                <a:spcPts val="0"/>
              </a:spcBef>
              <a:spcAft>
                <a:spcPts val="400"/>
              </a:spcAft>
            </a:pPr>
            <a:r>
              <a:rPr lang="tr-TR" sz="1600" dirty="0" smtClean="0"/>
              <a:t>BDTA, MEDEK tarafından değerlendirilen programlar arasına yeni dahil edildi.</a:t>
            </a:r>
          </a:p>
        </p:txBody>
      </p:sp>
      <p:sp>
        <p:nvSpPr>
          <p:cNvPr id="4" name="Veri Yer Tutucusu 3"/>
          <p:cNvSpPr>
            <a:spLocks noGrp="1"/>
          </p:cNvSpPr>
          <p:nvPr>
            <p:ph type="dt" sz="half" idx="10"/>
          </p:nvPr>
        </p:nvSpPr>
        <p:spPr/>
        <p:txBody>
          <a:bodyPr/>
          <a:lstStyle/>
          <a:p>
            <a:fld id="{3F92B051-1742-442B-BD19-D71164AFA81D}" type="datetime1">
              <a:rPr lang="tr-TR" smtClean="0"/>
              <a:t>14.01.2026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72</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40" y="1711990"/>
            <a:ext cx="6741459" cy="457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84862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1800"/>
              </a:spcAft>
            </a:pPr>
            <a:r>
              <a:rPr lang="tr-TR" sz="2600" dirty="0" smtClean="0"/>
              <a:t>Bilisayar Teknolojisi </a:t>
            </a:r>
            <a:r>
              <a:rPr lang="tr-TR" sz="2600" b="1" dirty="0" smtClean="0"/>
              <a:t>Programımızın tam akreditasyona uygun </a:t>
            </a:r>
            <a:r>
              <a:rPr lang="tr-TR" sz="2600" dirty="0" smtClean="0"/>
              <a:t>olarak değerlendirilmesi</a:t>
            </a:r>
          </a:p>
          <a:p>
            <a:pPr>
              <a:spcAft>
                <a:spcPts val="1800"/>
              </a:spcAft>
            </a:pPr>
            <a:r>
              <a:rPr lang="en-US" sz="2600" b="1" dirty="0" err="1" smtClean="0"/>
              <a:t>Birim</a:t>
            </a:r>
            <a:r>
              <a:rPr lang="en-US" sz="2600" b="1" dirty="0" smtClean="0"/>
              <a:t> </a:t>
            </a:r>
            <a:r>
              <a:rPr lang="en-US" sz="2600" b="1" dirty="0" err="1"/>
              <a:t>içi</a:t>
            </a:r>
            <a:r>
              <a:rPr lang="en-US" sz="2600" b="1" dirty="0"/>
              <a:t> </a:t>
            </a:r>
            <a:r>
              <a:rPr lang="en-US" sz="2600" b="1" dirty="0" err="1"/>
              <a:t>evrak</a:t>
            </a:r>
            <a:r>
              <a:rPr lang="en-US" sz="2600" b="1" dirty="0"/>
              <a:t> </a:t>
            </a:r>
            <a:r>
              <a:rPr lang="en-US" sz="2600" b="1" dirty="0" err="1"/>
              <a:t>arşivlemesini</a:t>
            </a:r>
            <a:r>
              <a:rPr lang="en-US" sz="2600" b="1" dirty="0"/>
              <a:t> </a:t>
            </a:r>
            <a:r>
              <a:rPr lang="en-US" sz="2600" b="1" dirty="0" err="1"/>
              <a:t>kolaylaştırmak</a:t>
            </a:r>
            <a:r>
              <a:rPr lang="en-US" sz="2600" dirty="0"/>
              <a:t> </a:t>
            </a:r>
            <a:r>
              <a:rPr lang="en-US" sz="2600" dirty="0" err="1"/>
              <a:t>adına</a:t>
            </a:r>
            <a:r>
              <a:rPr lang="en-US" sz="2600" dirty="0"/>
              <a:t> </a:t>
            </a:r>
            <a:r>
              <a:rPr lang="en-US" sz="2600" dirty="0" err="1"/>
              <a:t>bulut</a:t>
            </a:r>
            <a:r>
              <a:rPr lang="en-US" sz="2600" dirty="0"/>
              <a:t> </a:t>
            </a:r>
            <a:r>
              <a:rPr lang="en-US" sz="2600" dirty="0" err="1"/>
              <a:t>bilişim</a:t>
            </a:r>
            <a:r>
              <a:rPr lang="en-US" sz="2600" dirty="0"/>
              <a:t> </a:t>
            </a:r>
            <a:r>
              <a:rPr lang="en-US" sz="2600" dirty="0" err="1"/>
              <a:t>sistemi</a:t>
            </a:r>
            <a:r>
              <a:rPr lang="en-US" sz="2600" dirty="0"/>
              <a:t>, </a:t>
            </a:r>
            <a:r>
              <a:rPr lang="en-US" sz="2600" dirty="0" err="1"/>
              <a:t>nas</a:t>
            </a:r>
            <a:r>
              <a:rPr lang="en-US" sz="2600" dirty="0"/>
              <a:t> </a:t>
            </a:r>
            <a:r>
              <a:rPr lang="en-US" sz="2600" dirty="0" err="1"/>
              <a:t>cihazı</a:t>
            </a:r>
            <a:r>
              <a:rPr lang="en-US" sz="2600" dirty="0"/>
              <a:t> </a:t>
            </a:r>
            <a:r>
              <a:rPr lang="en-US" sz="2600" dirty="0" err="1"/>
              <a:t>gibi</a:t>
            </a:r>
            <a:r>
              <a:rPr lang="en-US" sz="2600" dirty="0"/>
              <a:t> </a:t>
            </a:r>
            <a:r>
              <a:rPr lang="en-US" sz="2600" dirty="0" err="1"/>
              <a:t>dijital</a:t>
            </a:r>
            <a:r>
              <a:rPr lang="en-US" sz="2600" dirty="0"/>
              <a:t> </a:t>
            </a:r>
            <a:r>
              <a:rPr lang="en-US" sz="2600" dirty="0" err="1"/>
              <a:t>platformlardan</a:t>
            </a:r>
            <a:r>
              <a:rPr lang="en-US" sz="2600" dirty="0"/>
              <a:t> </a:t>
            </a:r>
            <a:r>
              <a:rPr lang="en-US" sz="2600" dirty="0" err="1"/>
              <a:t>faydalanılmaktadır</a:t>
            </a:r>
            <a:r>
              <a:rPr lang="en-US" sz="2600" dirty="0"/>
              <a:t>.</a:t>
            </a:r>
          </a:p>
          <a:p>
            <a:pPr>
              <a:spcAft>
                <a:spcPts val="1800"/>
              </a:spcAft>
            </a:pPr>
            <a:r>
              <a:rPr lang="en-US" sz="2600" b="1" dirty="0" err="1" smtClean="0"/>
              <a:t>Birim</a:t>
            </a:r>
            <a:r>
              <a:rPr lang="en-US" sz="2600" b="1" dirty="0" smtClean="0"/>
              <a:t> </a:t>
            </a:r>
            <a:r>
              <a:rPr lang="en-US" sz="2600" b="1" dirty="0" err="1"/>
              <a:t>stratejik</a:t>
            </a:r>
            <a:r>
              <a:rPr lang="en-US" sz="2600" b="1" dirty="0"/>
              <a:t> </a:t>
            </a:r>
            <a:r>
              <a:rPr lang="en-US" sz="2600" b="1" dirty="0" err="1"/>
              <a:t>planı</a:t>
            </a:r>
            <a:r>
              <a:rPr lang="en-US" sz="2600" b="1" dirty="0"/>
              <a:t> </a:t>
            </a:r>
            <a:r>
              <a:rPr lang="en-US" sz="2600" b="1" dirty="0" err="1"/>
              <a:t>oluşturulmuş</a:t>
            </a:r>
            <a:r>
              <a:rPr lang="en-US" sz="2600" b="1" dirty="0"/>
              <a:t> </a:t>
            </a:r>
            <a:r>
              <a:rPr lang="en-US" sz="2600" b="1" dirty="0" err="1"/>
              <a:t>ve</a:t>
            </a:r>
            <a:r>
              <a:rPr lang="en-US" sz="2600" b="1" dirty="0"/>
              <a:t> </a:t>
            </a:r>
            <a:r>
              <a:rPr lang="en-US" sz="2600" b="1" dirty="0" err="1"/>
              <a:t>kamoyuyla</a:t>
            </a:r>
            <a:r>
              <a:rPr lang="en-US" sz="2600" b="1" dirty="0"/>
              <a:t> </a:t>
            </a:r>
            <a:r>
              <a:rPr lang="en-US" sz="2600" b="1" dirty="0" err="1"/>
              <a:t>paylaşılmıştır</a:t>
            </a:r>
            <a:r>
              <a:rPr lang="en-US" sz="2600" dirty="0"/>
              <a:t>.</a:t>
            </a:r>
          </a:p>
          <a:p>
            <a:pPr>
              <a:spcAft>
                <a:spcPts val="1800"/>
              </a:spcAft>
            </a:pPr>
            <a:r>
              <a:rPr lang="en-US" sz="2600" b="1" dirty="0" err="1" smtClean="0"/>
              <a:t>Öğrenci</a:t>
            </a:r>
            <a:r>
              <a:rPr lang="en-US" sz="2600" b="1" dirty="0" smtClean="0"/>
              <a:t> </a:t>
            </a:r>
            <a:r>
              <a:rPr lang="tr-TR" sz="2600" b="1" dirty="0" smtClean="0"/>
              <a:t>m</a:t>
            </a:r>
            <a:r>
              <a:rPr lang="en-US" sz="2600" b="1" dirty="0" err="1" smtClean="0"/>
              <a:t>emnuniyetlerine</a:t>
            </a:r>
            <a:r>
              <a:rPr lang="en-US" sz="2600" b="1" dirty="0" smtClean="0"/>
              <a:t> </a:t>
            </a:r>
            <a:r>
              <a:rPr lang="en-US" sz="2600" b="1" dirty="0" err="1"/>
              <a:t>yönelik</a:t>
            </a:r>
            <a:r>
              <a:rPr lang="en-US" sz="2600" b="1" dirty="0"/>
              <a:t> </a:t>
            </a:r>
            <a:r>
              <a:rPr lang="en-US" sz="2600" b="1" dirty="0" err="1"/>
              <a:t>anketler</a:t>
            </a:r>
            <a:r>
              <a:rPr lang="en-US" sz="2600" b="1" dirty="0"/>
              <a:t> </a:t>
            </a:r>
            <a:r>
              <a:rPr lang="en-US" sz="2600" dirty="0" err="1"/>
              <a:t>geliştirilmiş</a:t>
            </a:r>
            <a:r>
              <a:rPr lang="en-US" sz="2600" dirty="0"/>
              <a:t> </a:t>
            </a:r>
            <a:r>
              <a:rPr lang="en-US" sz="2600" dirty="0" err="1"/>
              <a:t>ve</a:t>
            </a:r>
            <a:r>
              <a:rPr lang="en-US" sz="2600" dirty="0"/>
              <a:t> </a:t>
            </a:r>
            <a:r>
              <a:rPr lang="en-US" sz="2600" dirty="0" err="1"/>
              <a:t>uygulanmıştır</a:t>
            </a:r>
            <a:r>
              <a:rPr lang="en-US" sz="2600" dirty="0" smtClean="0"/>
              <a:t>.</a:t>
            </a:r>
            <a:endParaRPr lang="tr-TR" sz="26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73</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9">
            <a:extLst>
              <a:ext uri="{FF2B5EF4-FFF2-40B4-BE49-F238E27FC236}">
                <a16:creationId xmlns=""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1800"/>
              </a:spcAft>
            </a:pPr>
            <a:r>
              <a:rPr lang="tr-TR" sz="2600" b="1" dirty="0" smtClean="0"/>
              <a:t>Sınav analizlerinin tüm birimde uygulanıyor olması</a:t>
            </a:r>
            <a:r>
              <a:rPr lang="tr-TR" sz="2600" dirty="0" smtClean="0"/>
              <a:t>.</a:t>
            </a:r>
          </a:p>
          <a:p>
            <a:pPr>
              <a:lnSpc>
                <a:spcPct val="100000"/>
              </a:lnSpc>
              <a:spcBef>
                <a:spcPts val="0"/>
              </a:spcBef>
              <a:spcAft>
                <a:spcPts val="1800"/>
              </a:spcAft>
            </a:pPr>
            <a:r>
              <a:rPr lang="tr-TR" sz="2600" b="1" dirty="0" smtClean="0"/>
              <a:t>Sınav uygulama ilkeleri </a:t>
            </a:r>
            <a:r>
              <a:rPr lang="tr-TR" sz="2600" dirty="0" smtClean="0"/>
              <a:t>hazırlanmış ve paylaşılmış olması.</a:t>
            </a:r>
            <a:endParaRPr lang="tr-TR" sz="2600" dirty="0"/>
          </a:p>
          <a:p>
            <a:pPr>
              <a:lnSpc>
                <a:spcPct val="100000"/>
              </a:lnSpc>
              <a:spcBef>
                <a:spcPts val="0"/>
              </a:spcBef>
              <a:spcAft>
                <a:spcPts val="1800"/>
              </a:spcAft>
            </a:pPr>
            <a:r>
              <a:rPr lang="en-US" sz="2600" b="1" dirty="0" err="1" smtClean="0"/>
              <a:t>Toplumsal</a:t>
            </a:r>
            <a:r>
              <a:rPr lang="en-US" sz="2600" b="1" dirty="0" smtClean="0"/>
              <a:t> </a:t>
            </a:r>
            <a:r>
              <a:rPr lang="en-US" sz="2600" b="1" dirty="0" err="1"/>
              <a:t>katkı</a:t>
            </a:r>
            <a:r>
              <a:rPr lang="en-US" sz="2600" b="1" dirty="0"/>
              <a:t> </a:t>
            </a:r>
            <a:r>
              <a:rPr lang="en-US" sz="2600" b="1" dirty="0" err="1" smtClean="0"/>
              <a:t>politika</a:t>
            </a:r>
            <a:r>
              <a:rPr lang="tr-TR" sz="2600" b="1" dirty="0" smtClean="0"/>
              <a:t>larının</a:t>
            </a:r>
            <a:r>
              <a:rPr lang="en-US" sz="2600" dirty="0" smtClean="0"/>
              <a:t> </a:t>
            </a:r>
            <a:r>
              <a:rPr lang="en-US" sz="2600" dirty="0" err="1" smtClean="0"/>
              <a:t>belirlenmiş</a:t>
            </a:r>
            <a:r>
              <a:rPr lang="tr-TR" sz="2600" dirty="0" smtClean="0"/>
              <a:t> olması</a:t>
            </a:r>
            <a:r>
              <a:rPr lang="en-US" sz="2600" dirty="0" smtClean="0"/>
              <a:t>.</a:t>
            </a:r>
            <a:endParaRPr lang="tr-TR" sz="2600" dirty="0" smtClean="0"/>
          </a:p>
          <a:p>
            <a:pPr>
              <a:lnSpc>
                <a:spcPct val="100000"/>
              </a:lnSpc>
              <a:spcBef>
                <a:spcPts val="0"/>
              </a:spcBef>
              <a:spcAft>
                <a:spcPts val="1800"/>
              </a:spcAft>
            </a:pPr>
            <a:r>
              <a:rPr lang="tr-TR" sz="2600" dirty="0" smtClean="0"/>
              <a:t>Birim içi </a:t>
            </a:r>
            <a:r>
              <a:rPr lang="tr-TR" sz="2600" b="1" dirty="0" smtClean="0"/>
              <a:t>dijital </a:t>
            </a:r>
            <a:r>
              <a:rPr lang="tr-TR" sz="2600" b="1" dirty="0"/>
              <a:t>arşiv </a:t>
            </a:r>
            <a:r>
              <a:rPr lang="tr-TR" sz="2600" b="1" dirty="0" smtClean="0"/>
              <a:t>yönergesinin </a:t>
            </a:r>
            <a:r>
              <a:rPr lang="tr-TR" sz="2600" dirty="0" smtClean="0"/>
              <a:t>oluşturulmuş olması.</a:t>
            </a:r>
            <a:endParaRPr lang="tr-TR" sz="2600" dirty="0"/>
          </a:p>
          <a:p>
            <a:pPr>
              <a:lnSpc>
                <a:spcPct val="100000"/>
              </a:lnSpc>
              <a:spcBef>
                <a:spcPts val="0"/>
              </a:spcBef>
              <a:spcAft>
                <a:spcPts val="400"/>
              </a:spcAft>
            </a:pPr>
            <a:endParaRPr lang="en-US" sz="3200" dirty="0"/>
          </a:p>
          <a:p>
            <a:pPr marL="0" indent="0">
              <a:lnSpc>
                <a:spcPct val="100000"/>
              </a:lnSpc>
              <a:spcBef>
                <a:spcPts val="0"/>
              </a:spcBef>
              <a:spcAft>
                <a:spcPts val="400"/>
              </a:spcAft>
              <a:buNone/>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74</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372421903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 xmlns:a16="http://schemas.microsoft.com/office/drawing/2014/main" id="{BAE19279-3B89-46C7-053F-76416D14DBE3}"/>
              </a:ext>
            </a:extLst>
          </p:cNvPr>
          <p:cNvSpPr>
            <a:spLocks noGrp="1"/>
          </p:cNvSpPr>
          <p:nvPr>
            <p:ph idx="1"/>
          </p:nvPr>
        </p:nvSpPr>
        <p:spPr>
          <a:xfrm>
            <a:off x="506896" y="2007704"/>
            <a:ext cx="11523739" cy="4160014"/>
          </a:xfrm>
        </p:spPr>
        <p:txBody>
          <a:bodyPr>
            <a:noAutofit/>
          </a:bodyPr>
          <a:lstStyle/>
          <a:p>
            <a:pPr>
              <a:lnSpc>
                <a:spcPct val="100000"/>
              </a:lnSpc>
              <a:spcBef>
                <a:spcPts val="0"/>
              </a:spcBef>
              <a:spcAft>
                <a:spcPts val="1200"/>
              </a:spcAft>
            </a:pPr>
            <a:r>
              <a:rPr lang="tr-TR" sz="2600" dirty="0" smtClean="0"/>
              <a:t>Akredite program sayısının arttırılması.</a:t>
            </a:r>
          </a:p>
          <a:p>
            <a:pPr>
              <a:lnSpc>
                <a:spcPct val="100000"/>
              </a:lnSpc>
              <a:spcBef>
                <a:spcPts val="0"/>
              </a:spcBef>
              <a:spcAft>
                <a:spcPts val="1200"/>
              </a:spcAft>
            </a:pPr>
            <a:r>
              <a:rPr lang="en-US" sz="2600" dirty="0" err="1" smtClean="0"/>
              <a:t>Toplumsal</a:t>
            </a:r>
            <a:r>
              <a:rPr lang="en-US" sz="2600" dirty="0" smtClean="0"/>
              <a:t> </a:t>
            </a:r>
            <a:r>
              <a:rPr lang="en-US" sz="2600" dirty="0" err="1"/>
              <a:t>katkı</a:t>
            </a:r>
            <a:r>
              <a:rPr lang="en-US" sz="2600" dirty="0"/>
              <a:t> </a:t>
            </a:r>
            <a:r>
              <a:rPr lang="en-US" sz="2600" dirty="0" err="1" smtClean="0"/>
              <a:t>etkinliklerine</a:t>
            </a:r>
            <a:r>
              <a:rPr lang="tr-TR" sz="2600" dirty="0" smtClean="0"/>
              <a:t> yönelik</a:t>
            </a:r>
            <a:r>
              <a:rPr lang="en-US" sz="2600" dirty="0" smtClean="0"/>
              <a:t> </a:t>
            </a:r>
            <a:r>
              <a:rPr lang="en-US" sz="2600" dirty="0" err="1"/>
              <a:t>bütçe</a:t>
            </a:r>
            <a:r>
              <a:rPr lang="en-US" sz="2600" dirty="0"/>
              <a:t> </a:t>
            </a:r>
            <a:r>
              <a:rPr lang="en-US" sz="2600" dirty="0" err="1" smtClean="0"/>
              <a:t>ayrılma</a:t>
            </a:r>
            <a:r>
              <a:rPr lang="tr-TR" sz="2600" dirty="0" smtClean="0"/>
              <a:t>sı</a:t>
            </a:r>
            <a:r>
              <a:rPr lang="en-US" sz="2600" dirty="0" smtClean="0"/>
              <a:t>.</a:t>
            </a:r>
            <a:endParaRPr lang="tr-TR" sz="2600" dirty="0"/>
          </a:p>
          <a:p>
            <a:pPr>
              <a:lnSpc>
                <a:spcPct val="100000"/>
              </a:lnSpc>
              <a:spcBef>
                <a:spcPts val="0"/>
              </a:spcBef>
              <a:spcAft>
                <a:spcPts val="1200"/>
              </a:spcAft>
            </a:pPr>
            <a:r>
              <a:rPr lang="en-US" sz="2600" dirty="0" err="1" smtClean="0"/>
              <a:t>Kalite</a:t>
            </a:r>
            <a:r>
              <a:rPr lang="en-US" sz="2600" dirty="0" smtClean="0"/>
              <a:t> </a:t>
            </a:r>
            <a:r>
              <a:rPr lang="en-US" sz="2600" dirty="0" err="1"/>
              <a:t>süreçlerini</a:t>
            </a:r>
            <a:r>
              <a:rPr lang="en-US" sz="2600" dirty="0"/>
              <a:t> </a:t>
            </a:r>
            <a:r>
              <a:rPr lang="en-US" sz="2600" dirty="0" err="1"/>
              <a:t>yönetebilmek</a:t>
            </a:r>
            <a:r>
              <a:rPr lang="en-US" sz="2600" dirty="0"/>
              <a:t> </a:t>
            </a:r>
            <a:r>
              <a:rPr lang="en-US" sz="2600" dirty="0" err="1" smtClean="0"/>
              <a:t>adına</a:t>
            </a:r>
            <a:r>
              <a:rPr lang="tr-TR" sz="2600" dirty="0" smtClean="0"/>
              <a:t> </a:t>
            </a:r>
            <a:r>
              <a:rPr lang="tr-TR" sz="2600" b="1" dirty="0" smtClean="0"/>
              <a:t>otomatikleştirilmiş bir</a:t>
            </a:r>
            <a:r>
              <a:rPr lang="en-US" sz="2600" b="1" dirty="0" smtClean="0"/>
              <a:t> </a:t>
            </a:r>
            <a:r>
              <a:rPr lang="en-US" sz="2600" b="1" dirty="0" err="1"/>
              <a:t>takvim</a:t>
            </a:r>
            <a:r>
              <a:rPr lang="en-US" sz="2600" b="1" dirty="0"/>
              <a:t> </a:t>
            </a:r>
            <a:r>
              <a:rPr lang="en-US" sz="2600" b="1" dirty="0" err="1" smtClean="0"/>
              <a:t>geliştirilmesi</a:t>
            </a:r>
            <a:r>
              <a:rPr lang="en-US" sz="2600" dirty="0" smtClean="0"/>
              <a:t>.</a:t>
            </a:r>
            <a:endParaRPr lang="tr-TR" sz="2600" dirty="0" smtClean="0"/>
          </a:p>
          <a:p>
            <a:pPr>
              <a:lnSpc>
                <a:spcPct val="100000"/>
              </a:lnSpc>
              <a:spcBef>
                <a:spcPts val="0"/>
              </a:spcBef>
              <a:spcAft>
                <a:spcPts val="1200"/>
              </a:spcAft>
            </a:pPr>
            <a:r>
              <a:rPr lang="tr-TR" sz="2600" dirty="0"/>
              <a:t>L</a:t>
            </a:r>
            <a:r>
              <a:rPr lang="tr-TR" sz="2600" dirty="0" smtClean="0"/>
              <a:t>aboratuvar </a:t>
            </a:r>
            <a:r>
              <a:rPr lang="tr-TR" sz="2600" dirty="0"/>
              <a:t>imkanlarının </a:t>
            </a:r>
            <a:r>
              <a:rPr lang="tr-TR" sz="2600" b="1" dirty="0"/>
              <a:t>yeni bölümlerin ihtiyaçları </a:t>
            </a:r>
            <a:r>
              <a:rPr lang="tr-TR" sz="2600" dirty="0"/>
              <a:t>doğrultusunda iyileştirilmesi.</a:t>
            </a:r>
          </a:p>
          <a:p>
            <a:pPr lvl="1" fontAlgn="ctr">
              <a:spcAft>
                <a:spcPts val="1200"/>
              </a:spcAft>
            </a:pPr>
            <a:r>
              <a:rPr lang="tr-TR" dirty="0"/>
              <a:t>Elektronik ve Otomasyon Bölümü</a:t>
            </a:r>
            <a:endParaRPr lang="tr-TR" sz="3200" dirty="0"/>
          </a:p>
          <a:p>
            <a:pPr lvl="2" fontAlgn="ctr">
              <a:spcAft>
                <a:spcPts val="1200"/>
              </a:spcAft>
            </a:pPr>
            <a:r>
              <a:rPr lang="tr-TR" dirty="0"/>
              <a:t>Robotik ve Yapay Zeka Pr.</a:t>
            </a:r>
            <a:endParaRPr lang="en-US" sz="3200" dirty="0"/>
          </a:p>
          <a:p>
            <a:pPr lvl="1" fontAlgn="ctr">
              <a:spcAft>
                <a:spcPts val="1200"/>
              </a:spcAft>
            </a:pPr>
            <a:r>
              <a:rPr lang="tr-TR" dirty="0"/>
              <a:t>Yazılım, Uygulama Geliştirme ve Çözümleme Bölümü</a:t>
            </a:r>
          </a:p>
          <a:p>
            <a:pPr lvl="2" fontAlgn="ctr">
              <a:spcAft>
                <a:spcPts val="1200"/>
              </a:spcAft>
            </a:pPr>
            <a:r>
              <a:rPr lang="tr-TR" dirty="0"/>
              <a:t>Oyun Geliştirme ve Programlama Pr.</a:t>
            </a:r>
            <a:endParaRPr lang="en-US" sz="3200" dirty="0"/>
          </a:p>
          <a:p>
            <a:pPr>
              <a:lnSpc>
                <a:spcPct val="100000"/>
              </a:lnSpc>
              <a:spcBef>
                <a:spcPts val="0"/>
              </a:spcBef>
              <a:spcAft>
                <a:spcPts val="600"/>
              </a:spcAft>
            </a:pPr>
            <a:endParaRPr lang="en-US" sz="26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75</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 xmlns:a16="http://schemas.microsoft.com/office/drawing/2014/main" id="{BAE19279-3B89-46C7-053F-76416D14DBE3}"/>
              </a:ext>
            </a:extLst>
          </p:cNvPr>
          <p:cNvSpPr>
            <a:spLocks noGrp="1"/>
          </p:cNvSpPr>
          <p:nvPr>
            <p:ph idx="1"/>
          </p:nvPr>
        </p:nvSpPr>
        <p:spPr>
          <a:xfrm>
            <a:off x="506896" y="2007704"/>
            <a:ext cx="10250751" cy="3796748"/>
          </a:xfrm>
        </p:spPr>
        <p:txBody>
          <a:bodyPr>
            <a:noAutofit/>
          </a:bodyPr>
          <a:lstStyle/>
          <a:p>
            <a:r>
              <a:rPr lang="en-US" dirty="0" err="1" smtClean="0"/>
              <a:t>Dış</a:t>
            </a:r>
            <a:r>
              <a:rPr lang="en-US" dirty="0" smtClean="0"/>
              <a:t> </a:t>
            </a:r>
            <a:r>
              <a:rPr lang="en-US" dirty="0" err="1"/>
              <a:t>paydaş</a:t>
            </a:r>
            <a:r>
              <a:rPr lang="en-US" dirty="0"/>
              <a:t> </a:t>
            </a:r>
            <a:r>
              <a:rPr lang="en-US" dirty="0" err="1"/>
              <a:t>memnuniyetine</a:t>
            </a:r>
            <a:r>
              <a:rPr lang="en-US" dirty="0"/>
              <a:t> </a:t>
            </a:r>
            <a:r>
              <a:rPr lang="en-US" dirty="0" err="1"/>
              <a:t>ilişkin</a:t>
            </a:r>
            <a:r>
              <a:rPr lang="en-US" dirty="0"/>
              <a:t> </a:t>
            </a:r>
            <a:r>
              <a:rPr lang="en-US" dirty="0" err="1"/>
              <a:t>veri</a:t>
            </a:r>
            <a:r>
              <a:rPr lang="en-US" dirty="0"/>
              <a:t> </a:t>
            </a:r>
            <a:r>
              <a:rPr lang="en-US" dirty="0" err="1"/>
              <a:t>toplama</a:t>
            </a:r>
            <a:r>
              <a:rPr lang="en-US" dirty="0"/>
              <a:t> </a:t>
            </a:r>
            <a:r>
              <a:rPr lang="en-US" dirty="0" err="1"/>
              <a:t>mekanizmalarının</a:t>
            </a:r>
            <a:r>
              <a:rPr lang="en-US" dirty="0"/>
              <a:t> </a:t>
            </a:r>
            <a:r>
              <a:rPr lang="en-US" dirty="0" err="1"/>
              <a:t>daha</a:t>
            </a:r>
            <a:r>
              <a:rPr lang="en-US" dirty="0"/>
              <a:t> </a:t>
            </a:r>
            <a:r>
              <a:rPr lang="en-US" dirty="0" err="1"/>
              <a:t>sistematik</a:t>
            </a:r>
            <a:r>
              <a:rPr lang="en-US" dirty="0"/>
              <a:t> hale </a:t>
            </a:r>
            <a:r>
              <a:rPr lang="en-US" dirty="0" err="1" smtClean="0"/>
              <a:t>getirilmesi</a:t>
            </a:r>
            <a:endParaRPr lang="tr-TR" dirty="0" smtClean="0"/>
          </a:p>
          <a:p>
            <a:endParaRPr lang="en-US" dirty="0"/>
          </a:p>
          <a:p>
            <a:pPr>
              <a:lnSpc>
                <a:spcPct val="100000"/>
              </a:lnSpc>
              <a:spcBef>
                <a:spcPts val="0"/>
              </a:spcBef>
              <a:spcAft>
                <a:spcPts val="400"/>
              </a:spcAft>
            </a:pPr>
            <a:r>
              <a:rPr lang="en-US" dirty="0" err="1"/>
              <a:t>Araştırma</a:t>
            </a:r>
            <a:r>
              <a:rPr lang="en-US" dirty="0"/>
              <a:t> </a:t>
            </a:r>
            <a:r>
              <a:rPr lang="en-US" dirty="0" err="1"/>
              <a:t>faaliyetlerini</a:t>
            </a:r>
            <a:r>
              <a:rPr lang="en-US" dirty="0"/>
              <a:t> </a:t>
            </a:r>
            <a:r>
              <a:rPr lang="en-US" dirty="0" err="1"/>
              <a:t>destekleyen</a:t>
            </a:r>
            <a:r>
              <a:rPr lang="en-US" dirty="0"/>
              <a:t> </a:t>
            </a:r>
            <a:r>
              <a:rPr lang="en-US" dirty="0" err="1"/>
              <a:t>altyapı</a:t>
            </a:r>
            <a:r>
              <a:rPr lang="en-US" dirty="0"/>
              <a:t> </a:t>
            </a:r>
            <a:r>
              <a:rPr lang="en-US" dirty="0" err="1"/>
              <a:t>ve</a:t>
            </a:r>
            <a:r>
              <a:rPr lang="en-US" dirty="0"/>
              <a:t> </a:t>
            </a:r>
            <a:r>
              <a:rPr lang="en-US" dirty="0" err="1"/>
              <a:t>kaynakların</a:t>
            </a:r>
            <a:r>
              <a:rPr lang="en-US" dirty="0"/>
              <a:t> </a:t>
            </a:r>
            <a:r>
              <a:rPr lang="en-US" dirty="0" err="1" smtClean="0"/>
              <a:t>artırılması</a:t>
            </a:r>
            <a:endParaRPr lang="tr-TR"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t>14.01.2026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76</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30334317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77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528540835"/>
              </p:ext>
            </p:extLst>
          </p:nvPr>
        </p:nvGraphicFramePr>
        <p:xfrm>
          <a:off x="352697" y="2027207"/>
          <a:ext cx="11403874" cy="3502547"/>
        </p:xfrm>
        <a:graphic>
          <a:graphicData uri="http://schemas.openxmlformats.org/drawingml/2006/table">
            <a:tbl>
              <a:tblPr firstRow="1" firstCol="1" bandRow="1">
                <a:tableStyleId>{BDBED569-4797-4DF1-A0F4-6AAB3CD982D8}</a:tableStyleId>
              </a:tblPr>
              <a:tblGrid>
                <a:gridCol w="6676176">
                  <a:extLst>
                    <a:ext uri="{9D8B030D-6E8A-4147-A177-3AD203B41FA5}">
                      <a16:colId xmlns="" xmlns:a16="http://schemas.microsoft.com/office/drawing/2014/main" val="3455104190"/>
                    </a:ext>
                  </a:extLst>
                </a:gridCol>
                <a:gridCol w="4727698">
                  <a:extLst>
                    <a:ext uri="{9D8B030D-6E8A-4147-A177-3AD203B41FA5}">
                      <a16:colId xmlns=""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38734379"/>
                  </a:ext>
                </a:extLst>
              </a:tr>
              <a:tr h="484304">
                <a:tc>
                  <a:txBody>
                    <a:bodyPr/>
                    <a:lstStyle/>
                    <a:p>
                      <a:pPr>
                        <a:lnSpc>
                          <a:spcPct val="107000"/>
                        </a:lnSpc>
                        <a:spcAft>
                          <a:spcPts val="0"/>
                        </a:spcAft>
                      </a:pPr>
                      <a:r>
                        <a:rPr lang="tr-TR" sz="1600" dirty="0">
                          <a:effectLst/>
                        </a:rPr>
                        <a:t> </a:t>
                      </a:r>
                      <a:r>
                        <a:rPr lang="tr-TR" sz="1600" dirty="0" smtClean="0">
                          <a:effectLst/>
                        </a:rPr>
                        <a:t>Proje yazma eğitimlerine katılımların</a:t>
                      </a:r>
                      <a:r>
                        <a:rPr lang="tr-TR" sz="1600" baseline="0" dirty="0" smtClean="0">
                          <a:effectLst/>
                        </a:rPr>
                        <a:t> teşvik edilmesi ve desteklenmesi.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r>
                        <a:rPr lang="tr-TR" sz="1100" dirty="0" smtClean="0">
                          <a:effectLst/>
                        </a:rPr>
                        <a:t>Öğretim elemanlarına</a:t>
                      </a:r>
                      <a:r>
                        <a:rPr lang="tr-TR" sz="1100" baseline="0" dirty="0" smtClean="0">
                          <a:effectLst/>
                        </a:rPr>
                        <a:t> </a:t>
                      </a:r>
                      <a:r>
                        <a:rPr lang="tr-TR" sz="1100" dirty="0" smtClean="0">
                          <a:effectLst/>
                        </a:rPr>
                        <a:t>yönelik destekler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81570582"/>
                  </a:ext>
                </a:extLst>
              </a:tr>
              <a:tr h="484304">
                <a:tc>
                  <a:txBody>
                    <a:bodyPr/>
                    <a:lstStyle/>
                    <a:p>
                      <a:pPr>
                        <a:lnSpc>
                          <a:spcPct val="107000"/>
                        </a:lnSpc>
                        <a:spcAft>
                          <a:spcPts val="0"/>
                        </a:spcAft>
                      </a:pPr>
                      <a:r>
                        <a:rPr lang="tr-TR" sz="1600" dirty="0">
                          <a:effectLst/>
                        </a:rPr>
                        <a:t> </a:t>
                      </a:r>
                      <a:r>
                        <a:rPr lang="tr-TR" sz="1600" dirty="0" smtClean="0">
                          <a:effectLst/>
                        </a:rPr>
                        <a:t>Yeni programlar</a:t>
                      </a:r>
                      <a:r>
                        <a:rPr lang="tr-TR" sz="1600" baseline="0" dirty="0" smtClean="0">
                          <a:effectLst/>
                        </a:rPr>
                        <a:t> için </a:t>
                      </a:r>
                      <a:r>
                        <a:rPr lang="tr-TR" sz="1600" dirty="0" smtClean="0">
                          <a:effectLst/>
                        </a:rPr>
                        <a:t>ihtiyaç listelerinin</a:t>
                      </a:r>
                      <a:r>
                        <a:rPr lang="tr-TR" sz="1600" baseline="0" dirty="0" smtClean="0">
                          <a:effectLst/>
                        </a:rPr>
                        <a:t> oluşturulması.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r>
                        <a:rPr lang="tr-TR" sz="1100" dirty="0" smtClean="0">
                          <a:effectLst/>
                        </a:rPr>
                        <a:t>Donanım ve yazılım</a:t>
                      </a:r>
                      <a:r>
                        <a:rPr lang="tr-TR" sz="1100" baseline="0" dirty="0" smtClean="0">
                          <a:effectLst/>
                        </a:rPr>
                        <a:t> ihtiyaçları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27813134"/>
                  </a:ext>
                </a:extLst>
              </a:tr>
              <a:tr h="484304">
                <a:tc>
                  <a:txBody>
                    <a:bodyPr/>
                    <a:lstStyle/>
                    <a:p>
                      <a:pPr>
                        <a:lnSpc>
                          <a:spcPct val="107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53624369"/>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532345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9044930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12730830"/>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78</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79</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 xmlns:a16="http://schemas.microsoft.com/office/drawing/2014/main" id="{0C6CF896-C035-2907-6351-680A12B419FD}"/>
            </a:ext>
          </a:extLst>
        </p:cNvPr>
        <p:cNvGrpSpPr/>
        <p:nvPr/>
      </p:nvGrpSpPr>
      <p:grpSpPr>
        <a:xfrm>
          <a:off x="0" y="0"/>
          <a:ext cx="0" cy="0"/>
          <a:chOff x="0" y="0"/>
          <a:chExt cx="0" cy="0"/>
        </a:xfrm>
      </p:grpSpPr>
      <p:sp>
        <p:nvSpPr>
          <p:cNvPr id="2" name="Başlık 1">
            <a:extLst>
              <a:ext uri="{FF2B5EF4-FFF2-40B4-BE49-F238E27FC236}">
                <a16:creationId xmlns="" xmlns:a16="http://schemas.microsoft.com/office/drawing/2014/main" id="{F0DEEFBC-50E3-78A2-0A0A-1D9CE8B9914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 xmlns:a16="http://schemas.microsoft.com/office/drawing/2014/main" id="{F7F40A97-D186-80F0-30F2-B15AB09F4D61}"/>
              </a:ext>
            </a:extLst>
          </p:cNvPr>
          <p:cNvSpPr>
            <a:spLocks noGrp="1"/>
          </p:cNvSpPr>
          <p:nvPr>
            <p:ph type="dt" sz="half" idx="10"/>
          </p:nvPr>
        </p:nvSpPr>
        <p:spPr/>
        <p:txBody>
          <a:bodyPr/>
          <a:lstStyle/>
          <a:p>
            <a:fld id="{DCD45871-5E83-4270-BE5D-5E99A6218E3D}" type="datetime1">
              <a:rPr lang="tr-TR" smtClean="0"/>
              <a:t>13.01.2026</a:t>
            </a:fld>
            <a:endParaRPr lang="tr-TR"/>
          </a:p>
        </p:txBody>
      </p:sp>
      <p:sp>
        <p:nvSpPr>
          <p:cNvPr id="6" name="Slayt Numarası Yer Tutucusu 5">
            <a:extLst>
              <a:ext uri="{FF2B5EF4-FFF2-40B4-BE49-F238E27FC236}">
                <a16:creationId xmlns="" xmlns:a16="http://schemas.microsoft.com/office/drawing/2014/main" id="{F3F84560-3E69-5D8A-ACA4-E832D9BCE432}"/>
              </a:ext>
            </a:extLst>
          </p:cNvPr>
          <p:cNvSpPr>
            <a:spLocks noGrp="1"/>
          </p:cNvSpPr>
          <p:nvPr>
            <p:ph type="sldNum" sz="quarter" idx="12"/>
          </p:nvPr>
        </p:nvSpPr>
        <p:spPr/>
        <p:txBody>
          <a:bodyPr/>
          <a:lstStyle/>
          <a:p>
            <a:fld id="{15D42E69-0B45-4D6A-BDA9-8F9042B0111B}" type="slidenum">
              <a:rPr lang="tr-TR" smtClean="0"/>
              <a:t>8</a:t>
            </a:fld>
            <a:endParaRPr lang="tr-TR"/>
          </a:p>
        </p:txBody>
      </p:sp>
      <p:graphicFrame>
        <p:nvGraphicFramePr>
          <p:cNvPr id="5" name="Tablo 4">
            <a:extLst>
              <a:ext uri="{FF2B5EF4-FFF2-40B4-BE49-F238E27FC236}">
                <a16:creationId xmlns="" xmlns:a16="http://schemas.microsoft.com/office/drawing/2014/main" id="{6557C3AE-2EE9-4977-2778-EE0D1184A9A1}"/>
              </a:ext>
            </a:extLst>
          </p:cNvPr>
          <p:cNvGraphicFramePr>
            <a:graphicFrameLocks noGrp="1"/>
          </p:cNvGraphicFramePr>
          <p:nvPr>
            <p:extLst>
              <p:ext uri="{D42A27DB-BD31-4B8C-83A1-F6EECF244321}">
                <p14:modId xmlns:p14="http://schemas.microsoft.com/office/powerpoint/2010/main" val="683611439"/>
              </p:ext>
            </p:extLst>
          </p:nvPr>
        </p:nvGraphicFramePr>
        <p:xfrm>
          <a:off x="640079" y="1958201"/>
          <a:ext cx="11265593" cy="2695080"/>
        </p:xfrm>
        <a:graphic>
          <a:graphicData uri="http://schemas.openxmlformats.org/drawingml/2006/table">
            <a:tbl>
              <a:tblPr firstRow="1" firstCol="1" bandRow="1">
                <a:tableStyleId>{BDBED569-4797-4DF1-A0F4-6AAB3CD982D8}</a:tableStyleId>
              </a:tblPr>
              <a:tblGrid>
                <a:gridCol w="5048505">
                  <a:extLst>
                    <a:ext uri="{9D8B030D-6E8A-4147-A177-3AD203B41FA5}">
                      <a16:colId xmlns="" xmlns:a16="http://schemas.microsoft.com/office/drawing/2014/main" val="1380241728"/>
                    </a:ext>
                  </a:extLst>
                </a:gridCol>
                <a:gridCol w="2072363">
                  <a:extLst>
                    <a:ext uri="{9D8B030D-6E8A-4147-A177-3AD203B41FA5}">
                      <a16:colId xmlns="" xmlns:a16="http://schemas.microsoft.com/office/drawing/2014/main" val="3658092677"/>
                    </a:ext>
                  </a:extLst>
                </a:gridCol>
                <a:gridCol w="2072362">
                  <a:extLst>
                    <a:ext uri="{9D8B030D-6E8A-4147-A177-3AD203B41FA5}">
                      <a16:colId xmlns="" xmlns:a16="http://schemas.microsoft.com/office/drawing/2014/main" val="1165777575"/>
                    </a:ext>
                  </a:extLst>
                </a:gridCol>
                <a:gridCol w="2072363">
                  <a:extLst>
                    <a:ext uri="{9D8B030D-6E8A-4147-A177-3AD203B41FA5}">
                      <a16:colId xmlns=""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2269920248"/>
                  </a:ext>
                </a:extLst>
              </a:tr>
              <a:tr h="283052">
                <a:tc>
                  <a:txBody>
                    <a:bodyPr/>
                    <a:lstStyle/>
                    <a:p>
                      <a:pPr>
                        <a:lnSpc>
                          <a:spcPct val="107000"/>
                        </a:lnSpc>
                      </a:pPr>
                      <a:r>
                        <a:rPr lang="tr-TR" sz="1100" dirty="0">
                          <a:effectLst/>
                          <a:latin typeface="+mn-lt"/>
                          <a:cs typeface="Times New Roman" panose="02020603050405020304" pitchFamily="18" charset="0"/>
                        </a:rPr>
                        <a:t>Organizasyon ve Topluma Hizmet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6</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1</a:t>
                      </a:r>
                    </a:p>
                  </a:txBody>
                  <a:tcPr marL="9525" marR="9525" marT="9525" marB="0" anchor="ctr"/>
                </a:tc>
                <a:extLst>
                  <a:ext uri="{0D108BD9-81ED-4DB2-BD59-A6C34878D82A}">
                    <a16:rowId xmlns="" xmlns:a16="http://schemas.microsoft.com/office/drawing/2014/main" val="1959710692"/>
                  </a:ext>
                </a:extLst>
              </a:tr>
              <a:tr h="275795">
                <a:tc>
                  <a:txBody>
                    <a:bodyPr/>
                    <a:lstStyle/>
                    <a:p>
                      <a:pPr>
                        <a:lnSpc>
                          <a:spcPct val="107000"/>
                        </a:lnSpc>
                      </a:pPr>
                      <a:r>
                        <a:rPr lang="tr-TR" sz="1100" dirty="0">
                          <a:effectLst/>
                          <a:latin typeface="+mn-lt"/>
                          <a:cs typeface="Times New Roman" panose="02020603050405020304" pitchFamily="18" charset="0"/>
                        </a:rPr>
                        <a:t>Tespit ve İmha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4</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extLst>
                  <a:ext uri="{0D108BD9-81ED-4DB2-BD59-A6C34878D82A}">
                    <a16:rowId xmlns="" xmlns:a16="http://schemas.microsoft.com/office/drawing/2014/main" val="1978730926"/>
                  </a:ext>
                </a:extLst>
              </a:tr>
              <a:tr h="299598">
                <a:tc>
                  <a:txBody>
                    <a:bodyPr/>
                    <a:lstStyle/>
                    <a:p>
                      <a:pP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Web Yayın Komisyonu</a:t>
                      </a:r>
                    </a:p>
                  </a:txBody>
                  <a:tcPr marL="46990" marR="46990" marT="6350"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5</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 xmlns:a16="http://schemas.microsoft.com/office/drawing/2014/main" val="1153062460"/>
                  </a:ext>
                </a:extLst>
              </a:tr>
              <a:tr h="299598">
                <a:tc>
                  <a:txBody>
                    <a:bodyPr/>
                    <a:lstStyle/>
                    <a:p>
                      <a:pPr>
                        <a:lnSpc>
                          <a:spcPct val="107000"/>
                        </a:lnSpc>
                        <a:spcAft>
                          <a:spcPts val="0"/>
                        </a:spcAft>
                      </a:pPr>
                      <a:r>
                        <a:rPr lang="tr-TR" sz="1100" dirty="0">
                          <a:effectLst/>
                          <a:latin typeface="+mn-lt"/>
                        </a:rPr>
                        <a:t>Yatay Geçiş ve Muafiyet Komisyonu</a:t>
                      </a:r>
                    </a:p>
                  </a:txBody>
                  <a:tcPr marL="46990" marR="46990" marT="6350"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5</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 xmlns:a16="http://schemas.microsoft.com/office/drawing/2014/main" val="3590925431"/>
                  </a:ext>
                </a:extLst>
              </a:tr>
              <a:tr h="299598">
                <a:tc>
                  <a:txBody>
                    <a:bodyPr/>
                    <a:lstStyle/>
                    <a:p>
                      <a:pPr>
                        <a:lnSpc>
                          <a:spcPct val="107000"/>
                        </a:lnSpc>
                        <a:spcAft>
                          <a:spcPts val="0"/>
                        </a:spcAft>
                      </a:pPr>
                      <a:r>
                        <a:rPr lang="tr-TR" sz="1100" dirty="0">
                          <a:effectLst/>
                          <a:latin typeface="+mn-lt"/>
                        </a:rPr>
                        <a:t>Bilgisayar Teknolojisi Programı Kalite Güvencesi ve Kalite Komisyonu</a:t>
                      </a:r>
                    </a:p>
                  </a:txBody>
                  <a:tcPr marL="46990" marR="46990" marT="6350"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 xmlns:a16="http://schemas.microsoft.com/office/drawing/2014/main" val="2724408756"/>
                  </a:ext>
                </a:extLst>
              </a:tr>
              <a:tr h="275795">
                <a:tc>
                  <a:txBody>
                    <a:bodyPr/>
                    <a:lstStyle/>
                    <a:p>
                      <a:pPr>
                        <a:lnSpc>
                          <a:spcPct val="107000"/>
                        </a:lnSpc>
                      </a:pPr>
                      <a:r>
                        <a:rPr lang="tr-TR" sz="1100" dirty="0">
                          <a:effectLst/>
                          <a:latin typeface="+mn-lt"/>
                          <a:cs typeface="Times New Roman" panose="02020603050405020304" pitchFamily="18" charset="0"/>
                        </a:rPr>
                        <a:t>Bilgisayar Destekli Tasarım ve Animasyon Programı Kalite Güvencesi ve Kalite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1</a:t>
                      </a:r>
                    </a:p>
                  </a:txBody>
                  <a:tcPr marL="9525" marR="9525" marT="9525" marB="0" anchor="ctr"/>
                </a:tc>
                <a:extLst>
                  <a:ext uri="{0D108BD9-81ED-4DB2-BD59-A6C34878D82A}">
                    <a16:rowId xmlns="" xmlns:a16="http://schemas.microsoft.com/office/drawing/2014/main" val="3085745120"/>
                  </a:ext>
                </a:extLst>
              </a:tr>
              <a:tr h="275795">
                <a:tc>
                  <a:txBody>
                    <a:bodyPr/>
                    <a:lstStyle/>
                    <a:p>
                      <a:pPr>
                        <a:lnSpc>
                          <a:spcPct val="107000"/>
                        </a:lnSpc>
                      </a:pPr>
                      <a:r>
                        <a:rPr lang="tr-TR" sz="1100" dirty="0">
                          <a:effectLst/>
                          <a:latin typeface="+mn-lt"/>
                          <a:cs typeface="Times New Roman" panose="02020603050405020304" pitchFamily="18" charset="0"/>
                        </a:rPr>
                        <a:t>İnternet ve Ağ Teknolojileri Programı Kalite Güvencesi ve Kalite Komisyonu</a:t>
                      </a:r>
                    </a:p>
                  </a:txBody>
                  <a:tcPr marL="46990" marR="46990" marT="6350" marB="0" anchor="ctr"/>
                </a:tc>
                <a:tc>
                  <a:txBody>
                    <a:bodyPr/>
                    <a:lstStyle/>
                    <a:p>
                      <a:pPr algn="ctr">
                        <a:lnSpc>
                          <a:spcPct val="107000"/>
                        </a:lnSpc>
                      </a:pPr>
                      <a:r>
                        <a:rPr lang="tr-TR" sz="1100" dirty="0">
                          <a:effectLst/>
                          <a:latin typeface="+mn-lt"/>
                          <a:cs typeface="Times New Roman" panose="02020603050405020304" pitchFamily="18" charset="0"/>
                        </a:rPr>
                        <a:t>3</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a:t>
                      </a:r>
                    </a:p>
                  </a:txBody>
                  <a:tcPr marL="9525" marR="9525" marT="9525" marB="0" anchor="ctr"/>
                </a:tc>
                <a:tc>
                  <a:txBody>
                    <a:bodyPr/>
                    <a:lstStyle/>
                    <a:p>
                      <a:pPr algn="ctr">
                        <a:lnSpc>
                          <a:spcPct val="107000"/>
                        </a:lnSpc>
                      </a:pPr>
                      <a:r>
                        <a:rPr lang="tr-TR" sz="1100" dirty="0">
                          <a:effectLst/>
                          <a:latin typeface="+mn-lt"/>
                          <a:cs typeface="Times New Roman" panose="02020603050405020304" pitchFamily="18" charset="0"/>
                        </a:rPr>
                        <a:t>1</a:t>
                      </a:r>
                    </a:p>
                  </a:txBody>
                  <a:tcPr marL="9525" marR="9525" marT="9525" marB="0" anchor="ctr"/>
                </a:tc>
                <a:extLst>
                  <a:ext uri="{0D108BD9-81ED-4DB2-BD59-A6C34878D82A}">
                    <a16:rowId xmlns="" xmlns:a16="http://schemas.microsoft.com/office/drawing/2014/main" val="2902772066"/>
                  </a:ext>
                </a:extLst>
              </a:tr>
            </a:tbl>
          </a:graphicData>
        </a:graphic>
      </p:graphicFrame>
    </p:spTree>
    <p:extLst>
      <p:ext uri="{BB962C8B-B14F-4D97-AF65-F5344CB8AC3E}">
        <p14:creationId xmlns:p14="http://schemas.microsoft.com/office/powerpoint/2010/main" val="223938604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9</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9600</TotalTime>
  <Words>6060</Words>
  <Application>Microsoft Office PowerPoint</Application>
  <PresentationFormat>Custom</PresentationFormat>
  <Paragraphs>2893</Paragraphs>
  <Slides>79</Slides>
  <Notes>5</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Teması</vt:lpstr>
      <vt:lpstr>PowerPoint Presentation</vt:lpstr>
      <vt:lpstr>SUNUM PLANI</vt:lpstr>
      <vt:lpstr>PowerPoint Presentation</vt:lpstr>
      <vt:lpstr>YÖNETİM: Dekanlık/ Müdürlük</vt:lpstr>
      <vt:lpstr>PowerPoint Presentation</vt:lpstr>
      <vt:lpstr>YÖNETİM: Ana Bilim/Sanat Dalı / Program Başkanlıkları</vt:lpstr>
      <vt:lpstr>Kurullar / Komisyonlar</vt:lpstr>
      <vt:lpstr>Kurullar / Komisyonlar</vt:lpstr>
      <vt:lpstr>PowerPoint Presentation</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Program Ders Görevlendirme Analizi  (Her Ana Bilim - Sanat Dalı/ Program için ayrı ayrı hazırlayınız. </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Presentation</vt:lpstr>
      <vt:lpstr>Ön Lisans / Lisans Eğitimi: Program Yapısı</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Yabancı Uyruklu Öğrenci Sayısı</vt:lpstr>
      <vt:lpstr>YKS/ Özel Yetenek Sınavı / ÖZYES Yerleşme ve Kesin Kayıt Sonuçları </vt:lpstr>
      <vt:lpstr>YKS/ÖZYES Tercih/ Yerleşme Durumu</vt:lpstr>
      <vt:lpstr>Yatay Geçiş Yapan Öğrenci Sayısı (G.A.N.O. ile)  </vt:lpstr>
      <vt:lpstr>Yatay Geçiş Yapan Öğrenci Sayısı (Merkezi Yerleştirme Puanı ile) </vt:lpstr>
      <vt:lpstr>Kayıt Donduran Öğrenci Sayısı</vt:lpstr>
      <vt:lpstr>Program Dersleri Analizi</vt:lpstr>
      <vt:lpstr>Program Dersleri Analizi</vt:lpstr>
      <vt:lpstr>Program Dersleri Analizi</vt:lpstr>
      <vt:lpstr>Program Dersleri Analizi</vt:lpstr>
      <vt:lpstr>Program Dersleri Analizi</vt:lpstr>
      <vt:lpstr>Program Dersleri Analizi</vt:lpstr>
      <vt:lpstr>Birim Öğretim Programları Haftalık Ders Saati  (Teorik-T ve Uygulama-U) Analizi</vt:lpstr>
      <vt:lpstr>Çift Anadal Programı Sayısı </vt:lpstr>
      <vt:lpstr>PowerPoint Presentation</vt:lpstr>
      <vt:lpstr>Fiziksel Yapı: Eğitim Alanları (Derslikler)</vt:lpstr>
      <vt:lpstr>Fiziksel Altyapı ve Tesisler: Sağlık, Sosyal, Kültürel ve Sportif Alanlar</vt:lpstr>
      <vt:lpstr>Fiziksel Yapı: Hizmet Alanları</vt:lpstr>
      <vt:lpstr>Bilgi ve Teknoloji Kaynakları</vt:lpstr>
      <vt:lpstr>PowerPoint Presentation</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Presentation</vt:lpstr>
      <vt:lpstr>Uluslararası İşbirlikleri (Ortak Programlar ve Projeler)</vt:lpstr>
      <vt:lpstr>Uluslararası İşbirlikleri (Erasmus+)</vt:lpstr>
      <vt:lpstr>ERASMUS+ Hareketlilik Durumu</vt:lpstr>
      <vt:lpstr>Bilgi Paketi Hazırlanma Durumu</vt:lpstr>
      <vt:lpstr>PowerPoint Presentation</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Program Akreditasyon Hazırlık Çalışmaları </vt:lpstr>
      <vt:lpstr>Öz Değerlendirme: Birimin Güçlü Yönleri</vt:lpstr>
      <vt:lpstr>Öz Değerlendirme: Birimin Güçlü Yönleri</vt:lpstr>
      <vt:lpstr>Öz Değerlendirme: Birimin Geliştirmeye Açık Yönleri</vt:lpstr>
      <vt:lpstr>Öz Değerlendirme: Birimin Geliştirmeye Açık Yönleri</vt:lpstr>
      <vt:lpstr>Birim 2026 Yılı İyileştirme Planı (Birimin Geliştirmeye Açık Yönlerine dayalı olarak)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LS</cp:lastModifiedBy>
  <cp:revision>874</cp:revision>
  <cp:lastPrinted>2023-06-23T13:03:34Z</cp:lastPrinted>
  <dcterms:created xsi:type="dcterms:W3CDTF">2021-05-17T12:15:06Z</dcterms:created>
  <dcterms:modified xsi:type="dcterms:W3CDTF">2026-01-14T03:32:48Z</dcterms:modified>
</cp:coreProperties>
</file>