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59" r:id="rId4"/>
    <p:sldId id="262" r:id="rId5"/>
    <p:sldId id="261" r:id="rId6"/>
    <p:sldId id="270" r:id="rId7"/>
    <p:sldId id="263" r:id="rId8"/>
    <p:sldId id="264" r:id="rId9"/>
    <p:sldId id="265" r:id="rId10"/>
    <p:sldId id="266" r:id="rId11"/>
    <p:sldId id="267" r:id="rId12"/>
    <p:sldId id="268" r:id="rId13"/>
    <p:sldId id="269" r:id="rId14"/>
    <p:sldId id="258" r:id="rId1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909AAC-80B1-4479-84CF-74B86F943FAD}" v="1" dt="2026-01-15T20:12:40.4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snapToGrid="0">
      <p:cViewPr varScale="1">
        <p:scale>
          <a:sx n="82" d="100"/>
          <a:sy n="82" d="100"/>
        </p:scale>
        <p:origin x="67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lip Usta" userId="ffdd6a7ae8c03457" providerId="LiveId" clId="{0272C96D-3792-474E-A78A-EF7BDDBC9BA1}"/>
    <pc:docChg chg="custSel modSld">
      <pc:chgData name="Galip Usta" userId="ffdd6a7ae8c03457" providerId="LiveId" clId="{0272C96D-3792-474E-A78A-EF7BDDBC9BA1}" dt="2026-01-15T20:17:55.619" v="22" actId="207"/>
      <pc:docMkLst>
        <pc:docMk/>
      </pc:docMkLst>
      <pc:sldChg chg="delSp modSp mod">
        <pc:chgData name="Galip Usta" userId="ffdd6a7ae8c03457" providerId="LiveId" clId="{0272C96D-3792-474E-A78A-EF7BDDBC9BA1}" dt="2026-01-15T20:13:07.423" v="21" actId="20577"/>
        <pc:sldMkLst>
          <pc:docMk/>
          <pc:sldMk cId="3752405375" sldId="268"/>
        </pc:sldMkLst>
        <pc:spChg chg="mod">
          <ac:chgData name="Galip Usta" userId="ffdd6a7ae8c03457" providerId="LiveId" clId="{0272C96D-3792-474E-A78A-EF7BDDBC9BA1}" dt="2026-01-15T20:12:26.980" v="2" actId="122"/>
          <ac:spMkLst>
            <pc:docMk/>
            <pc:sldMk cId="3752405375" sldId="268"/>
            <ac:spMk id="2" creationId="{586DD20B-0687-8AD5-5410-63D8F18027CF}"/>
          </ac:spMkLst>
        </pc:spChg>
        <pc:spChg chg="mod">
          <ac:chgData name="Galip Usta" userId="ffdd6a7ae8c03457" providerId="LiveId" clId="{0272C96D-3792-474E-A78A-EF7BDDBC9BA1}" dt="2026-01-15T20:13:07.423" v="21" actId="20577"/>
          <ac:spMkLst>
            <pc:docMk/>
            <pc:sldMk cId="3752405375" sldId="268"/>
            <ac:spMk id="4" creationId="{FC8775DB-EA66-1564-52C3-2131C2E9EF1E}"/>
          </ac:spMkLst>
        </pc:spChg>
        <pc:picChg chg="del">
          <ac:chgData name="Galip Usta" userId="ffdd6a7ae8c03457" providerId="LiveId" clId="{0272C96D-3792-474E-A78A-EF7BDDBC9BA1}" dt="2026-01-15T20:12:40.410" v="4" actId="478"/>
          <ac:picMkLst>
            <pc:docMk/>
            <pc:sldMk cId="3752405375" sldId="268"/>
            <ac:picMk id="6146" creationId="{87DF0E7F-4927-A68F-9528-A1F276E86406}"/>
          </ac:picMkLst>
        </pc:picChg>
      </pc:sldChg>
      <pc:sldChg chg="modSp mod">
        <pc:chgData name="Galip Usta" userId="ffdd6a7ae8c03457" providerId="LiveId" clId="{0272C96D-3792-474E-A78A-EF7BDDBC9BA1}" dt="2026-01-15T20:17:55.619" v="22" actId="207"/>
        <pc:sldMkLst>
          <pc:docMk/>
          <pc:sldMk cId="387105863" sldId="270"/>
        </pc:sldMkLst>
        <pc:spChg chg="mod">
          <ac:chgData name="Galip Usta" userId="ffdd6a7ae8c03457" providerId="LiveId" clId="{0272C96D-3792-474E-A78A-EF7BDDBC9BA1}" dt="2026-01-15T20:17:55.619" v="22" actId="207"/>
          <ac:spMkLst>
            <pc:docMk/>
            <pc:sldMk cId="387105863" sldId="270"/>
            <ac:spMk id="4" creationId="{8CD213E3-9AD1-B4FA-F2AE-90B8F698880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32DAA7-E971-4970-99D5-C66375B4878D}" type="datetimeFigureOut">
              <a:rPr lang="tr-TR" smtClean="0"/>
              <a:t>15.01.2026</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6851A4-8259-446C-80A6-1CACD7C3EAC9}" type="slidenum">
              <a:rPr lang="tr-TR" smtClean="0"/>
              <a:t>‹#›</a:t>
            </a:fld>
            <a:endParaRPr lang="tr-TR"/>
          </a:p>
        </p:txBody>
      </p:sp>
    </p:spTree>
    <p:extLst>
      <p:ext uri="{BB962C8B-B14F-4D97-AF65-F5344CB8AC3E}">
        <p14:creationId xmlns:p14="http://schemas.microsoft.com/office/powerpoint/2010/main" val="3370114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568ED24-F8F8-17E4-1298-08AFF5802459}"/>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54574883-467A-D45B-E411-4A55DCE998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5BFC45C9-063B-E6F4-130C-C369D2395A55}"/>
              </a:ext>
            </a:extLst>
          </p:cNvPr>
          <p:cNvSpPr>
            <a:spLocks noGrp="1"/>
          </p:cNvSpPr>
          <p:nvPr>
            <p:ph type="dt" sz="half" idx="10"/>
          </p:nvPr>
        </p:nvSpPr>
        <p:spPr/>
        <p:txBody>
          <a:bodyPr/>
          <a:lstStyle/>
          <a:p>
            <a:fld id="{A4A09684-7A87-4AD7-806D-900BC4970917}" type="datetime1">
              <a:rPr lang="tr-TR" smtClean="0"/>
              <a:t>15.01.2026</a:t>
            </a:fld>
            <a:endParaRPr lang="tr-TR"/>
          </a:p>
        </p:txBody>
      </p:sp>
      <p:sp>
        <p:nvSpPr>
          <p:cNvPr id="5" name="Alt Bilgi Yer Tutucusu 4">
            <a:extLst>
              <a:ext uri="{FF2B5EF4-FFF2-40B4-BE49-F238E27FC236}">
                <a16:creationId xmlns:a16="http://schemas.microsoft.com/office/drawing/2014/main" id="{403E4134-218E-B22E-2CD9-71DAA656D22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AE06D3D-AEFF-7F7B-4801-CF48D9691242}"/>
              </a:ext>
            </a:extLst>
          </p:cNvPr>
          <p:cNvSpPr>
            <a:spLocks noGrp="1"/>
          </p:cNvSpPr>
          <p:nvPr>
            <p:ph type="sldNum" sz="quarter" idx="12"/>
          </p:nvPr>
        </p:nvSpPr>
        <p:spPr/>
        <p:txBody>
          <a:bodyPr/>
          <a:lstStyle/>
          <a:p>
            <a:fld id="{993F692B-8A7A-473C-8BE4-D66C8DE9A1BF}" type="slidenum">
              <a:rPr lang="tr-TR" smtClean="0"/>
              <a:t>‹#›</a:t>
            </a:fld>
            <a:endParaRPr lang="tr-TR"/>
          </a:p>
        </p:txBody>
      </p:sp>
    </p:spTree>
    <p:extLst>
      <p:ext uri="{BB962C8B-B14F-4D97-AF65-F5344CB8AC3E}">
        <p14:creationId xmlns:p14="http://schemas.microsoft.com/office/powerpoint/2010/main" val="2338807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FA9EA90-E38A-9897-D360-16E2C76A3EDD}"/>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A864D1D7-D8E0-6847-7A7D-1689843F1BCD}"/>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5CACF173-45B6-D33B-7D85-678EFF4D79D2}"/>
              </a:ext>
            </a:extLst>
          </p:cNvPr>
          <p:cNvSpPr>
            <a:spLocks noGrp="1"/>
          </p:cNvSpPr>
          <p:nvPr>
            <p:ph type="dt" sz="half" idx="10"/>
          </p:nvPr>
        </p:nvSpPr>
        <p:spPr/>
        <p:txBody>
          <a:bodyPr/>
          <a:lstStyle/>
          <a:p>
            <a:fld id="{C228B716-9A33-4EC5-B23E-E8EB6ACDFBC0}" type="datetime1">
              <a:rPr lang="tr-TR" smtClean="0"/>
              <a:t>15.01.2026</a:t>
            </a:fld>
            <a:endParaRPr lang="tr-TR"/>
          </a:p>
        </p:txBody>
      </p:sp>
      <p:sp>
        <p:nvSpPr>
          <p:cNvPr id="5" name="Alt Bilgi Yer Tutucusu 4">
            <a:extLst>
              <a:ext uri="{FF2B5EF4-FFF2-40B4-BE49-F238E27FC236}">
                <a16:creationId xmlns:a16="http://schemas.microsoft.com/office/drawing/2014/main" id="{BE790298-21FC-CBAF-B387-4E8DF01BAB8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D1B9233-5D9C-DD7E-BB49-F985DDCCE086}"/>
              </a:ext>
            </a:extLst>
          </p:cNvPr>
          <p:cNvSpPr>
            <a:spLocks noGrp="1"/>
          </p:cNvSpPr>
          <p:nvPr>
            <p:ph type="sldNum" sz="quarter" idx="12"/>
          </p:nvPr>
        </p:nvSpPr>
        <p:spPr/>
        <p:txBody>
          <a:bodyPr/>
          <a:lstStyle/>
          <a:p>
            <a:fld id="{993F692B-8A7A-473C-8BE4-D66C8DE9A1BF}" type="slidenum">
              <a:rPr lang="tr-TR" smtClean="0"/>
              <a:t>‹#›</a:t>
            </a:fld>
            <a:endParaRPr lang="tr-TR"/>
          </a:p>
        </p:txBody>
      </p:sp>
    </p:spTree>
    <p:extLst>
      <p:ext uri="{BB962C8B-B14F-4D97-AF65-F5344CB8AC3E}">
        <p14:creationId xmlns:p14="http://schemas.microsoft.com/office/powerpoint/2010/main" val="1260070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78C4C6DA-37EA-2ABE-F6EF-9715771F19FB}"/>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002DFF5E-321C-A2C1-67DB-43C1BD8816D1}"/>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0960A97-97D5-A34E-595E-916511EB4C51}"/>
              </a:ext>
            </a:extLst>
          </p:cNvPr>
          <p:cNvSpPr>
            <a:spLocks noGrp="1"/>
          </p:cNvSpPr>
          <p:nvPr>
            <p:ph type="dt" sz="half" idx="10"/>
          </p:nvPr>
        </p:nvSpPr>
        <p:spPr/>
        <p:txBody>
          <a:bodyPr/>
          <a:lstStyle/>
          <a:p>
            <a:fld id="{9C3415E8-4C0B-4821-BFF4-D269416ACFCD}" type="datetime1">
              <a:rPr lang="tr-TR" smtClean="0"/>
              <a:t>15.01.2026</a:t>
            </a:fld>
            <a:endParaRPr lang="tr-TR"/>
          </a:p>
        </p:txBody>
      </p:sp>
      <p:sp>
        <p:nvSpPr>
          <p:cNvPr id="5" name="Alt Bilgi Yer Tutucusu 4">
            <a:extLst>
              <a:ext uri="{FF2B5EF4-FFF2-40B4-BE49-F238E27FC236}">
                <a16:creationId xmlns:a16="http://schemas.microsoft.com/office/drawing/2014/main" id="{2D7F5CBD-5320-5121-FE9F-9E4A2C3D991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D7AF16D8-3A19-ACD1-4B5D-00A4D2943456}"/>
              </a:ext>
            </a:extLst>
          </p:cNvPr>
          <p:cNvSpPr>
            <a:spLocks noGrp="1"/>
          </p:cNvSpPr>
          <p:nvPr>
            <p:ph type="sldNum" sz="quarter" idx="12"/>
          </p:nvPr>
        </p:nvSpPr>
        <p:spPr/>
        <p:txBody>
          <a:bodyPr/>
          <a:lstStyle/>
          <a:p>
            <a:fld id="{993F692B-8A7A-473C-8BE4-D66C8DE9A1BF}" type="slidenum">
              <a:rPr lang="tr-TR" smtClean="0"/>
              <a:t>‹#›</a:t>
            </a:fld>
            <a:endParaRPr lang="tr-TR"/>
          </a:p>
        </p:txBody>
      </p:sp>
    </p:spTree>
    <p:extLst>
      <p:ext uri="{BB962C8B-B14F-4D97-AF65-F5344CB8AC3E}">
        <p14:creationId xmlns:p14="http://schemas.microsoft.com/office/powerpoint/2010/main" val="2449165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7D465BA-CD28-6284-24CC-8CE5ECD21B19}"/>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EEADE15-AFF3-4995-8AB5-9F5A61D9DE84}"/>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4FD399E1-8211-BE1F-A6AB-4D2463742FDD}"/>
              </a:ext>
            </a:extLst>
          </p:cNvPr>
          <p:cNvSpPr>
            <a:spLocks noGrp="1"/>
          </p:cNvSpPr>
          <p:nvPr>
            <p:ph type="dt" sz="half" idx="10"/>
          </p:nvPr>
        </p:nvSpPr>
        <p:spPr/>
        <p:txBody>
          <a:bodyPr/>
          <a:lstStyle/>
          <a:p>
            <a:fld id="{CB60EAB2-ED62-452C-B156-841D92624FA8}" type="datetime1">
              <a:rPr lang="tr-TR" smtClean="0"/>
              <a:t>15.01.2026</a:t>
            </a:fld>
            <a:endParaRPr lang="tr-TR"/>
          </a:p>
        </p:txBody>
      </p:sp>
      <p:sp>
        <p:nvSpPr>
          <p:cNvPr id="5" name="Alt Bilgi Yer Tutucusu 4">
            <a:extLst>
              <a:ext uri="{FF2B5EF4-FFF2-40B4-BE49-F238E27FC236}">
                <a16:creationId xmlns:a16="http://schemas.microsoft.com/office/drawing/2014/main" id="{5B05499B-96E4-2CBA-4C5E-0A10C84E629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652C2B2-B439-C00B-1554-94CBFB7B3CF7}"/>
              </a:ext>
            </a:extLst>
          </p:cNvPr>
          <p:cNvSpPr>
            <a:spLocks noGrp="1"/>
          </p:cNvSpPr>
          <p:nvPr>
            <p:ph type="sldNum" sz="quarter" idx="12"/>
          </p:nvPr>
        </p:nvSpPr>
        <p:spPr/>
        <p:txBody>
          <a:bodyPr/>
          <a:lstStyle/>
          <a:p>
            <a:fld id="{993F692B-8A7A-473C-8BE4-D66C8DE9A1BF}" type="slidenum">
              <a:rPr lang="tr-TR" smtClean="0"/>
              <a:t>‹#›</a:t>
            </a:fld>
            <a:endParaRPr lang="tr-TR"/>
          </a:p>
        </p:txBody>
      </p:sp>
    </p:spTree>
    <p:extLst>
      <p:ext uri="{BB962C8B-B14F-4D97-AF65-F5344CB8AC3E}">
        <p14:creationId xmlns:p14="http://schemas.microsoft.com/office/powerpoint/2010/main" val="4102460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8930FE8-99B6-1457-94FC-00C30E960B72}"/>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B5C57F32-46F2-5241-1CED-9C1BE51546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B33000B1-A34A-B080-D032-BAD17B54980F}"/>
              </a:ext>
            </a:extLst>
          </p:cNvPr>
          <p:cNvSpPr>
            <a:spLocks noGrp="1"/>
          </p:cNvSpPr>
          <p:nvPr>
            <p:ph type="dt" sz="half" idx="10"/>
          </p:nvPr>
        </p:nvSpPr>
        <p:spPr/>
        <p:txBody>
          <a:bodyPr/>
          <a:lstStyle/>
          <a:p>
            <a:fld id="{27F5CEAB-7D28-4CF8-9A5F-05FC55760ADC}" type="datetime1">
              <a:rPr lang="tr-TR" smtClean="0"/>
              <a:t>15.01.2026</a:t>
            </a:fld>
            <a:endParaRPr lang="tr-TR"/>
          </a:p>
        </p:txBody>
      </p:sp>
      <p:sp>
        <p:nvSpPr>
          <p:cNvPr id="5" name="Alt Bilgi Yer Tutucusu 4">
            <a:extLst>
              <a:ext uri="{FF2B5EF4-FFF2-40B4-BE49-F238E27FC236}">
                <a16:creationId xmlns:a16="http://schemas.microsoft.com/office/drawing/2014/main" id="{A8C91924-5812-B4F7-4CD4-0BCC03115CC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358D218-94E4-1696-C69E-7BE1AA7B7A6C}"/>
              </a:ext>
            </a:extLst>
          </p:cNvPr>
          <p:cNvSpPr>
            <a:spLocks noGrp="1"/>
          </p:cNvSpPr>
          <p:nvPr>
            <p:ph type="sldNum" sz="quarter" idx="12"/>
          </p:nvPr>
        </p:nvSpPr>
        <p:spPr/>
        <p:txBody>
          <a:bodyPr/>
          <a:lstStyle/>
          <a:p>
            <a:fld id="{993F692B-8A7A-473C-8BE4-D66C8DE9A1BF}" type="slidenum">
              <a:rPr lang="tr-TR" smtClean="0"/>
              <a:t>‹#›</a:t>
            </a:fld>
            <a:endParaRPr lang="tr-TR"/>
          </a:p>
        </p:txBody>
      </p:sp>
    </p:spTree>
    <p:extLst>
      <p:ext uri="{BB962C8B-B14F-4D97-AF65-F5344CB8AC3E}">
        <p14:creationId xmlns:p14="http://schemas.microsoft.com/office/powerpoint/2010/main" val="121391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BB6D3A6-373F-A406-73FB-9DC098EDDCCE}"/>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A87208A2-7CB3-6FA6-0563-9EAF9618AA0D}"/>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531A58AF-F94A-8188-431D-EBF0145629DF}"/>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2949A714-2E69-69B9-6816-C299F871F45F}"/>
              </a:ext>
            </a:extLst>
          </p:cNvPr>
          <p:cNvSpPr>
            <a:spLocks noGrp="1"/>
          </p:cNvSpPr>
          <p:nvPr>
            <p:ph type="dt" sz="half" idx="10"/>
          </p:nvPr>
        </p:nvSpPr>
        <p:spPr/>
        <p:txBody>
          <a:bodyPr/>
          <a:lstStyle/>
          <a:p>
            <a:fld id="{D7F3340D-6E59-408F-B107-3A14E73966AD}" type="datetime1">
              <a:rPr lang="tr-TR" smtClean="0"/>
              <a:t>15.01.2026</a:t>
            </a:fld>
            <a:endParaRPr lang="tr-TR"/>
          </a:p>
        </p:txBody>
      </p:sp>
      <p:sp>
        <p:nvSpPr>
          <p:cNvPr id="6" name="Alt Bilgi Yer Tutucusu 5">
            <a:extLst>
              <a:ext uri="{FF2B5EF4-FFF2-40B4-BE49-F238E27FC236}">
                <a16:creationId xmlns:a16="http://schemas.microsoft.com/office/drawing/2014/main" id="{7D130D67-0B9A-05C8-7ED2-90BF899B3C94}"/>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228928F7-5DA4-DFE3-83A6-B5B237377B58}"/>
              </a:ext>
            </a:extLst>
          </p:cNvPr>
          <p:cNvSpPr>
            <a:spLocks noGrp="1"/>
          </p:cNvSpPr>
          <p:nvPr>
            <p:ph type="sldNum" sz="quarter" idx="12"/>
          </p:nvPr>
        </p:nvSpPr>
        <p:spPr/>
        <p:txBody>
          <a:bodyPr/>
          <a:lstStyle/>
          <a:p>
            <a:fld id="{993F692B-8A7A-473C-8BE4-D66C8DE9A1BF}" type="slidenum">
              <a:rPr lang="tr-TR" smtClean="0"/>
              <a:t>‹#›</a:t>
            </a:fld>
            <a:endParaRPr lang="tr-TR"/>
          </a:p>
        </p:txBody>
      </p:sp>
    </p:spTree>
    <p:extLst>
      <p:ext uri="{BB962C8B-B14F-4D97-AF65-F5344CB8AC3E}">
        <p14:creationId xmlns:p14="http://schemas.microsoft.com/office/powerpoint/2010/main" val="3702701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00A998B-1B91-FBC8-F6AD-29B5C47101AB}"/>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4CE4E0FE-E6D2-1B2D-7902-2445EA523A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D5FEA15D-7E85-2EF5-8BAA-B581554916D0}"/>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8912BBC-9B39-90FA-A328-50680BE0EA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69B8EE5A-35D7-9F82-6409-29E044CA37FB}"/>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E08CE74F-272C-B706-AB3E-CA95F9C39037}"/>
              </a:ext>
            </a:extLst>
          </p:cNvPr>
          <p:cNvSpPr>
            <a:spLocks noGrp="1"/>
          </p:cNvSpPr>
          <p:nvPr>
            <p:ph type="dt" sz="half" idx="10"/>
          </p:nvPr>
        </p:nvSpPr>
        <p:spPr/>
        <p:txBody>
          <a:bodyPr/>
          <a:lstStyle/>
          <a:p>
            <a:fld id="{770962C9-4F87-44C3-BD03-A62FA800F045}" type="datetime1">
              <a:rPr lang="tr-TR" smtClean="0"/>
              <a:t>15.01.2026</a:t>
            </a:fld>
            <a:endParaRPr lang="tr-TR"/>
          </a:p>
        </p:txBody>
      </p:sp>
      <p:sp>
        <p:nvSpPr>
          <p:cNvPr id="8" name="Alt Bilgi Yer Tutucusu 7">
            <a:extLst>
              <a:ext uri="{FF2B5EF4-FFF2-40B4-BE49-F238E27FC236}">
                <a16:creationId xmlns:a16="http://schemas.microsoft.com/office/drawing/2014/main" id="{19455AA5-E936-AE92-8126-9F2634AFC515}"/>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0C715521-FA4C-9FE3-CFC2-E54BB29A0D93}"/>
              </a:ext>
            </a:extLst>
          </p:cNvPr>
          <p:cNvSpPr>
            <a:spLocks noGrp="1"/>
          </p:cNvSpPr>
          <p:nvPr>
            <p:ph type="sldNum" sz="quarter" idx="12"/>
          </p:nvPr>
        </p:nvSpPr>
        <p:spPr/>
        <p:txBody>
          <a:bodyPr/>
          <a:lstStyle/>
          <a:p>
            <a:fld id="{993F692B-8A7A-473C-8BE4-D66C8DE9A1BF}" type="slidenum">
              <a:rPr lang="tr-TR" smtClean="0"/>
              <a:t>‹#›</a:t>
            </a:fld>
            <a:endParaRPr lang="tr-TR"/>
          </a:p>
        </p:txBody>
      </p:sp>
    </p:spTree>
    <p:extLst>
      <p:ext uri="{BB962C8B-B14F-4D97-AF65-F5344CB8AC3E}">
        <p14:creationId xmlns:p14="http://schemas.microsoft.com/office/powerpoint/2010/main" val="1653938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9E00B48-F599-8140-4A70-5258CFF49208}"/>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8FF7EC79-C12F-55F6-30C1-E5DEB930AE44}"/>
              </a:ext>
            </a:extLst>
          </p:cNvPr>
          <p:cNvSpPr>
            <a:spLocks noGrp="1"/>
          </p:cNvSpPr>
          <p:nvPr>
            <p:ph type="dt" sz="half" idx="10"/>
          </p:nvPr>
        </p:nvSpPr>
        <p:spPr/>
        <p:txBody>
          <a:bodyPr/>
          <a:lstStyle/>
          <a:p>
            <a:fld id="{D3DF0C6C-9759-4489-97B2-F620F18BA98F}" type="datetime1">
              <a:rPr lang="tr-TR" smtClean="0"/>
              <a:t>15.01.2026</a:t>
            </a:fld>
            <a:endParaRPr lang="tr-TR"/>
          </a:p>
        </p:txBody>
      </p:sp>
      <p:sp>
        <p:nvSpPr>
          <p:cNvPr id="4" name="Alt Bilgi Yer Tutucusu 3">
            <a:extLst>
              <a:ext uri="{FF2B5EF4-FFF2-40B4-BE49-F238E27FC236}">
                <a16:creationId xmlns:a16="http://schemas.microsoft.com/office/drawing/2014/main" id="{F3A22E01-4AEF-F2D0-82CB-04B8482924CA}"/>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921DF09F-F943-D4DB-4CE2-5A8EAF488B99}"/>
              </a:ext>
            </a:extLst>
          </p:cNvPr>
          <p:cNvSpPr>
            <a:spLocks noGrp="1"/>
          </p:cNvSpPr>
          <p:nvPr>
            <p:ph type="sldNum" sz="quarter" idx="12"/>
          </p:nvPr>
        </p:nvSpPr>
        <p:spPr/>
        <p:txBody>
          <a:bodyPr/>
          <a:lstStyle/>
          <a:p>
            <a:fld id="{993F692B-8A7A-473C-8BE4-D66C8DE9A1BF}" type="slidenum">
              <a:rPr lang="tr-TR" smtClean="0"/>
              <a:t>‹#›</a:t>
            </a:fld>
            <a:endParaRPr lang="tr-TR"/>
          </a:p>
        </p:txBody>
      </p:sp>
    </p:spTree>
    <p:extLst>
      <p:ext uri="{BB962C8B-B14F-4D97-AF65-F5344CB8AC3E}">
        <p14:creationId xmlns:p14="http://schemas.microsoft.com/office/powerpoint/2010/main" val="3606769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52876554-E085-144C-776C-0B76E6433DB4}"/>
              </a:ext>
            </a:extLst>
          </p:cNvPr>
          <p:cNvSpPr>
            <a:spLocks noGrp="1"/>
          </p:cNvSpPr>
          <p:nvPr>
            <p:ph type="dt" sz="half" idx="10"/>
          </p:nvPr>
        </p:nvSpPr>
        <p:spPr/>
        <p:txBody>
          <a:bodyPr/>
          <a:lstStyle/>
          <a:p>
            <a:fld id="{7C6F02FC-E855-46A6-B536-40648111D864}" type="datetime1">
              <a:rPr lang="tr-TR" smtClean="0"/>
              <a:t>15.01.2026</a:t>
            </a:fld>
            <a:endParaRPr lang="tr-TR"/>
          </a:p>
        </p:txBody>
      </p:sp>
      <p:sp>
        <p:nvSpPr>
          <p:cNvPr id="3" name="Alt Bilgi Yer Tutucusu 2">
            <a:extLst>
              <a:ext uri="{FF2B5EF4-FFF2-40B4-BE49-F238E27FC236}">
                <a16:creationId xmlns:a16="http://schemas.microsoft.com/office/drawing/2014/main" id="{C474D167-546A-0261-1E8C-E630E9D2DDFF}"/>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2A469EBC-A4F9-EECF-1A8E-4EDCB12B4993}"/>
              </a:ext>
            </a:extLst>
          </p:cNvPr>
          <p:cNvSpPr>
            <a:spLocks noGrp="1"/>
          </p:cNvSpPr>
          <p:nvPr>
            <p:ph type="sldNum" sz="quarter" idx="12"/>
          </p:nvPr>
        </p:nvSpPr>
        <p:spPr/>
        <p:txBody>
          <a:bodyPr/>
          <a:lstStyle/>
          <a:p>
            <a:fld id="{993F692B-8A7A-473C-8BE4-D66C8DE9A1BF}" type="slidenum">
              <a:rPr lang="tr-TR" smtClean="0"/>
              <a:t>‹#›</a:t>
            </a:fld>
            <a:endParaRPr lang="tr-TR"/>
          </a:p>
        </p:txBody>
      </p:sp>
    </p:spTree>
    <p:extLst>
      <p:ext uri="{BB962C8B-B14F-4D97-AF65-F5344CB8AC3E}">
        <p14:creationId xmlns:p14="http://schemas.microsoft.com/office/powerpoint/2010/main" val="3465572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C709033-E556-CF66-7FF9-ABA66049C7CF}"/>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6AE72452-0807-EEE3-6B31-9D9A1C5A75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AC1C2FEA-7F35-109A-44A4-004516092F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D8F49BB4-5EBC-3A41-C83B-73DDBAB7A3C5}"/>
              </a:ext>
            </a:extLst>
          </p:cNvPr>
          <p:cNvSpPr>
            <a:spLocks noGrp="1"/>
          </p:cNvSpPr>
          <p:nvPr>
            <p:ph type="dt" sz="half" idx="10"/>
          </p:nvPr>
        </p:nvSpPr>
        <p:spPr/>
        <p:txBody>
          <a:bodyPr/>
          <a:lstStyle/>
          <a:p>
            <a:fld id="{9D03E65D-6CCA-46FD-A0E6-E000FAB3ED43}" type="datetime1">
              <a:rPr lang="tr-TR" smtClean="0"/>
              <a:t>15.01.2026</a:t>
            </a:fld>
            <a:endParaRPr lang="tr-TR"/>
          </a:p>
        </p:txBody>
      </p:sp>
      <p:sp>
        <p:nvSpPr>
          <p:cNvPr id="6" name="Alt Bilgi Yer Tutucusu 5">
            <a:extLst>
              <a:ext uri="{FF2B5EF4-FFF2-40B4-BE49-F238E27FC236}">
                <a16:creationId xmlns:a16="http://schemas.microsoft.com/office/drawing/2014/main" id="{409D16D7-0976-EAA6-08DA-039CDC49C54A}"/>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31D6F4C-510E-520C-77C0-A22E68E9EC65}"/>
              </a:ext>
            </a:extLst>
          </p:cNvPr>
          <p:cNvSpPr>
            <a:spLocks noGrp="1"/>
          </p:cNvSpPr>
          <p:nvPr>
            <p:ph type="sldNum" sz="quarter" idx="12"/>
          </p:nvPr>
        </p:nvSpPr>
        <p:spPr/>
        <p:txBody>
          <a:bodyPr/>
          <a:lstStyle/>
          <a:p>
            <a:fld id="{993F692B-8A7A-473C-8BE4-D66C8DE9A1BF}" type="slidenum">
              <a:rPr lang="tr-TR" smtClean="0"/>
              <a:t>‹#›</a:t>
            </a:fld>
            <a:endParaRPr lang="tr-TR"/>
          </a:p>
        </p:txBody>
      </p:sp>
    </p:spTree>
    <p:extLst>
      <p:ext uri="{BB962C8B-B14F-4D97-AF65-F5344CB8AC3E}">
        <p14:creationId xmlns:p14="http://schemas.microsoft.com/office/powerpoint/2010/main" val="3079620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F6C4120-FCA2-5E86-B34E-329F80E34A39}"/>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8007832D-DCAA-B8AB-5644-A3429625D2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0AB7221E-6EB4-AD41-F928-0271B8A4F9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0C3BD471-B211-65E3-E761-FCDF9038F5BE}"/>
              </a:ext>
            </a:extLst>
          </p:cNvPr>
          <p:cNvSpPr>
            <a:spLocks noGrp="1"/>
          </p:cNvSpPr>
          <p:nvPr>
            <p:ph type="dt" sz="half" idx="10"/>
          </p:nvPr>
        </p:nvSpPr>
        <p:spPr/>
        <p:txBody>
          <a:bodyPr/>
          <a:lstStyle/>
          <a:p>
            <a:fld id="{75962EBB-83F2-4281-9B84-021DBB2B5A4A}" type="datetime1">
              <a:rPr lang="tr-TR" smtClean="0"/>
              <a:t>15.01.2026</a:t>
            </a:fld>
            <a:endParaRPr lang="tr-TR"/>
          </a:p>
        </p:txBody>
      </p:sp>
      <p:sp>
        <p:nvSpPr>
          <p:cNvPr id="6" name="Alt Bilgi Yer Tutucusu 5">
            <a:extLst>
              <a:ext uri="{FF2B5EF4-FFF2-40B4-BE49-F238E27FC236}">
                <a16:creationId xmlns:a16="http://schemas.microsoft.com/office/drawing/2014/main" id="{0F6D158E-28C6-4E52-D2CD-70C21598EB84}"/>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FB376EA0-ADAA-FC2C-990A-CF4D25F34852}"/>
              </a:ext>
            </a:extLst>
          </p:cNvPr>
          <p:cNvSpPr>
            <a:spLocks noGrp="1"/>
          </p:cNvSpPr>
          <p:nvPr>
            <p:ph type="sldNum" sz="quarter" idx="12"/>
          </p:nvPr>
        </p:nvSpPr>
        <p:spPr/>
        <p:txBody>
          <a:bodyPr/>
          <a:lstStyle/>
          <a:p>
            <a:fld id="{993F692B-8A7A-473C-8BE4-D66C8DE9A1BF}" type="slidenum">
              <a:rPr lang="tr-TR" smtClean="0"/>
              <a:t>‹#›</a:t>
            </a:fld>
            <a:endParaRPr lang="tr-TR"/>
          </a:p>
        </p:txBody>
      </p:sp>
    </p:spTree>
    <p:extLst>
      <p:ext uri="{BB962C8B-B14F-4D97-AF65-F5344CB8AC3E}">
        <p14:creationId xmlns:p14="http://schemas.microsoft.com/office/powerpoint/2010/main" val="1144563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758C92B2-CEA1-2563-561E-66D95A4DC1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A0FAEC5D-B932-69C8-E341-6676C82F3C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8728CB3-4078-8AF4-37FB-A7947FD1C6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28A6FD-7D55-4194-9448-B37027A71F72}" type="datetime1">
              <a:rPr lang="tr-TR" smtClean="0"/>
              <a:t>15.01.2026</a:t>
            </a:fld>
            <a:endParaRPr lang="tr-TR"/>
          </a:p>
        </p:txBody>
      </p:sp>
      <p:sp>
        <p:nvSpPr>
          <p:cNvPr id="5" name="Alt Bilgi Yer Tutucusu 4">
            <a:extLst>
              <a:ext uri="{FF2B5EF4-FFF2-40B4-BE49-F238E27FC236}">
                <a16:creationId xmlns:a16="http://schemas.microsoft.com/office/drawing/2014/main" id="{E969380E-2BC5-56DC-ECD2-F909C36BE8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2F99B174-2C89-A224-3EA0-589D225552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3F692B-8A7A-473C-8BE4-D66C8DE9A1BF}" type="slidenum">
              <a:rPr lang="tr-TR" smtClean="0"/>
              <a:t>‹#›</a:t>
            </a:fld>
            <a:endParaRPr lang="tr-TR"/>
          </a:p>
        </p:txBody>
      </p:sp>
    </p:spTree>
    <p:extLst>
      <p:ext uri="{BB962C8B-B14F-4D97-AF65-F5344CB8AC3E}">
        <p14:creationId xmlns:p14="http://schemas.microsoft.com/office/powerpoint/2010/main" val="35702053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A674456-6A56-FFE8-EC55-D21ED80AB2F0}"/>
              </a:ext>
            </a:extLst>
          </p:cNvPr>
          <p:cNvSpPr txBox="1">
            <a:spLocks/>
          </p:cNvSpPr>
          <p:nvPr/>
        </p:nvSpPr>
        <p:spPr>
          <a:xfrm>
            <a:off x="1116564" y="1190886"/>
            <a:ext cx="9193762" cy="617926"/>
          </a:xfrm>
          <a:prstGeom prst="rect">
            <a:avLst/>
          </a:prstGeom>
          <a:ln>
            <a:noFill/>
          </a:ln>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tr-TR" sz="2400" b="1" dirty="0">
                <a:solidFill>
                  <a:schemeClr val="bg1"/>
                </a:solidFill>
                <a:latin typeface="Times New Roman" panose="02020603050405020304" pitchFamily="18" charset="0"/>
                <a:cs typeface="Times New Roman" panose="02020603050405020304" pitchFamily="18" charset="0"/>
              </a:rPr>
              <a:t>Afet ve Acil Durum Koordinatörlüğü</a:t>
            </a:r>
          </a:p>
        </p:txBody>
      </p:sp>
    </p:spTree>
    <p:extLst>
      <p:ext uri="{BB962C8B-B14F-4D97-AF65-F5344CB8AC3E}">
        <p14:creationId xmlns:p14="http://schemas.microsoft.com/office/powerpoint/2010/main" val="3879151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0DAD4C-4A3D-64BD-2452-BC0542774191}"/>
            </a:ext>
          </a:extLst>
        </p:cNvPr>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29" name="Freeform: Shape 5128">
            <a:extLst>
              <a:ext uri="{FF2B5EF4-FFF2-40B4-BE49-F238E27FC236}">
                <a16:creationId xmlns:a16="http://schemas.microsoft.com/office/drawing/2014/main" id="{36678033-86B6-40E6-BE90-78D8ED4E3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131" name="Freeform: Shape 5130">
            <a:extLst>
              <a:ext uri="{FF2B5EF4-FFF2-40B4-BE49-F238E27FC236}">
                <a16:creationId xmlns:a16="http://schemas.microsoft.com/office/drawing/2014/main" id="{D2542E1A-076E-4A34-BB67-2BF961754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1DBD52E9-5B18-B2B6-3D6D-3F7783DBD094}"/>
              </a:ext>
            </a:extLst>
          </p:cNvPr>
          <p:cNvSpPr>
            <a:spLocks noGrp="1"/>
          </p:cNvSpPr>
          <p:nvPr>
            <p:ph type="title"/>
          </p:nvPr>
        </p:nvSpPr>
        <p:spPr>
          <a:xfrm>
            <a:off x="438912" y="681038"/>
            <a:ext cx="4832802" cy="1243584"/>
          </a:xfrm>
        </p:spPr>
        <p:txBody>
          <a:bodyPr>
            <a:normAutofit/>
          </a:bodyPr>
          <a:lstStyle/>
          <a:p>
            <a:pPr algn="just"/>
            <a:r>
              <a:rPr lang="tr-TR" sz="3400" b="1" dirty="0">
                <a:latin typeface="Times New Roman" panose="02020603050405020304" pitchFamily="18" charset="0"/>
                <a:cs typeface="Times New Roman" panose="02020603050405020304" pitchFamily="18" charset="0"/>
              </a:rPr>
              <a:t>Afet Sağlık Grubu Saha Tatbikatına Katıldık</a:t>
            </a:r>
          </a:p>
        </p:txBody>
      </p:sp>
      <p:sp>
        <p:nvSpPr>
          <p:cNvPr id="5133" name="Rectangle 5132">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135" name="Rectangle 5134">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İçerik Yer Tutucusu 4">
            <a:extLst>
              <a:ext uri="{FF2B5EF4-FFF2-40B4-BE49-F238E27FC236}">
                <a16:creationId xmlns:a16="http://schemas.microsoft.com/office/drawing/2014/main" id="{26866DDB-9383-1578-9AB0-68282BE5FD93}"/>
              </a:ext>
            </a:extLst>
          </p:cNvPr>
          <p:cNvSpPr>
            <a:spLocks noGrp="1"/>
          </p:cNvSpPr>
          <p:nvPr>
            <p:ph sz="quarter" idx="1"/>
          </p:nvPr>
        </p:nvSpPr>
        <p:spPr>
          <a:xfrm>
            <a:off x="438912" y="2512611"/>
            <a:ext cx="5392721" cy="3664351"/>
          </a:xfrm>
        </p:spPr>
        <p:txBody>
          <a:bodyPr>
            <a:normAutofit/>
          </a:bodyPr>
          <a:lstStyle/>
          <a:p>
            <a:pPr marL="0" indent="0" algn="just">
              <a:buNone/>
            </a:pPr>
            <a:r>
              <a:rPr lang="tr-TR" sz="1700" i="0" dirty="0">
                <a:effectLst/>
                <a:latin typeface="Times New Roman" panose="02020603050405020304" pitchFamily="18" charset="0"/>
                <a:cs typeface="Times New Roman" panose="02020603050405020304" pitchFamily="18" charset="0"/>
              </a:rPr>
              <a:t>3 Aralık 2025 tarihinde Trabzon’da, Trabzon İl Sağlık Müdürlüğü koordinesinde </a:t>
            </a:r>
            <a:r>
              <a:rPr lang="tr-TR" sz="1700" b="1" i="0" dirty="0">
                <a:solidFill>
                  <a:srgbClr val="C00000"/>
                </a:solidFill>
                <a:effectLst/>
                <a:latin typeface="Times New Roman" panose="02020603050405020304" pitchFamily="18" charset="0"/>
                <a:cs typeface="Times New Roman" panose="02020603050405020304" pitchFamily="18" charset="0"/>
              </a:rPr>
              <a:t>Yerel Düzey Afet Sağlık Grubu Operasyon Planı</a:t>
            </a:r>
            <a:r>
              <a:rPr lang="tr-TR" sz="1700" i="0" dirty="0">
                <a:effectLst/>
                <a:latin typeface="Times New Roman" panose="02020603050405020304" pitchFamily="18" charset="0"/>
                <a:cs typeface="Times New Roman" panose="02020603050405020304" pitchFamily="18" charset="0"/>
              </a:rPr>
              <a:t> kapsamında geniş katılımlı bir saha tatbikatı gerçekleştirildi. Tatbikata; İl Sağlık Müdürlüğü bünyesinde görev yapan UMKE ve Acil Sağlık Ekipleri ile birlikte Trabzon İl Emniyet Müdürlüğü ve Trabzon Büyükşehir Belediyesi İtfaiyesi katıldı. Ayrıca Özel </a:t>
            </a:r>
            <a:r>
              <a:rPr lang="tr-TR" sz="1700" i="0" dirty="0" err="1">
                <a:effectLst/>
                <a:latin typeface="Times New Roman" panose="02020603050405020304" pitchFamily="18" charset="0"/>
                <a:cs typeface="Times New Roman" panose="02020603050405020304" pitchFamily="18" charset="0"/>
              </a:rPr>
              <a:t>İmperial</a:t>
            </a:r>
            <a:r>
              <a:rPr lang="tr-TR" sz="1700" i="0" dirty="0">
                <a:effectLst/>
                <a:latin typeface="Times New Roman" panose="02020603050405020304" pitchFamily="18" charset="0"/>
                <a:cs typeface="Times New Roman" panose="02020603050405020304" pitchFamily="18" charset="0"/>
              </a:rPr>
              <a:t> Hastanesi, </a:t>
            </a:r>
            <a:r>
              <a:rPr lang="tr-TR" sz="1700" i="0" dirty="0" err="1">
                <a:effectLst/>
                <a:latin typeface="Times New Roman" panose="02020603050405020304" pitchFamily="18" charset="0"/>
                <a:cs typeface="Times New Roman" panose="02020603050405020304" pitchFamily="18" charset="0"/>
              </a:rPr>
              <a:t>Medical</a:t>
            </a:r>
            <a:r>
              <a:rPr lang="tr-TR" sz="1700" i="0" dirty="0">
                <a:effectLst/>
                <a:latin typeface="Times New Roman" panose="02020603050405020304" pitchFamily="18" charset="0"/>
                <a:cs typeface="Times New Roman" panose="02020603050405020304" pitchFamily="18" charset="0"/>
              </a:rPr>
              <a:t> Park Yıldızlı Hastanesi, Fatih Devlet Hastanesi ve Kanuni Eğitim ve Araştırma Hastanesi tatbikatta paydaş kurumlar olarak yer aldı. Tatbikat kapsamında kurumlar arası koordinasyon, olay yeri yönetimi ve acil sağlık müdahale süreçleri uygulamalı olarak test edildi.</a:t>
            </a:r>
            <a:endParaRPr lang="tr-TR" sz="1700" dirty="0">
              <a:latin typeface="Times New Roman" panose="02020603050405020304" pitchFamily="18" charset="0"/>
              <a:cs typeface="Times New Roman" panose="02020603050405020304" pitchFamily="18" charset="0"/>
            </a:endParaRPr>
          </a:p>
        </p:txBody>
      </p:sp>
      <p:pic>
        <p:nvPicPr>
          <p:cNvPr id="5122" name="Picture 2" descr="bina, kişi, şahıs, dış mekan, giyim içeren bir resim&#10;&#10;Yapay zeka tarafından oluşturulmuş içerik yanlış olabilir.">
            <a:extLst>
              <a:ext uri="{FF2B5EF4-FFF2-40B4-BE49-F238E27FC236}">
                <a16:creationId xmlns:a16="http://schemas.microsoft.com/office/drawing/2014/main" id="{95818DC3-9BDA-0D45-0D1D-30B94D9C95B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16690" y="517600"/>
            <a:ext cx="4337075"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 name="Resim 2" descr="metin, ekran görüntüsü, yazılım, bilgisayar simgesi içeren bir resim&#10;&#10;Yapay zeka tarafından oluşturulmuş içerik yanlış olabilir.">
            <a:extLst>
              <a:ext uri="{FF2B5EF4-FFF2-40B4-BE49-F238E27FC236}">
                <a16:creationId xmlns:a16="http://schemas.microsoft.com/office/drawing/2014/main" id="{CB62BE09-1ED3-B03C-D416-D949B340FD17}"/>
              </a:ext>
            </a:extLst>
          </p:cNvPr>
          <p:cNvPicPr>
            <a:picLocks noChangeAspect="1"/>
          </p:cNvPicPr>
          <p:nvPr/>
        </p:nvPicPr>
        <p:blipFill rotWithShape="1">
          <a:blip r:embed="rId3"/>
          <a:srcRect l="23944" t="20037" r="46867" b="46748"/>
          <a:stretch/>
        </p:blipFill>
        <p:spPr bwMode="auto">
          <a:xfrm>
            <a:off x="7042389" y="3429000"/>
            <a:ext cx="4285677" cy="2743200"/>
          </a:xfrm>
          <a:prstGeom prst="rect">
            <a:avLst/>
          </a:prstGeom>
          <a:extLst>
            <a:ext uri="{53640926-AAD7-44D8-BBD7-CCE9431645EC}">
              <a14:shadowObscured xmlns:a14="http://schemas.microsoft.com/office/drawing/2010/main"/>
            </a:ext>
          </a:extLst>
        </p:spPr>
      </p:pic>
      <p:sp>
        <p:nvSpPr>
          <p:cNvPr id="6" name="Veri Yer Tutucusu 5">
            <a:extLst>
              <a:ext uri="{FF2B5EF4-FFF2-40B4-BE49-F238E27FC236}">
                <a16:creationId xmlns:a16="http://schemas.microsoft.com/office/drawing/2014/main" id="{2CC7E629-F66C-82FB-9C59-0BC5A9CD68B6}"/>
              </a:ext>
            </a:extLst>
          </p:cNvPr>
          <p:cNvSpPr>
            <a:spLocks noGrp="1"/>
          </p:cNvSpPr>
          <p:nvPr>
            <p:ph type="dt" sz="half" idx="10"/>
          </p:nvPr>
        </p:nvSpPr>
        <p:spPr>
          <a:xfrm>
            <a:off x="438912" y="6356350"/>
            <a:ext cx="2743200" cy="365125"/>
          </a:xfrm>
        </p:spPr>
        <p:txBody>
          <a:bodyPr>
            <a:normAutofit/>
          </a:bodyPr>
          <a:lstStyle/>
          <a:p>
            <a:pPr>
              <a:spcAft>
                <a:spcPts val="600"/>
              </a:spcAft>
            </a:pPr>
            <a:fld id="{FC055438-640F-4FFC-A45C-3E0DEB9B45BA}" type="datetime1">
              <a:rPr lang="tr-TR">
                <a:solidFill>
                  <a:schemeClr val="tx1">
                    <a:lumMod val="50000"/>
                    <a:lumOff val="50000"/>
                  </a:schemeClr>
                </a:solidFill>
              </a:rPr>
              <a:pPr>
                <a:spcAft>
                  <a:spcPts val="600"/>
                </a:spcAft>
              </a:pPr>
              <a:t>15.01.2026</a:t>
            </a:fld>
            <a:endParaRPr lang="tr-TR">
              <a:solidFill>
                <a:schemeClr val="tx1">
                  <a:lumMod val="50000"/>
                  <a:lumOff val="50000"/>
                </a:schemeClr>
              </a:solidFill>
            </a:endParaRPr>
          </a:p>
        </p:txBody>
      </p:sp>
      <p:sp>
        <p:nvSpPr>
          <p:cNvPr id="7" name="Slayt Numarası Yer Tutucusu 6">
            <a:extLst>
              <a:ext uri="{FF2B5EF4-FFF2-40B4-BE49-F238E27FC236}">
                <a16:creationId xmlns:a16="http://schemas.microsoft.com/office/drawing/2014/main" id="{A04FE582-0B1E-237D-A860-14AB2351805E}"/>
              </a:ext>
            </a:extLst>
          </p:cNvPr>
          <p:cNvSpPr>
            <a:spLocks noGrp="1"/>
          </p:cNvSpPr>
          <p:nvPr>
            <p:ph type="sldNum" sz="quarter" idx="12"/>
          </p:nvPr>
        </p:nvSpPr>
        <p:spPr>
          <a:xfrm>
            <a:off x="10326623" y="6356350"/>
            <a:ext cx="1426464" cy="365125"/>
          </a:xfrm>
        </p:spPr>
        <p:txBody>
          <a:bodyPr>
            <a:normAutofit/>
          </a:bodyPr>
          <a:lstStyle/>
          <a:p>
            <a:pPr>
              <a:spcAft>
                <a:spcPts val="600"/>
              </a:spcAft>
            </a:pPr>
            <a:fld id="{993F692B-8A7A-473C-8BE4-D66C8DE9A1BF}" type="slidenum">
              <a:rPr lang="tr-TR">
                <a:solidFill>
                  <a:schemeClr val="tx1">
                    <a:lumMod val="50000"/>
                    <a:lumOff val="50000"/>
                  </a:schemeClr>
                </a:solidFill>
              </a:rPr>
              <a:pPr>
                <a:spcAft>
                  <a:spcPts val="600"/>
                </a:spcAft>
              </a:pPr>
              <a:t>10</a:t>
            </a:fld>
            <a:endParaRPr lang="tr-TR">
              <a:solidFill>
                <a:schemeClr val="tx1">
                  <a:lumMod val="50000"/>
                  <a:lumOff val="50000"/>
                </a:schemeClr>
              </a:solidFill>
            </a:endParaRPr>
          </a:p>
        </p:txBody>
      </p:sp>
    </p:spTree>
    <p:extLst>
      <p:ext uri="{BB962C8B-B14F-4D97-AF65-F5344CB8AC3E}">
        <p14:creationId xmlns:p14="http://schemas.microsoft.com/office/powerpoint/2010/main" val="1573708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AA9ACBF-54B2-773C-EC79-216E5AC1B0E0}"/>
            </a:ext>
          </a:extLst>
        </p:cNvPr>
        <p:cNvGrpSpPr/>
        <p:nvPr/>
      </p:nvGrpSpPr>
      <p:grpSpPr>
        <a:xfrm>
          <a:off x="0" y="0"/>
          <a:ext cx="0" cy="0"/>
          <a:chOff x="0" y="0"/>
          <a:chExt cx="0" cy="0"/>
        </a:xfrm>
      </p:grpSpPr>
      <p:sp useBgFill="1">
        <p:nvSpPr>
          <p:cNvPr id="5140" name="Rectangle 5139">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08692B71-2455-AD96-8A31-27168FCC1166}"/>
              </a:ext>
            </a:extLst>
          </p:cNvPr>
          <p:cNvSpPr>
            <a:spLocks noGrp="1"/>
          </p:cNvSpPr>
          <p:nvPr>
            <p:ph type="title"/>
          </p:nvPr>
        </p:nvSpPr>
        <p:spPr>
          <a:xfrm>
            <a:off x="658368" y="0"/>
            <a:ext cx="6894576" cy="1783080"/>
          </a:xfrm>
        </p:spPr>
        <p:txBody>
          <a:bodyPr anchor="b">
            <a:normAutofit/>
          </a:bodyPr>
          <a:lstStyle/>
          <a:p>
            <a:pPr algn="ctr"/>
            <a:r>
              <a:rPr lang="tr-TR" sz="3800" b="1" dirty="0">
                <a:latin typeface="Times New Roman" panose="02020603050405020304" pitchFamily="18" charset="0"/>
                <a:cs typeface="Times New Roman" panose="02020603050405020304" pitchFamily="18" charset="0"/>
              </a:rPr>
              <a:t>Tıbbi KBRN Farkındalık Eğitimine Katıldık</a:t>
            </a:r>
          </a:p>
        </p:txBody>
      </p:sp>
      <p:sp>
        <p:nvSpPr>
          <p:cNvPr id="514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çerik Yer Tutucusu 4">
            <a:extLst>
              <a:ext uri="{FF2B5EF4-FFF2-40B4-BE49-F238E27FC236}">
                <a16:creationId xmlns:a16="http://schemas.microsoft.com/office/drawing/2014/main" id="{E6759152-303C-2B09-6BE7-D08D74E5E23F}"/>
              </a:ext>
            </a:extLst>
          </p:cNvPr>
          <p:cNvSpPr>
            <a:spLocks noGrp="1"/>
          </p:cNvSpPr>
          <p:nvPr>
            <p:ph sz="quarter" idx="1"/>
          </p:nvPr>
        </p:nvSpPr>
        <p:spPr>
          <a:xfrm>
            <a:off x="640080" y="2706624"/>
            <a:ext cx="6894576" cy="3483864"/>
          </a:xfrm>
        </p:spPr>
        <p:txBody>
          <a:bodyPr>
            <a:normAutofit/>
          </a:bodyPr>
          <a:lstStyle/>
          <a:p>
            <a:pPr marL="0" indent="0" algn="just">
              <a:buNone/>
            </a:pPr>
            <a:r>
              <a:rPr lang="tr-TR" sz="2200" i="0" dirty="0">
                <a:effectLst/>
                <a:latin typeface="Times New Roman" panose="02020603050405020304" pitchFamily="18" charset="0"/>
                <a:cs typeface="Times New Roman" panose="02020603050405020304" pitchFamily="18" charset="0"/>
              </a:rPr>
              <a:t>17 Aralık 2025 tarihinde, Trabzon Üniversitesi Afet ve Acil Durum Koordinatörlüğü Koordinatör Yardımcısı Gülseren Günaydın, UMKE personeline yönelik düzenlenen </a:t>
            </a:r>
            <a:r>
              <a:rPr lang="tr-TR" sz="2200" b="1" i="0" dirty="0">
                <a:solidFill>
                  <a:srgbClr val="C00000"/>
                </a:solidFill>
                <a:effectLst/>
                <a:latin typeface="Times New Roman" panose="02020603050405020304" pitchFamily="18" charset="0"/>
                <a:cs typeface="Times New Roman" panose="02020603050405020304" pitchFamily="18" charset="0"/>
              </a:rPr>
              <a:t>Tıbbi KBRN (Kimyasal, Biyolojik, Radyolojik ve Nükleer) Farkındalık</a:t>
            </a:r>
            <a:r>
              <a:rPr lang="tr-TR" sz="2200" i="0" dirty="0">
                <a:effectLst/>
                <a:latin typeface="Times New Roman" panose="02020603050405020304" pitchFamily="18" charset="0"/>
                <a:cs typeface="Times New Roman" panose="02020603050405020304" pitchFamily="18" charset="0"/>
              </a:rPr>
              <a:t> Eğitimine katılım sağladı. Eğitim kapsamında kimyasal, biyolojik, radyolojik ve nükleer başlıklar ayrı ders modülleri halinde ele alındı. Program süresince; kimyasal ajanların etkileri ve korunma yolları, biyolojik tehditlerin tanınması ve izolasyon yöntemleri, radyolojik olaylarda müdahale esasları ile nükleer maruziyetlerde sağlık personelinin sorumlulukları ayrıntılı şekilde işlendi. </a:t>
            </a:r>
            <a:endParaRPr lang="tr-TR" sz="2200" dirty="0">
              <a:latin typeface="Times New Roman" panose="02020603050405020304" pitchFamily="18" charset="0"/>
              <a:cs typeface="Times New Roman" panose="02020603050405020304" pitchFamily="18" charset="0"/>
            </a:endParaRPr>
          </a:p>
        </p:txBody>
      </p:sp>
      <p:pic>
        <p:nvPicPr>
          <p:cNvPr id="5" name="Resim 4" descr="metin, ekran görüntüsü, yazılım, multimedya yazılımı içeren bir resim&#10;&#10;Yapay zeka tarafından oluşturulmuş içerik yanlış olabilir.">
            <a:extLst>
              <a:ext uri="{FF2B5EF4-FFF2-40B4-BE49-F238E27FC236}">
                <a16:creationId xmlns:a16="http://schemas.microsoft.com/office/drawing/2014/main" id="{F9A2C75D-EB70-6340-C10D-0CE5AB4644EE}"/>
              </a:ext>
            </a:extLst>
          </p:cNvPr>
          <p:cNvPicPr>
            <a:picLocks noChangeAspect="1"/>
          </p:cNvPicPr>
          <p:nvPr/>
        </p:nvPicPr>
        <p:blipFill rotWithShape="1">
          <a:blip r:embed="rId2"/>
          <a:srcRect l="21127" t="20038" r="44054" b="13295"/>
          <a:stretch/>
        </p:blipFill>
        <p:spPr bwMode="auto">
          <a:xfrm>
            <a:off x="8278581" y="329183"/>
            <a:ext cx="3184734" cy="3429969"/>
          </a:xfrm>
          <a:prstGeom prst="rect">
            <a:avLst/>
          </a:prstGeom>
          <a:extLst>
            <a:ext uri="{53640926-AAD7-44D8-BBD7-CCE9431645EC}">
              <a14:shadowObscured xmlns:a14="http://schemas.microsoft.com/office/drawing/2010/main"/>
            </a:ext>
          </a:extLst>
        </p:spPr>
      </p:pic>
      <p:pic>
        <p:nvPicPr>
          <p:cNvPr id="8" name="Resim 7" descr="metin, ekran görüntüsü, yazılım, multimedya yazılımı içeren bir resim&#10;&#10;Yapay zeka tarafından oluşturulmuş içerik yanlış olabilir.">
            <a:extLst>
              <a:ext uri="{FF2B5EF4-FFF2-40B4-BE49-F238E27FC236}">
                <a16:creationId xmlns:a16="http://schemas.microsoft.com/office/drawing/2014/main" id="{B7F2D367-4744-D6EC-02B0-C48D8BFC6EC1}"/>
              </a:ext>
            </a:extLst>
          </p:cNvPr>
          <p:cNvPicPr>
            <a:picLocks noChangeAspect="1"/>
          </p:cNvPicPr>
          <p:nvPr/>
        </p:nvPicPr>
        <p:blipFill rotWithShape="1">
          <a:blip r:embed="rId3"/>
          <a:srcRect l="21251" t="20254" r="44309" b="13495"/>
          <a:stretch/>
        </p:blipFill>
        <p:spPr bwMode="auto">
          <a:xfrm>
            <a:off x="8856189" y="4079193"/>
            <a:ext cx="2011229" cy="2176272"/>
          </a:xfrm>
          <a:prstGeom prst="rect">
            <a:avLst/>
          </a:prstGeom>
          <a:extLst>
            <a:ext uri="{53640926-AAD7-44D8-BBD7-CCE9431645EC}">
              <a14:shadowObscured xmlns:a14="http://schemas.microsoft.com/office/drawing/2010/main"/>
            </a:ext>
          </a:extLst>
        </p:spPr>
      </p:pic>
      <p:sp>
        <p:nvSpPr>
          <p:cNvPr id="6" name="Veri Yer Tutucusu 5">
            <a:extLst>
              <a:ext uri="{FF2B5EF4-FFF2-40B4-BE49-F238E27FC236}">
                <a16:creationId xmlns:a16="http://schemas.microsoft.com/office/drawing/2014/main" id="{5246E8B5-E288-D21F-AE05-0811439CB1B5}"/>
              </a:ext>
            </a:extLst>
          </p:cNvPr>
          <p:cNvSpPr>
            <a:spLocks noGrp="1"/>
          </p:cNvSpPr>
          <p:nvPr>
            <p:ph type="dt" sz="half" idx="10"/>
          </p:nvPr>
        </p:nvSpPr>
        <p:spPr>
          <a:xfrm>
            <a:off x="838200" y="6356350"/>
            <a:ext cx="2743200" cy="365125"/>
          </a:xfrm>
        </p:spPr>
        <p:txBody>
          <a:bodyPr>
            <a:normAutofit/>
          </a:bodyPr>
          <a:lstStyle/>
          <a:p>
            <a:pPr>
              <a:spcAft>
                <a:spcPts val="600"/>
              </a:spcAft>
            </a:pPr>
            <a:fld id="{FC055438-640F-4FFC-A45C-3E0DEB9B45BA}" type="datetime1">
              <a:rPr lang="tr-TR"/>
              <a:pPr>
                <a:spcAft>
                  <a:spcPts val="600"/>
                </a:spcAft>
              </a:pPr>
              <a:t>15.01.2026</a:t>
            </a:fld>
            <a:endParaRPr lang="tr-TR"/>
          </a:p>
        </p:txBody>
      </p:sp>
      <p:sp>
        <p:nvSpPr>
          <p:cNvPr id="7" name="Slayt Numarası Yer Tutucusu 6">
            <a:extLst>
              <a:ext uri="{FF2B5EF4-FFF2-40B4-BE49-F238E27FC236}">
                <a16:creationId xmlns:a16="http://schemas.microsoft.com/office/drawing/2014/main" id="{6BBFC6DE-1378-36B5-7977-2670815EE408}"/>
              </a:ext>
            </a:extLst>
          </p:cNvPr>
          <p:cNvSpPr>
            <a:spLocks noGrp="1"/>
          </p:cNvSpPr>
          <p:nvPr>
            <p:ph type="sldNum" sz="quarter" idx="12"/>
          </p:nvPr>
        </p:nvSpPr>
        <p:spPr>
          <a:xfrm>
            <a:off x="8610600" y="6356350"/>
            <a:ext cx="2743200" cy="365125"/>
          </a:xfrm>
        </p:spPr>
        <p:txBody>
          <a:bodyPr>
            <a:normAutofit/>
          </a:bodyPr>
          <a:lstStyle/>
          <a:p>
            <a:pPr>
              <a:spcAft>
                <a:spcPts val="600"/>
              </a:spcAft>
            </a:pPr>
            <a:fld id="{993F692B-8A7A-473C-8BE4-D66C8DE9A1BF}" type="slidenum">
              <a:rPr lang="tr-TR"/>
              <a:pPr>
                <a:spcAft>
                  <a:spcPts val="600"/>
                </a:spcAft>
              </a:pPr>
              <a:t>11</a:t>
            </a:fld>
            <a:endParaRPr lang="tr-TR"/>
          </a:p>
        </p:txBody>
      </p:sp>
    </p:spTree>
    <p:extLst>
      <p:ext uri="{BB962C8B-B14F-4D97-AF65-F5344CB8AC3E}">
        <p14:creationId xmlns:p14="http://schemas.microsoft.com/office/powerpoint/2010/main" val="2870537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92DFE35-F962-E058-D411-84AAEFA0E4D7}"/>
            </a:ext>
          </a:extLst>
        </p:cNvPr>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586DD20B-0687-8AD5-5410-63D8F18027CF}"/>
              </a:ext>
            </a:extLst>
          </p:cNvPr>
          <p:cNvSpPr>
            <a:spLocks noGrp="1"/>
          </p:cNvSpPr>
          <p:nvPr>
            <p:ph type="title"/>
          </p:nvPr>
        </p:nvSpPr>
        <p:spPr>
          <a:xfrm>
            <a:off x="572493" y="238539"/>
            <a:ext cx="11018520" cy="1434415"/>
          </a:xfrm>
        </p:spPr>
        <p:txBody>
          <a:bodyPr anchor="b">
            <a:normAutofit fontScale="90000"/>
          </a:bodyPr>
          <a:lstStyle/>
          <a:p>
            <a:pPr algn="ctr"/>
            <a:r>
              <a:rPr lang="tr-TR" sz="4600" b="1" dirty="0">
                <a:latin typeface="Times New Roman" panose="02020603050405020304" pitchFamily="18" charset="0"/>
                <a:cs typeface="Times New Roman" panose="02020603050405020304" pitchFamily="18" charset="0"/>
              </a:rPr>
              <a:t>Afet ve Acil Durum Koordinatörlüğü 2025 Yılı Faaliyetlerine İlişkin Genel Değerlendirme</a:t>
            </a:r>
          </a:p>
        </p:txBody>
      </p:sp>
      <p:sp>
        <p:nvSpPr>
          <p:cNvPr id="615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çerik Yer Tutucusu 4">
            <a:extLst>
              <a:ext uri="{FF2B5EF4-FFF2-40B4-BE49-F238E27FC236}">
                <a16:creationId xmlns:a16="http://schemas.microsoft.com/office/drawing/2014/main" id="{FC8775DB-EA66-1564-52C3-2131C2E9EF1E}"/>
              </a:ext>
            </a:extLst>
          </p:cNvPr>
          <p:cNvSpPr>
            <a:spLocks noGrp="1"/>
          </p:cNvSpPr>
          <p:nvPr>
            <p:ph sz="quarter" idx="1"/>
          </p:nvPr>
        </p:nvSpPr>
        <p:spPr>
          <a:xfrm>
            <a:off x="572492" y="2071316"/>
            <a:ext cx="10972799" cy="4119172"/>
          </a:xfrm>
        </p:spPr>
        <p:txBody>
          <a:bodyPr anchor="t">
            <a:normAutofit/>
          </a:bodyPr>
          <a:lstStyle/>
          <a:p>
            <a:pPr marL="0" indent="0" algn="just">
              <a:buNone/>
            </a:pPr>
            <a:r>
              <a:rPr lang="tr-TR" i="0" dirty="0">
                <a:effectLst/>
                <a:latin typeface="Times New Roman" panose="02020603050405020304" pitchFamily="18" charset="0"/>
                <a:cs typeface="Times New Roman" panose="02020603050405020304" pitchFamily="18" charset="0"/>
              </a:rPr>
              <a:t>Afet ve Acil Durum Koordinatörlüğü, 2025 yılı içerisinde akademik ve toplumsal katkı odaklı olmak üzere çok sayıda faaliyet gerçekleştirmiştir. Afetlere karşı dirençli bir toplum oluşturulması amacıyla afet farkındalık eğitimleri düzenlenmiş; olağan dışı durumlara yönelik olarak ilk yardım eğitimleri ile afet </a:t>
            </a:r>
            <a:r>
              <a:rPr lang="tr-TR" i="0">
                <a:effectLst/>
                <a:latin typeface="Times New Roman" panose="02020603050405020304" pitchFamily="18" charset="0"/>
                <a:cs typeface="Times New Roman" panose="02020603050405020304" pitchFamily="18" charset="0"/>
              </a:rPr>
              <a:t>yönetimi, afet </a:t>
            </a:r>
            <a:r>
              <a:rPr lang="tr-TR" i="0" dirty="0">
                <a:effectLst/>
                <a:latin typeface="Times New Roman" panose="02020603050405020304" pitchFamily="18" charset="0"/>
                <a:cs typeface="Times New Roman" panose="02020603050405020304" pitchFamily="18" charset="0"/>
              </a:rPr>
              <a:t>tıbbı alanında çeşitli çalışmalar yürütülmüştür. Bu kapsamda, farklı kurum ve paydaşlarla iş birliği içerisinde eğitim programları ve sempozyumlara katkı sağlanmış, ayrıca bilimsel etkinlikler ve akademik çalışmalara destek verilmiştir. Yürütülen tüm faaliyetler, afetlere hazırlık, müdahale ve iyileştirme süreçlerinde bilgi, farkındalık ve kapasite geliştirilmesini hedeflemiştir.</a:t>
            </a:r>
            <a:endParaRPr lang="tr-TR" dirty="0">
              <a:latin typeface="Times New Roman" panose="02020603050405020304" pitchFamily="18" charset="0"/>
              <a:cs typeface="Times New Roman" panose="02020603050405020304" pitchFamily="18" charset="0"/>
            </a:endParaRPr>
          </a:p>
        </p:txBody>
      </p:sp>
      <p:sp>
        <p:nvSpPr>
          <p:cNvPr id="6" name="Veri Yer Tutucusu 5">
            <a:extLst>
              <a:ext uri="{FF2B5EF4-FFF2-40B4-BE49-F238E27FC236}">
                <a16:creationId xmlns:a16="http://schemas.microsoft.com/office/drawing/2014/main" id="{85CD410D-E797-35EA-ABE0-B168B677BAB0}"/>
              </a:ext>
            </a:extLst>
          </p:cNvPr>
          <p:cNvSpPr>
            <a:spLocks noGrp="1"/>
          </p:cNvSpPr>
          <p:nvPr>
            <p:ph type="dt" sz="half" idx="10"/>
          </p:nvPr>
        </p:nvSpPr>
        <p:spPr>
          <a:xfrm>
            <a:off x="838200" y="6356350"/>
            <a:ext cx="2743200" cy="365125"/>
          </a:xfrm>
        </p:spPr>
        <p:txBody>
          <a:bodyPr>
            <a:normAutofit/>
          </a:bodyPr>
          <a:lstStyle/>
          <a:p>
            <a:pPr>
              <a:spcAft>
                <a:spcPts val="600"/>
              </a:spcAft>
            </a:pPr>
            <a:fld id="{FC055438-640F-4FFC-A45C-3E0DEB9B45BA}" type="datetime1">
              <a:rPr lang="tr-TR"/>
              <a:pPr>
                <a:spcAft>
                  <a:spcPts val="600"/>
                </a:spcAft>
              </a:pPr>
              <a:t>15.01.2026</a:t>
            </a:fld>
            <a:endParaRPr lang="tr-TR"/>
          </a:p>
        </p:txBody>
      </p:sp>
      <p:sp>
        <p:nvSpPr>
          <p:cNvPr id="7" name="Slayt Numarası Yer Tutucusu 6">
            <a:extLst>
              <a:ext uri="{FF2B5EF4-FFF2-40B4-BE49-F238E27FC236}">
                <a16:creationId xmlns:a16="http://schemas.microsoft.com/office/drawing/2014/main" id="{3396CECE-7493-C923-E442-5DC268DC0752}"/>
              </a:ext>
            </a:extLst>
          </p:cNvPr>
          <p:cNvSpPr>
            <a:spLocks noGrp="1"/>
          </p:cNvSpPr>
          <p:nvPr>
            <p:ph type="sldNum" sz="quarter" idx="12"/>
          </p:nvPr>
        </p:nvSpPr>
        <p:spPr>
          <a:xfrm>
            <a:off x="8610600" y="6356350"/>
            <a:ext cx="2743200" cy="365125"/>
          </a:xfrm>
        </p:spPr>
        <p:txBody>
          <a:bodyPr>
            <a:normAutofit/>
          </a:bodyPr>
          <a:lstStyle/>
          <a:p>
            <a:pPr>
              <a:spcAft>
                <a:spcPts val="600"/>
              </a:spcAft>
            </a:pPr>
            <a:fld id="{993F692B-8A7A-473C-8BE4-D66C8DE9A1BF}" type="slidenum">
              <a:rPr lang="tr-TR"/>
              <a:pPr>
                <a:spcAft>
                  <a:spcPts val="600"/>
                </a:spcAft>
              </a:pPr>
              <a:t>12</a:t>
            </a:fld>
            <a:endParaRPr lang="tr-TR"/>
          </a:p>
        </p:txBody>
      </p:sp>
    </p:spTree>
    <p:extLst>
      <p:ext uri="{BB962C8B-B14F-4D97-AF65-F5344CB8AC3E}">
        <p14:creationId xmlns:p14="http://schemas.microsoft.com/office/powerpoint/2010/main" val="3752405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DD98F12-0C17-3F68-06B4-5FA6BB49FF15}"/>
            </a:ext>
          </a:extLst>
        </p:cNvPr>
        <p:cNvGrpSpPr/>
        <p:nvPr/>
      </p:nvGrpSpPr>
      <p:grpSpPr>
        <a:xfrm>
          <a:off x="0" y="0"/>
          <a:ext cx="0" cy="0"/>
          <a:chOff x="0" y="0"/>
          <a:chExt cx="0" cy="0"/>
        </a:xfrm>
      </p:grpSpPr>
      <p:sp useBgFill="1">
        <p:nvSpPr>
          <p:cNvPr id="7179" name="Rectangle 717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BD882D1-01E7-3E19-C6FB-BD8671951D83}"/>
              </a:ext>
            </a:extLst>
          </p:cNvPr>
          <p:cNvSpPr>
            <a:spLocks noGrp="1"/>
          </p:cNvSpPr>
          <p:nvPr>
            <p:ph type="title"/>
          </p:nvPr>
        </p:nvSpPr>
        <p:spPr>
          <a:xfrm>
            <a:off x="5297762" y="329184"/>
            <a:ext cx="6251110" cy="1783080"/>
          </a:xfrm>
        </p:spPr>
        <p:txBody>
          <a:bodyPr anchor="b">
            <a:normAutofit/>
          </a:bodyPr>
          <a:lstStyle/>
          <a:p>
            <a:pPr algn="just"/>
            <a:r>
              <a:rPr lang="tr-TR" sz="3000" b="1" dirty="0">
                <a:latin typeface="Times New Roman" panose="02020603050405020304" pitchFamily="18" charset="0"/>
                <a:cs typeface="Times New Roman" panose="02020603050405020304" pitchFamily="18" charset="0"/>
              </a:rPr>
              <a:t>Koordinatörümüz Dr. Öğr. Üyesi Galip Usta’nın Editör Kurulunda Yer Aldığı Kitap Yayımlanmıştır</a:t>
            </a:r>
          </a:p>
        </p:txBody>
      </p:sp>
      <p:pic>
        <p:nvPicPr>
          <p:cNvPr id="7170" name="Picture 2" descr="metin, kitap kapağı, roman, kitap içeren bir resim&#10;&#10;Yapay zeka tarafından oluşturulmuş içerik yanlış olabilir.">
            <a:extLst>
              <a:ext uri="{FF2B5EF4-FFF2-40B4-BE49-F238E27FC236}">
                <a16:creationId xmlns:a16="http://schemas.microsoft.com/office/drawing/2014/main" id="{D31DF3DC-0788-3C9B-0597-1FA7C4DEA3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169" r="15919"/>
          <a:stretch>
            <a:fillRect/>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180"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çerik Yer Tutucusu 4">
            <a:extLst>
              <a:ext uri="{FF2B5EF4-FFF2-40B4-BE49-F238E27FC236}">
                <a16:creationId xmlns:a16="http://schemas.microsoft.com/office/drawing/2014/main" id="{3C266165-D74A-8593-5A5B-77F3002C9DC5}"/>
              </a:ext>
            </a:extLst>
          </p:cNvPr>
          <p:cNvSpPr>
            <a:spLocks noGrp="1"/>
          </p:cNvSpPr>
          <p:nvPr>
            <p:ph sz="quarter" idx="1"/>
          </p:nvPr>
        </p:nvSpPr>
        <p:spPr>
          <a:xfrm>
            <a:off x="5297762" y="2706624"/>
            <a:ext cx="6251110" cy="3483864"/>
          </a:xfrm>
        </p:spPr>
        <p:txBody>
          <a:bodyPr>
            <a:normAutofit fontScale="92500" lnSpcReduction="20000"/>
          </a:bodyPr>
          <a:lstStyle/>
          <a:p>
            <a:pPr marL="0" indent="0" algn="just">
              <a:buNone/>
            </a:pPr>
            <a:r>
              <a:rPr lang="tr-TR" sz="2600" dirty="0">
                <a:latin typeface="Times New Roman" panose="02020603050405020304" pitchFamily="18" charset="0"/>
                <a:cs typeface="Times New Roman" panose="02020603050405020304" pitchFamily="18" charset="0"/>
              </a:rPr>
              <a:t>Koordinatörümüz Dr. Öğr. Üyesi Galip Usta’nın editör kurulunda ve yazar kadrosunda yer aldığı Yangın ve Afet Tıbbı adlı eser yayımlanmıştır. Alanında önemli bir kaynak niteliği taşıyan bu çalışmada emeği geçen akademisyenimizi tebrik eder, başarılarının devamını dileriz.</a:t>
            </a:r>
          </a:p>
          <a:p>
            <a:pPr marL="0" indent="0" algn="just">
              <a:buNone/>
            </a:pPr>
            <a:endParaRPr lang="tr-TR" sz="2200" dirty="0">
              <a:latin typeface="Times New Roman" panose="02020603050405020304" pitchFamily="18" charset="0"/>
              <a:cs typeface="Times New Roman" panose="02020603050405020304" pitchFamily="18" charset="0"/>
            </a:endParaRPr>
          </a:p>
          <a:p>
            <a:pPr marL="0" indent="0" algn="just">
              <a:buNone/>
            </a:pPr>
            <a:r>
              <a:rPr lang="tr-TR" sz="2200" b="1" dirty="0">
                <a:latin typeface="Times New Roman" panose="02020603050405020304" pitchFamily="18" charset="0"/>
                <a:cs typeface="Times New Roman" panose="02020603050405020304" pitchFamily="18" charset="0"/>
              </a:rPr>
              <a:t>Editörler</a:t>
            </a:r>
          </a:p>
          <a:p>
            <a:pPr marL="0" indent="0" algn="just">
              <a:buNone/>
            </a:pPr>
            <a:r>
              <a:rPr lang="tr-TR" sz="2200" dirty="0">
                <a:latin typeface="Times New Roman" panose="02020603050405020304" pitchFamily="18" charset="0"/>
                <a:cs typeface="Times New Roman" panose="02020603050405020304" pitchFamily="18" charset="0"/>
              </a:rPr>
              <a:t>Prof. Dr. Abdülkadir GÜNDÜZ </a:t>
            </a:r>
          </a:p>
          <a:p>
            <a:pPr marL="0" indent="0" algn="just">
              <a:buNone/>
            </a:pPr>
            <a:r>
              <a:rPr lang="tr-TR" sz="2200" dirty="0">
                <a:latin typeface="Times New Roman" panose="02020603050405020304" pitchFamily="18" charset="0"/>
                <a:cs typeface="Times New Roman" panose="02020603050405020304" pitchFamily="18" charset="0"/>
              </a:rPr>
              <a:t>Doç. Dr. Perihan ŞİMŞEK </a:t>
            </a:r>
          </a:p>
          <a:p>
            <a:pPr marL="0" indent="0" algn="just">
              <a:buNone/>
            </a:pPr>
            <a:r>
              <a:rPr lang="tr-TR" sz="2200" dirty="0">
                <a:latin typeface="Times New Roman" panose="02020603050405020304" pitchFamily="18" charset="0"/>
                <a:cs typeface="Times New Roman" panose="02020603050405020304" pitchFamily="18" charset="0"/>
              </a:rPr>
              <a:t>Dr. Öğr. Üyesi Galip USTA</a:t>
            </a:r>
          </a:p>
        </p:txBody>
      </p:sp>
      <p:sp>
        <p:nvSpPr>
          <p:cNvPr id="6" name="Veri Yer Tutucusu 5">
            <a:extLst>
              <a:ext uri="{FF2B5EF4-FFF2-40B4-BE49-F238E27FC236}">
                <a16:creationId xmlns:a16="http://schemas.microsoft.com/office/drawing/2014/main" id="{69A6C415-EAC5-037D-A4A4-91E1B677A643}"/>
              </a:ext>
            </a:extLst>
          </p:cNvPr>
          <p:cNvSpPr>
            <a:spLocks noGrp="1"/>
          </p:cNvSpPr>
          <p:nvPr>
            <p:ph type="dt" sz="half" idx="10"/>
          </p:nvPr>
        </p:nvSpPr>
        <p:spPr>
          <a:xfrm>
            <a:off x="838200" y="6356350"/>
            <a:ext cx="2743200" cy="365125"/>
          </a:xfrm>
        </p:spPr>
        <p:txBody>
          <a:bodyPr>
            <a:normAutofit/>
          </a:bodyPr>
          <a:lstStyle/>
          <a:p>
            <a:pPr>
              <a:spcAft>
                <a:spcPts val="600"/>
              </a:spcAft>
            </a:pPr>
            <a:fld id="{FC055438-640F-4FFC-A45C-3E0DEB9B45BA}" type="datetime1">
              <a:rPr lang="tr-TR">
                <a:solidFill>
                  <a:srgbClr val="FFFFFF"/>
                </a:solidFill>
              </a:rPr>
              <a:pPr>
                <a:spcAft>
                  <a:spcPts val="600"/>
                </a:spcAft>
              </a:pPr>
              <a:t>15.01.2026</a:t>
            </a:fld>
            <a:endParaRPr lang="tr-TR">
              <a:solidFill>
                <a:srgbClr val="FFFFFF"/>
              </a:solidFill>
            </a:endParaRPr>
          </a:p>
        </p:txBody>
      </p:sp>
      <p:sp>
        <p:nvSpPr>
          <p:cNvPr id="7" name="Slayt Numarası Yer Tutucusu 6">
            <a:extLst>
              <a:ext uri="{FF2B5EF4-FFF2-40B4-BE49-F238E27FC236}">
                <a16:creationId xmlns:a16="http://schemas.microsoft.com/office/drawing/2014/main" id="{E48AF67B-18ED-10C8-EDF3-AE124BF69FC1}"/>
              </a:ext>
            </a:extLst>
          </p:cNvPr>
          <p:cNvSpPr>
            <a:spLocks noGrp="1"/>
          </p:cNvSpPr>
          <p:nvPr>
            <p:ph type="sldNum" sz="quarter" idx="12"/>
          </p:nvPr>
        </p:nvSpPr>
        <p:spPr>
          <a:xfrm>
            <a:off x="10052978" y="6356350"/>
            <a:ext cx="1300821" cy="365125"/>
          </a:xfrm>
        </p:spPr>
        <p:txBody>
          <a:bodyPr>
            <a:normAutofit/>
          </a:bodyPr>
          <a:lstStyle/>
          <a:p>
            <a:pPr>
              <a:spcAft>
                <a:spcPts val="600"/>
              </a:spcAft>
            </a:pPr>
            <a:fld id="{993F692B-8A7A-473C-8BE4-D66C8DE9A1BF}" type="slidenum">
              <a:rPr lang="tr-TR"/>
              <a:pPr>
                <a:spcAft>
                  <a:spcPts val="600"/>
                </a:spcAft>
              </a:pPr>
              <a:t>13</a:t>
            </a:fld>
            <a:endParaRPr lang="tr-TR"/>
          </a:p>
        </p:txBody>
      </p:sp>
    </p:spTree>
    <p:extLst>
      <p:ext uri="{BB962C8B-B14F-4D97-AF65-F5344CB8AC3E}">
        <p14:creationId xmlns:p14="http://schemas.microsoft.com/office/powerpoint/2010/main" val="3935622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9654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B71D876-832F-6AC2-A4FD-EF77657DF0A3}"/>
              </a:ext>
            </a:extLst>
          </p:cNvPr>
          <p:cNvSpPr>
            <a:spLocks noGrp="1"/>
          </p:cNvSpPr>
          <p:nvPr>
            <p:ph type="title"/>
          </p:nvPr>
        </p:nvSpPr>
        <p:spPr>
          <a:xfrm>
            <a:off x="1816360" y="136525"/>
            <a:ext cx="9193762" cy="617926"/>
          </a:xfrm>
          <a:ln>
            <a:noFill/>
          </a:ln>
        </p:spPr>
        <p:txBody>
          <a:bodyPr>
            <a:normAutofit fontScale="90000"/>
          </a:bodyPr>
          <a:lstStyle/>
          <a:p>
            <a:pPr algn="ctr"/>
            <a:r>
              <a:rPr lang="tr-TR" b="1" dirty="0">
                <a:solidFill>
                  <a:srgbClr val="C00000"/>
                </a:solidFill>
                <a:latin typeface="Times New Roman" panose="02020603050405020304" pitchFamily="18" charset="0"/>
                <a:cs typeface="Times New Roman" panose="02020603050405020304" pitchFamily="18" charset="0"/>
              </a:rPr>
              <a:t>Genel Bilgiler</a:t>
            </a:r>
            <a:endParaRPr lang="tr-TR" dirty="0">
              <a:solidFill>
                <a:srgbClr val="C00000"/>
              </a:solidFill>
            </a:endParaRPr>
          </a:p>
        </p:txBody>
      </p:sp>
      <p:sp>
        <p:nvSpPr>
          <p:cNvPr id="6" name="Veri Yer Tutucusu 5">
            <a:extLst>
              <a:ext uri="{FF2B5EF4-FFF2-40B4-BE49-F238E27FC236}">
                <a16:creationId xmlns:a16="http://schemas.microsoft.com/office/drawing/2014/main" id="{7D732A25-6431-E26C-FEB6-641FAE9FBC8C}"/>
              </a:ext>
            </a:extLst>
          </p:cNvPr>
          <p:cNvSpPr>
            <a:spLocks noGrp="1"/>
          </p:cNvSpPr>
          <p:nvPr>
            <p:ph type="dt" sz="half" idx="10"/>
          </p:nvPr>
        </p:nvSpPr>
        <p:spPr/>
        <p:txBody>
          <a:bodyPr/>
          <a:lstStyle/>
          <a:p>
            <a:fld id="{FC055438-640F-4FFC-A45C-3E0DEB9B45BA}" type="datetime1">
              <a:rPr lang="tr-TR" smtClean="0"/>
              <a:t>15.01.2026</a:t>
            </a:fld>
            <a:endParaRPr lang="tr-TR"/>
          </a:p>
        </p:txBody>
      </p:sp>
      <p:sp>
        <p:nvSpPr>
          <p:cNvPr id="7" name="Slayt Numarası Yer Tutucusu 6">
            <a:extLst>
              <a:ext uri="{FF2B5EF4-FFF2-40B4-BE49-F238E27FC236}">
                <a16:creationId xmlns:a16="http://schemas.microsoft.com/office/drawing/2014/main" id="{77396B08-D5EB-1D74-EDD6-85E95FED7CB1}"/>
              </a:ext>
            </a:extLst>
          </p:cNvPr>
          <p:cNvSpPr>
            <a:spLocks noGrp="1"/>
          </p:cNvSpPr>
          <p:nvPr>
            <p:ph type="sldNum" sz="quarter" idx="12"/>
          </p:nvPr>
        </p:nvSpPr>
        <p:spPr/>
        <p:txBody>
          <a:bodyPr/>
          <a:lstStyle/>
          <a:p>
            <a:fld id="{993F692B-8A7A-473C-8BE4-D66C8DE9A1BF}" type="slidenum">
              <a:rPr lang="tr-TR" smtClean="0"/>
              <a:t>2</a:t>
            </a:fld>
            <a:endParaRPr lang="tr-TR"/>
          </a:p>
        </p:txBody>
      </p:sp>
      <p:sp>
        <p:nvSpPr>
          <p:cNvPr id="4" name="İçerik Yer Tutucusu 4">
            <a:extLst>
              <a:ext uri="{FF2B5EF4-FFF2-40B4-BE49-F238E27FC236}">
                <a16:creationId xmlns:a16="http://schemas.microsoft.com/office/drawing/2014/main" id="{2523076B-C4C7-AA99-38C4-6C4176E1C0FB}"/>
              </a:ext>
            </a:extLst>
          </p:cNvPr>
          <p:cNvSpPr>
            <a:spLocks noGrp="1"/>
          </p:cNvSpPr>
          <p:nvPr>
            <p:ph sz="quarter" idx="1"/>
          </p:nvPr>
        </p:nvSpPr>
        <p:spPr>
          <a:xfrm>
            <a:off x="345233" y="1492897"/>
            <a:ext cx="11523306" cy="4739951"/>
          </a:xfrm>
          <a:ln>
            <a:solidFill>
              <a:srgbClr val="C00000"/>
            </a:solidFill>
          </a:ln>
        </p:spPr>
        <p:txBody>
          <a:bodyPr>
            <a:normAutofit/>
          </a:bodyPr>
          <a:lstStyle/>
          <a:p>
            <a:pPr marL="0" indent="0" algn="just">
              <a:buNone/>
            </a:pPr>
            <a:r>
              <a:rPr lang="tr-TR" sz="2800" b="1" i="0" dirty="0">
                <a:solidFill>
                  <a:srgbClr val="000000"/>
                </a:solidFill>
                <a:effectLst/>
                <a:latin typeface="Times New Roman" panose="02020603050405020304" pitchFamily="18" charset="0"/>
                <a:cs typeface="Times New Roman" panose="02020603050405020304" pitchFamily="18" charset="0"/>
              </a:rPr>
              <a:t>Tarihçe: </a:t>
            </a:r>
            <a:r>
              <a:rPr lang="tr-TR" sz="2800" b="0" i="0" dirty="0">
                <a:solidFill>
                  <a:srgbClr val="000000"/>
                </a:solidFill>
                <a:effectLst/>
                <a:latin typeface="Times New Roman" panose="02020603050405020304" pitchFamily="18" charset="0"/>
                <a:cs typeface="Times New Roman" panose="02020603050405020304" pitchFamily="18" charset="0"/>
              </a:rPr>
              <a:t>Trabzon Üniversitesi Afet ve Acil Durum (TRÜ-AFAD) Koordinatörlüğü, 21 Aralık 2023 tarihinde kurularak faaliyetlerine başlamıştır.</a:t>
            </a:r>
          </a:p>
          <a:p>
            <a:pPr marL="0" indent="0" algn="just">
              <a:buNone/>
            </a:pPr>
            <a:endParaRPr lang="tr-TR" sz="2800" dirty="0">
              <a:solidFill>
                <a:srgbClr val="000000"/>
              </a:solidFill>
              <a:latin typeface="Times New Roman" panose="02020603050405020304" pitchFamily="18" charset="0"/>
              <a:cs typeface="Times New Roman" panose="02020603050405020304" pitchFamily="18" charset="0"/>
            </a:endParaRPr>
          </a:p>
          <a:p>
            <a:pPr marL="0" indent="0" algn="just">
              <a:buNone/>
            </a:pPr>
            <a:r>
              <a:rPr lang="tr-TR" sz="2800" b="1" dirty="0">
                <a:latin typeface="Times New Roman" panose="02020603050405020304" pitchFamily="18" charset="0"/>
                <a:cs typeface="Times New Roman" panose="02020603050405020304" pitchFamily="18" charset="0"/>
              </a:rPr>
              <a:t>Misyon: </a:t>
            </a:r>
            <a:r>
              <a:rPr lang="tr-TR" sz="2800" dirty="0">
                <a:latin typeface="Times New Roman" panose="02020603050405020304" pitchFamily="18" charset="0"/>
                <a:cs typeface="Times New Roman" panose="02020603050405020304" pitchFamily="18" charset="0"/>
              </a:rPr>
              <a:t>Bilgi ve beceriyle donatılmış, milli ve evrensel değerleri benimsemiş, iletişim ve sorun çözme yetkinlikleri gelişmiş, afetlere duyarlı bireylerin yetiştirilmesine ortam ve imkan sağlamaktır.</a:t>
            </a:r>
          </a:p>
          <a:p>
            <a:pPr marL="0" indent="0" algn="just">
              <a:buNone/>
            </a:pPr>
            <a:endParaRPr lang="tr-TR" sz="2800" dirty="0">
              <a:latin typeface="Times New Roman" panose="02020603050405020304" pitchFamily="18" charset="0"/>
              <a:cs typeface="Times New Roman" panose="02020603050405020304" pitchFamily="18" charset="0"/>
            </a:endParaRPr>
          </a:p>
          <a:p>
            <a:pPr marL="0" indent="0" algn="just">
              <a:buNone/>
            </a:pPr>
            <a:r>
              <a:rPr lang="tr-TR" sz="2800" b="1" dirty="0">
                <a:latin typeface="Times New Roman" panose="02020603050405020304" pitchFamily="18" charset="0"/>
                <a:cs typeface="Times New Roman" panose="02020603050405020304" pitchFamily="18" charset="0"/>
              </a:rPr>
              <a:t>Vizyon: </a:t>
            </a:r>
            <a:r>
              <a:rPr lang="tr-TR" sz="2800" dirty="0">
                <a:latin typeface="Times New Roman" panose="02020603050405020304" pitchFamily="18" charset="0"/>
                <a:cs typeface="Times New Roman" panose="02020603050405020304" pitchFamily="18" charset="0"/>
              </a:rPr>
              <a:t>Bilimsel araştırma ve multidisipliner yaklaşımları temel alarak, afetlere karşı hazırlıklı ve dirençli toplumlar oluşturmaktır.</a:t>
            </a:r>
          </a:p>
          <a:p>
            <a:pPr marL="0" indent="0" algn="just">
              <a:buNone/>
            </a:pPr>
            <a:endParaRPr lang="tr-TR"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5211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25513-F8B5-F57C-A738-D6785782266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9653B33-42C1-177F-1994-08CE029B3408}"/>
              </a:ext>
            </a:extLst>
          </p:cNvPr>
          <p:cNvSpPr>
            <a:spLocks noGrp="1"/>
          </p:cNvSpPr>
          <p:nvPr>
            <p:ph type="title"/>
          </p:nvPr>
        </p:nvSpPr>
        <p:spPr>
          <a:xfrm>
            <a:off x="1816360" y="136525"/>
            <a:ext cx="9193762" cy="617926"/>
          </a:xfrm>
          <a:ln>
            <a:noFill/>
          </a:ln>
        </p:spPr>
        <p:txBody>
          <a:bodyPr>
            <a:normAutofit fontScale="90000"/>
          </a:bodyPr>
          <a:lstStyle/>
          <a:p>
            <a:pPr algn="ctr"/>
            <a:r>
              <a:rPr lang="tr-TR" b="1" dirty="0">
                <a:solidFill>
                  <a:srgbClr val="C00000"/>
                </a:solidFill>
                <a:latin typeface="Times New Roman" panose="02020603050405020304" pitchFamily="18" charset="0"/>
                <a:cs typeface="Times New Roman" panose="02020603050405020304" pitchFamily="18" charset="0"/>
              </a:rPr>
              <a:t>Koordinatörün Mesajı</a:t>
            </a:r>
            <a:endParaRPr lang="tr-TR" dirty="0">
              <a:solidFill>
                <a:srgbClr val="C00000"/>
              </a:solidFill>
            </a:endParaRPr>
          </a:p>
        </p:txBody>
      </p:sp>
      <p:sp>
        <p:nvSpPr>
          <p:cNvPr id="6" name="Veri Yer Tutucusu 5">
            <a:extLst>
              <a:ext uri="{FF2B5EF4-FFF2-40B4-BE49-F238E27FC236}">
                <a16:creationId xmlns:a16="http://schemas.microsoft.com/office/drawing/2014/main" id="{E60EB0BD-FDF1-16F8-6DB0-8363F7132C96}"/>
              </a:ext>
            </a:extLst>
          </p:cNvPr>
          <p:cNvSpPr>
            <a:spLocks noGrp="1"/>
          </p:cNvSpPr>
          <p:nvPr>
            <p:ph type="dt" sz="half" idx="10"/>
          </p:nvPr>
        </p:nvSpPr>
        <p:spPr/>
        <p:txBody>
          <a:bodyPr/>
          <a:lstStyle/>
          <a:p>
            <a:fld id="{FC055438-640F-4FFC-A45C-3E0DEB9B45BA}" type="datetime1">
              <a:rPr lang="tr-TR" smtClean="0"/>
              <a:t>15.01.2026</a:t>
            </a:fld>
            <a:endParaRPr lang="tr-TR"/>
          </a:p>
        </p:txBody>
      </p:sp>
      <p:sp>
        <p:nvSpPr>
          <p:cNvPr id="7" name="Slayt Numarası Yer Tutucusu 6">
            <a:extLst>
              <a:ext uri="{FF2B5EF4-FFF2-40B4-BE49-F238E27FC236}">
                <a16:creationId xmlns:a16="http://schemas.microsoft.com/office/drawing/2014/main" id="{8814259D-3EE3-33C7-275E-BCC31BA24016}"/>
              </a:ext>
            </a:extLst>
          </p:cNvPr>
          <p:cNvSpPr>
            <a:spLocks noGrp="1"/>
          </p:cNvSpPr>
          <p:nvPr>
            <p:ph type="sldNum" sz="quarter" idx="12"/>
          </p:nvPr>
        </p:nvSpPr>
        <p:spPr/>
        <p:txBody>
          <a:bodyPr/>
          <a:lstStyle/>
          <a:p>
            <a:fld id="{993F692B-8A7A-473C-8BE4-D66C8DE9A1BF}" type="slidenum">
              <a:rPr lang="tr-TR" smtClean="0"/>
              <a:t>3</a:t>
            </a:fld>
            <a:endParaRPr lang="tr-TR"/>
          </a:p>
        </p:txBody>
      </p:sp>
      <p:sp>
        <p:nvSpPr>
          <p:cNvPr id="4" name="İçerik Yer Tutucusu 4">
            <a:extLst>
              <a:ext uri="{FF2B5EF4-FFF2-40B4-BE49-F238E27FC236}">
                <a16:creationId xmlns:a16="http://schemas.microsoft.com/office/drawing/2014/main" id="{80F9B815-50DE-480D-E161-4C89C44C09D7}"/>
              </a:ext>
            </a:extLst>
          </p:cNvPr>
          <p:cNvSpPr>
            <a:spLocks noGrp="1"/>
          </p:cNvSpPr>
          <p:nvPr>
            <p:ph sz="quarter" idx="1"/>
          </p:nvPr>
        </p:nvSpPr>
        <p:spPr>
          <a:xfrm>
            <a:off x="345233" y="1492897"/>
            <a:ext cx="11523306" cy="4739951"/>
          </a:xfrm>
          <a:ln>
            <a:solidFill>
              <a:srgbClr val="C00000"/>
            </a:solidFill>
          </a:ln>
        </p:spPr>
        <p:txBody>
          <a:bodyPr>
            <a:normAutofit/>
          </a:bodyPr>
          <a:lstStyle/>
          <a:p>
            <a:pPr marL="0" indent="0" algn="just">
              <a:buNone/>
            </a:pPr>
            <a:r>
              <a:rPr lang="tr-TR" sz="1800" i="0" dirty="0">
                <a:solidFill>
                  <a:srgbClr val="000000"/>
                </a:solidFill>
                <a:effectLst/>
                <a:latin typeface="Times New Roman" panose="02020603050405020304" pitchFamily="18" charset="0"/>
                <a:cs typeface="Times New Roman" panose="02020603050405020304" pitchFamily="18" charset="0"/>
              </a:rPr>
              <a:t>Değerli Akademik ve İdari Personelimiz, Kıymetli Öğrencilerimiz,</a:t>
            </a:r>
          </a:p>
          <a:p>
            <a:pPr marL="0" indent="0" algn="just">
              <a:buNone/>
            </a:pPr>
            <a:r>
              <a:rPr lang="tr-TR" sz="1800" i="0" dirty="0">
                <a:solidFill>
                  <a:srgbClr val="000000"/>
                </a:solidFill>
                <a:effectLst/>
                <a:latin typeface="Times New Roman" panose="02020603050405020304" pitchFamily="18" charset="0"/>
                <a:cs typeface="Times New Roman" panose="02020603050405020304" pitchFamily="18" charset="0"/>
              </a:rPr>
              <a:t>Afetlerin etkilerini en aza indirmek ve acil durumlar karşısında etkin müdahale kapasitesine sahip olmak, bireyler ve kurumlar için hayati bir gerekliliktir. Bu bilinçle, Trabzon Üniversitesi Afet ve Acil Durum Koordinatörlüğü olarak, üniversitemizi olası afetlere karşı daha hazırlıklı hale getirme hedefi doğrultusunda çalışmalarımıza başlamış bulunmaktayız. Yeni bir koordinatörlük olmamıza rağmen, üstlendiğimiz sorumluluğun bilincindeyiz. Öncelikli amacımız, üniversitemizin güvenliğini artırmak ve afet farkındalığını yaygınlaştırmaktır. Bu kapsamda, afet risklerini azaltmaya yönelik stratejiler geliştirme, eğitim ve tatbikat programları oluşturma ve gerekli planlamaları hayata geçirme konularında sistemli çalışmalar yürütmekteyiz. Üniversitemizin afetlere hazırlık seviyesini artırmak ve dirençli bir kurum yapısı oluşturmak için siz değerli akademik ve idari personelimizin yanı sıra öğrencilerimizin de desteği ve iş birliği büyük önem taşımaktadır. Hep birlikte, daha güvenli ve dayanıklı bir üniversite ortamı inşa edebileceğimize inanıyoruz. Afetlere hazırlıklı olmak, yalnızca belirli bir kurumun değil, tüm toplumun ortak sorumluluğudur. Bu doğrultuda, sizlerin katkılarıyla güçlü ve sürdürülebilir adımlar atmaya devam edeceğiz.</a:t>
            </a:r>
          </a:p>
          <a:p>
            <a:pPr marL="0" indent="0" algn="just">
              <a:buNone/>
            </a:pPr>
            <a:r>
              <a:rPr lang="tr-TR" sz="1800" i="0" dirty="0">
                <a:solidFill>
                  <a:srgbClr val="000000"/>
                </a:solidFill>
                <a:effectLst/>
                <a:latin typeface="Times New Roman" panose="02020603050405020304" pitchFamily="18" charset="0"/>
                <a:cs typeface="Times New Roman" panose="02020603050405020304" pitchFamily="18" charset="0"/>
              </a:rPr>
              <a:t>Saygılarımla,</a:t>
            </a:r>
          </a:p>
          <a:p>
            <a:pPr marL="0" indent="0" algn="r">
              <a:buNone/>
            </a:pPr>
            <a:endParaRPr lang="tr-TR" sz="1400" b="1" i="0" dirty="0">
              <a:solidFill>
                <a:srgbClr val="000000"/>
              </a:solidFill>
              <a:effectLst/>
              <a:latin typeface="Times New Roman" panose="02020603050405020304" pitchFamily="18" charset="0"/>
              <a:cs typeface="Times New Roman" panose="02020603050405020304" pitchFamily="18" charset="0"/>
            </a:endParaRPr>
          </a:p>
          <a:p>
            <a:pPr marL="0" indent="0" algn="r">
              <a:buNone/>
            </a:pPr>
            <a:r>
              <a:rPr lang="tr-TR" sz="1400" b="1" i="0" dirty="0">
                <a:solidFill>
                  <a:srgbClr val="000000"/>
                </a:solidFill>
                <a:effectLst/>
                <a:latin typeface="Times New Roman" panose="02020603050405020304" pitchFamily="18" charset="0"/>
                <a:cs typeface="Times New Roman" panose="02020603050405020304" pitchFamily="18" charset="0"/>
              </a:rPr>
              <a:t>Dr. Öğr. Üyesi Galip USTA</a:t>
            </a:r>
          </a:p>
          <a:p>
            <a:pPr marL="0" indent="0" algn="r">
              <a:buNone/>
            </a:pPr>
            <a:r>
              <a:rPr lang="tr-TR" sz="1400" b="1" i="0" dirty="0">
                <a:solidFill>
                  <a:srgbClr val="000000"/>
                </a:solidFill>
                <a:effectLst/>
                <a:latin typeface="Times New Roman" panose="02020603050405020304" pitchFamily="18" charset="0"/>
                <a:cs typeface="Times New Roman" panose="02020603050405020304" pitchFamily="18" charset="0"/>
              </a:rPr>
              <a:t>Trabzon Üniversitesi Afet ve Acil Durum Koordinatörü</a:t>
            </a:r>
          </a:p>
          <a:p>
            <a:pPr marL="0" indent="0" algn="just">
              <a:buNone/>
            </a:pPr>
            <a:endParaRPr lang="tr-TR"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814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0896EA-2964-49B0-C3B2-A7E122FB72A5}"/>
            </a:ext>
          </a:extLst>
        </p:cNvPr>
        <p:cNvGrpSpPr/>
        <p:nvPr/>
      </p:nvGrpSpPr>
      <p:grpSpPr>
        <a:xfrm>
          <a:off x="0" y="0"/>
          <a:ext cx="0" cy="0"/>
          <a:chOff x="0" y="0"/>
          <a:chExt cx="0" cy="0"/>
        </a:xfrm>
      </p:grpSpPr>
      <p:sp useBgFill="1">
        <p:nvSpPr>
          <p:cNvPr id="2079" name="Rectangle 2078">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3050AF30-67C9-38B0-1D60-1602CA2461BD}"/>
              </a:ext>
            </a:extLst>
          </p:cNvPr>
          <p:cNvSpPr>
            <a:spLocks noGrp="1"/>
          </p:cNvSpPr>
          <p:nvPr>
            <p:ph type="title"/>
          </p:nvPr>
        </p:nvSpPr>
        <p:spPr>
          <a:xfrm>
            <a:off x="640080" y="4777739"/>
            <a:ext cx="3418990" cy="1412119"/>
          </a:xfrm>
        </p:spPr>
        <p:txBody>
          <a:bodyPr>
            <a:normAutofit/>
          </a:bodyPr>
          <a:lstStyle/>
          <a:p>
            <a:pPr algn="just"/>
            <a:r>
              <a:rPr lang="tr-TR" sz="2300" b="1" dirty="0">
                <a:latin typeface="Times New Roman" panose="02020603050405020304" pitchFamily="18" charset="0"/>
                <a:cs typeface="Times New Roman" panose="02020603050405020304" pitchFamily="18" charset="0"/>
              </a:rPr>
              <a:t>Üniversitemizde “6 Şubat Depremlerinin İzleri” Konulu Anma Programı</a:t>
            </a:r>
          </a:p>
        </p:txBody>
      </p:sp>
      <p:pic>
        <p:nvPicPr>
          <p:cNvPr id="2054" name="Picture 6" descr="giyim, iç mekan, kişi, şahıs, tiyatro içeren bir resim&#10;&#10;Yapay zeka tarafından oluşturulmuş içerik yanlış olabilir.">
            <a:extLst>
              <a:ext uri="{FF2B5EF4-FFF2-40B4-BE49-F238E27FC236}">
                <a16:creationId xmlns:a16="http://schemas.microsoft.com/office/drawing/2014/main" id="{43BC0F9C-A4F6-ADC7-E571-A4104D538E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3372" b="10615"/>
          <a:stretch>
            <a:fillRect/>
          </a:stretch>
        </p:blipFill>
        <p:spPr bwMode="auto">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2081"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sX0" fmla="*/ 0 w 1371600"/>
              <a:gd name="csY0" fmla="*/ 0 h 18288"/>
              <a:gd name="csX1" fmla="*/ 685800 w 1371600"/>
              <a:gd name="csY1" fmla="*/ 0 h 18288"/>
              <a:gd name="csX2" fmla="*/ 1371600 w 1371600"/>
              <a:gd name="csY2" fmla="*/ 0 h 18288"/>
              <a:gd name="csX3" fmla="*/ 1371600 w 1371600"/>
              <a:gd name="csY3" fmla="*/ 18288 h 18288"/>
              <a:gd name="csX4" fmla="*/ 713232 w 1371600"/>
              <a:gd name="csY4" fmla="*/ 18288 h 18288"/>
              <a:gd name="csX5" fmla="*/ 0 w 1371600"/>
              <a:gd name="csY5" fmla="*/ 18288 h 18288"/>
              <a:gd name="csX6" fmla="*/ 0 w 1371600"/>
              <a:gd name="csY6" fmla="*/ 0 h 1828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çerik Yer Tutucusu 4">
            <a:extLst>
              <a:ext uri="{FF2B5EF4-FFF2-40B4-BE49-F238E27FC236}">
                <a16:creationId xmlns:a16="http://schemas.microsoft.com/office/drawing/2014/main" id="{A1D4EC9C-69EF-0A61-5E74-2DB1AA7E76BD}"/>
              </a:ext>
            </a:extLst>
          </p:cNvPr>
          <p:cNvSpPr>
            <a:spLocks noGrp="1"/>
          </p:cNvSpPr>
          <p:nvPr>
            <p:ph sz="quarter" idx="1"/>
          </p:nvPr>
        </p:nvSpPr>
        <p:spPr>
          <a:xfrm>
            <a:off x="4654294" y="4777739"/>
            <a:ext cx="6897626" cy="1399223"/>
          </a:xfrm>
        </p:spPr>
        <p:txBody>
          <a:bodyPr anchor="ctr">
            <a:normAutofit/>
          </a:bodyPr>
          <a:lstStyle/>
          <a:p>
            <a:pPr marL="0" indent="0" algn="just">
              <a:buNone/>
            </a:pPr>
            <a:r>
              <a:rPr lang="tr-TR" sz="2200" i="0" dirty="0">
                <a:effectLst/>
                <a:latin typeface="Times New Roman" panose="02020603050405020304" pitchFamily="18" charset="0"/>
                <a:cs typeface="Times New Roman" panose="02020603050405020304" pitchFamily="18" charset="0"/>
              </a:rPr>
              <a:t>6 Şubat (2023) Kahramanmaraş merkezli büyük deprem felaketinin ikinci yıldönümünde Üniversitemizde geniş içerikli bir anma programı düzenlendi. </a:t>
            </a:r>
            <a:r>
              <a:rPr lang="tr-TR" sz="2200" i="0" dirty="0">
                <a:solidFill>
                  <a:srgbClr val="C00000"/>
                </a:solidFill>
                <a:effectLst/>
                <a:latin typeface="Times New Roman" panose="02020603050405020304" pitchFamily="18" charset="0"/>
                <a:cs typeface="Times New Roman" panose="02020603050405020304" pitchFamily="18" charset="0"/>
              </a:rPr>
              <a:t>Programa katılım sağladık.</a:t>
            </a:r>
            <a:endParaRPr lang="tr-TR" sz="2200" dirty="0">
              <a:solidFill>
                <a:srgbClr val="C00000"/>
              </a:solidFill>
              <a:latin typeface="Times New Roman" panose="02020603050405020304" pitchFamily="18" charset="0"/>
              <a:cs typeface="Times New Roman" panose="02020603050405020304" pitchFamily="18" charset="0"/>
            </a:endParaRPr>
          </a:p>
        </p:txBody>
      </p:sp>
      <p:sp>
        <p:nvSpPr>
          <p:cNvPr id="6" name="Veri Yer Tutucusu 5">
            <a:extLst>
              <a:ext uri="{FF2B5EF4-FFF2-40B4-BE49-F238E27FC236}">
                <a16:creationId xmlns:a16="http://schemas.microsoft.com/office/drawing/2014/main" id="{DA76C4BD-2242-5B28-3219-EF604981A17E}"/>
              </a:ext>
            </a:extLst>
          </p:cNvPr>
          <p:cNvSpPr>
            <a:spLocks noGrp="1"/>
          </p:cNvSpPr>
          <p:nvPr>
            <p:ph type="dt" sz="half" idx="10"/>
          </p:nvPr>
        </p:nvSpPr>
        <p:spPr>
          <a:xfrm>
            <a:off x="838200" y="6356350"/>
            <a:ext cx="2743200" cy="365125"/>
          </a:xfrm>
        </p:spPr>
        <p:txBody>
          <a:bodyPr>
            <a:normAutofit/>
          </a:bodyPr>
          <a:lstStyle/>
          <a:p>
            <a:pPr>
              <a:spcAft>
                <a:spcPts val="600"/>
              </a:spcAft>
            </a:pPr>
            <a:fld id="{FC055438-640F-4FFC-A45C-3E0DEB9B45BA}" type="datetime1">
              <a:rPr lang="tr-TR"/>
              <a:pPr>
                <a:spcAft>
                  <a:spcPts val="600"/>
                </a:spcAft>
              </a:pPr>
              <a:t>15.01.2026</a:t>
            </a:fld>
            <a:endParaRPr lang="tr-TR"/>
          </a:p>
        </p:txBody>
      </p:sp>
      <p:sp>
        <p:nvSpPr>
          <p:cNvPr id="7" name="Slayt Numarası Yer Tutucusu 6">
            <a:extLst>
              <a:ext uri="{FF2B5EF4-FFF2-40B4-BE49-F238E27FC236}">
                <a16:creationId xmlns:a16="http://schemas.microsoft.com/office/drawing/2014/main" id="{D85DA58C-EC97-63AD-9423-AB4642D5E84A}"/>
              </a:ext>
            </a:extLst>
          </p:cNvPr>
          <p:cNvSpPr>
            <a:spLocks noGrp="1"/>
          </p:cNvSpPr>
          <p:nvPr>
            <p:ph type="sldNum" sz="quarter" idx="12"/>
          </p:nvPr>
        </p:nvSpPr>
        <p:spPr>
          <a:xfrm>
            <a:off x="8610600" y="6356350"/>
            <a:ext cx="2743200" cy="365125"/>
          </a:xfrm>
        </p:spPr>
        <p:txBody>
          <a:bodyPr>
            <a:normAutofit/>
          </a:bodyPr>
          <a:lstStyle/>
          <a:p>
            <a:pPr>
              <a:spcAft>
                <a:spcPts val="600"/>
              </a:spcAft>
            </a:pPr>
            <a:fld id="{993F692B-8A7A-473C-8BE4-D66C8DE9A1BF}" type="slidenum">
              <a:rPr lang="tr-TR"/>
              <a:pPr>
                <a:spcAft>
                  <a:spcPts val="600"/>
                </a:spcAft>
              </a:pPr>
              <a:t>4</a:t>
            </a:fld>
            <a:endParaRPr lang="tr-TR"/>
          </a:p>
        </p:txBody>
      </p:sp>
    </p:spTree>
    <p:extLst>
      <p:ext uri="{BB962C8B-B14F-4D97-AF65-F5344CB8AC3E}">
        <p14:creationId xmlns:p14="http://schemas.microsoft.com/office/powerpoint/2010/main" val="4245659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B52B0F8-3D55-B62A-4D81-E0AC39A998E8}"/>
            </a:ext>
          </a:extLst>
        </p:cNvPr>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2CB90835-5021-1861-0035-7C413C7D5DCD}"/>
              </a:ext>
            </a:extLst>
          </p:cNvPr>
          <p:cNvSpPr>
            <a:spLocks noGrp="1"/>
          </p:cNvSpPr>
          <p:nvPr>
            <p:ph type="title"/>
          </p:nvPr>
        </p:nvSpPr>
        <p:spPr>
          <a:xfrm>
            <a:off x="335280" y="344322"/>
            <a:ext cx="11018520" cy="915141"/>
          </a:xfrm>
        </p:spPr>
        <p:txBody>
          <a:bodyPr anchor="b">
            <a:normAutofit fontScale="90000"/>
          </a:bodyPr>
          <a:lstStyle/>
          <a:p>
            <a:pPr algn="ctr"/>
            <a:r>
              <a:rPr lang="tr-TR" sz="3200" b="1" dirty="0">
                <a:latin typeface="Times New Roman" panose="02020603050405020304" pitchFamily="18" charset="0"/>
                <a:cs typeface="Times New Roman" panose="02020603050405020304" pitchFamily="18" charset="0"/>
              </a:rPr>
              <a:t>Afet Bilinci: 100 Yıllık Deneyim ve Geleceğe Bakış Sempozyumuna Katılım Sağladık</a:t>
            </a: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çerik Yer Tutucusu 4">
            <a:extLst>
              <a:ext uri="{FF2B5EF4-FFF2-40B4-BE49-F238E27FC236}">
                <a16:creationId xmlns:a16="http://schemas.microsoft.com/office/drawing/2014/main" id="{5BC8D9C7-1471-7F3D-E957-34A223C27C7E}"/>
              </a:ext>
            </a:extLst>
          </p:cNvPr>
          <p:cNvSpPr>
            <a:spLocks noGrp="1"/>
          </p:cNvSpPr>
          <p:nvPr>
            <p:ph sz="quarter" idx="1"/>
          </p:nvPr>
        </p:nvSpPr>
        <p:spPr>
          <a:xfrm>
            <a:off x="572493" y="2071316"/>
            <a:ext cx="5455083" cy="4119172"/>
          </a:xfrm>
        </p:spPr>
        <p:txBody>
          <a:bodyPr anchor="t">
            <a:normAutofit lnSpcReduction="10000"/>
          </a:bodyPr>
          <a:lstStyle/>
          <a:p>
            <a:pPr marL="0" indent="0" algn="just">
              <a:buNone/>
            </a:pPr>
            <a:r>
              <a:rPr lang="tr-TR" sz="2000" i="0" dirty="0">
                <a:effectLst/>
                <a:latin typeface="Times New Roman" panose="02020603050405020304" pitchFamily="18" charset="0"/>
                <a:cs typeface="Times New Roman" panose="02020603050405020304" pitchFamily="18" charset="0"/>
              </a:rPr>
              <a:t>Afet ve Acil Durum Koordinatörlüğü olarak “Afet Bilinci: 100 Yıllık Deneyim ve Geleceğe Bakış” başlıklı sempozyuma katılım sağladık. Koordinatörlüğümüz akademisyenlerinden Dr. Öğr. Üyesi Esra </a:t>
            </a:r>
            <a:r>
              <a:rPr lang="tr-TR" sz="2000" i="0" dirty="0" err="1">
                <a:effectLst/>
                <a:latin typeface="Times New Roman" panose="02020603050405020304" pitchFamily="18" charset="0"/>
                <a:cs typeface="Times New Roman" panose="02020603050405020304" pitchFamily="18" charset="0"/>
              </a:rPr>
              <a:t>Bekircan</a:t>
            </a:r>
            <a:r>
              <a:rPr lang="tr-TR" sz="2000" i="0" dirty="0">
                <a:effectLst/>
                <a:latin typeface="Times New Roman" panose="02020603050405020304" pitchFamily="18" charset="0"/>
                <a:cs typeface="Times New Roman" panose="02020603050405020304" pitchFamily="18" charset="0"/>
              </a:rPr>
              <a:t>, sempozyum kapsamında “</a:t>
            </a:r>
            <a:r>
              <a:rPr lang="tr-TR" sz="2000" b="1" dirty="0">
                <a:solidFill>
                  <a:srgbClr val="C00000"/>
                </a:solidFill>
                <a:effectLst/>
                <a:latin typeface="Times New Roman" panose="02020603050405020304" pitchFamily="18" charset="0"/>
                <a:cs typeface="Times New Roman" panose="02020603050405020304" pitchFamily="18" charset="0"/>
              </a:rPr>
              <a:t>Afet Sonrası Stres Bozukluğu</a:t>
            </a:r>
            <a:r>
              <a:rPr lang="tr-TR" sz="2000" i="0" dirty="0">
                <a:effectLst/>
                <a:latin typeface="Times New Roman" panose="02020603050405020304" pitchFamily="18" charset="0"/>
                <a:cs typeface="Times New Roman" panose="02020603050405020304" pitchFamily="18" charset="0"/>
              </a:rPr>
              <a:t>” başlıklı bir sunum gerçekleştirmiştir. Sunumda; afetlerin bireyler ve toplum üzerindeki ruhsal etkileri, psikososyal destek yaklaşımları ile afet sonrası ruh sağlığı hizmetlerinin önemi kapsamlı bir şekilde ele alınmıştır. Ayrıca afet sonrası ruh sağlığının korunması ve güçlendirilmesine yönelik bilimsel ve uygulamaya dönük değerlendirmeler katılımcılarla paylaşılmıştır. Akademisyenimizi tebrik eder, başarılarının devamını dileriz.</a:t>
            </a:r>
            <a:endParaRPr lang="tr-TR" sz="2000" b="1" i="0" dirty="0">
              <a:effectLst/>
              <a:latin typeface="Times New Roman" panose="02020603050405020304" pitchFamily="18" charset="0"/>
              <a:cs typeface="Times New Roman" panose="02020603050405020304" pitchFamily="18" charset="0"/>
            </a:endParaRPr>
          </a:p>
          <a:p>
            <a:pPr marL="0" indent="0">
              <a:buNone/>
            </a:pPr>
            <a:endParaRPr lang="tr-TR" sz="2000" dirty="0">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DB6F58C7-CA9A-BF6E-D038-48C9E1AC22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065" b="-3"/>
          <a:stretch>
            <a:fillRect/>
          </a:stretch>
        </p:blipFill>
        <p:spPr bwMode="auto">
          <a:xfrm>
            <a:off x="6291618" y="2071316"/>
            <a:ext cx="5327889" cy="3862953"/>
          </a:xfrm>
          <a:prstGeom prst="rect">
            <a:avLst/>
          </a:prstGeom>
          <a:noFill/>
          <a:extLst>
            <a:ext uri="{909E8E84-426E-40DD-AFC4-6F175D3DCCD1}">
              <a14:hiddenFill xmlns:a14="http://schemas.microsoft.com/office/drawing/2010/main">
                <a:solidFill>
                  <a:srgbClr val="FFFFFF"/>
                </a:solidFill>
              </a14:hiddenFill>
            </a:ext>
          </a:extLst>
        </p:spPr>
      </p:pic>
      <p:sp>
        <p:nvSpPr>
          <p:cNvPr id="6" name="Veri Yer Tutucusu 5">
            <a:extLst>
              <a:ext uri="{FF2B5EF4-FFF2-40B4-BE49-F238E27FC236}">
                <a16:creationId xmlns:a16="http://schemas.microsoft.com/office/drawing/2014/main" id="{9AFC635F-704F-1233-726F-C0DC0C4C2ACE}"/>
              </a:ext>
            </a:extLst>
          </p:cNvPr>
          <p:cNvSpPr>
            <a:spLocks noGrp="1"/>
          </p:cNvSpPr>
          <p:nvPr>
            <p:ph type="dt" sz="half" idx="10"/>
          </p:nvPr>
        </p:nvSpPr>
        <p:spPr>
          <a:xfrm>
            <a:off x="838200" y="6356350"/>
            <a:ext cx="2743200" cy="365125"/>
          </a:xfrm>
        </p:spPr>
        <p:txBody>
          <a:bodyPr>
            <a:normAutofit/>
          </a:bodyPr>
          <a:lstStyle/>
          <a:p>
            <a:pPr>
              <a:spcAft>
                <a:spcPts val="600"/>
              </a:spcAft>
            </a:pPr>
            <a:fld id="{FC055438-640F-4FFC-A45C-3E0DEB9B45BA}" type="datetime1">
              <a:rPr lang="tr-TR" smtClean="0"/>
              <a:pPr>
                <a:spcAft>
                  <a:spcPts val="600"/>
                </a:spcAft>
              </a:pPr>
              <a:t>15.01.2026</a:t>
            </a:fld>
            <a:endParaRPr lang="tr-TR"/>
          </a:p>
        </p:txBody>
      </p:sp>
      <p:sp>
        <p:nvSpPr>
          <p:cNvPr id="7" name="Slayt Numarası Yer Tutucusu 6">
            <a:extLst>
              <a:ext uri="{FF2B5EF4-FFF2-40B4-BE49-F238E27FC236}">
                <a16:creationId xmlns:a16="http://schemas.microsoft.com/office/drawing/2014/main" id="{2F2FB27F-7054-EC97-799C-DF0CC027B914}"/>
              </a:ext>
            </a:extLst>
          </p:cNvPr>
          <p:cNvSpPr>
            <a:spLocks noGrp="1"/>
          </p:cNvSpPr>
          <p:nvPr>
            <p:ph type="sldNum" sz="quarter" idx="12"/>
          </p:nvPr>
        </p:nvSpPr>
        <p:spPr>
          <a:xfrm>
            <a:off x="8610600" y="6356350"/>
            <a:ext cx="2743200" cy="365125"/>
          </a:xfrm>
        </p:spPr>
        <p:txBody>
          <a:bodyPr>
            <a:normAutofit/>
          </a:bodyPr>
          <a:lstStyle/>
          <a:p>
            <a:pPr>
              <a:spcAft>
                <a:spcPts val="600"/>
              </a:spcAft>
            </a:pPr>
            <a:fld id="{993F692B-8A7A-473C-8BE4-D66C8DE9A1BF}" type="slidenum">
              <a:rPr lang="tr-TR" smtClean="0"/>
              <a:pPr>
                <a:spcAft>
                  <a:spcPts val="600"/>
                </a:spcAft>
              </a:pPr>
              <a:t>5</a:t>
            </a:fld>
            <a:endParaRPr lang="tr-TR"/>
          </a:p>
        </p:txBody>
      </p:sp>
    </p:spTree>
    <p:extLst>
      <p:ext uri="{BB962C8B-B14F-4D97-AF65-F5344CB8AC3E}">
        <p14:creationId xmlns:p14="http://schemas.microsoft.com/office/powerpoint/2010/main" val="608110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37115E2-038F-D90E-3733-C05A1FFB3119}"/>
            </a:ext>
          </a:extLst>
        </p:cNvPr>
        <p:cNvGrpSpPr/>
        <p:nvPr/>
      </p:nvGrpSpPr>
      <p:grpSpPr>
        <a:xfrm>
          <a:off x="0" y="0"/>
          <a:ext cx="0" cy="0"/>
          <a:chOff x="0" y="0"/>
          <a:chExt cx="0" cy="0"/>
        </a:xfrm>
      </p:grpSpPr>
      <p:sp useBgFill="1">
        <p:nvSpPr>
          <p:cNvPr id="8201" name="Rectangle 8200">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DF393289-67BF-32E0-E2EA-600330073135}"/>
              </a:ext>
            </a:extLst>
          </p:cNvPr>
          <p:cNvSpPr>
            <a:spLocks noGrp="1"/>
          </p:cNvSpPr>
          <p:nvPr>
            <p:ph type="title"/>
          </p:nvPr>
        </p:nvSpPr>
        <p:spPr>
          <a:xfrm>
            <a:off x="0" y="272257"/>
            <a:ext cx="5075853" cy="1938076"/>
          </a:xfrm>
        </p:spPr>
        <p:txBody>
          <a:bodyPr>
            <a:normAutofit/>
          </a:bodyPr>
          <a:lstStyle/>
          <a:p>
            <a:pPr algn="ctr"/>
            <a:r>
              <a:rPr lang="tr-TR" b="1" dirty="0">
                <a:latin typeface="Times New Roman" panose="02020603050405020304" pitchFamily="18" charset="0"/>
                <a:cs typeface="Times New Roman" panose="02020603050405020304" pitchFamily="18" charset="0"/>
              </a:rPr>
              <a:t>İlk Yardım Eğitimi Düzenlendi</a:t>
            </a:r>
          </a:p>
        </p:txBody>
      </p:sp>
      <p:sp>
        <p:nvSpPr>
          <p:cNvPr id="4" name="İçerik Yer Tutucusu 4">
            <a:extLst>
              <a:ext uri="{FF2B5EF4-FFF2-40B4-BE49-F238E27FC236}">
                <a16:creationId xmlns:a16="http://schemas.microsoft.com/office/drawing/2014/main" id="{8CD213E3-9AD1-B4FA-F2AE-90B8F6988803}"/>
              </a:ext>
            </a:extLst>
          </p:cNvPr>
          <p:cNvSpPr>
            <a:spLocks noGrp="1"/>
          </p:cNvSpPr>
          <p:nvPr>
            <p:ph sz="quarter" idx="1"/>
          </p:nvPr>
        </p:nvSpPr>
        <p:spPr>
          <a:xfrm>
            <a:off x="177282" y="2482589"/>
            <a:ext cx="4477015" cy="3694373"/>
          </a:xfrm>
        </p:spPr>
        <p:txBody>
          <a:bodyPr>
            <a:normAutofit/>
          </a:bodyPr>
          <a:lstStyle/>
          <a:p>
            <a:pPr marL="0" indent="0" algn="just">
              <a:buNone/>
            </a:pPr>
            <a:r>
              <a:rPr lang="tr-TR" sz="1900" i="0" dirty="0">
                <a:effectLst/>
                <a:latin typeface="Times New Roman" panose="02020603050405020304" pitchFamily="18" charset="0"/>
                <a:cs typeface="Times New Roman" panose="02020603050405020304" pitchFamily="18" charset="0"/>
              </a:rPr>
              <a:t>Trabzon Üniversitesi Afet ve Acil Durum Koordinatörlüğü tarafından </a:t>
            </a:r>
            <a:r>
              <a:rPr lang="tr-TR" sz="1900" b="1" i="0" dirty="0">
                <a:solidFill>
                  <a:srgbClr val="C00000"/>
                </a:solidFill>
                <a:effectLst/>
                <a:latin typeface="Times New Roman" panose="02020603050405020304" pitchFamily="18" charset="0"/>
                <a:cs typeface="Times New Roman" panose="02020603050405020304" pitchFamily="18" charset="0"/>
              </a:rPr>
              <a:t>ilk yardım </a:t>
            </a:r>
            <a:r>
              <a:rPr lang="tr-TR" sz="1900" i="0" dirty="0">
                <a:effectLst/>
                <a:latin typeface="Times New Roman" panose="02020603050405020304" pitchFamily="18" charset="0"/>
                <a:cs typeface="Times New Roman" panose="02020603050405020304" pitchFamily="18" charset="0"/>
              </a:rPr>
              <a:t>eğitimi düzenledir. Eğitim Dr. Öğr. Üyesi Galip USTA ve Öğr. Gör. Gülseren GÜNAYDIN tarafından düzenlenmiştir. Gerçekleştirilen eğitimde, acil durumlarda doğru müdahale yöntemleri, temel yaşam desteği, yaralanmalarda ilk yardım uygulamaları ve olası kazalara karşı alınabilecek önlemler hakkında kapsamlı bilgiler paylaşılmıştır. </a:t>
            </a:r>
            <a:endParaRPr lang="tr-TR" sz="1900" dirty="0">
              <a:latin typeface="Times New Roman" panose="02020603050405020304" pitchFamily="18" charset="0"/>
              <a:cs typeface="Times New Roman" panose="02020603050405020304" pitchFamily="18" charset="0"/>
            </a:endParaRPr>
          </a:p>
        </p:txBody>
      </p:sp>
      <p:pic>
        <p:nvPicPr>
          <p:cNvPr id="8196" name="Picture 4" descr="giyim, iç mekan, sandalye, mobilya içeren bir resim&#10;&#10;Yapay zeka tarafından oluşturulmuş içerik yanlış olabilir.">
            <a:extLst>
              <a:ext uri="{FF2B5EF4-FFF2-40B4-BE49-F238E27FC236}">
                <a16:creationId xmlns:a16="http://schemas.microsoft.com/office/drawing/2014/main" id="{CB2C4AD2-CEBB-D6C8-71E3-B4286A676D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1464" r="-1" b="945"/>
          <a:stretch>
            <a:fillRect/>
          </a:stretch>
        </p:blipFill>
        <p:spPr bwMode="auto">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sp>
        <p:nvSpPr>
          <p:cNvPr id="6" name="Veri Yer Tutucusu 5">
            <a:extLst>
              <a:ext uri="{FF2B5EF4-FFF2-40B4-BE49-F238E27FC236}">
                <a16:creationId xmlns:a16="http://schemas.microsoft.com/office/drawing/2014/main" id="{C8EBC1E9-1368-0B3E-224E-E72582F7F83B}"/>
              </a:ext>
            </a:extLst>
          </p:cNvPr>
          <p:cNvSpPr>
            <a:spLocks noGrp="1"/>
          </p:cNvSpPr>
          <p:nvPr>
            <p:ph type="dt" sz="half" idx="10"/>
          </p:nvPr>
        </p:nvSpPr>
        <p:spPr>
          <a:xfrm>
            <a:off x="838200" y="6356350"/>
            <a:ext cx="2743200" cy="365125"/>
          </a:xfrm>
        </p:spPr>
        <p:txBody>
          <a:bodyPr>
            <a:normAutofit/>
          </a:bodyPr>
          <a:lstStyle/>
          <a:p>
            <a:pPr>
              <a:spcAft>
                <a:spcPts val="600"/>
              </a:spcAft>
            </a:pPr>
            <a:fld id="{FC055438-640F-4FFC-A45C-3E0DEB9B45BA}" type="datetime1">
              <a:rPr lang="tr-TR"/>
              <a:pPr>
                <a:spcAft>
                  <a:spcPts val="600"/>
                </a:spcAft>
              </a:pPr>
              <a:t>15.01.2026</a:t>
            </a:fld>
            <a:endParaRPr lang="tr-TR"/>
          </a:p>
        </p:txBody>
      </p:sp>
      <p:pic>
        <p:nvPicPr>
          <p:cNvPr id="8194" name="Picture 2" descr="iç mekan, giyim, mobilya, adam, insan içeren bir resim&#10;&#10;Yapay zeka tarafından oluşturulmuş içerik yanlış olabilir.">
            <a:extLst>
              <a:ext uri="{FF2B5EF4-FFF2-40B4-BE49-F238E27FC236}">
                <a16:creationId xmlns:a16="http://schemas.microsoft.com/office/drawing/2014/main" id="{4BEB2A1F-3DA1-A18C-6678-11AC4426B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4968" b="10519"/>
          <a:stretch>
            <a:fillRect/>
          </a:stretch>
        </p:blipFill>
        <p:spPr bwMode="auto">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sp>
        <p:nvSpPr>
          <p:cNvPr id="7" name="Slayt Numarası Yer Tutucusu 6">
            <a:extLst>
              <a:ext uri="{FF2B5EF4-FFF2-40B4-BE49-F238E27FC236}">
                <a16:creationId xmlns:a16="http://schemas.microsoft.com/office/drawing/2014/main" id="{DD94A28D-8928-F358-10FF-2C132F4B3E3E}"/>
              </a:ext>
            </a:extLst>
          </p:cNvPr>
          <p:cNvSpPr>
            <a:spLocks noGrp="1"/>
          </p:cNvSpPr>
          <p:nvPr>
            <p:ph type="sldNum" sz="quarter" idx="12"/>
          </p:nvPr>
        </p:nvSpPr>
        <p:spPr>
          <a:xfrm>
            <a:off x="10515600" y="6356350"/>
            <a:ext cx="838200" cy="365125"/>
          </a:xfrm>
        </p:spPr>
        <p:txBody>
          <a:bodyPr>
            <a:normAutofit/>
          </a:bodyPr>
          <a:lstStyle/>
          <a:p>
            <a:pPr>
              <a:spcAft>
                <a:spcPts val="600"/>
              </a:spcAft>
            </a:pPr>
            <a:fld id="{993F692B-8A7A-473C-8BE4-D66C8DE9A1BF}" type="slidenum">
              <a:rPr lang="tr-TR">
                <a:solidFill>
                  <a:srgbClr val="FFFFFF"/>
                </a:solidFill>
              </a:rPr>
              <a:pPr>
                <a:spcAft>
                  <a:spcPts val="600"/>
                </a:spcAft>
              </a:pPr>
              <a:t>6</a:t>
            </a:fld>
            <a:endParaRPr lang="tr-TR">
              <a:solidFill>
                <a:srgbClr val="FFFFFF"/>
              </a:solidFill>
            </a:endParaRPr>
          </a:p>
        </p:txBody>
      </p:sp>
    </p:spTree>
    <p:extLst>
      <p:ext uri="{BB962C8B-B14F-4D97-AF65-F5344CB8AC3E}">
        <p14:creationId xmlns:p14="http://schemas.microsoft.com/office/powerpoint/2010/main" val="387105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8A02C8-5944-57E4-0E9F-2AF5FC829AF9}"/>
            </a:ext>
          </a:extLst>
        </p:cNvPr>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giyim, iç mekan, kişi, şahıs, mobilya içeren bir resim&#10;&#10;Yapay zeka tarafından oluşturulmuş içerik yanlış olabilir.">
            <a:extLst>
              <a:ext uri="{FF2B5EF4-FFF2-40B4-BE49-F238E27FC236}">
                <a16:creationId xmlns:a16="http://schemas.microsoft.com/office/drawing/2014/main" id="{7F7681BA-503F-637D-11D0-6B54B9AF38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9628" r="-1" b="-1"/>
          <a:stretch>
            <a:fillRect/>
          </a:stretch>
        </p:blipFill>
        <p:spPr bwMode="auto">
          <a:xfrm>
            <a:off x="4883022" y="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3081" name="Freeform: Shape 3080">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83" name="Freeform: Shape 3082">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D13F781A-1CEC-E26D-788C-8C231ADCA717}"/>
              </a:ext>
            </a:extLst>
          </p:cNvPr>
          <p:cNvSpPr>
            <a:spLocks noGrp="1"/>
          </p:cNvSpPr>
          <p:nvPr>
            <p:ph type="title"/>
          </p:nvPr>
        </p:nvSpPr>
        <p:spPr>
          <a:xfrm>
            <a:off x="374904" y="639683"/>
            <a:ext cx="4992624" cy="1243584"/>
          </a:xfrm>
        </p:spPr>
        <p:txBody>
          <a:bodyPr anchor="ctr">
            <a:normAutofit/>
          </a:bodyPr>
          <a:lstStyle/>
          <a:p>
            <a:pPr algn="ctr"/>
            <a:r>
              <a:rPr lang="tr-TR" sz="3400" b="1" dirty="0">
                <a:latin typeface="Times New Roman" panose="02020603050405020304" pitchFamily="18" charset="0"/>
                <a:cs typeface="Times New Roman" panose="02020603050405020304" pitchFamily="18" charset="0"/>
              </a:rPr>
              <a:t>HAP Uygulayıcı Eğitimi Gerçekleştirildi</a:t>
            </a:r>
          </a:p>
        </p:txBody>
      </p:sp>
      <p:sp>
        <p:nvSpPr>
          <p:cNvPr id="3085" name="Rectangle 3084">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87" name="Rectangle 3086">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İçerik Yer Tutucusu 4">
            <a:extLst>
              <a:ext uri="{FF2B5EF4-FFF2-40B4-BE49-F238E27FC236}">
                <a16:creationId xmlns:a16="http://schemas.microsoft.com/office/drawing/2014/main" id="{E4024011-4C18-B30A-E760-AED24DAD076F}"/>
              </a:ext>
            </a:extLst>
          </p:cNvPr>
          <p:cNvSpPr>
            <a:spLocks noGrp="1"/>
          </p:cNvSpPr>
          <p:nvPr>
            <p:ph sz="quarter" idx="1"/>
          </p:nvPr>
        </p:nvSpPr>
        <p:spPr>
          <a:xfrm>
            <a:off x="374904" y="2522949"/>
            <a:ext cx="5065776" cy="3402363"/>
          </a:xfrm>
        </p:spPr>
        <p:txBody>
          <a:bodyPr anchor="t">
            <a:normAutofit/>
          </a:bodyPr>
          <a:lstStyle/>
          <a:p>
            <a:pPr marL="0" indent="0" algn="just">
              <a:buNone/>
            </a:pPr>
            <a:r>
              <a:rPr lang="tr-TR" sz="1700" i="0" dirty="0">
                <a:effectLst/>
                <a:latin typeface="Times New Roman" panose="02020603050405020304" pitchFamily="18" charset="0"/>
                <a:cs typeface="Times New Roman" panose="02020603050405020304" pitchFamily="18" charset="0"/>
              </a:rPr>
              <a:t>Sağlık Bakanlığı tarafından 18 Mart 2020 tarihli ve 31072 sayılı Hastane Afet ve Acil Durum Planı (HAP) Uygulama Yönetmeliği uyarınca, Trabzon’da 10-12 Şubat 2025 tarihleri arasında 27. HAP Uygulayıcı Eğitimi düzenlenmiştir. Eğitim programı kapsamında, Trabzon Üniversitesi Afet ve Acil Durum Koordinatörlüğü’nden Dr. Esra </a:t>
            </a:r>
            <a:r>
              <a:rPr lang="tr-TR" sz="1700" i="0" dirty="0" err="1">
                <a:effectLst/>
                <a:latin typeface="Times New Roman" panose="02020603050405020304" pitchFamily="18" charset="0"/>
                <a:cs typeface="Times New Roman" panose="02020603050405020304" pitchFamily="18" charset="0"/>
              </a:rPr>
              <a:t>Bekircan</a:t>
            </a:r>
            <a:r>
              <a:rPr lang="tr-TR" sz="1700" i="0" dirty="0">
                <a:effectLst/>
                <a:latin typeface="Times New Roman" panose="02020603050405020304" pitchFamily="18" charset="0"/>
                <a:cs typeface="Times New Roman" panose="02020603050405020304" pitchFamily="18" charset="0"/>
              </a:rPr>
              <a:t>, katılımcılara "</a:t>
            </a:r>
            <a:r>
              <a:rPr lang="tr-TR" sz="1700" b="1" i="0" dirty="0">
                <a:solidFill>
                  <a:srgbClr val="C00000"/>
                </a:solidFill>
                <a:effectLst/>
                <a:latin typeface="Times New Roman" panose="02020603050405020304" pitchFamily="18" charset="0"/>
                <a:cs typeface="Times New Roman" panose="02020603050405020304" pitchFamily="18" charset="0"/>
              </a:rPr>
              <a:t>Afetlerde ve Acil Durumlarda Psikososyal Destek Hizmetleri</a:t>
            </a:r>
            <a:r>
              <a:rPr lang="tr-TR" sz="1700" i="0" dirty="0">
                <a:effectLst/>
                <a:latin typeface="Times New Roman" panose="02020603050405020304" pitchFamily="18" charset="0"/>
                <a:cs typeface="Times New Roman" panose="02020603050405020304" pitchFamily="18" charset="0"/>
              </a:rPr>
              <a:t>" konusunda eğitim vermiştir. Eğitimde, afet ve acil durumlarda psikososyal destek hizmetlerinin önemi ve uygulanabilir yöntemleri hakkında kapsamlı bilgiler aktarılmıştır.</a:t>
            </a:r>
            <a:endParaRPr lang="tr-TR" sz="1700" dirty="0">
              <a:latin typeface="Times New Roman" panose="02020603050405020304" pitchFamily="18" charset="0"/>
              <a:cs typeface="Times New Roman" panose="02020603050405020304" pitchFamily="18" charset="0"/>
            </a:endParaRPr>
          </a:p>
        </p:txBody>
      </p:sp>
      <p:sp>
        <p:nvSpPr>
          <p:cNvPr id="6" name="Veri Yer Tutucusu 5">
            <a:extLst>
              <a:ext uri="{FF2B5EF4-FFF2-40B4-BE49-F238E27FC236}">
                <a16:creationId xmlns:a16="http://schemas.microsoft.com/office/drawing/2014/main" id="{C32DEC4E-5AAD-F068-48EB-AA10603D6B3C}"/>
              </a:ext>
            </a:extLst>
          </p:cNvPr>
          <p:cNvSpPr>
            <a:spLocks noGrp="1"/>
          </p:cNvSpPr>
          <p:nvPr>
            <p:ph type="dt" sz="half" idx="10"/>
          </p:nvPr>
        </p:nvSpPr>
        <p:spPr>
          <a:xfrm>
            <a:off x="374904" y="6356350"/>
            <a:ext cx="1381977" cy="365125"/>
          </a:xfrm>
        </p:spPr>
        <p:txBody>
          <a:bodyPr>
            <a:normAutofit/>
          </a:bodyPr>
          <a:lstStyle/>
          <a:p>
            <a:pPr>
              <a:spcAft>
                <a:spcPts val="600"/>
              </a:spcAft>
            </a:pPr>
            <a:fld id="{FC055438-640F-4FFC-A45C-3E0DEB9B45BA}" type="datetime1">
              <a:rPr lang="tr-TR">
                <a:solidFill>
                  <a:schemeClr val="tx1">
                    <a:lumMod val="50000"/>
                    <a:lumOff val="50000"/>
                  </a:schemeClr>
                </a:solidFill>
              </a:rPr>
              <a:pPr>
                <a:spcAft>
                  <a:spcPts val="600"/>
                </a:spcAft>
              </a:pPr>
              <a:t>15.01.2026</a:t>
            </a:fld>
            <a:endParaRPr lang="tr-TR">
              <a:solidFill>
                <a:schemeClr val="tx1">
                  <a:lumMod val="50000"/>
                  <a:lumOff val="50000"/>
                </a:schemeClr>
              </a:solidFill>
            </a:endParaRPr>
          </a:p>
        </p:txBody>
      </p:sp>
      <p:sp>
        <p:nvSpPr>
          <p:cNvPr id="7" name="Slayt Numarası Yer Tutucusu 6">
            <a:extLst>
              <a:ext uri="{FF2B5EF4-FFF2-40B4-BE49-F238E27FC236}">
                <a16:creationId xmlns:a16="http://schemas.microsoft.com/office/drawing/2014/main" id="{1751E8D0-9B1D-AF52-3475-FE7945B64F8B}"/>
              </a:ext>
            </a:extLst>
          </p:cNvPr>
          <p:cNvSpPr>
            <a:spLocks noGrp="1"/>
          </p:cNvSpPr>
          <p:nvPr>
            <p:ph type="sldNum" sz="quarter" idx="12"/>
          </p:nvPr>
        </p:nvSpPr>
        <p:spPr>
          <a:xfrm>
            <a:off x="9081136" y="6356350"/>
            <a:ext cx="2743200" cy="365125"/>
          </a:xfrm>
        </p:spPr>
        <p:txBody>
          <a:bodyPr>
            <a:normAutofit/>
          </a:bodyPr>
          <a:lstStyle/>
          <a:p>
            <a:pPr>
              <a:spcAft>
                <a:spcPts val="600"/>
              </a:spcAft>
            </a:pPr>
            <a:fld id="{993F692B-8A7A-473C-8BE4-D66C8DE9A1BF}" type="slidenum">
              <a:rPr lang="tr-TR">
                <a:solidFill>
                  <a:schemeClr val="bg1"/>
                </a:solidFill>
              </a:rPr>
              <a:pPr>
                <a:spcAft>
                  <a:spcPts val="600"/>
                </a:spcAft>
              </a:pPr>
              <a:t>7</a:t>
            </a:fld>
            <a:endParaRPr lang="tr-TR">
              <a:solidFill>
                <a:schemeClr val="bg1"/>
              </a:solidFill>
            </a:endParaRPr>
          </a:p>
        </p:txBody>
      </p:sp>
    </p:spTree>
    <p:extLst>
      <p:ext uri="{BB962C8B-B14F-4D97-AF65-F5344CB8AC3E}">
        <p14:creationId xmlns:p14="http://schemas.microsoft.com/office/powerpoint/2010/main" val="3138840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1F5408B-C155-AE8A-05DA-0091391D64D4}"/>
            </a:ext>
          </a:extLst>
        </p:cNvPr>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giyim, kişi, şahıs, iç mekan, duvar içeren bir resim&#10;&#10;Yapay zeka tarafından oluşturulmuş içerik yanlış olabilir.">
            <a:extLst>
              <a:ext uri="{FF2B5EF4-FFF2-40B4-BE49-F238E27FC236}">
                <a16:creationId xmlns:a16="http://schemas.microsoft.com/office/drawing/2014/main" id="{BBA1CC36-493A-369E-6A2D-F0D47DD037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57" r="1372"/>
          <a:stretch>
            <a:fillRect/>
          </a:stretch>
        </p:blipFill>
        <p:spPr bwMode="auto">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4105" name="Freeform: Shape 4104">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107" name="Freeform: Shape 4106">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44B7904A-3D51-369B-5DCE-DE44D55C274D}"/>
              </a:ext>
            </a:extLst>
          </p:cNvPr>
          <p:cNvSpPr>
            <a:spLocks noGrp="1"/>
          </p:cNvSpPr>
          <p:nvPr>
            <p:ph type="title"/>
          </p:nvPr>
        </p:nvSpPr>
        <p:spPr>
          <a:xfrm>
            <a:off x="327660" y="1181227"/>
            <a:ext cx="3438144" cy="1125728"/>
          </a:xfrm>
        </p:spPr>
        <p:txBody>
          <a:bodyPr anchor="b">
            <a:noAutofit/>
          </a:bodyPr>
          <a:lstStyle/>
          <a:p>
            <a:pPr algn="just"/>
            <a:r>
              <a:rPr lang="tr-TR" sz="2200" b="1" dirty="0">
                <a:latin typeface="Times New Roman" panose="02020603050405020304" pitchFamily="18" charset="0"/>
                <a:cs typeface="Times New Roman" panose="02020603050405020304" pitchFamily="18" charset="0"/>
              </a:rPr>
              <a:t>UMKE Personeline Yönelik Düzenlenen Psikososyal Destek Eğitimine Katkı Sağladık</a:t>
            </a:r>
          </a:p>
        </p:txBody>
      </p:sp>
      <p:sp>
        <p:nvSpPr>
          <p:cNvPr id="4109" name="Rectangle 410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111" name="Rectangle 411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İçerik Yer Tutucusu 4">
            <a:extLst>
              <a:ext uri="{FF2B5EF4-FFF2-40B4-BE49-F238E27FC236}">
                <a16:creationId xmlns:a16="http://schemas.microsoft.com/office/drawing/2014/main" id="{24FBA0F8-A549-61D3-8ADD-78E4E9E29996}"/>
              </a:ext>
            </a:extLst>
          </p:cNvPr>
          <p:cNvSpPr>
            <a:spLocks noGrp="1"/>
          </p:cNvSpPr>
          <p:nvPr>
            <p:ph sz="quarter" idx="1"/>
          </p:nvPr>
        </p:nvSpPr>
        <p:spPr>
          <a:xfrm>
            <a:off x="212896" y="2650617"/>
            <a:ext cx="3790359" cy="3207258"/>
          </a:xfrm>
        </p:spPr>
        <p:txBody>
          <a:bodyPr anchor="t">
            <a:noAutofit/>
          </a:bodyPr>
          <a:lstStyle/>
          <a:p>
            <a:pPr marL="0" indent="0" algn="just">
              <a:buNone/>
            </a:pPr>
            <a:r>
              <a:rPr lang="tr-TR" sz="2000" i="0" dirty="0">
                <a:effectLst/>
                <a:latin typeface="Times New Roman" panose="02020603050405020304" pitchFamily="18" charset="0"/>
                <a:cs typeface="Times New Roman" panose="02020603050405020304" pitchFamily="18" charset="0"/>
              </a:rPr>
              <a:t>Trabzon İl Sağlık Müdürlüğü koordinesinde gerçekleştirilen "</a:t>
            </a:r>
            <a:r>
              <a:rPr lang="tr-TR" sz="2000" b="1" i="0" dirty="0">
                <a:solidFill>
                  <a:srgbClr val="C00000"/>
                </a:solidFill>
                <a:effectLst/>
                <a:latin typeface="Times New Roman" panose="02020603050405020304" pitchFamily="18" charset="0"/>
                <a:cs typeface="Times New Roman" panose="02020603050405020304" pitchFamily="18" charset="0"/>
              </a:rPr>
              <a:t>Çalışana Destek: Psikososyal Destek Eğitim Programı</a:t>
            </a:r>
            <a:r>
              <a:rPr lang="tr-TR" sz="2000" i="0" dirty="0">
                <a:effectLst/>
                <a:latin typeface="Times New Roman" panose="02020603050405020304" pitchFamily="18" charset="0"/>
                <a:cs typeface="Times New Roman" panose="02020603050405020304" pitchFamily="18" charset="0"/>
              </a:rPr>
              <a:t>" kapsamında, 27-28 Şubat 2025 tarihlerinde UMKE personeline yönelik düzenlenen hizmet içi eğitim etkinliği başarıyla tamamlanmıştır. Programa, koordinatörlüğümüzden Dr. Öğr. Üyesi Esra </a:t>
            </a:r>
            <a:r>
              <a:rPr lang="tr-TR" sz="2000" i="0" dirty="0" err="1">
                <a:effectLst/>
                <a:latin typeface="Times New Roman" panose="02020603050405020304" pitchFamily="18" charset="0"/>
                <a:cs typeface="Times New Roman" panose="02020603050405020304" pitchFamily="18" charset="0"/>
              </a:rPr>
              <a:t>Bekircan</a:t>
            </a:r>
            <a:r>
              <a:rPr lang="tr-TR" sz="2000" i="0" dirty="0">
                <a:effectLst/>
                <a:latin typeface="Times New Roman" panose="02020603050405020304" pitchFamily="18" charset="0"/>
                <a:cs typeface="Times New Roman" panose="02020603050405020304" pitchFamily="18" charset="0"/>
              </a:rPr>
              <a:t> sunum yaparak katkı sağlamıştır.</a:t>
            </a:r>
            <a:endParaRPr lang="tr-TR" sz="2000" dirty="0">
              <a:latin typeface="Times New Roman" panose="02020603050405020304" pitchFamily="18" charset="0"/>
              <a:cs typeface="Times New Roman" panose="02020603050405020304" pitchFamily="18" charset="0"/>
            </a:endParaRPr>
          </a:p>
        </p:txBody>
      </p:sp>
      <p:sp>
        <p:nvSpPr>
          <p:cNvPr id="6" name="Veri Yer Tutucusu 5">
            <a:extLst>
              <a:ext uri="{FF2B5EF4-FFF2-40B4-BE49-F238E27FC236}">
                <a16:creationId xmlns:a16="http://schemas.microsoft.com/office/drawing/2014/main" id="{DA2F1419-392D-F14C-E566-FD719545D625}"/>
              </a:ext>
            </a:extLst>
          </p:cNvPr>
          <p:cNvSpPr>
            <a:spLocks noGrp="1"/>
          </p:cNvSpPr>
          <p:nvPr>
            <p:ph type="dt" sz="half" idx="10"/>
          </p:nvPr>
        </p:nvSpPr>
        <p:spPr>
          <a:xfrm>
            <a:off x="371094" y="6356350"/>
            <a:ext cx="2692146" cy="365125"/>
          </a:xfrm>
        </p:spPr>
        <p:txBody>
          <a:bodyPr>
            <a:normAutofit/>
          </a:bodyPr>
          <a:lstStyle/>
          <a:p>
            <a:pPr>
              <a:spcAft>
                <a:spcPts val="600"/>
              </a:spcAft>
            </a:pPr>
            <a:fld id="{FC055438-640F-4FFC-A45C-3E0DEB9B45BA}" type="datetime1">
              <a:rPr lang="tr-TR">
                <a:solidFill>
                  <a:schemeClr val="tx1">
                    <a:lumMod val="50000"/>
                    <a:lumOff val="50000"/>
                  </a:schemeClr>
                </a:solidFill>
              </a:rPr>
              <a:pPr>
                <a:spcAft>
                  <a:spcPts val="600"/>
                </a:spcAft>
              </a:pPr>
              <a:t>15.01.2026</a:t>
            </a:fld>
            <a:endParaRPr lang="tr-TR">
              <a:solidFill>
                <a:schemeClr val="tx1">
                  <a:lumMod val="50000"/>
                  <a:lumOff val="50000"/>
                </a:schemeClr>
              </a:solidFill>
            </a:endParaRPr>
          </a:p>
        </p:txBody>
      </p:sp>
      <p:sp>
        <p:nvSpPr>
          <p:cNvPr id="7" name="Slayt Numarası Yer Tutucusu 6">
            <a:extLst>
              <a:ext uri="{FF2B5EF4-FFF2-40B4-BE49-F238E27FC236}">
                <a16:creationId xmlns:a16="http://schemas.microsoft.com/office/drawing/2014/main" id="{054F1990-6240-D3D5-1C37-58C173D6AE06}"/>
              </a:ext>
            </a:extLst>
          </p:cNvPr>
          <p:cNvSpPr>
            <a:spLocks noGrp="1"/>
          </p:cNvSpPr>
          <p:nvPr>
            <p:ph type="sldNum" sz="quarter" idx="12"/>
          </p:nvPr>
        </p:nvSpPr>
        <p:spPr>
          <a:xfrm>
            <a:off x="9077706" y="6356350"/>
            <a:ext cx="2743200" cy="365125"/>
          </a:xfrm>
        </p:spPr>
        <p:txBody>
          <a:bodyPr>
            <a:normAutofit/>
          </a:bodyPr>
          <a:lstStyle/>
          <a:p>
            <a:pPr>
              <a:spcAft>
                <a:spcPts val="600"/>
              </a:spcAft>
            </a:pPr>
            <a:fld id="{993F692B-8A7A-473C-8BE4-D66C8DE9A1BF}" type="slidenum">
              <a:rPr lang="tr-TR">
                <a:solidFill>
                  <a:schemeClr val="bg1"/>
                </a:solidFill>
              </a:rPr>
              <a:pPr>
                <a:spcAft>
                  <a:spcPts val="600"/>
                </a:spcAft>
              </a:pPr>
              <a:t>8</a:t>
            </a:fld>
            <a:endParaRPr lang="tr-TR">
              <a:solidFill>
                <a:schemeClr val="bg1"/>
              </a:solidFill>
            </a:endParaRPr>
          </a:p>
        </p:txBody>
      </p:sp>
    </p:spTree>
    <p:extLst>
      <p:ext uri="{BB962C8B-B14F-4D97-AF65-F5344CB8AC3E}">
        <p14:creationId xmlns:p14="http://schemas.microsoft.com/office/powerpoint/2010/main" val="351459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17E93E3-E899-FE23-D610-A31221DB263E}"/>
            </a:ext>
          </a:extLst>
        </p:cNvPr>
        <p:cNvGrpSpPr/>
        <p:nvPr/>
      </p:nvGrpSpPr>
      <p:grpSpPr>
        <a:xfrm>
          <a:off x="0" y="0"/>
          <a:ext cx="0" cy="0"/>
          <a:chOff x="0" y="0"/>
          <a:chExt cx="0" cy="0"/>
        </a:xfrm>
      </p:grpSpPr>
      <p:sp useBgFill="1">
        <p:nvSpPr>
          <p:cNvPr id="4132" name="Rectangle 4115">
            <a:extLst>
              <a:ext uri="{FF2B5EF4-FFF2-40B4-BE49-F238E27FC236}">
                <a16:creationId xmlns:a16="http://schemas.microsoft.com/office/drawing/2014/main" id="{B23FE733-F95B-4DF6-AFC5-BEEB3577C4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118" name="Rectangle 4117">
            <a:extLst>
              <a:ext uri="{FF2B5EF4-FFF2-40B4-BE49-F238E27FC236}">
                <a16:creationId xmlns:a16="http://schemas.microsoft.com/office/drawing/2014/main" id="{9080D120-BD54-46E1-BA37-82F5E8089E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3" y="633619"/>
            <a:ext cx="6852464"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B938D430-9E2C-2FAE-5C90-2B1E3583BC46}"/>
              </a:ext>
            </a:extLst>
          </p:cNvPr>
          <p:cNvSpPr>
            <a:spLocks noGrp="1"/>
          </p:cNvSpPr>
          <p:nvPr>
            <p:ph type="title"/>
          </p:nvPr>
        </p:nvSpPr>
        <p:spPr>
          <a:xfrm>
            <a:off x="838200" y="728456"/>
            <a:ext cx="6007608" cy="1106424"/>
          </a:xfrm>
        </p:spPr>
        <p:txBody>
          <a:bodyPr>
            <a:normAutofit/>
          </a:bodyPr>
          <a:lstStyle/>
          <a:p>
            <a:pPr algn="ctr"/>
            <a:r>
              <a:rPr lang="tr-TR" sz="3000" b="1" dirty="0">
                <a:latin typeface="Times New Roman" panose="02020603050405020304" pitchFamily="18" charset="0"/>
                <a:cs typeface="Times New Roman" panose="02020603050405020304" pitchFamily="18" charset="0"/>
              </a:rPr>
              <a:t>Trabzon Havalimanı Acil Durum Tatbikatına Katıldık</a:t>
            </a:r>
          </a:p>
        </p:txBody>
      </p:sp>
      <p:sp>
        <p:nvSpPr>
          <p:cNvPr id="4133" name="Rectangle 4119">
            <a:extLst>
              <a:ext uri="{FF2B5EF4-FFF2-40B4-BE49-F238E27FC236}">
                <a16:creationId xmlns:a16="http://schemas.microsoft.com/office/drawing/2014/main" id="{81D83946-74FA-498A-AC80-9926F041B5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5" y="118153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122" name="Rectangle 4121">
            <a:extLst>
              <a:ext uri="{FF2B5EF4-FFF2-40B4-BE49-F238E27FC236}">
                <a16:creationId xmlns:a16="http://schemas.microsoft.com/office/drawing/2014/main" id="{5060D983-8B52-443A-8183-2A1DE0561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4" y="2121408"/>
            <a:ext cx="5824728"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İçerik Yer Tutucusu 4">
            <a:extLst>
              <a:ext uri="{FF2B5EF4-FFF2-40B4-BE49-F238E27FC236}">
                <a16:creationId xmlns:a16="http://schemas.microsoft.com/office/drawing/2014/main" id="{AFE1C161-A5F4-FADC-582F-5EA08A1D7DB6}"/>
              </a:ext>
            </a:extLst>
          </p:cNvPr>
          <p:cNvSpPr>
            <a:spLocks noGrp="1"/>
          </p:cNvSpPr>
          <p:nvPr>
            <p:ph sz="quarter" idx="1"/>
          </p:nvPr>
        </p:nvSpPr>
        <p:spPr>
          <a:xfrm>
            <a:off x="841244" y="2359152"/>
            <a:ext cx="6007608" cy="3429000"/>
          </a:xfrm>
        </p:spPr>
        <p:txBody>
          <a:bodyPr>
            <a:normAutofit/>
          </a:bodyPr>
          <a:lstStyle/>
          <a:p>
            <a:pPr marL="0" indent="0" algn="just">
              <a:buNone/>
            </a:pPr>
            <a:r>
              <a:rPr lang="tr-TR" sz="2000" i="0" dirty="0">
                <a:effectLst/>
                <a:latin typeface="Times New Roman" panose="02020603050405020304" pitchFamily="18" charset="0"/>
                <a:cs typeface="Times New Roman" panose="02020603050405020304" pitchFamily="18" charset="0"/>
              </a:rPr>
              <a:t>26 Kasım 2025 tarihinde Trabzon Havalimanı’nda düzenlenen "</a:t>
            </a:r>
            <a:r>
              <a:rPr lang="tr-TR" sz="2000" b="1" i="0" dirty="0">
                <a:solidFill>
                  <a:srgbClr val="C00000"/>
                </a:solidFill>
                <a:effectLst/>
                <a:latin typeface="Times New Roman" panose="02020603050405020304" pitchFamily="18" charset="0"/>
                <a:cs typeface="Times New Roman" panose="02020603050405020304" pitchFamily="18" charset="0"/>
              </a:rPr>
              <a:t>Geniş Katılımlı Acil Durum </a:t>
            </a:r>
            <a:r>
              <a:rPr lang="tr-TR" sz="2000" b="1" i="0" dirty="0" err="1">
                <a:solidFill>
                  <a:srgbClr val="C00000"/>
                </a:solidFill>
                <a:effectLst/>
                <a:latin typeface="Times New Roman" panose="02020603050405020304" pitchFamily="18" charset="0"/>
                <a:cs typeface="Times New Roman" panose="02020603050405020304" pitchFamily="18" charset="0"/>
              </a:rPr>
              <a:t>Tatbikatı</a:t>
            </a:r>
            <a:r>
              <a:rPr lang="tr-TR" sz="2000" i="0" dirty="0" err="1">
                <a:effectLst/>
                <a:latin typeface="Times New Roman" panose="02020603050405020304" pitchFamily="18" charset="0"/>
                <a:cs typeface="Times New Roman" panose="02020603050405020304" pitchFamily="18" charset="0"/>
              </a:rPr>
              <a:t>"na</a:t>
            </a:r>
            <a:r>
              <a:rPr lang="tr-TR" sz="2000" i="0" dirty="0">
                <a:effectLst/>
                <a:latin typeface="Times New Roman" panose="02020603050405020304" pitchFamily="18" charset="0"/>
                <a:cs typeface="Times New Roman" panose="02020603050405020304" pitchFamily="18" charset="0"/>
              </a:rPr>
              <a:t>, Trabzon Üniversitesi Afet ve Acil Durum  Koordinatörlüğü Koordinatör Yardımcısı Öğr. Gör. Gülseren Günaydın katılım sağladı. Gerçeğe en yakın senaryo üzerinden yürütülen tatbikatta UMKE personeli; acil durum yönetimi, hasta triyajı, ilk müdahale ve tahliye süreçlerinde görev aldı. Tatbikat ile olası havalimanı acil durumlarında sağlık hizmetlerinin etkinliğinin ölçülmesi, kurumlar arası koordinasyonun artırılması ve afet müdahale kapasitesinin geliştirilmesi hedeflenmiştir.</a:t>
            </a:r>
            <a:endParaRPr lang="tr-TR" sz="2000" dirty="0">
              <a:latin typeface="Times New Roman" panose="02020603050405020304" pitchFamily="18" charset="0"/>
              <a:cs typeface="Times New Roman" panose="02020603050405020304" pitchFamily="18" charset="0"/>
            </a:endParaRPr>
          </a:p>
        </p:txBody>
      </p:sp>
      <p:pic>
        <p:nvPicPr>
          <p:cNvPr id="5" name="Resim 4" descr="metin, ekran görüntüsü, yazılım, web sitesi içeren bir resim&#10;&#10;Yapay zeka tarafından oluşturulmuş içerik yanlış olabilir.">
            <a:extLst>
              <a:ext uri="{FF2B5EF4-FFF2-40B4-BE49-F238E27FC236}">
                <a16:creationId xmlns:a16="http://schemas.microsoft.com/office/drawing/2014/main" id="{3ACB180E-27EC-EA84-9D7F-FA23B800E1B6}"/>
              </a:ext>
            </a:extLst>
          </p:cNvPr>
          <p:cNvPicPr>
            <a:picLocks noChangeAspect="1"/>
          </p:cNvPicPr>
          <p:nvPr/>
        </p:nvPicPr>
        <p:blipFill rotWithShape="1">
          <a:blip r:embed="rId2"/>
          <a:srcRect l="21253" t="22757" r="44048" b="33758"/>
          <a:stretch/>
        </p:blipFill>
        <p:spPr bwMode="auto">
          <a:xfrm>
            <a:off x="7916925" y="633619"/>
            <a:ext cx="3761742" cy="2651760"/>
          </a:xfrm>
          <a:prstGeom prst="rect">
            <a:avLst/>
          </a:prstGeom>
          <a:extLst>
            <a:ext uri="{53640926-AAD7-44D8-BBD7-CCE9431645EC}">
              <a14:shadowObscured xmlns:a14="http://schemas.microsoft.com/office/drawing/2010/main"/>
            </a:ext>
          </a:extLst>
        </p:spPr>
      </p:pic>
      <p:pic>
        <p:nvPicPr>
          <p:cNvPr id="3" name="Resim 2" descr="metin, ekran görüntüsü, yazılım, web sayfası içeren bir resim&#10;&#10;Yapay zeka tarafından oluşturulmuş içerik yanlış olabilir.">
            <a:extLst>
              <a:ext uri="{FF2B5EF4-FFF2-40B4-BE49-F238E27FC236}">
                <a16:creationId xmlns:a16="http://schemas.microsoft.com/office/drawing/2014/main" id="{B93E1BD1-B555-C1CA-C0CB-D3305469FA67}"/>
              </a:ext>
            </a:extLst>
          </p:cNvPr>
          <p:cNvPicPr>
            <a:picLocks noChangeAspect="1"/>
          </p:cNvPicPr>
          <p:nvPr/>
        </p:nvPicPr>
        <p:blipFill rotWithShape="1">
          <a:blip r:embed="rId3"/>
          <a:srcRect l="19077" t="33196" r="42002" b="33533"/>
          <a:stretch/>
        </p:blipFill>
        <p:spPr bwMode="auto">
          <a:xfrm>
            <a:off x="7680960" y="3781335"/>
            <a:ext cx="4230116" cy="2034025"/>
          </a:xfrm>
          <a:prstGeom prst="rect">
            <a:avLst/>
          </a:prstGeom>
          <a:extLst>
            <a:ext uri="{53640926-AAD7-44D8-BBD7-CCE9431645EC}">
              <a14:shadowObscured xmlns:a14="http://schemas.microsoft.com/office/drawing/2010/main"/>
            </a:ext>
          </a:extLst>
        </p:spPr>
      </p:pic>
      <p:sp>
        <p:nvSpPr>
          <p:cNvPr id="6" name="Veri Yer Tutucusu 5">
            <a:extLst>
              <a:ext uri="{FF2B5EF4-FFF2-40B4-BE49-F238E27FC236}">
                <a16:creationId xmlns:a16="http://schemas.microsoft.com/office/drawing/2014/main" id="{CBE508A2-8C5F-D408-ADE3-8DABB1EAD364}"/>
              </a:ext>
            </a:extLst>
          </p:cNvPr>
          <p:cNvSpPr>
            <a:spLocks noGrp="1"/>
          </p:cNvSpPr>
          <p:nvPr>
            <p:ph type="dt" sz="half" idx="10"/>
          </p:nvPr>
        </p:nvSpPr>
        <p:spPr>
          <a:xfrm>
            <a:off x="838200" y="6356350"/>
            <a:ext cx="1892804" cy="365125"/>
          </a:xfrm>
        </p:spPr>
        <p:txBody>
          <a:bodyPr>
            <a:normAutofit/>
          </a:bodyPr>
          <a:lstStyle/>
          <a:p>
            <a:pPr>
              <a:spcAft>
                <a:spcPts val="600"/>
              </a:spcAft>
            </a:pPr>
            <a:fld id="{FC055438-640F-4FFC-A45C-3E0DEB9B45BA}" type="datetime1">
              <a:rPr lang="tr-TR" smtClean="0">
                <a:solidFill>
                  <a:schemeClr val="tx1">
                    <a:lumMod val="50000"/>
                    <a:lumOff val="50000"/>
                  </a:schemeClr>
                </a:solidFill>
              </a:rPr>
              <a:pPr>
                <a:spcAft>
                  <a:spcPts val="600"/>
                </a:spcAft>
              </a:pPr>
              <a:t>15.01.2026</a:t>
            </a:fld>
            <a:endParaRPr lang="tr-TR">
              <a:solidFill>
                <a:schemeClr val="tx1">
                  <a:lumMod val="50000"/>
                  <a:lumOff val="50000"/>
                </a:schemeClr>
              </a:solidFill>
            </a:endParaRPr>
          </a:p>
        </p:txBody>
      </p:sp>
      <p:sp>
        <p:nvSpPr>
          <p:cNvPr id="7" name="Slayt Numarası Yer Tutucusu 6">
            <a:extLst>
              <a:ext uri="{FF2B5EF4-FFF2-40B4-BE49-F238E27FC236}">
                <a16:creationId xmlns:a16="http://schemas.microsoft.com/office/drawing/2014/main" id="{00D5BA28-ADA8-F7CB-D75E-F83E538EE616}"/>
              </a:ext>
            </a:extLst>
          </p:cNvPr>
          <p:cNvSpPr>
            <a:spLocks noGrp="1"/>
          </p:cNvSpPr>
          <p:nvPr>
            <p:ph type="sldNum" sz="quarter" idx="12"/>
          </p:nvPr>
        </p:nvSpPr>
        <p:spPr>
          <a:xfrm>
            <a:off x="8610600" y="6356350"/>
            <a:ext cx="2743200" cy="365125"/>
          </a:xfrm>
        </p:spPr>
        <p:txBody>
          <a:bodyPr>
            <a:normAutofit/>
          </a:bodyPr>
          <a:lstStyle/>
          <a:p>
            <a:pPr>
              <a:spcAft>
                <a:spcPts val="600"/>
              </a:spcAft>
            </a:pPr>
            <a:fld id="{993F692B-8A7A-473C-8BE4-D66C8DE9A1BF}" type="slidenum">
              <a:rPr lang="tr-TR">
                <a:solidFill>
                  <a:schemeClr val="tx1">
                    <a:lumMod val="50000"/>
                    <a:lumOff val="50000"/>
                  </a:schemeClr>
                </a:solidFill>
              </a:rPr>
              <a:pPr>
                <a:spcAft>
                  <a:spcPts val="600"/>
                </a:spcAft>
              </a:pPr>
              <a:t>9</a:t>
            </a:fld>
            <a:endParaRPr lang="tr-TR">
              <a:solidFill>
                <a:schemeClr val="tx1">
                  <a:lumMod val="50000"/>
                  <a:lumOff val="50000"/>
                </a:schemeClr>
              </a:solidFill>
            </a:endParaRPr>
          </a:p>
        </p:txBody>
      </p:sp>
    </p:spTree>
    <p:extLst>
      <p:ext uri="{BB962C8B-B14F-4D97-AF65-F5344CB8AC3E}">
        <p14:creationId xmlns:p14="http://schemas.microsoft.com/office/powerpoint/2010/main" val="4282890895"/>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1105</Words>
  <Application>Microsoft Office PowerPoint</Application>
  <PresentationFormat>Geniş ekran</PresentationFormat>
  <Paragraphs>63</Paragraphs>
  <Slides>14</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14</vt:i4>
      </vt:variant>
    </vt:vector>
  </HeadingPairs>
  <TitlesOfParts>
    <vt:vector size="19" baseType="lpstr">
      <vt:lpstr>Arial</vt:lpstr>
      <vt:lpstr>Calibri</vt:lpstr>
      <vt:lpstr>Calibri Light</vt:lpstr>
      <vt:lpstr>Times New Roman</vt:lpstr>
      <vt:lpstr>Office Teması</vt:lpstr>
      <vt:lpstr>PowerPoint Sunusu</vt:lpstr>
      <vt:lpstr>Genel Bilgiler</vt:lpstr>
      <vt:lpstr>Koordinatörün Mesajı</vt:lpstr>
      <vt:lpstr>Üniversitemizde “6 Şubat Depremlerinin İzleri” Konulu Anma Programı</vt:lpstr>
      <vt:lpstr>Afet Bilinci: 100 Yıllık Deneyim ve Geleceğe Bakış Sempozyumuna Katılım Sağladık</vt:lpstr>
      <vt:lpstr>İlk Yardım Eğitimi Düzenlendi</vt:lpstr>
      <vt:lpstr>HAP Uygulayıcı Eğitimi Gerçekleştirildi</vt:lpstr>
      <vt:lpstr>UMKE Personeline Yönelik Düzenlenen Psikososyal Destek Eğitimine Katkı Sağladık</vt:lpstr>
      <vt:lpstr>Trabzon Havalimanı Acil Durum Tatbikatına Katıldık</vt:lpstr>
      <vt:lpstr>Afet Sağlık Grubu Saha Tatbikatına Katıldık</vt:lpstr>
      <vt:lpstr>Tıbbi KBRN Farkındalık Eğitimine Katıldık</vt:lpstr>
      <vt:lpstr>Afet ve Acil Durum Koordinatörlüğü 2025 Yılı Faaliyetlerine İlişkin Genel Değerlendirme</vt:lpstr>
      <vt:lpstr>Koordinatörümüz Dr. Öğr. Üyesi Galip Usta’nın Editör Kurulunda Yer Aldığı Kitap Yayımlanmıştır</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kurumsal  iletişim</dc:creator>
  <cp:lastModifiedBy>Galip Usta</cp:lastModifiedBy>
  <cp:revision>25</cp:revision>
  <dcterms:created xsi:type="dcterms:W3CDTF">2024-02-16T07:28:11Z</dcterms:created>
  <dcterms:modified xsi:type="dcterms:W3CDTF">2026-01-15T20:17:56Z</dcterms:modified>
</cp:coreProperties>
</file>