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37" r:id="rId2"/>
    <p:sldId id="330" r:id="rId3"/>
    <p:sldId id="493" r:id="rId4"/>
    <p:sldId id="286" r:id="rId5"/>
    <p:sldId id="464" r:id="rId6"/>
    <p:sldId id="494" r:id="rId7"/>
    <p:sldId id="354" r:id="rId8"/>
    <p:sldId id="502" r:id="rId9"/>
    <p:sldId id="432" r:id="rId10"/>
    <p:sldId id="442" r:id="rId11"/>
    <p:sldId id="496" r:id="rId12"/>
    <p:sldId id="298" r:id="rId13"/>
    <p:sldId id="462" r:id="rId14"/>
    <p:sldId id="340" r:id="rId15"/>
    <p:sldId id="299" r:id="rId16"/>
    <p:sldId id="497" r:id="rId17"/>
    <p:sldId id="450" r:id="rId18"/>
    <p:sldId id="481" r:id="rId19"/>
    <p:sldId id="451" r:id="rId20"/>
    <p:sldId id="351" r:id="rId21"/>
    <p:sldId id="437" r:id="rId22"/>
    <p:sldId id="452" r:id="rId23"/>
    <p:sldId id="438" r:id="rId24"/>
    <p:sldId id="498" r:id="rId25"/>
    <p:sldId id="501" r:id="rId26"/>
    <p:sldId id="507" r:id="rId27"/>
    <p:sldId id="508" r:id="rId28"/>
    <p:sldId id="509" r:id="rId29"/>
    <p:sldId id="500" r:id="rId30"/>
    <p:sldId id="499" r:id="rId31"/>
    <p:sldId id="440" r:id="rId32"/>
    <p:sldId id="318" r:id="rId33"/>
    <p:sldId id="439" r:id="rId34"/>
    <p:sldId id="491" r:id="rId35"/>
    <p:sldId id="453" r:id="rId36"/>
    <p:sldId id="472" r:id="rId37"/>
    <p:sldId id="454" r:id="rId38"/>
    <p:sldId id="473" r:id="rId39"/>
    <p:sldId id="455" r:id="rId40"/>
    <p:sldId id="456" r:id="rId41"/>
    <p:sldId id="342" r:id="rId42"/>
    <p:sldId id="347" r:id="rId43"/>
    <p:sldId id="411" r:id="rId44"/>
    <p:sldId id="350" r:id="rId45"/>
    <p:sldId id="427" r:id="rId46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9641" autoAdjust="0"/>
  </p:normalViewPr>
  <p:slideViewPr>
    <p:cSldViewPr snapToGrid="0">
      <p:cViewPr varScale="1">
        <p:scale>
          <a:sx n="112" d="100"/>
          <a:sy n="112" d="100"/>
        </p:scale>
        <p:origin x="54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ACDE7-6295-4552-952E-78CD0ABAF4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0E4165-B273-4B0D-A568-DB6D93DA952E}">
      <dgm:prSet phldrT="[Metin]"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TÜBİTAK ve uluslararası proje deneyimine sahip yönetici kadro</a:t>
          </a:r>
          <a:endParaRPr lang="tr-TR" sz="1700" dirty="0">
            <a:solidFill>
              <a:schemeClr val="tx1"/>
            </a:solidFill>
          </a:endParaRPr>
        </a:p>
      </dgm:t>
    </dgm:pt>
    <dgm:pt modelId="{623B4DD4-34DC-4762-9E55-C79215AD8FBB}" type="parTrans" cxnId="{653875E9-D8FA-4427-8D2C-B6B83CC0535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4047E5C-D873-4876-9616-872759F522B7}" type="sibTrans" cxnId="{653875E9-D8FA-4427-8D2C-B6B83CC0535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95DDBEC-1CC8-4E0A-8861-127F8F474348}">
      <dgm:prSet phldrT="[Metin]"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Etkin web sitesi ve sosyal medya kullanımı</a:t>
          </a:r>
          <a:endParaRPr lang="tr-TR" sz="1700" dirty="0">
            <a:solidFill>
              <a:schemeClr val="tx1"/>
            </a:solidFill>
          </a:endParaRPr>
        </a:p>
      </dgm:t>
    </dgm:pt>
    <dgm:pt modelId="{33C6A2BA-B316-4743-94F5-D60A5A979DB8}" type="parTrans" cxnId="{4A299E8F-265D-44EE-835C-87B3F61EA7D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7A27886-E227-4CA4-98CE-5D58CDD53B44}" type="sibTrans" cxnId="{4A299E8F-265D-44EE-835C-87B3F61EA7D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5FAEBFB-E678-43E0-8670-26356EF7C3FB}">
      <dgm:prSet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İlk dört modülde (farkındalık, destek, iş birliği, FSMH) yüksek faaliyet düzeyi ve FSMH ekosistemi oluşturulması</a:t>
          </a:r>
          <a:endParaRPr lang="tr-TR" sz="1700" dirty="0">
            <a:solidFill>
              <a:schemeClr val="tx1"/>
            </a:solidFill>
          </a:endParaRPr>
        </a:p>
      </dgm:t>
    </dgm:pt>
    <dgm:pt modelId="{1E11E835-300B-4029-8506-1CC93FAA8FFF}" type="parTrans" cxnId="{39629D85-0241-4081-A5D3-4FE2B621B2B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1430F97-C689-4113-9FA2-8C953511AA3A}" type="sibTrans" cxnId="{39629D85-0241-4081-A5D3-4FE2B621B2B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D008F8F-5A7F-4EF3-9AA2-2CA560A80F38}">
      <dgm:prSet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Akademisyen ve öğrencilere birebir proje yazım ve sistem desteği</a:t>
          </a:r>
          <a:endParaRPr lang="tr-TR" sz="1700" dirty="0">
            <a:solidFill>
              <a:schemeClr val="tx1"/>
            </a:solidFill>
          </a:endParaRPr>
        </a:p>
      </dgm:t>
    </dgm:pt>
    <dgm:pt modelId="{D3408AE6-A869-4716-BD56-0EF392EFE366}" type="parTrans" cxnId="{3B429547-A6B8-48C7-B675-0F008BC140D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17D6C1A-C067-4467-A9AB-65DA511B99B5}" type="sibTrans" cxnId="{3B429547-A6B8-48C7-B675-0F008BC140D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161168-C3B3-449D-A473-9961BD9329B8}">
      <dgm:prSet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Düzenlenen proje eğitimleri ve bilgilendirme faaliyetleri</a:t>
          </a:r>
          <a:endParaRPr lang="tr-TR" sz="1700" dirty="0">
            <a:solidFill>
              <a:schemeClr val="tx1"/>
            </a:solidFill>
          </a:endParaRPr>
        </a:p>
      </dgm:t>
    </dgm:pt>
    <dgm:pt modelId="{4165E13D-A88B-443E-9014-E9634C936569}" type="parTrans" cxnId="{1D164A0E-74C5-4580-BD15-0DB20F6480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F5BDE6B-9720-4DDB-A943-3BBAA0025709}" type="sibTrans" cxnId="{1D164A0E-74C5-4580-BD15-0DB20F6480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DA00DDB-1ABD-4FB4-8AFE-73ACC9E866AD}">
      <dgm:prSet phldrT="[Metin]"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Stratejik hedeflerle uyumlu güçlü yönetim ve liderlik</a:t>
          </a:r>
          <a:endParaRPr lang="tr-TR" sz="1700" dirty="0">
            <a:solidFill>
              <a:schemeClr val="tx1"/>
            </a:solidFill>
          </a:endParaRPr>
        </a:p>
      </dgm:t>
    </dgm:pt>
    <dgm:pt modelId="{F9F3B3E9-4816-4955-93FC-45D1B959D601}" type="sibTrans" cxnId="{D9A976F4-9E15-4E7C-A0F9-5E214CB6C09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8B4E0C9-CF79-405E-AB80-A3FE7CF2298C}" type="parTrans" cxnId="{D9A976F4-9E15-4E7C-A0F9-5E214CB6C09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68FCD90-8832-451E-ABA0-C87109D6692F}">
      <dgm:prSet custT="1"/>
      <dgm:spPr/>
      <dgm:t>
        <a:bodyPr/>
        <a:lstStyle/>
        <a:p>
          <a:r>
            <a:rPr lang="tr-TR" sz="1700" dirty="0" smtClean="0">
              <a:solidFill>
                <a:schemeClr val="tx1"/>
              </a:solidFill>
            </a:rPr>
            <a:t>Patent ve lisanslama hizmetlerinin etkin biçimde yürütülmesi</a:t>
          </a:r>
          <a:endParaRPr lang="tr-TR" sz="1700" dirty="0">
            <a:solidFill>
              <a:schemeClr val="tx1"/>
            </a:solidFill>
          </a:endParaRPr>
        </a:p>
      </dgm:t>
    </dgm:pt>
    <dgm:pt modelId="{E2455959-737D-4ABB-BBD9-C7B9683B4E4B}" type="parTrans" cxnId="{557D3AE2-EFD9-4E47-94DC-EF4EBDA716F8}">
      <dgm:prSet/>
      <dgm:spPr/>
      <dgm:t>
        <a:bodyPr/>
        <a:lstStyle/>
        <a:p>
          <a:endParaRPr lang="tr-TR"/>
        </a:p>
      </dgm:t>
    </dgm:pt>
    <dgm:pt modelId="{1CA74BED-116E-4B2F-8713-FB2A595E98EB}" type="sibTrans" cxnId="{557D3AE2-EFD9-4E47-94DC-EF4EBDA716F8}">
      <dgm:prSet/>
      <dgm:spPr/>
      <dgm:t>
        <a:bodyPr/>
        <a:lstStyle/>
        <a:p>
          <a:endParaRPr lang="tr-TR"/>
        </a:p>
      </dgm:t>
    </dgm:pt>
    <dgm:pt modelId="{E7C61367-F76B-4E3D-AB92-0CDAC626E604}" type="pres">
      <dgm:prSet presAssocID="{1F2ACDE7-6295-4552-952E-78CD0ABAF4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9E0B4EC-D2C4-4D73-8DE1-BB708E8E2CC1}" type="pres">
      <dgm:prSet presAssocID="{1F2ACDE7-6295-4552-952E-78CD0ABAF40D}" presName="Name1" presStyleCnt="0"/>
      <dgm:spPr/>
    </dgm:pt>
    <dgm:pt modelId="{287CDF45-B323-4F0D-B4B8-E7AAD87252B7}" type="pres">
      <dgm:prSet presAssocID="{1F2ACDE7-6295-4552-952E-78CD0ABAF40D}" presName="cycle" presStyleCnt="0"/>
      <dgm:spPr/>
    </dgm:pt>
    <dgm:pt modelId="{BB6190E8-207F-4BE5-A9BE-4003275C92E1}" type="pres">
      <dgm:prSet presAssocID="{1F2ACDE7-6295-4552-952E-78CD0ABAF40D}" presName="srcNode" presStyleLbl="node1" presStyleIdx="0" presStyleCnt="7"/>
      <dgm:spPr/>
    </dgm:pt>
    <dgm:pt modelId="{E2828A3E-19F6-44CD-BFE4-AE6371C132D7}" type="pres">
      <dgm:prSet presAssocID="{1F2ACDE7-6295-4552-952E-78CD0ABAF40D}" presName="conn" presStyleLbl="parChTrans1D2" presStyleIdx="0" presStyleCnt="1"/>
      <dgm:spPr/>
      <dgm:t>
        <a:bodyPr/>
        <a:lstStyle/>
        <a:p>
          <a:endParaRPr lang="tr-TR"/>
        </a:p>
      </dgm:t>
    </dgm:pt>
    <dgm:pt modelId="{1962DC8C-9454-41B9-B1EE-46B5594C73BA}" type="pres">
      <dgm:prSet presAssocID="{1F2ACDE7-6295-4552-952E-78CD0ABAF40D}" presName="extraNode" presStyleLbl="node1" presStyleIdx="0" presStyleCnt="7"/>
      <dgm:spPr/>
    </dgm:pt>
    <dgm:pt modelId="{51EFF677-0F67-4C0F-B251-8D6CAEF14EE9}" type="pres">
      <dgm:prSet presAssocID="{1F2ACDE7-6295-4552-952E-78CD0ABAF40D}" presName="dstNode" presStyleLbl="node1" presStyleIdx="0" presStyleCnt="7"/>
      <dgm:spPr/>
    </dgm:pt>
    <dgm:pt modelId="{09AB7D83-2409-4180-A994-D3DF0C7F15AE}" type="pres">
      <dgm:prSet presAssocID="{8DA00DDB-1ABD-4FB4-8AFE-73ACC9E866A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4F9CF0-CDBA-4E88-89E3-64E2D453B1FB}" type="pres">
      <dgm:prSet presAssocID="{8DA00DDB-1ABD-4FB4-8AFE-73ACC9E866AD}" presName="accent_1" presStyleCnt="0"/>
      <dgm:spPr/>
    </dgm:pt>
    <dgm:pt modelId="{5347633F-60AC-4079-BEFF-946D623FAE54}" type="pres">
      <dgm:prSet presAssocID="{8DA00DDB-1ABD-4FB4-8AFE-73ACC9E866AD}" presName="accentRepeatNode" presStyleLbl="solidFgAcc1" presStyleIdx="0" presStyleCnt="7"/>
      <dgm:spPr/>
    </dgm:pt>
    <dgm:pt modelId="{B813C5D9-15B1-4208-980A-FBF6DD59FF78}" type="pres">
      <dgm:prSet presAssocID="{2F0E4165-B273-4B0D-A568-DB6D93DA952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83EC6-0804-46F1-B26A-3C590435C20D}" type="pres">
      <dgm:prSet presAssocID="{2F0E4165-B273-4B0D-A568-DB6D93DA952E}" presName="accent_2" presStyleCnt="0"/>
      <dgm:spPr/>
    </dgm:pt>
    <dgm:pt modelId="{A848EB99-BABA-4A12-8CA1-F5AF82ED0533}" type="pres">
      <dgm:prSet presAssocID="{2F0E4165-B273-4B0D-A568-DB6D93DA952E}" presName="accentRepeatNode" presStyleLbl="solidFgAcc1" presStyleIdx="1" presStyleCnt="7"/>
      <dgm:spPr/>
    </dgm:pt>
    <dgm:pt modelId="{892E0D14-6CE5-419F-9B6A-EFE40D3AE512}" type="pres">
      <dgm:prSet presAssocID="{895DDBEC-1CC8-4E0A-8861-127F8F47434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1F5519-FFF7-4B49-8217-08BD7900AC16}" type="pres">
      <dgm:prSet presAssocID="{895DDBEC-1CC8-4E0A-8861-127F8F474348}" presName="accent_3" presStyleCnt="0"/>
      <dgm:spPr/>
    </dgm:pt>
    <dgm:pt modelId="{A1F3D188-5344-479C-8DE4-C5C46642E232}" type="pres">
      <dgm:prSet presAssocID="{895DDBEC-1CC8-4E0A-8861-127F8F474348}" presName="accentRepeatNode" presStyleLbl="solidFgAcc1" presStyleIdx="2" presStyleCnt="7"/>
      <dgm:spPr/>
    </dgm:pt>
    <dgm:pt modelId="{3F2F6D73-546A-4E99-9580-74920244C926}" type="pres">
      <dgm:prSet presAssocID="{B5FAEBFB-E678-43E0-8670-26356EF7C3F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5C56DE-4405-4202-9CEC-25B1FF6FDF38}" type="pres">
      <dgm:prSet presAssocID="{B5FAEBFB-E678-43E0-8670-26356EF7C3FB}" presName="accent_4" presStyleCnt="0"/>
      <dgm:spPr/>
    </dgm:pt>
    <dgm:pt modelId="{CE8E1D53-E3C9-4FC8-A9A9-450CEC7630D7}" type="pres">
      <dgm:prSet presAssocID="{B5FAEBFB-E678-43E0-8670-26356EF7C3FB}" presName="accentRepeatNode" presStyleLbl="solidFgAcc1" presStyleIdx="3" presStyleCnt="7"/>
      <dgm:spPr/>
    </dgm:pt>
    <dgm:pt modelId="{9C156DC1-CDA4-47C9-8E13-C5578B5E9144}" type="pres">
      <dgm:prSet presAssocID="{968FCD90-8832-451E-ABA0-C87109D6692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CDBF70-405A-4570-8B19-7A0659F76BBA}" type="pres">
      <dgm:prSet presAssocID="{968FCD90-8832-451E-ABA0-C87109D6692F}" presName="accent_5" presStyleCnt="0"/>
      <dgm:spPr/>
    </dgm:pt>
    <dgm:pt modelId="{CABD8241-F538-41EE-8D56-8BFA3B5A1B6D}" type="pres">
      <dgm:prSet presAssocID="{968FCD90-8832-451E-ABA0-C87109D6692F}" presName="accentRepeatNode" presStyleLbl="solidFgAcc1" presStyleIdx="4" presStyleCnt="7"/>
      <dgm:spPr/>
    </dgm:pt>
    <dgm:pt modelId="{B87E85F1-748A-42C1-B6C9-591B13369020}" type="pres">
      <dgm:prSet presAssocID="{DD008F8F-5A7F-4EF3-9AA2-2CA560A80F3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52668-B98D-406A-BF9A-F1F8E634F083}" type="pres">
      <dgm:prSet presAssocID="{DD008F8F-5A7F-4EF3-9AA2-2CA560A80F38}" presName="accent_6" presStyleCnt="0"/>
      <dgm:spPr/>
    </dgm:pt>
    <dgm:pt modelId="{F3135B92-9872-4F3A-BD16-6C09731C06B1}" type="pres">
      <dgm:prSet presAssocID="{DD008F8F-5A7F-4EF3-9AA2-2CA560A80F38}" presName="accentRepeatNode" presStyleLbl="solidFgAcc1" presStyleIdx="5" presStyleCnt="7"/>
      <dgm:spPr/>
    </dgm:pt>
    <dgm:pt modelId="{71751187-E294-4812-BE5E-CBC6777D770F}" type="pres">
      <dgm:prSet presAssocID="{67161168-C3B3-449D-A473-9961BD9329B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FB2099-29CD-49F4-9D36-FDCC16B03219}" type="pres">
      <dgm:prSet presAssocID="{67161168-C3B3-449D-A473-9961BD9329B8}" presName="accent_7" presStyleCnt="0"/>
      <dgm:spPr/>
    </dgm:pt>
    <dgm:pt modelId="{78AD2B96-39F4-48C6-9776-4386F290BD72}" type="pres">
      <dgm:prSet presAssocID="{67161168-C3B3-449D-A473-9961BD9329B8}" presName="accentRepeatNode" presStyleLbl="solidFgAcc1" presStyleIdx="6" presStyleCnt="7"/>
      <dgm:spPr/>
    </dgm:pt>
  </dgm:ptLst>
  <dgm:cxnLst>
    <dgm:cxn modelId="{7C46BE67-C751-43F4-9F3F-394436F2DA82}" type="presOf" srcId="{67161168-C3B3-449D-A473-9961BD9329B8}" destId="{71751187-E294-4812-BE5E-CBC6777D770F}" srcOrd="0" destOrd="0" presId="urn:microsoft.com/office/officeart/2008/layout/VerticalCurvedList"/>
    <dgm:cxn modelId="{4A299E8F-265D-44EE-835C-87B3F61EA7DF}" srcId="{1F2ACDE7-6295-4552-952E-78CD0ABAF40D}" destId="{895DDBEC-1CC8-4E0A-8861-127F8F474348}" srcOrd="2" destOrd="0" parTransId="{33C6A2BA-B316-4743-94F5-D60A5A979DB8}" sibTransId="{87A27886-E227-4CA4-98CE-5D58CDD53B44}"/>
    <dgm:cxn modelId="{B2E132EE-D2B7-418A-B5A0-B5674E7660D1}" type="presOf" srcId="{895DDBEC-1CC8-4E0A-8861-127F8F474348}" destId="{892E0D14-6CE5-419F-9B6A-EFE40D3AE512}" srcOrd="0" destOrd="0" presId="urn:microsoft.com/office/officeart/2008/layout/VerticalCurvedList"/>
    <dgm:cxn modelId="{39629D85-0241-4081-A5D3-4FE2B621B2B8}" srcId="{1F2ACDE7-6295-4552-952E-78CD0ABAF40D}" destId="{B5FAEBFB-E678-43E0-8670-26356EF7C3FB}" srcOrd="3" destOrd="0" parTransId="{1E11E835-300B-4029-8506-1CC93FAA8FFF}" sibTransId="{71430F97-C689-4113-9FA2-8C953511AA3A}"/>
    <dgm:cxn modelId="{557D3AE2-EFD9-4E47-94DC-EF4EBDA716F8}" srcId="{1F2ACDE7-6295-4552-952E-78CD0ABAF40D}" destId="{968FCD90-8832-451E-ABA0-C87109D6692F}" srcOrd="4" destOrd="0" parTransId="{E2455959-737D-4ABB-BBD9-C7B9683B4E4B}" sibTransId="{1CA74BED-116E-4B2F-8713-FB2A595E98EB}"/>
    <dgm:cxn modelId="{653875E9-D8FA-4427-8D2C-B6B83CC05352}" srcId="{1F2ACDE7-6295-4552-952E-78CD0ABAF40D}" destId="{2F0E4165-B273-4B0D-A568-DB6D93DA952E}" srcOrd="1" destOrd="0" parTransId="{623B4DD4-34DC-4762-9E55-C79215AD8FBB}" sibTransId="{64047E5C-D873-4876-9616-872759F522B7}"/>
    <dgm:cxn modelId="{BF901848-FD3D-4778-8656-664E7A836FBA}" type="presOf" srcId="{8DA00DDB-1ABD-4FB4-8AFE-73ACC9E866AD}" destId="{09AB7D83-2409-4180-A994-D3DF0C7F15AE}" srcOrd="0" destOrd="0" presId="urn:microsoft.com/office/officeart/2008/layout/VerticalCurvedList"/>
    <dgm:cxn modelId="{D9A976F4-9E15-4E7C-A0F9-5E214CB6C097}" srcId="{1F2ACDE7-6295-4552-952E-78CD0ABAF40D}" destId="{8DA00DDB-1ABD-4FB4-8AFE-73ACC9E866AD}" srcOrd="0" destOrd="0" parTransId="{E8B4E0C9-CF79-405E-AB80-A3FE7CF2298C}" sibTransId="{F9F3B3E9-4816-4955-93FC-45D1B959D601}"/>
    <dgm:cxn modelId="{1D164A0E-74C5-4580-BD15-0DB20F648044}" srcId="{1F2ACDE7-6295-4552-952E-78CD0ABAF40D}" destId="{67161168-C3B3-449D-A473-9961BD9329B8}" srcOrd="6" destOrd="0" parTransId="{4165E13D-A88B-443E-9014-E9634C936569}" sibTransId="{1F5BDE6B-9720-4DDB-A943-3BBAA0025709}"/>
    <dgm:cxn modelId="{D1A63039-7A73-4F1C-BE3F-2FBFF00D3F83}" type="presOf" srcId="{968FCD90-8832-451E-ABA0-C87109D6692F}" destId="{9C156DC1-CDA4-47C9-8E13-C5578B5E9144}" srcOrd="0" destOrd="0" presId="urn:microsoft.com/office/officeart/2008/layout/VerticalCurvedList"/>
    <dgm:cxn modelId="{3B429547-A6B8-48C7-B675-0F008BC140D4}" srcId="{1F2ACDE7-6295-4552-952E-78CD0ABAF40D}" destId="{DD008F8F-5A7F-4EF3-9AA2-2CA560A80F38}" srcOrd="5" destOrd="0" parTransId="{D3408AE6-A869-4716-BD56-0EF392EFE366}" sibTransId="{517D6C1A-C067-4467-A9AB-65DA511B99B5}"/>
    <dgm:cxn modelId="{F6AB4759-D56A-4072-9659-0BEBC27C103B}" type="presOf" srcId="{F9F3B3E9-4816-4955-93FC-45D1B959D601}" destId="{E2828A3E-19F6-44CD-BFE4-AE6371C132D7}" srcOrd="0" destOrd="0" presId="urn:microsoft.com/office/officeart/2008/layout/VerticalCurvedList"/>
    <dgm:cxn modelId="{4365799C-AA37-42E4-93BD-878BE9E14E65}" type="presOf" srcId="{2F0E4165-B273-4B0D-A568-DB6D93DA952E}" destId="{B813C5D9-15B1-4208-980A-FBF6DD59FF78}" srcOrd="0" destOrd="0" presId="urn:microsoft.com/office/officeart/2008/layout/VerticalCurvedList"/>
    <dgm:cxn modelId="{5A9DF164-54BF-4B86-9548-B59FFADE9F90}" type="presOf" srcId="{B5FAEBFB-E678-43E0-8670-26356EF7C3FB}" destId="{3F2F6D73-546A-4E99-9580-74920244C926}" srcOrd="0" destOrd="0" presId="urn:microsoft.com/office/officeart/2008/layout/VerticalCurvedList"/>
    <dgm:cxn modelId="{953B838E-8E0B-4E36-8EF8-B3C388974110}" type="presOf" srcId="{1F2ACDE7-6295-4552-952E-78CD0ABAF40D}" destId="{E7C61367-F76B-4E3D-AB92-0CDAC626E604}" srcOrd="0" destOrd="0" presId="urn:microsoft.com/office/officeart/2008/layout/VerticalCurvedList"/>
    <dgm:cxn modelId="{E35BB155-4A78-45F3-9B51-BB82CC99E160}" type="presOf" srcId="{DD008F8F-5A7F-4EF3-9AA2-2CA560A80F38}" destId="{B87E85F1-748A-42C1-B6C9-591B13369020}" srcOrd="0" destOrd="0" presId="urn:microsoft.com/office/officeart/2008/layout/VerticalCurvedList"/>
    <dgm:cxn modelId="{2246A6A3-9CE3-4C06-8572-0027EF83CBEA}" type="presParOf" srcId="{E7C61367-F76B-4E3D-AB92-0CDAC626E604}" destId="{09E0B4EC-D2C4-4D73-8DE1-BB708E8E2CC1}" srcOrd="0" destOrd="0" presId="urn:microsoft.com/office/officeart/2008/layout/VerticalCurvedList"/>
    <dgm:cxn modelId="{47A796C2-0C6D-478A-82BE-EBEB98B9A019}" type="presParOf" srcId="{09E0B4EC-D2C4-4D73-8DE1-BB708E8E2CC1}" destId="{287CDF45-B323-4F0D-B4B8-E7AAD87252B7}" srcOrd="0" destOrd="0" presId="urn:microsoft.com/office/officeart/2008/layout/VerticalCurvedList"/>
    <dgm:cxn modelId="{418FE9FE-B3C2-42A9-B548-485B159F4D26}" type="presParOf" srcId="{287CDF45-B323-4F0D-B4B8-E7AAD87252B7}" destId="{BB6190E8-207F-4BE5-A9BE-4003275C92E1}" srcOrd="0" destOrd="0" presId="urn:microsoft.com/office/officeart/2008/layout/VerticalCurvedList"/>
    <dgm:cxn modelId="{52FC8C31-936F-4F2A-8D29-08AAC5E9BC12}" type="presParOf" srcId="{287CDF45-B323-4F0D-B4B8-E7AAD87252B7}" destId="{E2828A3E-19F6-44CD-BFE4-AE6371C132D7}" srcOrd="1" destOrd="0" presId="urn:microsoft.com/office/officeart/2008/layout/VerticalCurvedList"/>
    <dgm:cxn modelId="{0A6B15B4-6494-4B92-AF5C-C3F8F7090ABD}" type="presParOf" srcId="{287CDF45-B323-4F0D-B4B8-E7AAD87252B7}" destId="{1962DC8C-9454-41B9-B1EE-46B5594C73BA}" srcOrd="2" destOrd="0" presId="urn:microsoft.com/office/officeart/2008/layout/VerticalCurvedList"/>
    <dgm:cxn modelId="{529600D2-08AD-41C7-A36E-5C23E3769AF2}" type="presParOf" srcId="{287CDF45-B323-4F0D-B4B8-E7AAD87252B7}" destId="{51EFF677-0F67-4C0F-B251-8D6CAEF14EE9}" srcOrd="3" destOrd="0" presId="urn:microsoft.com/office/officeart/2008/layout/VerticalCurvedList"/>
    <dgm:cxn modelId="{433B4D84-CE5E-4798-84ED-73C58E5DD3B2}" type="presParOf" srcId="{09E0B4EC-D2C4-4D73-8DE1-BB708E8E2CC1}" destId="{09AB7D83-2409-4180-A994-D3DF0C7F15AE}" srcOrd="1" destOrd="0" presId="urn:microsoft.com/office/officeart/2008/layout/VerticalCurvedList"/>
    <dgm:cxn modelId="{CBDB6C0A-49EF-4D94-B779-55C6E0754C63}" type="presParOf" srcId="{09E0B4EC-D2C4-4D73-8DE1-BB708E8E2CC1}" destId="{2B4F9CF0-CDBA-4E88-89E3-64E2D453B1FB}" srcOrd="2" destOrd="0" presId="urn:microsoft.com/office/officeart/2008/layout/VerticalCurvedList"/>
    <dgm:cxn modelId="{3AA6617F-1715-499A-9AC7-0DAB19BEFBD7}" type="presParOf" srcId="{2B4F9CF0-CDBA-4E88-89E3-64E2D453B1FB}" destId="{5347633F-60AC-4079-BEFF-946D623FAE54}" srcOrd="0" destOrd="0" presId="urn:microsoft.com/office/officeart/2008/layout/VerticalCurvedList"/>
    <dgm:cxn modelId="{3B60F479-3820-4A5C-8555-95320A9EF058}" type="presParOf" srcId="{09E0B4EC-D2C4-4D73-8DE1-BB708E8E2CC1}" destId="{B813C5D9-15B1-4208-980A-FBF6DD59FF78}" srcOrd="3" destOrd="0" presId="urn:microsoft.com/office/officeart/2008/layout/VerticalCurvedList"/>
    <dgm:cxn modelId="{3C6C542F-4C30-4DCF-A25A-54A95766AC4C}" type="presParOf" srcId="{09E0B4EC-D2C4-4D73-8DE1-BB708E8E2CC1}" destId="{FBA83EC6-0804-46F1-B26A-3C590435C20D}" srcOrd="4" destOrd="0" presId="urn:microsoft.com/office/officeart/2008/layout/VerticalCurvedList"/>
    <dgm:cxn modelId="{81169609-0ECB-4AE1-962D-0141D2EBF3C1}" type="presParOf" srcId="{FBA83EC6-0804-46F1-B26A-3C590435C20D}" destId="{A848EB99-BABA-4A12-8CA1-F5AF82ED0533}" srcOrd="0" destOrd="0" presId="urn:microsoft.com/office/officeart/2008/layout/VerticalCurvedList"/>
    <dgm:cxn modelId="{635A39D0-F91E-4071-940A-7F5C06E98E13}" type="presParOf" srcId="{09E0B4EC-D2C4-4D73-8DE1-BB708E8E2CC1}" destId="{892E0D14-6CE5-419F-9B6A-EFE40D3AE512}" srcOrd="5" destOrd="0" presId="urn:microsoft.com/office/officeart/2008/layout/VerticalCurvedList"/>
    <dgm:cxn modelId="{BE5FF066-0DCE-4327-90F5-BCD546943E8B}" type="presParOf" srcId="{09E0B4EC-D2C4-4D73-8DE1-BB708E8E2CC1}" destId="{1F1F5519-FFF7-4B49-8217-08BD7900AC16}" srcOrd="6" destOrd="0" presId="urn:microsoft.com/office/officeart/2008/layout/VerticalCurvedList"/>
    <dgm:cxn modelId="{A61CFFD7-F7BF-4957-AE4E-E31481DE394A}" type="presParOf" srcId="{1F1F5519-FFF7-4B49-8217-08BD7900AC16}" destId="{A1F3D188-5344-479C-8DE4-C5C46642E232}" srcOrd="0" destOrd="0" presId="urn:microsoft.com/office/officeart/2008/layout/VerticalCurvedList"/>
    <dgm:cxn modelId="{6F9B6A22-C2FF-426E-BE70-C693E5F7AC78}" type="presParOf" srcId="{09E0B4EC-D2C4-4D73-8DE1-BB708E8E2CC1}" destId="{3F2F6D73-546A-4E99-9580-74920244C926}" srcOrd="7" destOrd="0" presId="urn:microsoft.com/office/officeart/2008/layout/VerticalCurvedList"/>
    <dgm:cxn modelId="{BB13E78C-C430-49B5-84EA-0AB07894239F}" type="presParOf" srcId="{09E0B4EC-D2C4-4D73-8DE1-BB708E8E2CC1}" destId="{D45C56DE-4405-4202-9CEC-25B1FF6FDF38}" srcOrd="8" destOrd="0" presId="urn:microsoft.com/office/officeart/2008/layout/VerticalCurvedList"/>
    <dgm:cxn modelId="{C4E70986-5434-4C4C-80C6-B22F904A26B0}" type="presParOf" srcId="{D45C56DE-4405-4202-9CEC-25B1FF6FDF38}" destId="{CE8E1D53-E3C9-4FC8-A9A9-450CEC7630D7}" srcOrd="0" destOrd="0" presId="urn:microsoft.com/office/officeart/2008/layout/VerticalCurvedList"/>
    <dgm:cxn modelId="{61F44FAA-0234-4CF8-BF58-5DB9A8E22E18}" type="presParOf" srcId="{09E0B4EC-D2C4-4D73-8DE1-BB708E8E2CC1}" destId="{9C156DC1-CDA4-47C9-8E13-C5578B5E9144}" srcOrd="9" destOrd="0" presId="urn:microsoft.com/office/officeart/2008/layout/VerticalCurvedList"/>
    <dgm:cxn modelId="{891848B6-B7A2-4F91-AD5C-D97D29E80FF4}" type="presParOf" srcId="{09E0B4EC-D2C4-4D73-8DE1-BB708E8E2CC1}" destId="{DCCDBF70-405A-4570-8B19-7A0659F76BBA}" srcOrd="10" destOrd="0" presId="urn:microsoft.com/office/officeart/2008/layout/VerticalCurvedList"/>
    <dgm:cxn modelId="{CC40CAAD-96A0-47E1-867A-990ED6CE1E0D}" type="presParOf" srcId="{DCCDBF70-405A-4570-8B19-7A0659F76BBA}" destId="{CABD8241-F538-41EE-8D56-8BFA3B5A1B6D}" srcOrd="0" destOrd="0" presId="urn:microsoft.com/office/officeart/2008/layout/VerticalCurvedList"/>
    <dgm:cxn modelId="{F74D4070-4A03-420F-BD11-19D63A617213}" type="presParOf" srcId="{09E0B4EC-D2C4-4D73-8DE1-BB708E8E2CC1}" destId="{B87E85F1-748A-42C1-B6C9-591B13369020}" srcOrd="11" destOrd="0" presId="urn:microsoft.com/office/officeart/2008/layout/VerticalCurvedList"/>
    <dgm:cxn modelId="{0E0F2BF4-73ED-4EB5-88CA-E672DECA21C7}" type="presParOf" srcId="{09E0B4EC-D2C4-4D73-8DE1-BB708E8E2CC1}" destId="{B4C52668-B98D-406A-BF9A-F1F8E634F083}" srcOrd="12" destOrd="0" presId="urn:microsoft.com/office/officeart/2008/layout/VerticalCurvedList"/>
    <dgm:cxn modelId="{F5B8E8B1-D6C5-4C81-BBC1-8EA9D971FDE6}" type="presParOf" srcId="{B4C52668-B98D-406A-BF9A-F1F8E634F083}" destId="{F3135B92-9872-4F3A-BD16-6C09731C06B1}" srcOrd="0" destOrd="0" presId="urn:microsoft.com/office/officeart/2008/layout/VerticalCurvedList"/>
    <dgm:cxn modelId="{12E7D29C-10A5-49F4-BDE1-E62DEB45C360}" type="presParOf" srcId="{09E0B4EC-D2C4-4D73-8DE1-BB708E8E2CC1}" destId="{71751187-E294-4812-BE5E-CBC6777D770F}" srcOrd="13" destOrd="0" presId="urn:microsoft.com/office/officeart/2008/layout/VerticalCurvedList"/>
    <dgm:cxn modelId="{D91B5388-A415-4664-B888-C8C48BC24B4B}" type="presParOf" srcId="{09E0B4EC-D2C4-4D73-8DE1-BB708E8E2CC1}" destId="{F6FB2099-29CD-49F4-9D36-FDCC16B03219}" srcOrd="14" destOrd="0" presId="urn:microsoft.com/office/officeart/2008/layout/VerticalCurvedList"/>
    <dgm:cxn modelId="{F39FCD8B-F630-4CFA-BBD3-5F0EA72E8DE5}" type="presParOf" srcId="{F6FB2099-29CD-49F4-9D36-FDCC16B03219}" destId="{78AD2B96-39F4-48C6-9776-4386F290BD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77110-A79A-4286-8373-B296FDFAE0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C321B4-5065-45C9-911F-C36522388976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Beşinci ve altıncı modüllerde (Şirketleşme ve Girişimcilik; Üniversite-Şehir-Bölge Etkileşimi) faaliyetlerinin arttırılması</a:t>
          </a:r>
          <a:endParaRPr lang="tr-TR" dirty="0">
            <a:solidFill>
              <a:schemeClr val="tx1"/>
            </a:solidFill>
          </a:endParaRPr>
        </a:p>
      </dgm:t>
    </dgm:pt>
    <dgm:pt modelId="{40E008BE-6E23-4DAD-A096-8A361671F43F}" type="parTrans" cxnId="{D186768D-545F-4C45-B90C-3FC3BBC75C12}">
      <dgm:prSet/>
      <dgm:spPr/>
      <dgm:t>
        <a:bodyPr/>
        <a:lstStyle/>
        <a:p>
          <a:endParaRPr lang="tr-TR"/>
        </a:p>
      </dgm:t>
    </dgm:pt>
    <dgm:pt modelId="{BD97FD78-A59B-4F21-A147-783DFB26869B}" type="sibTrans" cxnId="{D186768D-545F-4C45-B90C-3FC3BBC75C12}">
      <dgm:prSet/>
      <dgm:spPr/>
      <dgm:t>
        <a:bodyPr/>
        <a:lstStyle/>
        <a:p>
          <a:endParaRPr lang="tr-TR"/>
        </a:p>
      </dgm:t>
    </dgm:pt>
    <dgm:pt modelId="{41D77BAC-603B-458F-B980-68BD214BEE26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Merkez bünyesinde geliştirilen proje sayısının arttırılması gerekliliği</a:t>
          </a:r>
          <a:endParaRPr lang="tr-TR" dirty="0">
            <a:solidFill>
              <a:schemeClr val="tx1"/>
            </a:solidFill>
          </a:endParaRPr>
        </a:p>
      </dgm:t>
    </dgm:pt>
    <dgm:pt modelId="{1C7EBBF6-265A-4C3F-A7F3-BDE5CC2D29D0}" type="parTrans" cxnId="{18D66443-EC2F-4C47-A791-A9B169864CA5}">
      <dgm:prSet/>
      <dgm:spPr/>
      <dgm:t>
        <a:bodyPr/>
        <a:lstStyle/>
        <a:p>
          <a:endParaRPr lang="tr-TR"/>
        </a:p>
      </dgm:t>
    </dgm:pt>
    <dgm:pt modelId="{0D31262B-09C4-4ADF-BD3C-F88CA645B450}" type="sibTrans" cxnId="{18D66443-EC2F-4C47-A791-A9B169864CA5}">
      <dgm:prSet/>
      <dgm:spPr/>
      <dgm:t>
        <a:bodyPr/>
        <a:lstStyle/>
        <a:p>
          <a:endParaRPr lang="tr-TR"/>
        </a:p>
      </dgm:t>
    </dgm:pt>
    <dgm:pt modelId="{05B14FD9-9226-4356-8543-5D2629D60B16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Dış paydaşlarla iş birliğinin güçlendirilmesi ihtiyacı</a:t>
          </a:r>
          <a:endParaRPr lang="tr-TR" dirty="0">
            <a:solidFill>
              <a:schemeClr val="tx1"/>
            </a:solidFill>
          </a:endParaRPr>
        </a:p>
      </dgm:t>
    </dgm:pt>
    <dgm:pt modelId="{91B63224-0063-406A-85F8-44F83BF4EDDB}" type="parTrans" cxnId="{21BCD790-A2CC-4817-87F0-990375705D8F}">
      <dgm:prSet/>
      <dgm:spPr/>
      <dgm:t>
        <a:bodyPr/>
        <a:lstStyle/>
        <a:p>
          <a:endParaRPr lang="tr-TR"/>
        </a:p>
      </dgm:t>
    </dgm:pt>
    <dgm:pt modelId="{0F2AF137-090B-4E20-B152-B7C3DC36AEA2}" type="sibTrans" cxnId="{21BCD790-A2CC-4817-87F0-990375705D8F}">
      <dgm:prSet/>
      <dgm:spPr/>
      <dgm:t>
        <a:bodyPr/>
        <a:lstStyle/>
        <a:p>
          <a:endParaRPr lang="tr-TR"/>
        </a:p>
      </dgm:t>
    </dgm:pt>
    <dgm:pt modelId="{707DB64E-7FD6-4B8D-AA63-268C535EB252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Mevcut faaliyet yoğunluğu dikkate alındığında proje uzmanı sayısının yetersizliği</a:t>
          </a:r>
          <a:endParaRPr lang="tr-TR" dirty="0">
            <a:solidFill>
              <a:schemeClr val="tx1"/>
            </a:solidFill>
          </a:endParaRPr>
        </a:p>
      </dgm:t>
    </dgm:pt>
    <dgm:pt modelId="{02660203-4FCA-4C74-B29E-5720E7DC68A3}" type="parTrans" cxnId="{439136A2-42DF-42FE-8750-9171FAC77AF5}">
      <dgm:prSet/>
      <dgm:spPr/>
      <dgm:t>
        <a:bodyPr/>
        <a:lstStyle/>
        <a:p>
          <a:endParaRPr lang="tr-TR"/>
        </a:p>
      </dgm:t>
    </dgm:pt>
    <dgm:pt modelId="{B3DB5927-1BE1-4B41-8EFB-0A0347C30A39}" type="sibTrans" cxnId="{439136A2-42DF-42FE-8750-9171FAC77AF5}">
      <dgm:prSet/>
      <dgm:spPr/>
      <dgm:t>
        <a:bodyPr/>
        <a:lstStyle/>
        <a:p>
          <a:endParaRPr lang="tr-TR"/>
        </a:p>
      </dgm:t>
    </dgm:pt>
    <dgm:pt modelId="{31D25D9F-56D8-45A3-A865-1F313F5AE02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İdari süreçlerin yürütülmesinde görev alacak personel bulunmaması</a:t>
          </a:r>
          <a:endParaRPr lang="tr-TR" dirty="0">
            <a:solidFill>
              <a:schemeClr val="tx1"/>
            </a:solidFill>
          </a:endParaRPr>
        </a:p>
      </dgm:t>
    </dgm:pt>
    <dgm:pt modelId="{B1778A7D-6B8E-4F23-B8E1-4FF196831EAA}" type="sibTrans" cxnId="{756CD250-4721-4B63-AF27-DC15216DF2A9}">
      <dgm:prSet/>
      <dgm:spPr/>
      <dgm:t>
        <a:bodyPr/>
        <a:lstStyle/>
        <a:p>
          <a:endParaRPr lang="tr-TR"/>
        </a:p>
      </dgm:t>
    </dgm:pt>
    <dgm:pt modelId="{2103323E-3559-48B6-A1C0-AF4BC54D6F5B}" type="parTrans" cxnId="{756CD250-4721-4B63-AF27-DC15216DF2A9}">
      <dgm:prSet/>
      <dgm:spPr/>
      <dgm:t>
        <a:bodyPr/>
        <a:lstStyle/>
        <a:p>
          <a:endParaRPr lang="tr-TR"/>
        </a:p>
      </dgm:t>
    </dgm:pt>
    <dgm:pt modelId="{3EF17291-B555-47A7-B7D8-77D0D49093B6}" type="pres">
      <dgm:prSet presAssocID="{A1F77110-A79A-4286-8373-B296FDFAE0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45B6CB3-A110-4153-A8A0-2DDFD0EA5873}" type="pres">
      <dgm:prSet presAssocID="{A1F77110-A79A-4286-8373-B296FDFAE037}" presName="Name1" presStyleCnt="0"/>
      <dgm:spPr/>
    </dgm:pt>
    <dgm:pt modelId="{A2BB91BE-17CF-4F5F-8B26-9C8452F178D1}" type="pres">
      <dgm:prSet presAssocID="{A1F77110-A79A-4286-8373-B296FDFAE037}" presName="cycle" presStyleCnt="0"/>
      <dgm:spPr/>
    </dgm:pt>
    <dgm:pt modelId="{210C83E3-1A04-4D4B-8D2C-2FB86B3B2890}" type="pres">
      <dgm:prSet presAssocID="{A1F77110-A79A-4286-8373-B296FDFAE037}" presName="srcNode" presStyleLbl="node1" presStyleIdx="0" presStyleCnt="5"/>
      <dgm:spPr/>
    </dgm:pt>
    <dgm:pt modelId="{6218B0CB-BCD2-4AE3-BF52-84294E81B6BD}" type="pres">
      <dgm:prSet presAssocID="{A1F77110-A79A-4286-8373-B296FDFAE037}" presName="conn" presStyleLbl="parChTrans1D2" presStyleIdx="0" presStyleCnt="1"/>
      <dgm:spPr/>
      <dgm:t>
        <a:bodyPr/>
        <a:lstStyle/>
        <a:p>
          <a:endParaRPr lang="tr-TR"/>
        </a:p>
      </dgm:t>
    </dgm:pt>
    <dgm:pt modelId="{934A2403-C206-4523-8DCE-D0A12B7DE966}" type="pres">
      <dgm:prSet presAssocID="{A1F77110-A79A-4286-8373-B296FDFAE037}" presName="extraNode" presStyleLbl="node1" presStyleIdx="0" presStyleCnt="5"/>
      <dgm:spPr/>
    </dgm:pt>
    <dgm:pt modelId="{3AAA3571-EBE6-4489-87B3-0005B9F218EC}" type="pres">
      <dgm:prSet presAssocID="{A1F77110-A79A-4286-8373-B296FDFAE037}" presName="dstNode" presStyleLbl="node1" presStyleIdx="0" presStyleCnt="5"/>
      <dgm:spPr/>
    </dgm:pt>
    <dgm:pt modelId="{E019002C-EE17-44B3-9DF4-478E2F803A3E}" type="pres">
      <dgm:prSet presAssocID="{FBC321B4-5065-45C9-911F-C365223889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47DB23-819B-40A0-8DF2-E398333A572A}" type="pres">
      <dgm:prSet presAssocID="{FBC321B4-5065-45C9-911F-C36522388976}" presName="accent_1" presStyleCnt="0"/>
      <dgm:spPr/>
    </dgm:pt>
    <dgm:pt modelId="{AB8347DE-2D44-4AA9-8633-6986A25F1DA8}" type="pres">
      <dgm:prSet presAssocID="{FBC321B4-5065-45C9-911F-C36522388976}" presName="accentRepeatNode" presStyleLbl="solidFgAcc1" presStyleIdx="0" presStyleCnt="5"/>
      <dgm:spPr/>
    </dgm:pt>
    <dgm:pt modelId="{856349EA-C26E-4495-AE8A-50FB8CE823AA}" type="pres">
      <dgm:prSet presAssocID="{05B14FD9-9226-4356-8543-5D2629D60B1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0CCC43-FFBC-4136-98A2-72C1D8AE453B}" type="pres">
      <dgm:prSet presAssocID="{05B14FD9-9226-4356-8543-5D2629D60B16}" presName="accent_2" presStyleCnt="0"/>
      <dgm:spPr/>
    </dgm:pt>
    <dgm:pt modelId="{B16049B4-FE29-4569-9E93-E7053C6F7FF2}" type="pres">
      <dgm:prSet presAssocID="{05B14FD9-9226-4356-8543-5D2629D60B16}" presName="accentRepeatNode" presStyleLbl="solidFgAcc1" presStyleIdx="1" presStyleCnt="5"/>
      <dgm:spPr/>
    </dgm:pt>
    <dgm:pt modelId="{9BD566CF-1731-4B01-997B-CF3ED31B16EB}" type="pres">
      <dgm:prSet presAssocID="{707DB64E-7FD6-4B8D-AA63-268C535EB25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24946-C16E-4D9C-8EE8-7A9AF46FD369}" type="pres">
      <dgm:prSet presAssocID="{707DB64E-7FD6-4B8D-AA63-268C535EB252}" presName="accent_3" presStyleCnt="0"/>
      <dgm:spPr/>
    </dgm:pt>
    <dgm:pt modelId="{98BFFEED-DA61-4F6B-A11E-7940227DC517}" type="pres">
      <dgm:prSet presAssocID="{707DB64E-7FD6-4B8D-AA63-268C535EB252}" presName="accentRepeatNode" presStyleLbl="solidFgAcc1" presStyleIdx="2" presStyleCnt="5"/>
      <dgm:spPr/>
    </dgm:pt>
    <dgm:pt modelId="{5ABEFCDF-BC24-4A47-AE19-24A586025223}" type="pres">
      <dgm:prSet presAssocID="{41D77BAC-603B-458F-B980-68BD214BEE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7D913-BC92-4A35-9741-9E7E6CC1308B}" type="pres">
      <dgm:prSet presAssocID="{41D77BAC-603B-458F-B980-68BD214BEE26}" presName="accent_4" presStyleCnt="0"/>
      <dgm:spPr/>
    </dgm:pt>
    <dgm:pt modelId="{D9ACB1D0-F51B-4B8B-A7BA-A2850854218A}" type="pres">
      <dgm:prSet presAssocID="{41D77BAC-603B-458F-B980-68BD214BEE26}" presName="accentRepeatNode" presStyleLbl="solidFgAcc1" presStyleIdx="3" presStyleCnt="5"/>
      <dgm:spPr/>
    </dgm:pt>
    <dgm:pt modelId="{525379C8-DEC2-480F-BAF3-8E5C6057D048}" type="pres">
      <dgm:prSet presAssocID="{31D25D9F-56D8-45A3-A865-1F313F5AE02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EC803-E8F7-481B-9191-725A32265724}" type="pres">
      <dgm:prSet presAssocID="{31D25D9F-56D8-45A3-A865-1F313F5AE029}" presName="accent_5" presStyleCnt="0"/>
      <dgm:spPr/>
    </dgm:pt>
    <dgm:pt modelId="{6C8DB882-8C79-4BCA-8F6C-59801BE32E5E}" type="pres">
      <dgm:prSet presAssocID="{31D25D9F-56D8-45A3-A865-1F313F5AE029}" presName="accentRepeatNode" presStyleLbl="solidFgAcc1" presStyleIdx="4" presStyleCnt="5"/>
      <dgm:spPr/>
    </dgm:pt>
  </dgm:ptLst>
  <dgm:cxnLst>
    <dgm:cxn modelId="{F0F3A373-D776-4F62-BA0C-D8AD31B4B57E}" type="presOf" srcId="{41D77BAC-603B-458F-B980-68BD214BEE26}" destId="{5ABEFCDF-BC24-4A47-AE19-24A586025223}" srcOrd="0" destOrd="0" presId="urn:microsoft.com/office/officeart/2008/layout/VerticalCurvedList"/>
    <dgm:cxn modelId="{8CA32523-59F9-426C-B442-288752B87C22}" type="presOf" srcId="{31D25D9F-56D8-45A3-A865-1F313F5AE029}" destId="{525379C8-DEC2-480F-BAF3-8E5C6057D048}" srcOrd="0" destOrd="0" presId="urn:microsoft.com/office/officeart/2008/layout/VerticalCurvedList"/>
    <dgm:cxn modelId="{1D0D0E2F-B2BF-4DB4-8908-5AC9DA174498}" type="presOf" srcId="{707DB64E-7FD6-4B8D-AA63-268C535EB252}" destId="{9BD566CF-1731-4B01-997B-CF3ED31B16EB}" srcOrd="0" destOrd="0" presId="urn:microsoft.com/office/officeart/2008/layout/VerticalCurvedList"/>
    <dgm:cxn modelId="{439136A2-42DF-42FE-8750-9171FAC77AF5}" srcId="{A1F77110-A79A-4286-8373-B296FDFAE037}" destId="{707DB64E-7FD6-4B8D-AA63-268C535EB252}" srcOrd="2" destOrd="0" parTransId="{02660203-4FCA-4C74-B29E-5720E7DC68A3}" sibTransId="{B3DB5927-1BE1-4B41-8EFB-0A0347C30A39}"/>
    <dgm:cxn modelId="{18D66443-EC2F-4C47-A791-A9B169864CA5}" srcId="{A1F77110-A79A-4286-8373-B296FDFAE037}" destId="{41D77BAC-603B-458F-B980-68BD214BEE26}" srcOrd="3" destOrd="0" parTransId="{1C7EBBF6-265A-4C3F-A7F3-BDE5CC2D29D0}" sibTransId="{0D31262B-09C4-4ADF-BD3C-F88CA645B450}"/>
    <dgm:cxn modelId="{D186768D-545F-4C45-B90C-3FC3BBC75C12}" srcId="{A1F77110-A79A-4286-8373-B296FDFAE037}" destId="{FBC321B4-5065-45C9-911F-C36522388976}" srcOrd="0" destOrd="0" parTransId="{40E008BE-6E23-4DAD-A096-8A361671F43F}" sibTransId="{BD97FD78-A59B-4F21-A147-783DFB26869B}"/>
    <dgm:cxn modelId="{756CD250-4721-4B63-AF27-DC15216DF2A9}" srcId="{A1F77110-A79A-4286-8373-B296FDFAE037}" destId="{31D25D9F-56D8-45A3-A865-1F313F5AE029}" srcOrd="4" destOrd="0" parTransId="{2103323E-3559-48B6-A1C0-AF4BC54D6F5B}" sibTransId="{B1778A7D-6B8E-4F23-B8E1-4FF196831EAA}"/>
    <dgm:cxn modelId="{34B05B27-E008-436B-959F-070668754C3C}" type="presOf" srcId="{05B14FD9-9226-4356-8543-5D2629D60B16}" destId="{856349EA-C26E-4495-AE8A-50FB8CE823AA}" srcOrd="0" destOrd="0" presId="urn:microsoft.com/office/officeart/2008/layout/VerticalCurvedList"/>
    <dgm:cxn modelId="{C067427C-FCE2-4137-9BE6-D269A4C14466}" type="presOf" srcId="{BD97FD78-A59B-4F21-A147-783DFB26869B}" destId="{6218B0CB-BCD2-4AE3-BF52-84294E81B6BD}" srcOrd="0" destOrd="0" presId="urn:microsoft.com/office/officeart/2008/layout/VerticalCurvedList"/>
    <dgm:cxn modelId="{21BCD790-A2CC-4817-87F0-990375705D8F}" srcId="{A1F77110-A79A-4286-8373-B296FDFAE037}" destId="{05B14FD9-9226-4356-8543-5D2629D60B16}" srcOrd="1" destOrd="0" parTransId="{91B63224-0063-406A-85F8-44F83BF4EDDB}" sibTransId="{0F2AF137-090B-4E20-B152-B7C3DC36AEA2}"/>
    <dgm:cxn modelId="{94D74BCE-917C-4587-A6DE-3FB69CECE22F}" type="presOf" srcId="{A1F77110-A79A-4286-8373-B296FDFAE037}" destId="{3EF17291-B555-47A7-B7D8-77D0D49093B6}" srcOrd="0" destOrd="0" presId="urn:microsoft.com/office/officeart/2008/layout/VerticalCurvedList"/>
    <dgm:cxn modelId="{CD93BCB4-FBB1-4539-83A6-F090BF687126}" type="presOf" srcId="{FBC321B4-5065-45C9-911F-C36522388976}" destId="{E019002C-EE17-44B3-9DF4-478E2F803A3E}" srcOrd="0" destOrd="0" presId="urn:microsoft.com/office/officeart/2008/layout/VerticalCurvedList"/>
    <dgm:cxn modelId="{C92AFE53-F613-4436-9415-F5D791E3FEA5}" type="presParOf" srcId="{3EF17291-B555-47A7-B7D8-77D0D49093B6}" destId="{245B6CB3-A110-4153-A8A0-2DDFD0EA5873}" srcOrd="0" destOrd="0" presId="urn:microsoft.com/office/officeart/2008/layout/VerticalCurvedList"/>
    <dgm:cxn modelId="{6CD661EE-4972-4483-AF31-295EEA36E75F}" type="presParOf" srcId="{245B6CB3-A110-4153-A8A0-2DDFD0EA5873}" destId="{A2BB91BE-17CF-4F5F-8B26-9C8452F178D1}" srcOrd="0" destOrd="0" presId="urn:microsoft.com/office/officeart/2008/layout/VerticalCurvedList"/>
    <dgm:cxn modelId="{E922BDF4-DDEC-44C3-B9FA-B47C7F4A908F}" type="presParOf" srcId="{A2BB91BE-17CF-4F5F-8B26-9C8452F178D1}" destId="{210C83E3-1A04-4D4B-8D2C-2FB86B3B2890}" srcOrd="0" destOrd="0" presId="urn:microsoft.com/office/officeart/2008/layout/VerticalCurvedList"/>
    <dgm:cxn modelId="{7E236915-9CC3-4EC1-9D6A-7AE5CDE8A113}" type="presParOf" srcId="{A2BB91BE-17CF-4F5F-8B26-9C8452F178D1}" destId="{6218B0CB-BCD2-4AE3-BF52-84294E81B6BD}" srcOrd="1" destOrd="0" presId="urn:microsoft.com/office/officeart/2008/layout/VerticalCurvedList"/>
    <dgm:cxn modelId="{64C70AB8-FBD4-4EAE-9332-0446E38C2599}" type="presParOf" srcId="{A2BB91BE-17CF-4F5F-8B26-9C8452F178D1}" destId="{934A2403-C206-4523-8DCE-D0A12B7DE966}" srcOrd="2" destOrd="0" presId="urn:microsoft.com/office/officeart/2008/layout/VerticalCurvedList"/>
    <dgm:cxn modelId="{F5028463-488B-45E6-8B85-CA84F791363B}" type="presParOf" srcId="{A2BB91BE-17CF-4F5F-8B26-9C8452F178D1}" destId="{3AAA3571-EBE6-4489-87B3-0005B9F218EC}" srcOrd="3" destOrd="0" presId="urn:microsoft.com/office/officeart/2008/layout/VerticalCurvedList"/>
    <dgm:cxn modelId="{D44D107C-2148-4F7B-BEA2-34E0782E56E5}" type="presParOf" srcId="{245B6CB3-A110-4153-A8A0-2DDFD0EA5873}" destId="{E019002C-EE17-44B3-9DF4-478E2F803A3E}" srcOrd="1" destOrd="0" presId="urn:microsoft.com/office/officeart/2008/layout/VerticalCurvedList"/>
    <dgm:cxn modelId="{2FB10606-CFD5-4D61-BA40-160DA9F97013}" type="presParOf" srcId="{245B6CB3-A110-4153-A8A0-2DDFD0EA5873}" destId="{AB47DB23-819B-40A0-8DF2-E398333A572A}" srcOrd="2" destOrd="0" presId="urn:microsoft.com/office/officeart/2008/layout/VerticalCurvedList"/>
    <dgm:cxn modelId="{4B95B33C-F017-4F69-926F-9611B4F8157D}" type="presParOf" srcId="{AB47DB23-819B-40A0-8DF2-E398333A572A}" destId="{AB8347DE-2D44-4AA9-8633-6986A25F1DA8}" srcOrd="0" destOrd="0" presId="urn:microsoft.com/office/officeart/2008/layout/VerticalCurvedList"/>
    <dgm:cxn modelId="{E1ABAB8B-7725-48FF-AD29-8D31A08EF545}" type="presParOf" srcId="{245B6CB3-A110-4153-A8A0-2DDFD0EA5873}" destId="{856349EA-C26E-4495-AE8A-50FB8CE823AA}" srcOrd="3" destOrd="0" presId="urn:microsoft.com/office/officeart/2008/layout/VerticalCurvedList"/>
    <dgm:cxn modelId="{D3801169-7748-429A-86B8-7A1EC00EE80B}" type="presParOf" srcId="{245B6CB3-A110-4153-A8A0-2DDFD0EA5873}" destId="{C10CCC43-FFBC-4136-98A2-72C1D8AE453B}" srcOrd="4" destOrd="0" presId="urn:microsoft.com/office/officeart/2008/layout/VerticalCurvedList"/>
    <dgm:cxn modelId="{4A76EE20-A109-4E62-A9CC-5735B5C40A18}" type="presParOf" srcId="{C10CCC43-FFBC-4136-98A2-72C1D8AE453B}" destId="{B16049B4-FE29-4569-9E93-E7053C6F7FF2}" srcOrd="0" destOrd="0" presId="urn:microsoft.com/office/officeart/2008/layout/VerticalCurvedList"/>
    <dgm:cxn modelId="{CD63F561-C67E-4340-A2BE-6C7F3988F4ED}" type="presParOf" srcId="{245B6CB3-A110-4153-A8A0-2DDFD0EA5873}" destId="{9BD566CF-1731-4B01-997B-CF3ED31B16EB}" srcOrd="5" destOrd="0" presId="urn:microsoft.com/office/officeart/2008/layout/VerticalCurvedList"/>
    <dgm:cxn modelId="{E4DFCD9C-E5BB-4E09-899F-EF3671C1C2C4}" type="presParOf" srcId="{245B6CB3-A110-4153-A8A0-2DDFD0EA5873}" destId="{B2524946-C16E-4D9C-8EE8-7A9AF46FD369}" srcOrd="6" destOrd="0" presId="urn:microsoft.com/office/officeart/2008/layout/VerticalCurvedList"/>
    <dgm:cxn modelId="{D6CD567E-1A7D-4BFC-AEC9-7AAF5A003BB3}" type="presParOf" srcId="{B2524946-C16E-4D9C-8EE8-7A9AF46FD369}" destId="{98BFFEED-DA61-4F6B-A11E-7940227DC517}" srcOrd="0" destOrd="0" presId="urn:microsoft.com/office/officeart/2008/layout/VerticalCurvedList"/>
    <dgm:cxn modelId="{D6FF0273-FBBF-435A-B16F-E5E294B949AA}" type="presParOf" srcId="{245B6CB3-A110-4153-A8A0-2DDFD0EA5873}" destId="{5ABEFCDF-BC24-4A47-AE19-24A586025223}" srcOrd="7" destOrd="0" presId="urn:microsoft.com/office/officeart/2008/layout/VerticalCurvedList"/>
    <dgm:cxn modelId="{E79DBA6B-E694-45C2-9861-76EE5947B5E4}" type="presParOf" srcId="{245B6CB3-A110-4153-A8A0-2DDFD0EA5873}" destId="{BB87D913-BC92-4A35-9741-9E7E6CC1308B}" srcOrd="8" destOrd="0" presId="urn:microsoft.com/office/officeart/2008/layout/VerticalCurvedList"/>
    <dgm:cxn modelId="{36841C0A-C7F1-412B-A1C5-EFE762DA5BF4}" type="presParOf" srcId="{BB87D913-BC92-4A35-9741-9E7E6CC1308B}" destId="{D9ACB1D0-F51B-4B8B-A7BA-A2850854218A}" srcOrd="0" destOrd="0" presId="urn:microsoft.com/office/officeart/2008/layout/VerticalCurvedList"/>
    <dgm:cxn modelId="{E4D25F77-E267-4F8F-BA04-4B4BA967FD2C}" type="presParOf" srcId="{245B6CB3-A110-4153-A8A0-2DDFD0EA5873}" destId="{525379C8-DEC2-480F-BAF3-8E5C6057D048}" srcOrd="9" destOrd="0" presId="urn:microsoft.com/office/officeart/2008/layout/VerticalCurvedList"/>
    <dgm:cxn modelId="{ADC53CC7-62BB-461A-961D-8730EA24C6E4}" type="presParOf" srcId="{245B6CB3-A110-4153-A8A0-2DDFD0EA5873}" destId="{B20EC803-E8F7-481B-9191-725A32265724}" srcOrd="10" destOrd="0" presId="urn:microsoft.com/office/officeart/2008/layout/VerticalCurvedList"/>
    <dgm:cxn modelId="{135B997C-8F01-4FC0-A1C8-71BA16E56983}" type="presParOf" srcId="{B20EC803-E8F7-481B-9191-725A32265724}" destId="{6C8DB882-8C79-4BCA-8F6C-59801BE32E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8A3E-19F6-44CD-BFE4-AE6371C132D7}">
      <dsp:nvSpPr>
        <dsp:cNvPr id="0" name=""/>
        <dsp:cNvSpPr/>
      </dsp:nvSpPr>
      <dsp:spPr>
        <a:xfrm>
          <a:off x="-4294108" y="-658808"/>
          <a:ext cx="5116505" cy="5116505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B7D83-2409-4180-A994-D3DF0C7F15AE}">
      <dsp:nvSpPr>
        <dsp:cNvPr id="0" name=""/>
        <dsp:cNvSpPr/>
      </dsp:nvSpPr>
      <dsp:spPr>
        <a:xfrm>
          <a:off x="266491" y="172697"/>
          <a:ext cx="11063579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Stratejik hedeflerle uyumlu güçlü yönetim ve liderlik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266491" y="172697"/>
        <a:ext cx="11063579" cy="345242"/>
      </dsp:txXfrm>
    </dsp:sp>
    <dsp:sp modelId="{5347633F-60AC-4079-BEFF-946D623FAE54}">
      <dsp:nvSpPr>
        <dsp:cNvPr id="0" name=""/>
        <dsp:cNvSpPr/>
      </dsp:nvSpPr>
      <dsp:spPr>
        <a:xfrm>
          <a:off x="50715" y="129542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3C5D9-15B1-4208-980A-FBF6DD59FF78}">
      <dsp:nvSpPr>
        <dsp:cNvPr id="0" name=""/>
        <dsp:cNvSpPr/>
      </dsp:nvSpPr>
      <dsp:spPr>
        <a:xfrm>
          <a:off x="579140" y="690865"/>
          <a:ext cx="10750931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TÜBİTAK ve uluslararası proje deneyimine sahip yönetici kadro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579140" y="690865"/>
        <a:ext cx="10750931" cy="345242"/>
      </dsp:txXfrm>
    </dsp:sp>
    <dsp:sp modelId="{A848EB99-BABA-4A12-8CA1-F5AF82ED0533}">
      <dsp:nvSpPr>
        <dsp:cNvPr id="0" name=""/>
        <dsp:cNvSpPr/>
      </dsp:nvSpPr>
      <dsp:spPr>
        <a:xfrm>
          <a:off x="363363" y="647710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E0D14-6CE5-419F-9B6A-EFE40D3AE512}">
      <dsp:nvSpPr>
        <dsp:cNvPr id="0" name=""/>
        <dsp:cNvSpPr/>
      </dsp:nvSpPr>
      <dsp:spPr>
        <a:xfrm>
          <a:off x="750470" y="1208654"/>
          <a:ext cx="10579601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Etkin web sitesi ve sosyal medya kullanımı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750470" y="1208654"/>
        <a:ext cx="10579601" cy="345242"/>
      </dsp:txXfrm>
    </dsp:sp>
    <dsp:sp modelId="{A1F3D188-5344-479C-8DE4-C5C46642E232}">
      <dsp:nvSpPr>
        <dsp:cNvPr id="0" name=""/>
        <dsp:cNvSpPr/>
      </dsp:nvSpPr>
      <dsp:spPr>
        <a:xfrm>
          <a:off x="534693" y="1165498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F6D73-546A-4E99-9580-74920244C926}">
      <dsp:nvSpPr>
        <dsp:cNvPr id="0" name=""/>
        <dsp:cNvSpPr/>
      </dsp:nvSpPr>
      <dsp:spPr>
        <a:xfrm>
          <a:off x="805174" y="1726822"/>
          <a:ext cx="10524897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İlk dört modülde (farkındalık, destek, iş birliği, FSMH) yüksek faaliyet düzeyi ve FSMH ekosistemi oluşturulması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805174" y="1726822"/>
        <a:ext cx="10524897" cy="345242"/>
      </dsp:txXfrm>
    </dsp:sp>
    <dsp:sp modelId="{CE8E1D53-E3C9-4FC8-A9A9-450CEC7630D7}">
      <dsp:nvSpPr>
        <dsp:cNvPr id="0" name=""/>
        <dsp:cNvSpPr/>
      </dsp:nvSpPr>
      <dsp:spPr>
        <a:xfrm>
          <a:off x="589397" y="1683667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6DC1-CDA4-47C9-8E13-C5578B5E9144}">
      <dsp:nvSpPr>
        <dsp:cNvPr id="0" name=""/>
        <dsp:cNvSpPr/>
      </dsp:nvSpPr>
      <dsp:spPr>
        <a:xfrm>
          <a:off x="750470" y="2244990"/>
          <a:ext cx="10579601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Patent ve lisanslama hizmetlerinin etkin biçimde yürütülmesi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750470" y="2244990"/>
        <a:ext cx="10579601" cy="345242"/>
      </dsp:txXfrm>
    </dsp:sp>
    <dsp:sp modelId="{CABD8241-F538-41EE-8D56-8BFA3B5A1B6D}">
      <dsp:nvSpPr>
        <dsp:cNvPr id="0" name=""/>
        <dsp:cNvSpPr/>
      </dsp:nvSpPr>
      <dsp:spPr>
        <a:xfrm>
          <a:off x="534693" y="2201835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E85F1-748A-42C1-B6C9-591B13369020}">
      <dsp:nvSpPr>
        <dsp:cNvPr id="0" name=""/>
        <dsp:cNvSpPr/>
      </dsp:nvSpPr>
      <dsp:spPr>
        <a:xfrm>
          <a:off x="579140" y="2762779"/>
          <a:ext cx="10750931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Akademisyen ve öğrencilere birebir proje yazım ve sistem desteği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579140" y="2762779"/>
        <a:ext cx="10750931" cy="345242"/>
      </dsp:txXfrm>
    </dsp:sp>
    <dsp:sp modelId="{F3135B92-9872-4F3A-BD16-6C09731C06B1}">
      <dsp:nvSpPr>
        <dsp:cNvPr id="0" name=""/>
        <dsp:cNvSpPr/>
      </dsp:nvSpPr>
      <dsp:spPr>
        <a:xfrm>
          <a:off x="363363" y="2719623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51187-E294-4812-BE5E-CBC6777D770F}">
      <dsp:nvSpPr>
        <dsp:cNvPr id="0" name=""/>
        <dsp:cNvSpPr/>
      </dsp:nvSpPr>
      <dsp:spPr>
        <a:xfrm>
          <a:off x="266491" y="3280947"/>
          <a:ext cx="11063579" cy="345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0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Düzenlenen proje eğitimleri ve bilgilendirme faaliyetleri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266491" y="3280947"/>
        <a:ext cx="11063579" cy="345242"/>
      </dsp:txXfrm>
    </dsp:sp>
    <dsp:sp modelId="{78AD2B96-39F4-48C6-9776-4386F290BD72}">
      <dsp:nvSpPr>
        <dsp:cNvPr id="0" name=""/>
        <dsp:cNvSpPr/>
      </dsp:nvSpPr>
      <dsp:spPr>
        <a:xfrm>
          <a:off x="50715" y="3237792"/>
          <a:ext cx="431553" cy="4315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8B0CB-BCD2-4AE3-BF52-84294E81B6BD}">
      <dsp:nvSpPr>
        <dsp:cNvPr id="0" name=""/>
        <dsp:cNvSpPr/>
      </dsp:nvSpPr>
      <dsp:spPr>
        <a:xfrm>
          <a:off x="-4292596" y="-658535"/>
          <a:ext cx="5114371" cy="5114371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9002C-EE17-44B3-9DF4-478E2F803A3E}">
      <dsp:nvSpPr>
        <dsp:cNvPr id="0" name=""/>
        <dsp:cNvSpPr/>
      </dsp:nvSpPr>
      <dsp:spPr>
        <a:xfrm>
          <a:off x="359893" y="237255"/>
          <a:ext cx="10820694" cy="474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Beşinci ve altıncı modüllerde (Şirketleşme ve Girişimcilik; Üniversite-Şehir-Bölge Etkileşimi) faaliyetlerinin arttırılması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359893" y="237255"/>
        <a:ext cx="10820694" cy="474814"/>
      </dsp:txXfrm>
    </dsp:sp>
    <dsp:sp modelId="{AB8347DE-2D44-4AA9-8633-6986A25F1DA8}">
      <dsp:nvSpPr>
        <dsp:cNvPr id="0" name=""/>
        <dsp:cNvSpPr/>
      </dsp:nvSpPr>
      <dsp:spPr>
        <a:xfrm>
          <a:off x="63134" y="177903"/>
          <a:ext cx="593517" cy="59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349EA-C26E-4495-AE8A-50FB8CE823AA}">
      <dsp:nvSpPr>
        <dsp:cNvPr id="0" name=""/>
        <dsp:cNvSpPr/>
      </dsp:nvSpPr>
      <dsp:spPr>
        <a:xfrm>
          <a:off x="700131" y="949249"/>
          <a:ext cx="10480456" cy="474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Dış paydaşlarla iş birliğinin güçlendirilmesi ihtiyacı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700131" y="949249"/>
        <a:ext cx="10480456" cy="474814"/>
      </dsp:txXfrm>
    </dsp:sp>
    <dsp:sp modelId="{B16049B4-FE29-4569-9E93-E7053C6F7FF2}">
      <dsp:nvSpPr>
        <dsp:cNvPr id="0" name=""/>
        <dsp:cNvSpPr/>
      </dsp:nvSpPr>
      <dsp:spPr>
        <a:xfrm>
          <a:off x="403372" y="889897"/>
          <a:ext cx="593517" cy="59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66CF-1731-4B01-997B-CF3ED31B16EB}">
      <dsp:nvSpPr>
        <dsp:cNvPr id="0" name=""/>
        <dsp:cNvSpPr/>
      </dsp:nvSpPr>
      <dsp:spPr>
        <a:xfrm>
          <a:off x="804557" y="1661242"/>
          <a:ext cx="10376030" cy="474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Mevcut faaliyet yoğunluğu dikkate alındığında proje uzmanı sayısının yetersizliği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804557" y="1661242"/>
        <a:ext cx="10376030" cy="474814"/>
      </dsp:txXfrm>
    </dsp:sp>
    <dsp:sp modelId="{98BFFEED-DA61-4F6B-A11E-7940227DC517}">
      <dsp:nvSpPr>
        <dsp:cNvPr id="0" name=""/>
        <dsp:cNvSpPr/>
      </dsp:nvSpPr>
      <dsp:spPr>
        <a:xfrm>
          <a:off x="507798" y="1601891"/>
          <a:ext cx="593517" cy="59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EFCDF-BC24-4A47-AE19-24A586025223}">
      <dsp:nvSpPr>
        <dsp:cNvPr id="0" name=""/>
        <dsp:cNvSpPr/>
      </dsp:nvSpPr>
      <dsp:spPr>
        <a:xfrm>
          <a:off x="700131" y="2373236"/>
          <a:ext cx="10480456" cy="474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Merkez bünyesinde geliştirilen proje sayısının arttırılması gerekliliği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700131" y="2373236"/>
        <a:ext cx="10480456" cy="474814"/>
      </dsp:txXfrm>
    </dsp:sp>
    <dsp:sp modelId="{D9ACB1D0-F51B-4B8B-A7BA-A2850854218A}">
      <dsp:nvSpPr>
        <dsp:cNvPr id="0" name=""/>
        <dsp:cNvSpPr/>
      </dsp:nvSpPr>
      <dsp:spPr>
        <a:xfrm>
          <a:off x="403372" y="2313884"/>
          <a:ext cx="593517" cy="59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379C8-DEC2-480F-BAF3-8E5C6057D048}">
      <dsp:nvSpPr>
        <dsp:cNvPr id="0" name=""/>
        <dsp:cNvSpPr/>
      </dsp:nvSpPr>
      <dsp:spPr>
        <a:xfrm>
          <a:off x="359893" y="3085230"/>
          <a:ext cx="10820694" cy="474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88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İdari süreçlerin yürütülmesinde görev alacak personel bulunmaması</a:t>
          </a:r>
          <a:endParaRPr lang="tr-TR" sz="1700" kern="1200" dirty="0">
            <a:solidFill>
              <a:schemeClr val="tx1"/>
            </a:solidFill>
          </a:endParaRPr>
        </a:p>
      </dsp:txBody>
      <dsp:txXfrm>
        <a:off x="359893" y="3085230"/>
        <a:ext cx="10820694" cy="474814"/>
      </dsp:txXfrm>
    </dsp:sp>
    <dsp:sp modelId="{6C8DB882-8C79-4BCA-8F6C-59801BE32E5E}">
      <dsp:nvSpPr>
        <dsp:cNvPr id="0" name=""/>
        <dsp:cNvSpPr/>
      </dsp:nvSpPr>
      <dsp:spPr>
        <a:xfrm>
          <a:off x="63134" y="3025878"/>
          <a:ext cx="593517" cy="59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Teknoloji Transferi ve Proje Yönetimi Uygulama ve Araştırma Merkezi 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25453"/>
              </p:ext>
            </p:extLst>
          </p:nvPr>
        </p:nvGraphicFramePr>
        <p:xfrm>
          <a:off x="337931" y="1796140"/>
          <a:ext cx="11493851" cy="4380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420404879"/>
                    </a:ext>
                  </a:extLst>
                </a:gridCol>
              </a:tblGrid>
              <a:tr h="79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17771678"/>
                  </a:ext>
                </a:extLst>
              </a:tr>
              <a:tr h="234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919270204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</a:rPr>
                        <a:t>3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62/3=20,66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54/3=18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006458568"/>
                  </a:ext>
                </a:extLst>
              </a:tr>
              <a:tr h="28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b="0" dirty="0" smtClean="0">
                          <a:effectLst/>
                          <a:latin typeface="+mn-lt"/>
                        </a:rPr>
                        <a:t>3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24/3=8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33/3=11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70671006"/>
                  </a:ext>
                </a:extLst>
              </a:tr>
              <a:tr h="40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b="0" dirty="0" smtClean="0">
                          <a:effectLst/>
                          <a:latin typeface="+mn-lt"/>
                        </a:rPr>
                        <a:t>2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12/2=6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b="0" dirty="0" smtClean="0">
                          <a:effectLst/>
                          <a:latin typeface="+mn-lt"/>
                        </a:rPr>
                        <a:t>2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16/2=8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870683367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</a:rPr>
                        <a:t> </a:t>
                      </a:r>
                      <a:endParaRPr lang="tr-TR" sz="11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761748035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</a:rPr>
                        <a:t> </a:t>
                      </a:r>
                      <a:endParaRPr lang="tr-TR" sz="11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>
                          <a:effectLst/>
                          <a:latin typeface="+mn-lt"/>
                        </a:rPr>
                        <a:t> </a:t>
                      </a:r>
                      <a:endParaRPr lang="tr-TR" sz="11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643427461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b="0" dirty="0" smtClean="0">
                          <a:effectLst/>
                          <a:latin typeface="+mn-lt"/>
                        </a:rPr>
                        <a:t>1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234417156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100" b="0" dirty="0">
                          <a:effectLst/>
                          <a:latin typeface="+mn-lt"/>
                        </a:rPr>
                        <a:t> </a:t>
                      </a:r>
                      <a:endParaRPr lang="tr-TR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1896136858"/>
                  </a:ext>
                </a:extLst>
              </a:tr>
              <a:tr h="28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+mn-lt"/>
                        </a:rPr>
                        <a:t> </a:t>
                      </a:r>
                      <a:endParaRPr lang="tr-TR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  <a:latin typeface="+mn-lt"/>
                        </a:rPr>
                        <a:t> </a:t>
                      </a:r>
                      <a:endParaRPr lang="tr-TR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9198577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686940478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280426310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453871493"/>
                  </a:ext>
                </a:extLst>
              </a:tr>
              <a:tr h="20315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Her bir satırın karşısına o yıla ait toplam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sayıyı yazınız.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740229"/>
            <a:ext cx="10680402" cy="72922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20412"/>
              </p:ext>
            </p:extLst>
          </p:nvPr>
        </p:nvGraphicFramePr>
        <p:xfrm>
          <a:off x="221647" y="1783599"/>
          <a:ext cx="11637843" cy="40907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Atölye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02069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Orkestra Dersliği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7502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Drama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80153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45914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263818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(Ders Uygulaması)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Teknoloji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731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Bilgisayar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65190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15432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Sağlık, Sosyal, Kültürel ve Sportif Alanlar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97560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6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57831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37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12,3 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tr-TR" sz="20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</a:rPr>
                        <a:t>37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 12,3 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tr-TR" sz="20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08567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51970"/>
              </p:ext>
            </p:extLst>
          </p:nvPr>
        </p:nvGraphicFramePr>
        <p:xfrm>
          <a:off x="241378" y="1968423"/>
          <a:ext cx="11569622" cy="4149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75147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92506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701969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6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6761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</a:rPr>
                        <a:t> </a:t>
                      </a:r>
                      <a:endParaRPr lang="tr-T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30586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4602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715490"/>
                  </a:ext>
                </a:extLst>
              </a:tr>
              <a:tr h="235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</a:rPr>
                        <a:t>2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effectLst/>
                        </a:rPr>
                        <a:t>3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413922" cy="62576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91090"/>
              </p:ext>
            </p:extLst>
          </p:nvPr>
        </p:nvGraphicFramePr>
        <p:xfrm>
          <a:off x="361450" y="1894114"/>
          <a:ext cx="11514864" cy="4005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27935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8282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8647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307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0,33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533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0,33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0,33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37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508896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dirty="0" smtClean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653143"/>
            <a:ext cx="10474896" cy="76873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8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1381"/>
              </p:ext>
            </p:extLst>
          </p:nvPr>
        </p:nvGraphicFramePr>
        <p:xfrm>
          <a:off x="457201" y="1992512"/>
          <a:ext cx="11440885" cy="39946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46337">
                  <a:extLst>
                    <a:ext uri="{9D8B030D-6E8A-4147-A177-3AD203B41FA5}">
                      <a16:colId xmlns:a16="http://schemas.microsoft.com/office/drawing/2014/main" val="2411480335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val="2740012930"/>
                    </a:ext>
                  </a:extLst>
                </a:gridCol>
                <a:gridCol w="798957">
                  <a:extLst>
                    <a:ext uri="{9D8B030D-6E8A-4147-A177-3AD203B41FA5}">
                      <a16:colId xmlns:a16="http://schemas.microsoft.com/office/drawing/2014/main" val="2939442849"/>
                    </a:ext>
                  </a:extLst>
                </a:gridCol>
              </a:tblGrid>
              <a:tr h="35265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334026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433216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291175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371004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0741957"/>
                  </a:ext>
                </a:extLst>
              </a:tr>
              <a:tr h="53137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82813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508771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742880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504245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05812"/>
              </p:ext>
            </p:extLst>
          </p:nvPr>
        </p:nvGraphicFramePr>
        <p:xfrm>
          <a:off x="274321" y="1907802"/>
          <a:ext cx="11656422" cy="397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58138">
                  <a:extLst>
                    <a:ext uri="{9D8B030D-6E8A-4147-A177-3AD203B41FA5}">
                      <a16:colId xmlns:a16="http://schemas.microsoft.com/office/drawing/2014/main" val="163935098"/>
                    </a:ext>
                  </a:extLst>
                </a:gridCol>
                <a:gridCol w="759936">
                  <a:extLst>
                    <a:ext uri="{9D8B030D-6E8A-4147-A177-3AD203B41FA5}">
                      <a16:colId xmlns:a16="http://schemas.microsoft.com/office/drawing/2014/main" val="1347630180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val="3262295761"/>
                    </a:ext>
                  </a:extLst>
                </a:gridCol>
              </a:tblGrid>
              <a:tr h="32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65912954"/>
                  </a:ext>
                </a:extLst>
              </a:tr>
              <a:tr h="484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(1) Başarı </a:t>
                      </a:r>
                      <a:r>
                        <a:rPr lang="tr-TR" sz="1600" dirty="0">
                          <a:effectLst/>
                        </a:rPr>
                        <a:t>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898984129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850835826"/>
                  </a:ext>
                </a:extLst>
              </a:tr>
              <a:tr h="326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2310762055"/>
                  </a:ext>
                </a:extLst>
              </a:tr>
              <a:tr h="246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13348474"/>
                  </a:ext>
                </a:extLst>
              </a:tr>
              <a:tr h="415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154197651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</a:t>
                      </a:r>
                      <a:r>
                        <a:rPr lang="tr-TR" sz="1600" dirty="0" smtClean="0">
                          <a:effectLst/>
                        </a:rPr>
                        <a:t>Üniversite Bilimsel Araştırma Projeleri (</a:t>
                      </a:r>
                      <a:r>
                        <a:rPr lang="tr-TR" sz="1600" dirty="0">
                          <a:effectLst/>
                        </a:rPr>
                        <a:t>BAP) </a:t>
                      </a:r>
                      <a:r>
                        <a:rPr lang="tr-TR" sz="1600" dirty="0" smtClean="0">
                          <a:effectLst/>
                        </a:rPr>
                        <a:t>Koordinatörlüğü destekli </a:t>
                      </a:r>
                      <a:r>
                        <a:rPr lang="tr-TR" sz="1600" dirty="0">
                          <a:effectLst/>
                        </a:rPr>
                        <a:t>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484504468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697897285"/>
                  </a:ext>
                </a:extLst>
              </a:tr>
              <a:tr h="2993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752656"/>
            <a:ext cx="10457873" cy="62356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Yıllara Göre Bilimsel Toplantı Faaliyetleri 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00874"/>
              </p:ext>
            </p:extLst>
          </p:nvPr>
        </p:nvGraphicFramePr>
        <p:xfrm>
          <a:off x="553164" y="1834962"/>
          <a:ext cx="11161645" cy="4134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08816">
                  <a:extLst>
                    <a:ext uri="{9D8B030D-6E8A-4147-A177-3AD203B41FA5}">
                      <a16:colId xmlns:a16="http://schemas.microsoft.com/office/drawing/2014/main" val="3709928752"/>
                    </a:ext>
                  </a:extLst>
                </a:gridCol>
                <a:gridCol w="778639">
                  <a:extLst>
                    <a:ext uri="{9D8B030D-6E8A-4147-A177-3AD203B41FA5}">
                      <a16:colId xmlns:a16="http://schemas.microsoft.com/office/drawing/2014/main" val="4108230107"/>
                    </a:ext>
                  </a:extLst>
                </a:gridCol>
                <a:gridCol w="674190">
                  <a:extLst>
                    <a:ext uri="{9D8B030D-6E8A-4147-A177-3AD203B41FA5}">
                      <a16:colId xmlns:a16="http://schemas.microsoft.com/office/drawing/2014/main" val="3530798822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BİLİMSEL TOPLANTI 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7267968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389561606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676625811"/>
                  </a:ext>
                </a:extLst>
              </a:tr>
              <a:tr h="496415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247188220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726692197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997404918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093221123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00868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962E2E"/>
                </a:solidFill>
              </a:rPr>
              <a:t/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Yıllara Göre Editörlük ve Hakemlik Faaliyetleri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73523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0" y="620487"/>
            <a:ext cx="10568709" cy="79227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05123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1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effectLst/>
                        </a:rPr>
                        <a:t>2</a:t>
                      </a:r>
                      <a:r>
                        <a:rPr lang="tr-TR" sz="1000" b="1" dirty="0">
                          <a:effectLst/>
                        </a:rPr>
                        <a:t> 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2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8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</a:rPr>
                        <a:t> 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1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</a:rPr>
                        <a:t> 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</a:rPr>
                        <a:t> </a:t>
                      </a:r>
                      <a:endParaRPr lang="tr-TR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3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 </a:t>
                      </a:r>
                      <a:r>
                        <a:rPr lang="tr-TR" sz="1000" b="1" dirty="0" smtClean="0">
                          <a:effectLst/>
                        </a:rPr>
                        <a:t>11</a:t>
                      </a:r>
                      <a:endParaRPr lang="tr-T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3056"/>
              </p:ext>
            </p:extLst>
          </p:nvPr>
        </p:nvGraphicFramePr>
        <p:xfrm>
          <a:off x="457201" y="1848680"/>
          <a:ext cx="11390242" cy="3793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091086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931229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776672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2543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Kongre</a:t>
                      </a:r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Seminerleri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Ulusal Toplantı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v.b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Açık Oturum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Film Gösterimi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Konser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Anma Törenleri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Spor Turnuvası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</a:t>
            </a:r>
            <a:r>
              <a:rPr lang="tr-TR" sz="3200" b="1" dirty="0" smtClean="0">
                <a:solidFill>
                  <a:srgbClr val="FF0000"/>
                </a:solidFill>
              </a:rPr>
              <a:t>Faaliyetler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91050"/>
              </p:ext>
            </p:extLst>
          </p:nvPr>
        </p:nvGraphicFramePr>
        <p:xfrm>
          <a:off x="359230" y="1819303"/>
          <a:ext cx="11636827" cy="39725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>
                  <a:extLst>
                    <a:ext uri="{9D8B030D-6E8A-4147-A177-3AD203B41FA5}">
                      <a16:colId xmlns:a16="http://schemas.microsoft.com/office/drawing/2014/main" val="3980326864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val="31298107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311741074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0421554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val="2802644275"/>
                    </a:ext>
                  </a:extLst>
                </a:gridCol>
                <a:gridCol w="951438">
                  <a:extLst>
                    <a:ext uri="{9D8B030D-6E8A-4147-A177-3AD203B41FA5}">
                      <a16:colId xmlns:a16="http://schemas.microsoft.com/office/drawing/2014/main" val="1419412460"/>
                    </a:ext>
                  </a:extLst>
                </a:gridCol>
                <a:gridCol w="702600">
                  <a:extLst>
                    <a:ext uri="{9D8B030D-6E8A-4147-A177-3AD203B41FA5}">
                      <a16:colId xmlns:a16="http://schemas.microsoft.com/office/drawing/2014/main" val="3004738591"/>
                    </a:ext>
                  </a:extLst>
                </a:gridCol>
                <a:gridCol w="1112451">
                  <a:extLst>
                    <a:ext uri="{9D8B030D-6E8A-4147-A177-3AD203B41FA5}">
                      <a16:colId xmlns:a16="http://schemas.microsoft.com/office/drawing/2014/main" val="4113809080"/>
                    </a:ext>
                  </a:extLst>
                </a:gridCol>
              </a:tblGrid>
              <a:tr h="8711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ALANI 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(Eğitim/Bilimsel/Sosyal/ Kültürel/ Sportif)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TÜRÜ</a:t>
                      </a:r>
                    </a:p>
                    <a:p>
                      <a:pPr algn="ctr" fontAlgn="ctr"/>
                      <a:r>
                        <a:rPr lang="tr-TR" sz="1000" b="1" i="1" u="none" strike="noStrike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Söyleşi, Konferans, Panel, Seminer,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Webinar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Çalıştay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Kongre, Sempozyum, Sergi, Konser, Turnuva, Yarışma, Gösteri, Oyun, Drama, Tiyatro, Kermes,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DAVETLİ/KONUŞMACI </a:t>
                      </a:r>
                      <a:r>
                        <a:rPr lang="tr-TR" sz="1000" b="1" u="none" strike="noStrike" dirty="0"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Akademisyen, Sanatçı, Oyuncu, Sporcu, Yönetici, Gazeteci, İş Adamı,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82948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effectLst/>
                          <a:latin typeface="+mn-lt"/>
                        </a:rPr>
                        <a:t> Dijitalleşen İş Dünyasına Giriş: Modern ve Etkili Özgeçmiş (CV) Hazırlama Teknikleri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Bahadır EREN (Türkiye Firması Planlama ve Raporlama Direktörü)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25.04.2024 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15:00-15:50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Online- (TTO)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55472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Eğitim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Seminer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Oyunlaştırma Alanında Bir Tekno-Girişimcilik Hikayesi: </a:t>
                      </a:r>
                      <a:r>
                        <a:rPr lang="tr-TR" sz="1000" u="none" strike="noStrike" dirty="0" err="1">
                          <a:effectLst/>
                          <a:latin typeface="+mn-lt"/>
                        </a:rPr>
                        <a:t>Inooster</a:t>
                      </a:r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 Semineri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Murat YILMAZ(</a:t>
                      </a:r>
                      <a:r>
                        <a:rPr lang="tr-TR" sz="1000" u="none" strike="noStrike" dirty="0" err="1">
                          <a:effectLst/>
                          <a:latin typeface="+mn-lt"/>
                        </a:rPr>
                        <a:t>Innoester</a:t>
                      </a:r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 Firması Kurucusu)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30.05.2024 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13:00-14:00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Online-(TTO)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1645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Eğitim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Etkinlik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2209 Proje Hazırlama Atölyesi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  <a:p>
                      <a:pPr algn="ctr" fontAlgn="ctr"/>
                      <a:endParaRPr lang="tr-TR" sz="100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04.11.2024 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15:00-17:00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Mahmut </a:t>
                      </a:r>
                      <a:r>
                        <a:rPr lang="tr-TR" sz="1000" u="none" strike="noStrike" dirty="0" err="1">
                          <a:effectLst/>
                          <a:latin typeface="+mn-lt"/>
                        </a:rPr>
                        <a:t>Goloğlu</a:t>
                      </a:r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 Kültür Merkezi-(TTO)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939734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4 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Eğitim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Etkinlik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Adım Adım TÜBİTAK 1001: Başvuru Detayları ve Öneriler Konulu Etkinlik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 DR. Mehmet KOKOÇ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19.03.2025 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15:00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F Blok, 2. Kat, PC Laboratuvarı (FFL 207) –(TTO)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017327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5 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Bilimsel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Panel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Deneyimle Öğren: Girişimcilik Paneli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Doç. Dr. Mehmet KOKOÇ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29.05.2025 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14:00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Trabzon Teknokent Konferans Salonu -(TTO)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35191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6 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Eğitim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Toplantı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TÜBİTAK 2209/A Proje Bilgilendirme Toplantısı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13.10.2025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13:15-15:00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Mahmut </a:t>
                      </a:r>
                      <a:r>
                        <a:rPr lang="tr-TR" sz="1000" u="none" strike="noStrike" dirty="0" err="1">
                          <a:effectLst/>
                          <a:latin typeface="+mn-lt"/>
                        </a:rPr>
                        <a:t>Goloğlu</a:t>
                      </a:r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 Kültür Merkezi-(TTO)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674110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7 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 Eğitim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 Seminer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TÜBİTAK 2209-A Proje Önerisi Yazma Eğitimi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Doç. Dr.  Ayşegül Aslan(TRÜ TTM Müdür Yardımcısı) - Prof. Dr. Sibel Er Nas(Öğretim Üyesi)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24.10.2025 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15:00-16:00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+mn-lt"/>
                        </a:rPr>
                        <a:t>Online-(TTO)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684589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1258" y="585363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*Lütfen etkinlik sayısı kadar yeni satırı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165036-B90B-7290-4E17-190FC67C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9A07C83-B573-FF39-315B-F151FC9A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1F67B3C0-F55D-0C61-297A-54AC35587D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436" y="1876298"/>
          <a:ext cx="11503481" cy="41550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710">
                  <a:extLst>
                    <a:ext uri="{9D8B030D-6E8A-4147-A177-3AD203B41FA5}">
                      <a16:colId xmlns:a16="http://schemas.microsoft.com/office/drawing/2014/main" val="3980326864"/>
                    </a:ext>
                  </a:extLst>
                </a:gridCol>
                <a:gridCol w="1855466">
                  <a:extLst>
                    <a:ext uri="{9D8B030D-6E8A-4147-A177-3AD203B41FA5}">
                      <a16:colId xmlns:a16="http://schemas.microsoft.com/office/drawing/2014/main" val="3129810704"/>
                    </a:ext>
                  </a:extLst>
                </a:gridCol>
                <a:gridCol w="2706798">
                  <a:extLst>
                    <a:ext uri="{9D8B030D-6E8A-4147-A177-3AD203B41FA5}">
                      <a16:colId xmlns:a16="http://schemas.microsoft.com/office/drawing/2014/main" val="3117410747"/>
                    </a:ext>
                  </a:extLst>
                </a:gridCol>
                <a:gridCol w="1899124">
                  <a:extLst>
                    <a:ext uri="{9D8B030D-6E8A-4147-A177-3AD203B41FA5}">
                      <a16:colId xmlns:a16="http://schemas.microsoft.com/office/drawing/2014/main" val="10421554"/>
                    </a:ext>
                  </a:extLst>
                </a:gridCol>
                <a:gridCol w="2028577">
                  <a:extLst>
                    <a:ext uri="{9D8B030D-6E8A-4147-A177-3AD203B41FA5}">
                      <a16:colId xmlns:a16="http://schemas.microsoft.com/office/drawing/2014/main" val="2802644275"/>
                    </a:ext>
                  </a:extLst>
                </a:gridCol>
                <a:gridCol w="953954">
                  <a:extLst>
                    <a:ext uri="{9D8B030D-6E8A-4147-A177-3AD203B41FA5}">
                      <a16:colId xmlns:a16="http://schemas.microsoft.com/office/drawing/2014/main" val="1419412460"/>
                    </a:ext>
                  </a:extLst>
                </a:gridCol>
                <a:gridCol w="704459">
                  <a:extLst>
                    <a:ext uri="{9D8B030D-6E8A-4147-A177-3AD203B41FA5}">
                      <a16:colId xmlns:a16="http://schemas.microsoft.com/office/drawing/2014/main" val="3004738591"/>
                    </a:ext>
                  </a:extLst>
                </a:gridCol>
                <a:gridCol w="1115393">
                  <a:extLst>
                    <a:ext uri="{9D8B030D-6E8A-4147-A177-3AD203B41FA5}">
                      <a16:colId xmlns:a16="http://schemas.microsoft.com/office/drawing/2014/main" val="4113809080"/>
                    </a:ext>
                  </a:extLst>
                </a:gridCol>
              </a:tblGrid>
              <a:tr h="6640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Beşikdüzü Meslek Yüksekokulunda Proje Çağrılarının Tanıtılması ve Bilgilendirme Etkinliği </a:t>
                      </a:r>
                      <a:r>
                        <a:rPr lang="tr-TR" sz="1000" b="0" dirty="0">
                          <a:latin typeface="+mn-lt"/>
                        </a:rPr>
                        <a:t/>
                      </a:r>
                      <a:br>
                        <a:rPr lang="tr-TR" sz="1000" b="0" dirty="0">
                          <a:latin typeface="+mn-lt"/>
                        </a:rPr>
                      </a:b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03.01.2024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Beşikdüzü Meslek Yüksekokulu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554729"/>
                  </a:ext>
                </a:extLst>
              </a:tr>
              <a:tr h="5700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İnsan Bilimleri Fakültesi Sosyoloji Bölümünde Proje Çağrılarının Tanıtılması ve Bilgilendirme Etkinliği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04.01.2024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İnsan Bilimleri Fakültesi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16453"/>
                  </a:ext>
                </a:extLst>
              </a:tr>
              <a:tr h="5700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Şalpazarı Meslek Yüksekokulunda Proje Çağrılarının Tanıtılması ve Bilgilendirme Etkinliği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11.01.2024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Şalpazarı Meslek Yüksekokulu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939734"/>
                  </a:ext>
                </a:extLst>
              </a:tr>
              <a:tr h="7107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İnsan Bilimleri Fakültesi Tarih Bölümünde Proje Çağrılarının Tanıtılması ve Bilgilendirme Etkinliği</a:t>
                      </a:r>
                      <a:r>
                        <a:rPr lang="tr-TR" sz="1000" b="0" dirty="0">
                          <a:latin typeface="+mn-lt"/>
                        </a:rPr>
                        <a:t/>
                      </a:r>
                      <a:br>
                        <a:rPr lang="tr-TR" sz="1000" b="0" dirty="0">
                          <a:latin typeface="+mn-lt"/>
                        </a:rPr>
                      </a:b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  <a:p>
                      <a:pPr lvl="0"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12.01.2024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İnsan Bilimleri Fakültesi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017327"/>
                  </a:ext>
                </a:extLst>
              </a:tr>
              <a:tr h="5000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Hukuk Fakültesinde Proje Çağrılarının Tanıtılması ve Bilgilendirme Etkinliği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22.03.2024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Hukuk Fakültesi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351913"/>
                  </a:ext>
                </a:extLst>
              </a:tr>
              <a:tr h="5700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dirty="0">
                          <a:effectLst/>
                          <a:latin typeface="+mn-lt"/>
                        </a:rPr>
                        <a:t>13 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Eğitim Fakültesi Özel Eğitim Bölümünde Proje Çağrılarının Tanıtılması ve Bilgilendirme Etkinliği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13.05.2024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Trabzon Üniversitesi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674110"/>
                  </a:ext>
                </a:extLst>
              </a:tr>
              <a:tr h="5700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 err="1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Mentalist</a:t>
                      </a:r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000" b="0" i="0" dirty="0" err="1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Nöromarketing</a:t>
                      </a:r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: Marka Değeri Yaratma, Duygulara Dokunma" konulu etkinlik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 err="1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Teleperformance</a:t>
                      </a:r>
                      <a:r>
                        <a:rPr lang="tr-TR" sz="1000" b="0" i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 Firması Operasyon Müdürü Lütfü GEDİKOĞLU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03.01.2024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TTO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684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4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2C10737-B904-E23D-55C7-2AA5A2C6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0946BC0-EBD4-960F-C620-7748E7E4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BB245125-E454-3CC3-BF69-CF0EAFD0D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65453"/>
              </p:ext>
            </p:extLst>
          </p:nvPr>
        </p:nvGraphicFramePr>
        <p:xfrm>
          <a:off x="193964" y="1911926"/>
          <a:ext cx="11595484" cy="393595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2638">
                  <a:extLst>
                    <a:ext uri="{9D8B030D-6E8A-4147-A177-3AD203B41FA5}">
                      <a16:colId xmlns:a16="http://schemas.microsoft.com/office/drawing/2014/main" val="910745434"/>
                    </a:ext>
                  </a:extLst>
                </a:gridCol>
                <a:gridCol w="1856961">
                  <a:extLst>
                    <a:ext uri="{9D8B030D-6E8A-4147-A177-3AD203B41FA5}">
                      <a16:colId xmlns:a16="http://schemas.microsoft.com/office/drawing/2014/main" val="1211052801"/>
                    </a:ext>
                  </a:extLst>
                </a:gridCol>
                <a:gridCol w="2708979">
                  <a:extLst>
                    <a:ext uri="{9D8B030D-6E8A-4147-A177-3AD203B41FA5}">
                      <a16:colId xmlns:a16="http://schemas.microsoft.com/office/drawing/2014/main" val="4258606579"/>
                    </a:ext>
                  </a:extLst>
                </a:gridCol>
                <a:gridCol w="1900654">
                  <a:extLst>
                    <a:ext uri="{9D8B030D-6E8A-4147-A177-3AD203B41FA5}">
                      <a16:colId xmlns:a16="http://schemas.microsoft.com/office/drawing/2014/main" val="3492878951"/>
                    </a:ext>
                  </a:extLst>
                </a:gridCol>
                <a:gridCol w="2030211">
                  <a:extLst>
                    <a:ext uri="{9D8B030D-6E8A-4147-A177-3AD203B41FA5}">
                      <a16:colId xmlns:a16="http://schemas.microsoft.com/office/drawing/2014/main" val="4067713444"/>
                    </a:ext>
                  </a:extLst>
                </a:gridCol>
                <a:gridCol w="954723">
                  <a:extLst>
                    <a:ext uri="{9D8B030D-6E8A-4147-A177-3AD203B41FA5}">
                      <a16:colId xmlns:a16="http://schemas.microsoft.com/office/drawing/2014/main" val="1118738795"/>
                    </a:ext>
                  </a:extLst>
                </a:gridCol>
                <a:gridCol w="705027">
                  <a:extLst>
                    <a:ext uri="{9D8B030D-6E8A-4147-A177-3AD203B41FA5}">
                      <a16:colId xmlns:a16="http://schemas.microsoft.com/office/drawing/2014/main" val="1700773825"/>
                    </a:ext>
                  </a:extLst>
                </a:gridCol>
                <a:gridCol w="1116291">
                  <a:extLst>
                    <a:ext uri="{9D8B030D-6E8A-4147-A177-3AD203B41FA5}">
                      <a16:colId xmlns:a16="http://schemas.microsoft.com/office/drawing/2014/main" val="1873773442"/>
                    </a:ext>
                  </a:extLst>
                </a:gridCol>
              </a:tblGrid>
              <a:tr h="6547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TÜBİTAK 2237/B Eğitimi</a:t>
                      </a:r>
                      <a:r>
                        <a:rPr lang="tr-TR" sz="1000" b="0" dirty="0">
                          <a:latin typeface="+mn-lt"/>
                        </a:rPr>
                        <a:t/>
                      </a:r>
                      <a:br>
                        <a:rPr lang="tr-TR" sz="1000" b="0" dirty="0">
                          <a:latin typeface="+mn-lt"/>
                        </a:rPr>
                      </a:b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 Dr. Ayşegül ASLAN</a:t>
                      </a:r>
                    </a:p>
                    <a:p>
                      <a:pPr algn="ctr" fontAlgn="ctr"/>
                      <a:r>
                        <a:rPr lang="tr-TR" sz="1000" b="0" i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09.09.2024-11.09.2024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TTO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4601928"/>
                  </a:ext>
                </a:extLst>
              </a:tr>
              <a:tr h="5620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TÜBİTAK 2237/A Eğitimi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 Dr. Mehmet KOKOÇ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09.09.2024-11.09.2024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TTO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2060722"/>
                  </a:ext>
                </a:extLst>
              </a:tr>
              <a:tr h="5620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ARDEB Destek Programları Tanıtım Etkinliği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Ekibi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27.12.2024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Turizm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 Otelcilik MYO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737793"/>
                  </a:ext>
                </a:extLst>
              </a:tr>
              <a:tr h="49319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ARDEB Destek Programları Tanıtım Etkinliği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24.01.2025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Yabancı Diller Yüksekokulu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1355271"/>
                  </a:ext>
                </a:extLst>
              </a:tr>
              <a:tr h="4931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Adım Adım TÜBİTAK 1001: Başvuru Detayları ve Öneriler Konulu Etkinlik </a:t>
                      </a:r>
                      <a:r>
                        <a:rPr lang="tr-TR" sz="1000" b="0" dirty="0">
                          <a:latin typeface="+mn-lt"/>
                        </a:rPr>
                        <a:t/>
                      </a:r>
                      <a:br>
                        <a:rPr lang="tr-TR" sz="1000" b="0" dirty="0">
                          <a:latin typeface="+mn-lt"/>
                        </a:rPr>
                      </a:b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19.03.2025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Fatih Eğitim Fakültesi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9539610"/>
                  </a:ext>
                </a:extLst>
              </a:tr>
              <a:tr h="60861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dirty="0">
                          <a:effectLst/>
                          <a:latin typeface="+mn-lt"/>
                        </a:rPr>
                        <a:t> 20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Eğitim ve Farkındalık Hizmetleri Konulu Etkinlik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21.03.2025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Tevfik Serdar Anadolu Lisesi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691242"/>
                  </a:ext>
                </a:extLst>
              </a:tr>
              <a:tr h="56208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Hukuk Fakültesine Yönelik Proje Eğitimi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Ayşegül ASLAN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14.11.2025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Hukuk Fakültesi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230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8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2FA1497-88D0-5D0E-ABEC-71D5AFE7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E984097-29A0-FDF0-AA78-78EEA671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21D54C02-311F-58F3-478B-A65E891022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8258" y="1908752"/>
          <a:ext cx="11599102" cy="17789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2638">
                  <a:extLst>
                    <a:ext uri="{9D8B030D-6E8A-4147-A177-3AD203B41FA5}">
                      <a16:colId xmlns:a16="http://schemas.microsoft.com/office/drawing/2014/main" val="3737416247"/>
                    </a:ext>
                  </a:extLst>
                </a:gridCol>
                <a:gridCol w="1856961">
                  <a:extLst>
                    <a:ext uri="{9D8B030D-6E8A-4147-A177-3AD203B41FA5}">
                      <a16:colId xmlns:a16="http://schemas.microsoft.com/office/drawing/2014/main" val="2697341776"/>
                    </a:ext>
                  </a:extLst>
                </a:gridCol>
                <a:gridCol w="2708979">
                  <a:extLst>
                    <a:ext uri="{9D8B030D-6E8A-4147-A177-3AD203B41FA5}">
                      <a16:colId xmlns:a16="http://schemas.microsoft.com/office/drawing/2014/main" val="4255586376"/>
                    </a:ext>
                  </a:extLst>
                </a:gridCol>
                <a:gridCol w="1906691">
                  <a:extLst>
                    <a:ext uri="{9D8B030D-6E8A-4147-A177-3AD203B41FA5}">
                      <a16:colId xmlns:a16="http://schemas.microsoft.com/office/drawing/2014/main" val="443316298"/>
                    </a:ext>
                  </a:extLst>
                </a:gridCol>
                <a:gridCol w="2024174">
                  <a:extLst>
                    <a:ext uri="{9D8B030D-6E8A-4147-A177-3AD203B41FA5}">
                      <a16:colId xmlns:a16="http://schemas.microsoft.com/office/drawing/2014/main" val="135153982"/>
                    </a:ext>
                  </a:extLst>
                </a:gridCol>
                <a:gridCol w="954723">
                  <a:extLst>
                    <a:ext uri="{9D8B030D-6E8A-4147-A177-3AD203B41FA5}">
                      <a16:colId xmlns:a16="http://schemas.microsoft.com/office/drawing/2014/main" val="3733605054"/>
                    </a:ext>
                  </a:extLst>
                </a:gridCol>
                <a:gridCol w="705027">
                  <a:extLst>
                    <a:ext uri="{9D8B030D-6E8A-4147-A177-3AD203B41FA5}">
                      <a16:colId xmlns:a16="http://schemas.microsoft.com/office/drawing/2014/main" val="2045765921"/>
                    </a:ext>
                  </a:extLst>
                </a:gridCol>
                <a:gridCol w="1119909">
                  <a:extLst>
                    <a:ext uri="{9D8B030D-6E8A-4147-A177-3AD203B41FA5}">
                      <a16:colId xmlns:a16="http://schemas.microsoft.com/office/drawing/2014/main" val="1058689590"/>
                    </a:ext>
                  </a:extLst>
                </a:gridCol>
              </a:tblGrid>
              <a:tr h="65477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Eğitim ve Farkındalık Hizmetleri Konulu Etkinlik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24.11.2025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Kanuni Anadolu Lisesi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6481772"/>
                  </a:ext>
                </a:extLst>
              </a:tr>
              <a:tr h="5620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Eğitim ve Farkındalık Hizmetleri Konulu Etkinlik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 Dr. Ayşegül Aslan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22.12.2025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Trabzon Üniversitesi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8948723"/>
                  </a:ext>
                </a:extLst>
              </a:tr>
              <a:tr h="5620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Etkinlik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+mn-lt"/>
                        </a:rPr>
                        <a:t>Hukuk Fakültesi Akademik Personeline Yönelik Proje Eğitimi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TTO Ekibi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09.01.2026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10.00-12.00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Trabzon Üniversitesi</a:t>
                      </a:r>
                    </a:p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806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32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772887"/>
            <a:ext cx="10512331" cy="67462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0995"/>
              </p:ext>
            </p:extLst>
          </p:nvPr>
        </p:nvGraphicFramePr>
        <p:xfrm>
          <a:off x="402771" y="1932315"/>
          <a:ext cx="11226013" cy="3747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048842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33998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43173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58846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6751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105766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43962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886732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57649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</a:rPr>
              <a:t>(Ortak Programlar ve Projeler)</a:t>
            </a:r>
            <a:endParaRPr lang="tr-TR" sz="2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1245"/>
              </p:ext>
            </p:extLst>
          </p:nvPr>
        </p:nvGraphicFramePr>
        <p:xfrm>
          <a:off x="477080" y="1918249"/>
          <a:ext cx="11371192" cy="42011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2543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1995786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75011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88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 (Program veya Proje Adı)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(Erasmus+)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45802"/>
              </p:ext>
            </p:extLst>
          </p:nvPr>
        </p:nvGraphicFramePr>
        <p:xfrm>
          <a:off x="357809" y="2067433"/>
          <a:ext cx="11510341" cy="39075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2076302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86938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51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47401"/>
              </p:ext>
            </p:extLst>
          </p:nvPr>
        </p:nvGraphicFramePr>
        <p:xfrm>
          <a:off x="838201" y="1958195"/>
          <a:ext cx="10840277" cy="32185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489813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26556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44815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41533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dirty="0" smtClean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95135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34082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Müdürlük </a:t>
            </a:r>
            <a:r>
              <a:rPr lang="tr-TR" sz="2800" b="1" dirty="0">
                <a:solidFill>
                  <a:srgbClr val="3333FF"/>
                </a:solidFill>
              </a:rPr>
              <a:t>/ </a:t>
            </a:r>
            <a:r>
              <a:rPr lang="tr-TR" sz="2800" b="1" dirty="0" smtClean="0">
                <a:solidFill>
                  <a:srgbClr val="3333FF"/>
                </a:solidFill>
              </a:rPr>
              <a:t>Koordinatörlük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84794"/>
              </p:ext>
            </p:extLst>
          </p:nvPr>
        </p:nvGraphicFramePr>
        <p:xfrm>
          <a:off x="336299" y="2681207"/>
          <a:ext cx="11516263" cy="203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Doç.</a:t>
                      </a:r>
                      <a:r>
                        <a:rPr lang="tr-TR" sz="2000" b="1" baseline="0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 Dr. Mehmet KOKOÇ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</a:t>
                      </a:r>
                      <a:r>
                        <a:rPr lang="tr-TR" sz="2000" b="1" baseline="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Dr. Ayşegül ASLAN</a:t>
                      </a: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tr-TR" sz="2000" b="1" kern="1200" dirty="0" err="1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</a:t>
                      </a:r>
                      <a:r>
                        <a:rPr lang="tr-TR" sz="2000" b="1" kern="1200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Üyesi Ahmet GÜLAY</a:t>
                      </a: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24768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94084"/>
              </p:ext>
            </p:extLst>
          </p:nvPr>
        </p:nvGraphicFramePr>
        <p:xfrm>
          <a:off x="576263" y="2079625"/>
          <a:ext cx="11380787" cy="379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45440"/>
              </p:ext>
            </p:extLst>
          </p:nvPr>
        </p:nvGraphicFramePr>
        <p:xfrm>
          <a:off x="506413" y="1995488"/>
          <a:ext cx="11231562" cy="37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42328"/>
              </p:ext>
            </p:extLst>
          </p:nvPr>
        </p:nvGraphicFramePr>
        <p:xfrm>
          <a:off x="352697" y="2027207"/>
          <a:ext cx="11403874" cy="301824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7617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2769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/>
                        <a:t>Yerel ve bölgesel paydaşlarla iş birliği protokollerinin geliştirilmesi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/>
                        <a:t>Kamu kurumları, sanayi kuruluşları, STK’lar ve yerel yönetimler ile ortak proje, etkinlik ve uygulamaların artırılması hedeflenmektedir.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/>
                        <a:t>Girişimcilik ve şirketleşme odaklı bilgilendirme ve eğitim programları düzenlenmesi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/>
                        <a:t>Akademisyen ve öğrencilere yönelik </a:t>
                      </a:r>
                      <a:r>
                        <a:rPr lang="tr-TR" sz="1200" smtClean="0"/>
                        <a:t>olarak </a:t>
                      </a:r>
                      <a:r>
                        <a:rPr lang="tr-TR" sz="1200" baseline="0" smtClean="0"/>
                        <a:t> </a:t>
                      </a:r>
                      <a:r>
                        <a:rPr lang="tr-TR" sz="1200" smtClean="0"/>
                        <a:t>TÜBİTAK 1512</a:t>
                      </a:r>
                      <a:r>
                        <a:rPr lang="tr-TR" sz="1200" baseline="0" smtClean="0"/>
                        <a:t> </a:t>
                      </a:r>
                      <a:r>
                        <a:rPr lang="tr-TR" sz="1200" smtClean="0"/>
                        <a:t>ve </a:t>
                      </a:r>
                      <a:r>
                        <a:rPr lang="tr-TR" sz="1200" dirty="0" smtClean="0"/>
                        <a:t>benzeri destek programlarının tanıtımına yönelik eğitimler gerçekleştirilecektir.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Dış paydaşlarla iş birliğinin güçlendirilmesi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İş birliği olanaklarının</a:t>
                      </a:r>
                      <a:r>
                        <a:rPr lang="tr-TR" sz="1200" baseline="0" dirty="0" smtClean="0">
                          <a:effectLst/>
                        </a:rPr>
                        <a:t> arttırılması amacıyla toplantılar düzenlenmesi ve görüş alış verişinde bulunulması sağlanacaktır.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/>
                        <a:t>Merkez koordinasyonunda ulusal ve uluslararası proje geliştirme çalışmaları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/>
                        <a:t>Merkez personelinin aktif rol aldığı, </a:t>
                      </a:r>
                      <a:r>
                        <a:rPr lang="tr-TR" sz="1200" dirty="0" err="1" smtClean="0"/>
                        <a:t>paydaşlı</a:t>
                      </a:r>
                      <a:r>
                        <a:rPr lang="tr-TR" sz="1200" dirty="0" smtClean="0"/>
                        <a:t> veya yürütücülüğü Merkez tarafından üstlenilen projeler geliştirilecektir.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/>
                        <a:t>Akademik ve idari personel görevlendirilmesine yönelik planlama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/>
                        <a:t>Merkezde yürütülen modül sayısı ve faaliyet yoğunluğu dikkate alınarak ek personel görevlendirilmesi için gerekli girişimlerde bulunulacaktır.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73083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slayt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68032"/>
              </p:ext>
            </p:extLst>
          </p:nvPr>
        </p:nvGraphicFramePr>
        <p:xfrm>
          <a:off x="463204" y="1926768"/>
          <a:ext cx="11265593" cy="134922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48505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072362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60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/ Komisyon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85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Yönetim Kurulu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9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Kalite Güvencesi ve Kalite Komisyonu</a:t>
                      </a:r>
                      <a:b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57762"/>
              </p:ext>
            </p:extLst>
          </p:nvPr>
        </p:nvGraphicFramePr>
        <p:xfrm>
          <a:off x="517232" y="2170544"/>
          <a:ext cx="11282885" cy="3250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53471"/>
              </p:ext>
            </p:extLst>
          </p:nvPr>
        </p:nvGraphicFramePr>
        <p:xfrm>
          <a:off x="517230" y="2170544"/>
          <a:ext cx="11337312" cy="351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515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5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tr-T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7151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Akademik Personel: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35396"/>
              </p:ext>
            </p:extLst>
          </p:nvPr>
        </p:nvGraphicFramePr>
        <p:xfrm>
          <a:off x="387626" y="1930145"/>
          <a:ext cx="11205659" cy="32224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9145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3223674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3155354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44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Sıra No 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95879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44707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015397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652034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027019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286444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934482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53327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*Kişi  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9026</TotalTime>
  <Words>3434</Words>
  <Application>Microsoft Office PowerPoint</Application>
  <PresentationFormat>Geniş ekran</PresentationFormat>
  <Paragraphs>1330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Müdürlük / Koordinatörlük</vt:lpstr>
      <vt:lpstr>YÖNETİM: Kurullar / Komisyonlar</vt:lpstr>
      <vt:lpstr>PowerPoint Sunusu</vt:lpstr>
      <vt:lpstr>Akademik Personel Sayısı</vt:lpstr>
      <vt:lpstr>İdari Personel Sayısı</vt:lpstr>
      <vt:lpstr>Akademik Personel:  2025 Yılında Yapılan Atama ve Yükseltmeler</vt:lpstr>
      <vt:lpstr>Birim Ders Yükü Ortalaması (Saat)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 Yıllara Göre Makale  Bilgileri</vt:lpstr>
      <vt:lpstr>Araştırma ve Geliştirme Faaliyetleri :  Yıllara Göre Makale  Bilgileri</vt:lpstr>
      <vt:lpstr>Araştırma ve Geliştirme Faaliyetleri: Yıllara Göre Kitap Bilgileri</vt:lpstr>
      <vt:lpstr>Araştırma ve Geliştirme Faaliyetleri:  Yıllara Göre Proje Bilgileri</vt:lpstr>
      <vt:lpstr>Araştırma ve Geliştirme Faaliyetleri :  Yıllara Göre Bilimsel Toplantı Faaliyetleri </vt:lpstr>
      <vt:lpstr>Araştırma ve Geliştirme Faaliyetleri:  Yıllara Göre Editörlük ve Hakemlik Faaliyetleri</vt:lpstr>
      <vt:lpstr>Araştırma ve Geliştirme Faaliyetleri:  Atıflar (Yazarın kendi yayınlarına yaptığı atıflar hariç)</vt:lpstr>
      <vt:lpstr>Bilimsel, Sosyal, Kültürel ve Sportif Faaliyetler</vt:lpstr>
      <vt:lpstr>Bilimsel, Sosyal, Kültürel ve Sportif Faaliyetler  (Düzenlemiş olduğunuz her bir etkinliğe ilişkin bilgileri tabloya yazınız)</vt:lpstr>
      <vt:lpstr>PowerPoint Sunusu</vt:lpstr>
      <vt:lpstr>PowerPoint Sunusu</vt:lpstr>
      <vt:lpstr>PowerPoint Sunusu</vt:lpstr>
      <vt:lpstr>Bilimsel, Sosyal, Kültürel ve Sportif Ödüller ile Başarılar</vt:lpstr>
      <vt:lpstr>PowerPoint Sunusu</vt:lpstr>
      <vt:lpstr>Uluslararası İşbirlikleri (Ortak Programlar ve Projeler)</vt:lpstr>
      <vt:lpstr>Uluslararası İşbirlikleri (Erasmus+)</vt:lpstr>
      <vt:lpstr>ERASMUS+ Hareketlilik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TRÜ TTO</cp:lastModifiedBy>
  <cp:revision>674</cp:revision>
  <cp:lastPrinted>2023-06-23T13:03:34Z</cp:lastPrinted>
  <dcterms:created xsi:type="dcterms:W3CDTF">2021-05-17T12:15:06Z</dcterms:created>
  <dcterms:modified xsi:type="dcterms:W3CDTF">2026-01-15T10:51:11Z</dcterms:modified>
</cp:coreProperties>
</file>