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8"/>
  </p:notesMasterIdLst>
  <p:handoutMasterIdLst>
    <p:handoutMasterId r:id="rId59"/>
  </p:handoutMasterIdLst>
  <p:sldIdLst>
    <p:sldId id="337" r:id="rId3"/>
    <p:sldId id="493" r:id="rId4"/>
    <p:sldId id="286" r:id="rId5"/>
    <p:sldId id="464" r:id="rId6"/>
    <p:sldId id="555" r:id="rId7"/>
    <p:sldId id="502" r:id="rId8"/>
    <p:sldId id="503" r:id="rId9"/>
    <p:sldId id="527" r:id="rId10"/>
    <p:sldId id="504" r:id="rId11"/>
    <p:sldId id="505" r:id="rId12"/>
    <p:sldId id="506" r:id="rId13"/>
    <p:sldId id="507" r:id="rId14"/>
    <p:sldId id="508" r:id="rId15"/>
    <p:sldId id="509" r:id="rId16"/>
    <p:sldId id="510" r:id="rId17"/>
    <p:sldId id="511" r:id="rId18"/>
    <p:sldId id="512" r:id="rId19"/>
    <p:sldId id="513" r:id="rId20"/>
    <p:sldId id="514" r:id="rId21"/>
    <p:sldId id="515" r:id="rId22"/>
    <p:sldId id="516" r:id="rId23"/>
    <p:sldId id="517" r:id="rId24"/>
    <p:sldId id="518" r:id="rId25"/>
    <p:sldId id="519" r:id="rId26"/>
    <p:sldId id="520" r:id="rId27"/>
    <p:sldId id="521" r:id="rId28"/>
    <p:sldId id="522" r:id="rId29"/>
    <p:sldId id="523" r:id="rId30"/>
    <p:sldId id="524" r:id="rId31"/>
    <p:sldId id="525" r:id="rId32"/>
    <p:sldId id="526" r:id="rId33"/>
    <p:sldId id="528" r:id="rId34"/>
    <p:sldId id="529" r:id="rId35"/>
    <p:sldId id="530" r:id="rId36"/>
    <p:sldId id="531" r:id="rId37"/>
    <p:sldId id="532" r:id="rId38"/>
    <p:sldId id="533" r:id="rId39"/>
    <p:sldId id="534" r:id="rId40"/>
    <p:sldId id="535" r:id="rId41"/>
    <p:sldId id="536" r:id="rId42"/>
    <p:sldId id="537" r:id="rId43"/>
    <p:sldId id="538" r:id="rId44"/>
    <p:sldId id="539" r:id="rId45"/>
    <p:sldId id="540" r:id="rId46"/>
    <p:sldId id="541" r:id="rId47"/>
    <p:sldId id="554" r:id="rId48"/>
    <p:sldId id="542" r:id="rId49"/>
    <p:sldId id="543" r:id="rId50"/>
    <p:sldId id="544" r:id="rId51"/>
    <p:sldId id="545" r:id="rId52"/>
    <p:sldId id="546" r:id="rId53"/>
    <p:sldId id="547" r:id="rId54"/>
    <p:sldId id="299" r:id="rId55"/>
    <p:sldId id="350" r:id="rId56"/>
    <p:sldId id="427" r:id="rId57"/>
  </p:sldIdLst>
  <p:sldSz cx="12192000" cy="6858000"/>
  <p:notesSz cx="9875838" cy="67421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ksel ÇELENK" initials="GÇ" lastIdx="2" clrIdx="0">
    <p:extLst>
      <p:ext uri="{19B8F6BF-5375-455C-9EA6-DF929625EA0E}">
        <p15:presenceInfo xmlns:p15="http://schemas.microsoft.com/office/powerpoint/2012/main" userId="Goksel ÇELEN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66FF"/>
    <a:srgbClr val="0000CC"/>
    <a:srgbClr val="000099"/>
    <a:srgbClr val="485793"/>
    <a:srgbClr val="962E2E"/>
    <a:srgbClr val="FDCBCC"/>
    <a:srgbClr val="EAEFF7"/>
    <a:srgbClr val="FEECEC"/>
    <a:srgbClr val="F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Açık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Açık Stil 3 - Vurgu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41" autoAdjust="0"/>
    <p:restoredTop sz="96404" autoAdjust="0"/>
  </p:normalViewPr>
  <p:slideViewPr>
    <p:cSldViewPr snapToGrid="0">
      <p:cViewPr varScale="1">
        <p:scale>
          <a:sx n="111" d="100"/>
          <a:sy n="111" d="100"/>
        </p:scale>
        <p:origin x="12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9530" cy="338276"/>
          </a:xfrm>
          <a:prstGeom prst="rect">
            <a:avLst/>
          </a:prstGeom>
        </p:spPr>
        <p:txBody>
          <a:bodyPr vert="horz" lIns="94921" tIns="47460" rIns="94921" bIns="47460" rtlCol="0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5594025" y="1"/>
            <a:ext cx="4279530" cy="338276"/>
          </a:xfrm>
          <a:prstGeom prst="rect">
            <a:avLst/>
          </a:prstGeom>
        </p:spPr>
        <p:txBody>
          <a:bodyPr vert="horz" lIns="94921" tIns="47460" rIns="94921" bIns="47460" rtlCol="0"/>
          <a:lstStyle>
            <a:lvl1pPr algn="r">
              <a:defRPr sz="1300"/>
            </a:lvl1pPr>
          </a:lstStyle>
          <a:p>
            <a:fld id="{73E168EF-4E9B-41F4-B881-6944BD393365}" type="datetimeFigureOut">
              <a:rPr lang="tr-TR" smtClean="0"/>
              <a:pPr/>
              <a:t>19.01.2026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1" y="6403839"/>
            <a:ext cx="4279530" cy="338276"/>
          </a:xfrm>
          <a:prstGeom prst="rect">
            <a:avLst/>
          </a:prstGeom>
        </p:spPr>
        <p:txBody>
          <a:bodyPr vert="horz" lIns="94921" tIns="47460" rIns="94921" bIns="47460" rtlCol="0" anchor="b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5594025" y="6403839"/>
            <a:ext cx="4279530" cy="338276"/>
          </a:xfrm>
          <a:prstGeom prst="rect">
            <a:avLst/>
          </a:prstGeom>
        </p:spPr>
        <p:txBody>
          <a:bodyPr vert="horz" lIns="94921" tIns="47460" rIns="94921" bIns="47460" rtlCol="0" anchor="b"/>
          <a:lstStyle>
            <a:lvl1pPr algn="r">
              <a:defRPr sz="1300"/>
            </a:lvl1pPr>
          </a:lstStyle>
          <a:p>
            <a:fld id="{DC18D3CF-5597-44A7-8F4A-E1D64F873D8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0207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9530" cy="338276"/>
          </a:xfrm>
          <a:prstGeom prst="rect">
            <a:avLst/>
          </a:prstGeom>
        </p:spPr>
        <p:txBody>
          <a:bodyPr vert="horz" lIns="94921" tIns="47460" rIns="94921" bIns="47460" rtlCol="0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594025" y="1"/>
            <a:ext cx="4279530" cy="338276"/>
          </a:xfrm>
          <a:prstGeom prst="rect">
            <a:avLst/>
          </a:prstGeom>
        </p:spPr>
        <p:txBody>
          <a:bodyPr vert="horz" lIns="94921" tIns="47460" rIns="94921" bIns="47460" rtlCol="0"/>
          <a:lstStyle>
            <a:lvl1pPr algn="r">
              <a:defRPr sz="1300"/>
            </a:lvl1pPr>
          </a:lstStyle>
          <a:p>
            <a:fld id="{45C60E83-197E-47D0-B69C-C515D1DB79D6}" type="datetimeFigureOut">
              <a:rPr lang="tr-TR" smtClean="0"/>
              <a:pPr/>
              <a:t>19.01.2026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1375"/>
            <a:ext cx="4046538" cy="2276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21" tIns="47460" rIns="94921" bIns="4746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87585" y="3244644"/>
            <a:ext cx="7900670" cy="2654707"/>
          </a:xfrm>
          <a:prstGeom prst="rect">
            <a:avLst/>
          </a:prstGeom>
        </p:spPr>
        <p:txBody>
          <a:bodyPr vert="horz" lIns="94921" tIns="47460" rIns="94921" bIns="4746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1" y="6403839"/>
            <a:ext cx="4279530" cy="338276"/>
          </a:xfrm>
          <a:prstGeom prst="rect">
            <a:avLst/>
          </a:prstGeom>
        </p:spPr>
        <p:txBody>
          <a:bodyPr vert="horz" lIns="94921" tIns="47460" rIns="94921" bIns="47460" rtlCol="0" anchor="b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594025" y="6403839"/>
            <a:ext cx="4279530" cy="338276"/>
          </a:xfrm>
          <a:prstGeom prst="rect">
            <a:avLst/>
          </a:prstGeom>
        </p:spPr>
        <p:txBody>
          <a:bodyPr vert="horz" lIns="94921" tIns="47460" rIns="94921" bIns="47460" rtlCol="0" anchor="b"/>
          <a:lstStyle>
            <a:lvl1pPr algn="r">
              <a:defRPr sz="1300"/>
            </a:lvl1pPr>
          </a:lstStyle>
          <a:p>
            <a:fld id="{5C39F915-5EA6-47CA-B06E-B63F2FE4A49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18388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3B8C4-AFFE-4E2A-946E-C02EFEEA4604}" type="datetime1">
              <a:rPr lang="tr-TR" smtClean="0"/>
              <a:pPr/>
              <a:t>19.01.2026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7662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1564-908C-47C5-BFDC-983814D062E2}" type="datetime1">
              <a:rPr lang="tr-TR" smtClean="0"/>
              <a:pPr/>
              <a:t>19.01.2026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Altbilgi Yer Tutucusu 4"/>
          <p:cNvSpPr txBox="1">
            <a:spLocks/>
          </p:cNvSpPr>
          <p:nvPr userDrawn="1"/>
        </p:nvSpPr>
        <p:spPr>
          <a:xfrm>
            <a:off x="4038600" y="643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400" b="1" kern="1200">
                <a:solidFill>
                  <a:srgbClr val="962E2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FATİH EĞİTİM FAKÜLTESİ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3484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73DF-CBB0-4992-A3B3-8E22E36DE5C9}" type="datetime1">
              <a:rPr lang="tr-TR" smtClean="0"/>
              <a:pPr/>
              <a:t>19.01.2026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Altbilgi Yer Tutucusu 4"/>
          <p:cNvSpPr txBox="1">
            <a:spLocks/>
          </p:cNvSpPr>
          <p:nvPr userDrawn="1"/>
        </p:nvSpPr>
        <p:spPr>
          <a:xfrm>
            <a:off x="4038600" y="643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400" b="1" kern="1200">
                <a:solidFill>
                  <a:srgbClr val="962E2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FATİH EĞİTİM FAKÜLTESİ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04752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0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14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42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757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28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21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70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5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B051-1742-442B-BD19-D71164AFA81D}" type="datetime1">
              <a:rPr lang="tr-TR" smtClean="0"/>
              <a:pPr/>
              <a:t>19.01.2026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038600" y="6433350"/>
            <a:ext cx="4114800" cy="365125"/>
          </a:xfrm>
        </p:spPr>
        <p:txBody>
          <a:bodyPr/>
          <a:lstStyle>
            <a:lvl1pPr>
              <a:defRPr sz="1400" b="1">
                <a:solidFill>
                  <a:srgbClr val="962E2E"/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958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200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00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18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D22B-66A8-46BB-B3C3-19A3EC8E29DB}" type="datetime1">
              <a:rPr lang="tr-TR" smtClean="0"/>
              <a:pPr/>
              <a:t>19.01.2026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Altbilgi Yer Tutucusu 4"/>
          <p:cNvSpPr txBox="1">
            <a:spLocks/>
          </p:cNvSpPr>
          <p:nvPr userDrawn="1"/>
        </p:nvSpPr>
        <p:spPr>
          <a:xfrm>
            <a:off x="4038600" y="643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400" b="1" kern="1200">
                <a:solidFill>
                  <a:srgbClr val="962E2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FATİH EĞİTİM FAKÜLTESİ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8077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8800-7D6B-4689-971F-8A0F907ABF6F}" type="datetime1">
              <a:rPr lang="tr-TR" smtClean="0"/>
              <a:pPr/>
              <a:t>19.01.2026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Altbilgi Yer Tutucusu 4"/>
          <p:cNvSpPr txBox="1">
            <a:spLocks/>
          </p:cNvSpPr>
          <p:nvPr userDrawn="1"/>
        </p:nvSpPr>
        <p:spPr>
          <a:xfrm>
            <a:off x="4038600" y="643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400" b="1" kern="1200">
                <a:solidFill>
                  <a:srgbClr val="962E2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FATİH EĞİTİM FAKÜLTESİ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6726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FED1-CB3C-4812-8E54-E89C0D4544DE}" type="datetime1">
              <a:rPr lang="tr-TR" smtClean="0"/>
              <a:pPr/>
              <a:t>19.01.2026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Altbilgi Yer Tutucusu 4"/>
          <p:cNvSpPr txBox="1">
            <a:spLocks/>
          </p:cNvSpPr>
          <p:nvPr userDrawn="1"/>
        </p:nvSpPr>
        <p:spPr>
          <a:xfrm>
            <a:off x="4038600" y="643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400" b="1" kern="1200">
                <a:solidFill>
                  <a:srgbClr val="962E2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FATİH EĞİTİM FAKÜLTESİ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4126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6" name="Altbilgi Yer Tutucusu 4"/>
          <p:cNvSpPr txBox="1">
            <a:spLocks/>
          </p:cNvSpPr>
          <p:nvPr userDrawn="1"/>
        </p:nvSpPr>
        <p:spPr>
          <a:xfrm>
            <a:off x="4038600" y="643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400" b="1" kern="1200">
                <a:solidFill>
                  <a:srgbClr val="962E2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FATİH EĞİTİM FAKÜLTESİ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337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9559-7127-46B2-B508-C09D5AF1D53B}" type="datetime1">
              <a:rPr lang="tr-TR" smtClean="0"/>
              <a:pPr/>
              <a:t>19.01.2026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5" name="Altbilgi Yer Tutucusu 4"/>
          <p:cNvSpPr txBox="1">
            <a:spLocks/>
          </p:cNvSpPr>
          <p:nvPr userDrawn="1"/>
        </p:nvSpPr>
        <p:spPr>
          <a:xfrm>
            <a:off x="4038600" y="643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400" b="1" kern="1200">
                <a:solidFill>
                  <a:srgbClr val="962E2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FATİH EĞİTİM FAKÜLTESİ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8347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244FA-EF27-4A31-8EC0-0303387C13D8}" type="datetime1">
              <a:rPr lang="tr-TR" smtClean="0"/>
              <a:pPr/>
              <a:t>19.01.2026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Altbilgi Yer Tutucusu 4"/>
          <p:cNvSpPr txBox="1">
            <a:spLocks/>
          </p:cNvSpPr>
          <p:nvPr userDrawn="1"/>
        </p:nvSpPr>
        <p:spPr>
          <a:xfrm>
            <a:off x="4038600" y="643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400" b="1" kern="1200">
                <a:solidFill>
                  <a:srgbClr val="962E2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FATİH EĞİTİM FAKÜLTESİ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47194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E819-0255-4657-A4D1-7466D7B706E8}" type="datetime1">
              <a:rPr lang="tr-TR" smtClean="0"/>
              <a:pPr/>
              <a:t>19.01.2026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Altbilgi Yer Tutucusu 4"/>
          <p:cNvSpPr txBox="1">
            <a:spLocks/>
          </p:cNvSpPr>
          <p:nvPr userDrawn="1"/>
        </p:nvSpPr>
        <p:spPr>
          <a:xfrm>
            <a:off x="4038600" y="643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400" b="1" kern="1200">
                <a:solidFill>
                  <a:srgbClr val="962E2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FATİH EĞİTİM FAKÜLTESİ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44298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215C4-701C-45D7-A05C-41D62B810ADC}" type="datetime1">
              <a:rPr lang="tr-TR" smtClean="0"/>
              <a:pPr/>
              <a:t>19.01.2026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475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65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10"/>
          <p:cNvSpPr txBox="1">
            <a:spLocks/>
          </p:cNvSpPr>
          <p:nvPr/>
        </p:nvSpPr>
        <p:spPr>
          <a:xfrm>
            <a:off x="0" y="1596450"/>
            <a:ext cx="12192000" cy="4536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tr-TR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Trabzon Üniversitesi </a:t>
            </a:r>
          </a:p>
          <a:p>
            <a:pPr>
              <a:lnSpc>
                <a:spcPct val="114000"/>
              </a:lnSpc>
            </a:pPr>
            <a:endParaRPr lang="tr-TR" sz="4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tr-TR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Kariyer Geliştirme Uygulama ve Araştırma Merkezi 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384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10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581400" y="5307353"/>
            <a:ext cx="4679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400" b="1" i="1" dirty="0">
                <a:solidFill>
                  <a:srgbClr val="C00000"/>
                </a:solidFill>
              </a:rPr>
              <a:t>19 Ocak tarihinde KKTC Cumhurbaşkanı Sayın Ersin TATAR Bey’in konuşmacı olduğu «Kariyer Söyleşisi» etkinliğini öğrencilerimizin yoğun ilgisiyle gerçekleştirdik.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053" y="1840794"/>
            <a:ext cx="4903937" cy="2866729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3" y="1914975"/>
            <a:ext cx="4791080" cy="283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29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11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6462623" y="3702532"/>
            <a:ext cx="4679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400" b="1" i="1" dirty="0">
                <a:solidFill>
                  <a:srgbClr val="C00000"/>
                </a:solidFill>
              </a:rPr>
              <a:t>26 Şubat tarihinde kariyer yolculuklarına destek olmak amacıyla birinci sınıf düzeyinde verilen «Kariyer Planlama» dersini yürütecek olan öğretim elemanlarımıza dersin işleyişi ve içeriğine yönelik bilgilendirme sunumu gerçekleştirildi.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5" y="1975250"/>
            <a:ext cx="4483210" cy="422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97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12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741874" y="5048253"/>
            <a:ext cx="4679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400" b="1" i="1" dirty="0">
                <a:solidFill>
                  <a:srgbClr val="C00000"/>
                </a:solidFill>
              </a:rPr>
              <a:t>Merkez olarak, Trabzon Hilton Otel’de gerçekleşen «Üniversite Bölüm Tanıtımı ve Kariyer Fuarı» etkinliğinde yer aldık.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328" y="1820085"/>
            <a:ext cx="4666488" cy="304521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96" y="1826683"/>
            <a:ext cx="5037827" cy="303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24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13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724622" y="5238034"/>
            <a:ext cx="4679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400" b="1" i="1" dirty="0">
                <a:solidFill>
                  <a:srgbClr val="C00000"/>
                </a:solidFill>
              </a:rPr>
              <a:t>6 Mart tarihinde gerçekleştirmiş olduğumuz etkinlikte Adalet Bakanı Yüksek Müşaviri Dr. Birol </a:t>
            </a:r>
            <a:r>
              <a:rPr lang="tr-TR" sz="1400" b="1" i="1" dirty="0" err="1">
                <a:solidFill>
                  <a:srgbClr val="C00000"/>
                </a:solidFill>
              </a:rPr>
              <a:t>KIRMAZ’ın</a:t>
            </a:r>
            <a:r>
              <a:rPr lang="tr-TR" sz="1400" b="1" i="1" dirty="0">
                <a:solidFill>
                  <a:srgbClr val="C00000"/>
                </a:solidFill>
              </a:rPr>
              <a:t> «Yapay Zeka ve Hukuk» başlıklı konferansı öğrencilerimizin ve hukuk camiasının yoğun ilgisiyle karşılandı.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210" y="1896939"/>
            <a:ext cx="3389401" cy="319264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206" y="1896939"/>
            <a:ext cx="4189500" cy="319264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56" y="1896939"/>
            <a:ext cx="3819759" cy="319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30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14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724622" y="5238034"/>
            <a:ext cx="4679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400" b="1" i="1" dirty="0">
                <a:solidFill>
                  <a:srgbClr val="C00000"/>
                </a:solidFill>
              </a:rPr>
              <a:t>Merkezimiz tarafından 3 Nisan tarihinde «</a:t>
            </a:r>
            <a:r>
              <a:rPr lang="tr-TR" sz="1400" b="1" i="1" dirty="0" err="1">
                <a:solidFill>
                  <a:srgbClr val="C00000"/>
                </a:solidFill>
              </a:rPr>
              <a:t>Unicef’te</a:t>
            </a:r>
            <a:r>
              <a:rPr lang="tr-TR" sz="1400" b="1" i="1" dirty="0">
                <a:solidFill>
                  <a:srgbClr val="C00000"/>
                </a:solidFill>
              </a:rPr>
              <a:t> Kariyer Fırsatları» adlı konferans düzenlendi. </a:t>
            </a:r>
            <a:r>
              <a:rPr lang="tr-TR" sz="1400" b="1" i="1" dirty="0" err="1">
                <a:solidFill>
                  <a:srgbClr val="C00000"/>
                </a:solidFill>
              </a:rPr>
              <a:t>Unicef’teki</a:t>
            </a:r>
            <a:r>
              <a:rPr lang="tr-TR" sz="1400" b="1" i="1" dirty="0">
                <a:solidFill>
                  <a:srgbClr val="C00000"/>
                </a:solidFill>
              </a:rPr>
              <a:t> staj imkanları ve işe alım süreçleri hakkında bilgilendirmeler gerçekleştirildi.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200" y="1820085"/>
            <a:ext cx="3418783" cy="340743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" y="1820085"/>
            <a:ext cx="3967030" cy="3372928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195" y="1820085"/>
            <a:ext cx="4172107" cy="33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03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15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756251" y="5186799"/>
            <a:ext cx="46794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400" b="1" i="1" dirty="0">
                <a:solidFill>
                  <a:srgbClr val="C00000"/>
                </a:solidFill>
              </a:rPr>
              <a:t>25-26 Nisan tarihlerinde İletişim Fakültesi öğrencilerimizin kariyer planlama süreçlerini desteklemek amacıyla İletişim Başkanlığına, Cumhurbaşkanlığı Millet Kütüphanesine, Anadolu Ajansına, TRT Genel Müdürlüğüne teknik gezi düzenlendi.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917" y="1915064"/>
            <a:ext cx="4014907" cy="306548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2" y="1892083"/>
            <a:ext cx="3718164" cy="308846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675" y="1915064"/>
            <a:ext cx="3849882" cy="306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35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16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756251" y="5186799"/>
            <a:ext cx="4679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400" b="1" i="1" dirty="0">
                <a:solidFill>
                  <a:srgbClr val="C00000"/>
                </a:solidFill>
              </a:rPr>
              <a:t>14 Mayıs tarihinde Trabzon Gençlik ve Spor İl Müdürlüğünün himayesinde yürütülen Gençlik Haftası etkinlikleri kapsamında Yomra KYK Kız Öğrenci Yurdundan «Gençlik ve Kariyer» başlıklı bir söyleşi gerçekleştirdik.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5" y="1923691"/>
            <a:ext cx="4697776" cy="290981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91" y="1923691"/>
            <a:ext cx="5011909" cy="290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13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17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931102" y="5457215"/>
            <a:ext cx="467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400" b="1" i="1" dirty="0">
                <a:solidFill>
                  <a:srgbClr val="C00000"/>
                </a:solidFill>
              </a:rPr>
              <a:t>15 Mayıs tarihinde Gazi Anadolu Lisesi öğrencileriyle kariyer söyleşisi gerçekleştirdik.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8" y="1925582"/>
            <a:ext cx="4860295" cy="328477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667" y="1925582"/>
            <a:ext cx="5111840" cy="328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91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18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991487" y="5321897"/>
            <a:ext cx="4679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17 Mayıs tarihinde Trabzon Gençlik ve Spor İl Müdürlüğünün himayesinde yürütülen Gençlik Haftası etkinlikleri kapsamında Akçaabat Fatih Öğrenci Yurdundan «Gençlik ve Kariyer» başlıklı bir söyleşi gerçekleştirdik.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22081"/>
            <a:ext cx="4816848" cy="331947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47" y="1922080"/>
            <a:ext cx="4701396" cy="331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32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19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991487" y="5321897"/>
            <a:ext cx="4679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Cumhurbaşkanlığı İnsan Kaynakları Ofisi himayesinde Orta Doğu Teknik Üniversitesi ev sahipliğinde düzenlenen «Re-</a:t>
            </a:r>
            <a:r>
              <a:rPr lang="tr-TR" sz="1400" b="1" i="1" dirty="0" err="1">
                <a:solidFill>
                  <a:srgbClr val="C00000"/>
                </a:solidFill>
              </a:rPr>
              <a:t>Shaping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Career</a:t>
            </a:r>
            <a:r>
              <a:rPr lang="tr-TR" sz="1400" b="1" i="1" dirty="0">
                <a:solidFill>
                  <a:srgbClr val="C00000"/>
                </a:solidFill>
              </a:rPr>
              <a:t> Planning: </a:t>
            </a:r>
            <a:r>
              <a:rPr lang="tr-TR" sz="1400" b="1" i="1" dirty="0" err="1">
                <a:solidFill>
                  <a:srgbClr val="C00000"/>
                </a:solidFill>
              </a:rPr>
              <a:t>Bridging</a:t>
            </a:r>
            <a:r>
              <a:rPr lang="tr-TR" sz="1400" b="1" i="1" dirty="0">
                <a:solidFill>
                  <a:srgbClr val="C00000"/>
                </a:solidFill>
              </a:rPr>
              <a:t> </a:t>
            </a:r>
            <a:r>
              <a:rPr lang="tr-TR" sz="1400" b="1" i="1" dirty="0" err="1">
                <a:solidFill>
                  <a:srgbClr val="C00000"/>
                </a:solidFill>
              </a:rPr>
              <a:t>Gaps</a:t>
            </a:r>
            <a:r>
              <a:rPr lang="tr-TR" sz="1400" b="1" i="1" dirty="0">
                <a:solidFill>
                  <a:srgbClr val="C00000"/>
                </a:solidFill>
              </a:rPr>
              <a:t>» konferansına katılım gösterdik.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4" y="1888840"/>
            <a:ext cx="5225127" cy="336430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76" y="1888839"/>
            <a:ext cx="5044259" cy="335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67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lt Başlık 6"/>
          <p:cNvSpPr>
            <a:spLocks noGrp="1"/>
          </p:cNvSpPr>
          <p:nvPr>
            <p:ph type="subTitle" idx="1"/>
          </p:nvPr>
        </p:nvSpPr>
        <p:spPr>
          <a:xfrm>
            <a:off x="1524000" y="2521384"/>
            <a:ext cx="9144000" cy="1655762"/>
          </a:xfrm>
        </p:spPr>
        <p:txBody>
          <a:bodyPr>
            <a:normAutofit/>
          </a:bodyPr>
          <a:lstStyle/>
          <a:p>
            <a:r>
              <a:rPr lang="tr-TR" sz="6000" b="1" dirty="0">
                <a:solidFill>
                  <a:srgbClr val="FF0000"/>
                </a:solidFill>
              </a:rPr>
              <a:t>YÖNETİM</a:t>
            </a:r>
            <a:endParaRPr lang="tr-TR" sz="6000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B051-1742-442B-BD19-D71164AFA81D}" type="datetime1">
              <a:rPr lang="tr-TR" smtClean="0"/>
              <a:pPr/>
              <a:t>19.01.2026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718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an dir="u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20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7131502" y="3611164"/>
            <a:ext cx="4679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Cumhurbaşkanlığı İnsan Kaynakları Ofisi himayesinde yürütülen Ulusal Staj Programı kapsamında Üniversitemizde yeni dönemde staj yapacak öğrencilerimize yönelik «Oryantasyon Toplantısı» gerçekleştirildi.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2" y="2293067"/>
            <a:ext cx="5589916" cy="341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84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21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991487" y="5321897"/>
            <a:ext cx="4679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Cumhurbaşkanlığı İnsan Kaynakları Ofisi himayesinde yürütülen Ulusal Staj Programı kapsamında Üniversitemizde stajını tamamlayan birinci dönem stajyerlerimiz için tören düzenlendi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7" y="1820085"/>
            <a:ext cx="5426482" cy="346017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8" y="1792094"/>
            <a:ext cx="5333391" cy="348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94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22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739884" y="5321897"/>
            <a:ext cx="4679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12 Ekim tarihinde «Temel-Sümela’nın Şifresi Yeniden» film setine teknik gezi düzenleyerek Radyo, Televizyon ve Sinema Bölümü öğrencilerimizi senarist, yapımcı ve oyuncular ile buluşturduk.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332" y="1820085"/>
            <a:ext cx="4590692" cy="3275048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1" y="1820085"/>
            <a:ext cx="4698521" cy="32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14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23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739884" y="5321897"/>
            <a:ext cx="4679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Sosyal Bilgiler Öğretmenliği ve Tarih Bölümü öğrencilerimizle Trabzon Büyükşehir Belediyesi tarafından açılan Dualı Sultan Gömlekleri ve Geleneksel Türk Sanatları Sergisi’ni ziyaret ettik.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6" y="1820085"/>
            <a:ext cx="5291310" cy="343340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92" y="1820085"/>
            <a:ext cx="5745635" cy="343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02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24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739884" y="5321897"/>
            <a:ext cx="4679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Kanuni Anadolu Lisesi Kız Voleybol Takımı öğrencilerini Üniversitemizde misafir ettik. Spor Bilimleri Fakültemizi ziyaret eden öğrencilere bölüm ve mesleklere ilişkin bilgilendirme gerçekleştirildi.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4" y="1903541"/>
            <a:ext cx="4684143" cy="333489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558" y="1903542"/>
            <a:ext cx="4839419" cy="333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05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25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6394799" y="3639746"/>
            <a:ext cx="4679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Kısmi zamanlı öğrencilerimizle TRT Trabzon Radyosu’nda yayınlanan «Genç Bakış» programının misafiri olarak Merkezimizin faaliyetleri hakkında sohbet gerçekleştirdik.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60" y="2039996"/>
            <a:ext cx="4381388" cy="393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88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26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808895" y="5408161"/>
            <a:ext cx="4679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Merkezimiz tarafından düzenlenen «Lisansüstü Eğitim ve Akademik Kariyer Yolculuğu» programımız farklı bölüm ve programlardan öğrencilerimizin katılımıyla gerçekleştirildi.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69" y="1810614"/>
            <a:ext cx="3558493" cy="351128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6" y="2185701"/>
            <a:ext cx="3626014" cy="282624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082" y="2185701"/>
            <a:ext cx="3812876" cy="282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7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27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817521" y="5296017"/>
            <a:ext cx="4679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Saffet </a:t>
            </a:r>
            <a:r>
              <a:rPr lang="tr-TR" sz="1400" b="1" i="1" dirty="0" err="1">
                <a:solidFill>
                  <a:srgbClr val="C00000"/>
                </a:solidFill>
              </a:rPr>
              <a:t>Çebi</a:t>
            </a:r>
            <a:r>
              <a:rPr lang="tr-TR" sz="1400" b="1" i="1" dirty="0">
                <a:solidFill>
                  <a:srgbClr val="C00000"/>
                </a:solidFill>
              </a:rPr>
              <a:t> Mesleki Teknik ve Anadolu Lisesi’nin değerli öğrencilerine bölüm ve programlarımız ile ilgili bilgilendirmede bulunarak kariyer yolculuklarına dair keyifli bir söyleşi gerçekleştirdik. 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59" y="1992702"/>
            <a:ext cx="3349041" cy="402718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20" y="1992701"/>
            <a:ext cx="3493698" cy="4027187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92" y="1920433"/>
            <a:ext cx="3519578" cy="320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15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28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6270851" y="3449964"/>
            <a:ext cx="4679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Savunma Sanayi Başkanlığı Savunma Sanayi Akademi tarafından 25 Aralık tarihinde gerçekleştirilen «Kariyer ve Yetkinlik Buluşmalarında» paydaş olarak yer aldık.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45" y="2012376"/>
            <a:ext cx="3933657" cy="382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99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29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6270851" y="3449964"/>
            <a:ext cx="4679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2025 yılında da Merkez olarak yürüttüğümüz Ulusal Staj Programı hakkında bilgilendirmeler gerçekleştirdik.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73" y="1820085"/>
            <a:ext cx="4541340" cy="418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02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4A0342-B3A5-7EA1-D1BA-B00206D3C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50" y="771672"/>
            <a:ext cx="9792375" cy="692727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  <a:latin typeface="+mn-lt"/>
              </a:rPr>
              <a:t>YÖNETİM: </a:t>
            </a:r>
            <a:r>
              <a:rPr lang="tr-TR" sz="2800" b="1" dirty="0">
                <a:solidFill>
                  <a:srgbClr val="3333FF"/>
                </a:solidFill>
              </a:rPr>
              <a:t>Müdürlük / Koordinatörlük</a:t>
            </a:r>
            <a:endParaRPr lang="tr-TR" sz="2800" b="1" dirty="0">
              <a:solidFill>
                <a:srgbClr val="3333FF"/>
              </a:solidFill>
              <a:latin typeface="+mn-lt"/>
            </a:endParaRPr>
          </a:p>
        </p:txBody>
      </p:sp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6BA3D8F0-5AD3-8F74-A07F-E1B14505F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688620"/>
              </p:ext>
            </p:extLst>
          </p:nvPr>
        </p:nvGraphicFramePr>
        <p:xfrm>
          <a:off x="396684" y="2750219"/>
          <a:ext cx="11516263" cy="203511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73079">
                  <a:extLst>
                    <a:ext uri="{9D8B030D-6E8A-4147-A177-3AD203B41FA5}">
                      <a16:colId xmlns:a16="http://schemas.microsoft.com/office/drawing/2014/main" val="3558825440"/>
                    </a:ext>
                  </a:extLst>
                </a:gridCol>
                <a:gridCol w="6343184">
                  <a:extLst>
                    <a:ext uri="{9D8B030D-6E8A-4147-A177-3AD203B41FA5}">
                      <a16:colId xmlns:a16="http://schemas.microsoft.com/office/drawing/2014/main" val="481897459"/>
                    </a:ext>
                  </a:extLst>
                </a:gridCol>
              </a:tblGrid>
              <a:tr h="504716">
                <a:tc>
                  <a:txBody>
                    <a:bodyPr/>
                    <a:lstStyle/>
                    <a:p>
                      <a:pPr marL="36000"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3333FF"/>
                          </a:solidFill>
                          <a:effectLst/>
                        </a:rPr>
                        <a:t>Birim Yöneticisi</a:t>
                      </a:r>
                      <a:endParaRPr lang="tr-TR" sz="2000" b="1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 err="1">
                          <a:solidFill>
                            <a:srgbClr val="3333FF"/>
                          </a:solidFill>
                          <a:effectLst/>
                        </a:rPr>
                        <a:t>Ünvanı</a:t>
                      </a:r>
                      <a:r>
                        <a:rPr lang="tr-TR" sz="2000" b="1" dirty="0">
                          <a:solidFill>
                            <a:srgbClr val="3333FF"/>
                          </a:solidFill>
                          <a:effectLst/>
                        </a:rPr>
                        <a:t> Adı Soyadı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1158544"/>
                  </a:ext>
                </a:extLst>
              </a:tr>
              <a:tr h="504716"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>
                          <a:effectLst/>
                        </a:rPr>
                        <a:t>Müdür 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>
                          <a:solidFill>
                            <a:srgbClr val="962E2E"/>
                          </a:solidFill>
                          <a:effectLst/>
                          <a:latin typeface="+mn-lt"/>
                        </a:rPr>
                        <a:t>Dr.</a:t>
                      </a:r>
                      <a:r>
                        <a:rPr lang="tr-TR" sz="2000" b="1" baseline="0" dirty="0">
                          <a:solidFill>
                            <a:srgbClr val="962E2E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tr-TR" sz="2000" b="1" baseline="0" dirty="0" err="1">
                          <a:solidFill>
                            <a:srgbClr val="962E2E"/>
                          </a:solidFill>
                          <a:effectLst/>
                          <a:latin typeface="+mn-lt"/>
                        </a:rPr>
                        <a:t>Öğr</a:t>
                      </a:r>
                      <a:r>
                        <a:rPr lang="tr-TR" sz="2000" b="1" baseline="0" dirty="0">
                          <a:solidFill>
                            <a:srgbClr val="962E2E"/>
                          </a:solidFill>
                          <a:effectLst/>
                          <a:latin typeface="+mn-lt"/>
                        </a:rPr>
                        <a:t>. Üyesi Recep ÇOLAK</a:t>
                      </a:r>
                      <a:endParaRPr lang="tr-TR" sz="2000" b="1" dirty="0">
                        <a:solidFill>
                          <a:srgbClr val="962E2E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95922710"/>
                  </a:ext>
                </a:extLst>
              </a:tr>
              <a:tr h="504716"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>
                          <a:effectLst/>
                        </a:rPr>
                        <a:t>Müdür Yardımcısı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00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err="1">
                          <a:solidFill>
                            <a:srgbClr val="48579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Öğr</a:t>
                      </a:r>
                      <a:r>
                        <a:rPr lang="tr-TR" sz="2000" b="1" dirty="0">
                          <a:solidFill>
                            <a:srgbClr val="48579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tr-TR" sz="2000" b="1" baseline="0" dirty="0">
                          <a:solidFill>
                            <a:srgbClr val="48579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Gör. Dr. Göksel ÇELENK</a:t>
                      </a:r>
                      <a:endParaRPr lang="tr-TR" sz="2000" b="1" dirty="0">
                        <a:solidFill>
                          <a:srgbClr val="48579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36107159"/>
                  </a:ext>
                </a:extLst>
              </a:tr>
              <a:tr h="520963"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>
                          <a:effectLst/>
                        </a:rPr>
                        <a:t>Müdür Yardımcısı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00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b="1" kern="1200" dirty="0" err="1">
                          <a:solidFill>
                            <a:srgbClr val="48579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Öğr</a:t>
                      </a:r>
                      <a:r>
                        <a:rPr lang="tr-TR" sz="2000" b="1" kern="1200" dirty="0">
                          <a:solidFill>
                            <a:srgbClr val="48579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Gör. Ayşegül</a:t>
                      </a:r>
                      <a:r>
                        <a:rPr lang="tr-TR" sz="2000" b="1" kern="1200" baseline="0" dirty="0">
                          <a:solidFill>
                            <a:srgbClr val="48579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AYDINLI</a:t>
                      </a:r>
                      <a:endParaRPr lang="tr-TR" sz="2000" b="1" kern="1200" dirty="0">
                        <a:solidFill>
                          <a:srgbClr val="48579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09787686"/>
                  </a:ext>
                </a:extLst>
              </a:tr>
            </a:tbl>
          </a:graphicData>
        </a:graphic>
      </p:graphicFrame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D5C2-DC3A-45D9-A443-C8578C816423}" type="datetime1">
              <a:rPr lang="tr-TR" smtClean="0"/>
              <a:pPr/>
              <a:t>19.01.2026</a:t>
            </a:fld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</a:t>
            </a:fld>
            <a:endParaRPr lang="tr-TR"/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294309"/>
              </p:ext>
            </p:extLst>
          </p:nvPr>
        </p:nvGraphicFramePr>
        <p:xfrm>
          <a:off x="396685" y="4804913"/>
          <a:ext cx="11533648" cy="388189"/>
        </p:xfrm>
        <a:graphic>
          <a:graphicData uri="http://schemas.openxmlformats.org/drawingml/2006/table">
            <a:tbl>
              <a:tblPr/>
              <a:tblGrid>
                <a:gridCol w="11533648">
                  <a:extLst>
                    <a:ext uri="{9D8B030D-6E8A-4147-A177-3AD203B41FA5}">
                      <a16:colId xmlns:a16="http://schemas.microsoft.com/office/drawing/2014/main" val="3379192883"/>
                    </a:ext>
                  </a:extLst>
                </a:gridCol>
              </a:tblGrid>
              <a:tr h="388189">
                <a:tc>
                  <a:txBody>
                    <a:bodyPr/>
                    <a:lstStyle/>
                    <a:p>
                      <a:r>
                        <a:rPr lang="tr-TR" dirty="0"/>
                        <a:t>Merkez Akademik Personel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2210362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910842"/>
              </p:ext>
            </p:extLst>
          </p:nvPr>
        </p:nvGraphicFramePr>
        <p:xfrm>
          <a:off x="5572533" y="4804913"/>
          <a:ext cx="6340414" cy="405442"/>
        </p:xfrm>
        <a:graphic>
          <a:graphicData uri="http://schemas.openxmlformats.org/drawingml/2006/table">
            <a:tbl>
              <a:tblPr/>
              <a:tblGrid>
                <a:gridCol w="6340414">
                  <a:extLst>
                    <a:ext uri="{9D8B030D-6E8A-4147-A177-3AD203B41FA5}">
                      <a16:colId xmlns:a16="http://schemas.microsoft.com/office/drawing/2014/main" val="860111407"/>
                    </a:ext>
                  </a:extLst>
                </a:gridCol>
              </a:tblGrid>
              <a:tr h="405442">
                <a:tc>
                  <a:txBody>
                    <a:bodyPr/>
                    <a:lstStyle/>
                    <a:p>
                      <a:pPr algn="ctr"/>
                      <a:r>
                        <a:rPr lang="tr-TR" b="1" dirty="0" err="1"/>
                        <a:t>Öğr</a:t>
                      </a:r>
                      <a:r>
                        <a:rPr lang="tr-TR" b="1" dirty="0"/>
                        <a:t>.</a:t>
                      </a:r>
                      <a:r>
                        <a:rPr lang="tr-TR" b="1" baseline="0" dirty="0"/>
                        <a:t> Gör. Begüm Sultan ÜNSAL</a:t>
                      </a:r>
                      <a:endParaRPr lang="tr-TR" b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5848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63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an dir="u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30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931102" y="5509347"/>
            <a:ext cx="4679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Adana </a:t>
            </a:r>
            <a:r>
              <a:rPr lang="tr-TR" sz="1400" b="1" i="1" dirty="0" err="1">
                <a:solidFill>
                  <a:srgbClr val="C00000"/>
                </a:solidFill>
              </a:rPr>
              <a:t>Teknofest</a:t>
            </a:r>
            <a:r>
              <a:rPr lang="tr-TR" sz="1400" b="1" i="1">
                <a:solidFill>
                  <a:srgbClr val="C00000"/>
                </a:solidFill>
              </a:rPr>
              <a:t> 2024’te </a:t>
            </a:r>
            <a:r>
              <a:rPr lang="tr-TR" sz="1400" b="1" i="1" dirty="0">
                <a:solidFill>
                  <a:srgbClr val="C00000"/>
                </a:solidFill>
              </a:rPr>
              <a:t>Kariyer Merkezi olarak yer aldık.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5" y="1927033"/>
            <a:ext cx="4787660" cy="322293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404" y="1927033"/>
            <a:ext cx="4817544" cy="322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51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382328" y="3030688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1668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32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4250280" y="3572939"/>
            <a:ext cx="40742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Ulusal Staj Programı kapsamında öğrencilerimize yönelik bilgilendirme ve tanıtım faaliyetlerimiz devam ettirdik ve ettiriyoruz.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6" y="1915064"/>
            <a:ext cx="3878387" cy="405441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163" y="1820085"/>
            <a:ext cx="3520383" cy="41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56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33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4181268" y="5251028"/>
            <a:ext cx="4074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Mezun Bilgi Sistemimizi tanıtmak ve mezunlarımıza yönelik yapılacak faaliyetler hakkında görüş alışverişinde bulunmak amacıyla Fakülte ziyaretleri gerçekleştirdik.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99" y="1820085"/>
            <a:ext cx="4528500" cy="331939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460" y="1820085"/>
            <a:ext cx="4464259" cy="331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76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34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4181268" y="5251028"/>
            <a:ext cx="4074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Mezun Bilgi Sistemimizi tanıtmak ve mezunlarımıza yönelik yapılacak faaliyetler hakkında görüş alışverişinde bulunmak amacıyla Fakülte ziyaretleri gerçekleştirdik.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0" y="2037271"/>
            <a:ext cx="5335258" cy="283131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396" y="2037271"/>
            <a:ext cx="4873925" cy="283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56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35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957250" y="5251027"/>
            <a:ext cx="40742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dirty="0">
                <a:solidFill>
                  <a:srgbClr val="C00000"/>
                </a:solidFill>
              </a:rPr>
              <a:t>Merkezimiz yürütücülüğünde 3-14 Şubat tarihlerinde C# Nesne Yönelimli Programlama Eğitimimizi gerçekleştirdik. 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7" y="1820084"/>
            <a:ext cx="3331234" cy="416960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310" y="1820085"/>
            <a:ext cx="3646265" cy="416960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57" y="1923690"/>
            <a:ext cx="4534840" cy="293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64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36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931371" y="5362979"/>
            <a:ext cx="40742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dirty="0">
                <a:solidFill>
                  <a:srgbClr val="C00000"/>
                </a:solidFill>
              </a:rPr>
              <a:t>Merkezimiz, Trabzon Hilton Otel’de düzenlenen «Üniversite Bölüm Tanıtımı ve Kariyer Fuarı» etkinliğinde yer aldı.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4" y="1820085"/>
            <a:ext cx="4830793" cy="340225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75" y="1820085"/>
            <a:ext cx="4942936" cy="34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07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37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931371" y="5362979"/>
            <a:ext cx="40742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dirty="0">
                <a:solidFill>
                  <a:srgbClr val="C00000"/>
                </a:solidFill>
              </a:rPr>
              <a:t>«Yeteneğe Dayalı Kalkınma» temasıyla bu yıl üçüncüsü gerçekleşen İstanbul HR Forum’a katılım gösterdik.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1" y="1953074"/>
            <a:ext cx="5352511" cy="2862661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54" y="1953074"/>
            <a:ext cx="5826964" cy="286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202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38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6864352" y="3456541"/>
            <a:ext cx="4074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dirty="0">
                <a:solidFill>
                  <a:srgbClr val="C00000"/>
                </a:solidFill>
              </a:rPr>
              <a:t>DOKKAF’25 hazırlıklarının ve üniversitelerin rol ve sorumluluklarının görüşülmesi amacıyla Giresun Üniversitesi ev sahipliğinde düzenlenen toplantıya paydaş olduğumuz için katılım gösterdik.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5" y="2179071"/>
            <a:ext cx="5546408" cy="350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69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39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4034887" y="5117468"/>
            <a:ext cx="4074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dirty="0">
                <a:solidFill>
                  <a:srgbClr val="C00000"/>
                </a:solidFill>
              </a:rPr>
              <a:t>Merkez olarak YEŞİLAY Genel Başkanı Doç. Dr. Mehmet </a:t>
            </a:r>
            <a:r>
              <a:rPr lang="tr-TR" sz="1400" b="1" dirty="0" err="1">
                <a:solidFill>
                  <a:srgbClr val="C00000"/>
                </a:solidFill>
              </a:rPr>
              <a:t>DİNÇ’i</a:t>
            </a:r>
            <a:r>
              <a:rPr lang="tr-TR" sz="1400" b="1" dirty="0">
                <a:solidFill>
                  <a:srgbClr val="C00000"/>
                </a:solidFill>
              </a:rPr>
              <a:t> Üniversitemizde ağırladık. «Gönüllülük Faaliyetleri ve Yeşilay» başlıklı konferansına öğrencilerimiz yoğun ilgi gösterdi.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6" y="1820085"/>
            <a:ext cx="3329414" cy="425149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49" y="1820085"/>
            <a:ext cx="4679288" cy="308646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587" y="1820086"/>
            <a:ext cx="3497142" cy="425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621024E-FF4A-CCE4-5453-E107FF3AE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717768"/>
            <a:ext cx="10212647" cy="730938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YÖNETİM: </a:t>
            </a:r>
            <a:r>
              <a:rPr lang="tr-TR" sz="3200" b="1" dirty="0">
                <a:solidFill>
                  <a:srgbClr val="3333FF"/>
                </a:solidFill>
                <a:latin typeface="+mn-lt"/>
              </a:rPr>
              <a:t>Kurullar / Komisyonlar</a:t>
            </a:r>
            <a:endParaRPr lang="tr-TR" sz="3200" dirty="0">
              <a:solidFill>
                <a:srgbClr val="3333FF"/>
              </a:solidFill>
            </a:endParaRP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5871-5E83-4270-BE5D-5E99A6218E3D}" type="datetime1">
              <a:rPr lang="tr-TR" smtClean="0"/>
              <a:pPr/>
              <a:t>19.01.2026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</a:t>
            </a:fld>
            <a:endParaRPr lang="tr-TR"/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359115"/>
              </p:ext>
            </p:extLst>
          </p:nvPr>
        </p:nvGraphicFramePr>
        <p:xfrm>
          <a:off x="640079" y="1926768"/>
          <a:ext cx="11265593" cy="4135173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5048505">
                  <a:extLst>
                    <a:ext uri="{9D8B030D-6E8A-4147-A177-3AD203B41FA5}">
                      <a16:colId xmlns:a16="http://schemas.microsoft.com/office/drawing/2014/main" val="1380241728"/>
                    </a:ext>
                  </a:extLst>
                </a:gridCol>
                <a:gridCol w="2072363">
                  <a:extLst>
                    <a:ext uri="{9D8B030D-6E8A-4147-A177-3AD203B41FA5}">
                      <a16:colId xmlns:a16="http://schemas.microsoft.com/office/drawing/2014/main" val="3658092677"/>
                    </a:ext>
                  </a:extLst>
                </a:gridCol>
                <a:gridCol w="2072362">
                  <a:extLst>
                    <a:ext uri="{9D8B030D-6E8A-4147-A177-3AD203B41FA5}">
                      <a16:colId xmlns:a16="http://schemas.microsoft.com/office/drawing/2014/main" val="1165777575"/>
                    </a:ext>
                  </a:extLst>
                </a:gridCol>
                <a:gridCol w="2072363">
                  <a:extLst>
                    <a:ext uri="{9D8B030D-6E8A-4147-A177-3AD203B41FA5}">
                      <a16:colId xmlns:a16="http://schemas.microsoft.com/office/drawing/2014/main" val="1261531179"/>
                    </a:ext>
                  </a:extLst>
                </a:gridCol>
              </a:tblGrid>
              <a:tr h="6010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  <a:effectLst/>
                        </a:rPr>
                        <a:t>Kurul / Komisyon Adı</a:t>
                      </a:r>
                      <a:endParaRPr lang="tr-TR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  <a:effectLst/>
                        </a:rPr>
                        <a:t>Üye Akademik Personel Sayısı </a:t>
                      </a:r>
                      <a:endParaRPr lang="tr-TR" sz="1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  <a:effectLst/>
                        </a:rPr>
                        <a:t>Üye İdari Personel Sayısı </a:t>
                      </a:r>
                      <a:r>
                        <a:rPr lang="tr-TR" sz="1800" i="1" dirty="0">
                          <a:solidFill>
                            <a:srgbClr val="0000CC"/>
                          </a:solidFill>
                          <a:effectLst/>
                        </a:rPr>
                        <a:t>(Varsa) </a:t>
                      </a:r>
                      <a:endParaRPr lang="tr-TR" sz="1800" b="1" i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solidFill>
                            <a:srgbClr val="FF0000"/>
                          </a:solidFill>
                          <a:effectLst/>
                        </a:rPr>
                        <a:t>Üye Öğrenci Sayısı </a:t>
                      </a:r>
                      <a:r>
                        <a:rPr lang="tr-TR" sz="1800" i="1" dirty="0">
                          <a:solidFill>
                            <a:srgbClr val="0000CC"/>
                          </a:solidFill>
                          <a:effectLst/>
                        </a:rPr>
                        <a:t>(Varsa) </a:t>
                      </a:r>
                      <a:endParaRPr lang="tr-TR" sz="1800" b="1" i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9920248"/>
                  </a:ext>
                </a:extLst>
              </a:tr>
              <a:tr h="285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Merkez Yönetim Kurulu</a:t>
                      </a:r>
                    </a:p>
                  </a:txBody>
                  <a:tcPr marL="46990" marR="4699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59710692"/>
                  </a:ext>
                </a:extLst>
              </a:tr>
              <a:tr h="2779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Danışma Kurulu</a:t>
                      </a:r>
                    </a:p>
                  </a:txBody>
                  <a:tcPr marL="46990" marR="4699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1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78730926"/>
                  </a:ext>
                </a:extLst>
              </a:tr>
              <a:tr h="3018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Kalite Komisyonu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3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3062460"/>
                  </a:ext>
                </a:extLst>
              </a:tr>
              <a:tr h="301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635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0925431"/>
                  </a:ext>
                </a:extLst>
              </a:tr>
              <a:tr h="301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635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4408756"/>
                  </a:ext>
                </a:extLst>
              </a:tr>
              <a:tr h="2779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635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85745120"/>
                  </a:ext>
                </a:extLst>
              </a:tr>
              <a:tr h="2779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635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02772066"/>
                  </a:ext>
                </a:extLst>
              </a:tr>
              <a:tr h="301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635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9196153"/>
                  </a:ext>
                </a:extLst>
              </a:tr>
              <a:tr h="301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635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1451712"/>
                  </a:ext>
                </a:extLst>
              </a:tr>
              <a:tr h="301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635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1591073"/>
                  </a:ext>
                </a:extLst>
              </a:tr>
              <a:tr h="301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635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04963089"/>
                  </a:ext>
                </a:extLst>
              </a:tr>
              <a:tr h="301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90" marR="46990" marT="635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98439887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77" y="6356350"/>
            <a:ext cx="360123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4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an dir="u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40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6" y="1820085"/>
            <a:ext cx="2885594" cy="415793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20" y="1820085"/>
            <a:ext cx="3028255" cy="4157932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75" y="1820085"/>
            <a:ext cx="3070619" cy="4157932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494" y="1820085"/>
            <a:ext cx="3072060" cy="415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49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41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3" y="1820085"/>
            <a:ext cx="3088257" cy="423012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1820084"/>
            <a:ext cx="2993366" cy="423012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67" y="1820083"/>
            <a:ext cx="3174520" cy="4230128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967" y="1820082"/>
            <a:ext cx="3064033" cy="420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03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42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4034887" y="5261858"/>
            <a:ext cx="4074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dirty="0">
                <a:solidFill>
                  <a:srgbClr val="C00000"/>
                </a:solidFill>
              </a:rPr>
              <a:t>Cumhurbaşkanlığı himayelerinde ve Üniversitemiz paydaşlığında, Giresun Üniversitesi ev sahipliğinde düzenlenen Doğu Karadeniz Kariyer Fuarında (DOKKAF’25) yerimizi aldık.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32" y="1820085"/>
            <a:ext cx="4666490" cy="329738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" y="1820084"/>
            <a:ext cx="4822166" cy="329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946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43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4034887" y="5261858"/>
            <a:ext cx="4074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dirty="0">
                <a:solidFill>
                  <a:srgbClr val="C00000"/>
                </a:solidFill>
              </a:rPr>
              <a:t>Mezun olacak öğrencilerimize Mezun Bilgi Sistemimizi tanıtmak ve mezuniyet sonrası iletişimimizi devam ettirmek amacıyla çalışmalarımızı devam ettiriyoruz.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1" y="1820085"/>
            <a:ext cx="3907766" cy="335567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53" y="1820085"/>
            <a:ext cx="3659402" cy="335567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50" y="1820085"/>
            <a:ext cx="3817189" cy="33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196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44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846109" y="3524645"/>
            <a:ext cx="4074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Merkezimiz tarafından düzenlenen «Lisansüstü Eğitim ve Akademik Kariyer Yolculuğu» programımız farklı bölüm ve programlardan öğrencilerimizin katılımıyla gerçekleştirildi.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7" y="1909451"/>
            <a:ext cx="3516210" cy="402552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13" y="1909451"/>
            <a:ext cx="4028535" cy="402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46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45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4558575" y="3429755"/>
            <a:ext cx="36365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Trabzon Üniversitesi Kariyer Merkezi olarak Cumhurbaşkanlığı Savunma Sanayii Başkanlığı tarafından düzenlenen ve öğrencilerimize yönelik birçok projenin tanıtımının değerlendirmesinin yapıldığı «Milli Yetkinlik Hamlesi Paydaş İş Birliği </a:t>
            </a:r>
            <a:r>
              <a:rPr lang="tr-TR" sz="1400" b="1" i="1" dirty="0" err="1">
                <a:solidFill>
                  <a:srgbClr val="C00000"/>
                </a:solidFill>
              </a:rPr>
              <a:t>Toplantısı»nda</a:t>
            </a:r>
            <a:r>
              <a:rPr lang="tr-TR" sz="1400" b="1" i="1" dirty="0">
                <a:solidFill>
                  <a:srgbClr val="C00000"/>
                </a:solidFill>
              </a:rPr>
              <a:t> yer aldık.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3" y="2106055"/>
            <a:ext cx="4166558" cy="385600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996" y="2106054"/>
            <a:ext cx="3687125" cy="385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292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46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4170386" y="5456962"/>
            <a:ext cx="3636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İstanbul </a:t>
            </a:r>
            <a:r>
              <a:rPr lang="tr-TR" sz="1400" b="1" i="1" dirty="0" err="1">
                <a:solidFill>
                  <a:srgbClr val="C00000"/>
                </a:solidFill>
              </a:rPr>
              <a:t>Teknofest</a:t>
            </a:r>
            <a:r>
              <a:rPr lang="tr-TR" sz="1400" b="1" i="1" dirty="0">
                <a:solidFill>
                  <a:srgbClr val="C00000"/>
                </a:solidFill>
              </a:rPr>
              <a:t> 2025’te Kariyer Merkezi olarak yer aldık.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62" y="2170209"/>
            <a:ext cx="4019910" cy="320222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" y="2498025"/>
            <a:ext cx="3674851" cy="27451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498025"/>
            <a:ext cx="3761117" cy="287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463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47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4334288" y="5337749"/>
            <a:ext cx="3636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Uluslararası Ticaret ve Lojistik bölümü öğrencilerimizle teoriyi pratikle desteklemek için Trabzon </a:t>
            </a:r>
            <a:r>
              <a:rPr lang="tr-TR" sz="1400" b="1" i="1" dirty="0" err="1">
                <a:solidFill>
                  <a:srgbClr val="C00000"/>
                </a:solidFill>
              </a:rPr>
              <a:t>Port’a</a:t>
            </a:r>
            <a:r>
              <a:rPr lang="tr-TR" sz="1400" b="1" i="1" dirty="0">
                <a:solidFill>
                  <a:srgbClr val="C00000"/>
                </a:solidFill>
              </a:rPr>
              <a:t> teknik gezi düzenledik.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8" y="2096371"/>
            <a:ext cx="3698576" cy="387310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57" y="2104997"/>
            <a:ext cx="4349150" cy="301790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830" y="2096371"/>
            <a:ext cx="3556966" cy="387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222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48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4211937" y="5001319"/>
            <a:ext cx="36365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Merkezimiz ve Kurumsal İletişim Direktörlüğümüz koordinasyonunda Üniversitemize farklı 17 liseden gelen yaklaşık 680 misafirimize kariyer planlama süreçleri anlamında katkıda bulunduk.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1" y="1820085"/>
            <a:ext cx="3562709" cy="279504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37" y="1820084"/>
            <a:ext cx="3517331" cy="2795047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08" y="1820084"/>
            <a:ext cx="3948227" cy="281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927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49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4528868" y="5122088"/>
            <a:ext cx="36365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Merkezimiz ve Kurumsal İletişim Direktörlüğümüz koordinasyonunda Üniversitemize farklı 17 liseden gelen yaklaşık 680 misafirimize kariyer planlama süreçleri anlamında katkıda bulunduk.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6" y="1820085"/>
            <a:ext cx="4066869" cy="314721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868" y="1820085"/>
            <a:ext cx="3935083" cy="3147213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574" y="1820085"/>
            <a:ext cx="3370528" cy="314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61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 rot="5400000">
            <a:off x="5977320" y="2157245"/>
            <a:ext cx="237360" cy="23736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7A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5173" tIns="45173" rIns="45173" bIns="45173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 rot="5400000">
            <a:off x="7378700" y="1699635"/>
            <a:ext cx="237360" cy="23736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00167A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5173" tIns="45173" rIns="45173" bIns="45173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8288720" y="572134"/>
            <a:ext cx="237360" cy="23736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7A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5173" tIns="45173" rIns="45173" bIns="45173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4576319" y="1699635"/>
            <a:ext cx="237360" cy="23736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00167A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5173" tIns="45173" rIns="45173" bIns="45173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3677897" y="572134"/>
            <a:ext cx="237360" cy="23736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7A0000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5173" tIns="45173" rIns="45173" bIns="45173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rot="2700000">
            <a:off x="5466860" y="2807604"/>
            <a:ext cx="1258281" cy="1258281"/>
          </a:xfrm>
          <a:custGeom>
            <a:avLst/>
            <a:gdLst/>
            <a:ahLst/>
            <a:cxnLst/>
            <a:rect l="l" t="t" r="r" b="b"/>
            <a:pathLst>
              <a:path w="1887422" h="1887422">
                <a:moveTo>
                  <a:pt x="0" y="0"/>
                </a:moveTo>
                <a:lnTo>
                  <a:pt x="1887422" y="0"/>
                </a:lnTo>
                <a:lnTo>
                  <a:pt x="1887422" y="1887421"/>
                </a:lnTo>
                <a:lnTo>
                  <a:pt x="0" y="1887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 rot="-5400000">
            <a:off x="5799363" y="2187161"/>
            <a:ext cx="592595" cy="1730203"/>
          </a:xfrm>
          <a:custGeom>
            <a:avLst/>
            <a:gdLst/>
            <a:ahLst/>
            <a:cxnLst/>
            <a:rect l="l" t="t" r="r" b="b"/>
            <a:pathLst>
              <a:path w="888892" h="2595305">
                <a:moveTo>
                  <a:pt x="0" y="0"/>
                </a:moveTo>
                <a:lnTo>
                  <a:pt x="888892" y="0"/>
                </a:lnTo>
                <a:lnTo>
                  <a:pt x="888892" y="2595305"/>
                </a:lnTo>
                <a:lnTo>
                  <a:pt x="0" y="25953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 rot="2700000">
            <a:off x="8774702" y="404316"/>
            <a:ext cx="1258281" cy="1258281"/>
          </a:xfrm>
          <a:custGeom>
            <a:avLst/>
            <a:gdLst/>
            <a:ahLst/>
            <a:cxnLst/>
            <a:rect l="l" t="t" r="r" b="b"/>
            <a:pathLst>
              <a:path w="1887422" h="1887422">
                <a:moveTo>
                  <a:pt x="0" y="0"/>
                </a:moveTo>
                <a:lnTo>
                  <a:pt x="1887422" y="0"/>
                </a:lnTo>
                <a:lnTo>
                  <a:pt x="1887422" y="1887421"/>
                </a:lnTo>
                <a:lnTo>
                  <a:pt x="0" y="1887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 rot="-9720000">
            <a:off x="8741775" y="49867"/>
            <a:ext cx="592595" cy="1730203"/>
          </a:xfrm>
          <a:custGeom>
            <a:avLst/>
            <a:gdLst/>
            <a:ahLst/>
            <a:cxnLst/>
            <a:rect l="l" t="t" r="r" b="b"/>
            <a:pathLst>
              <a:path w="888892" h="2595305">
                <a:moveTo>
                  <a:pt x="0" y="0"/>
                </a:moveTo>
                <a:lnTo>
                  <a:pt x="888892" y="0"/>
                </a:lnTo>
                <a:lnTo>
                  <a:pt x="888892" y="2595305"/>
                </a:lnTo>
                <a:lnTo>
                  <a:pt x="0" y="25953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Freeform 23"/>
          <p:cNvSpPr/>
          <p:nvPr/>
        </p:nvSpPr>
        <p:spPr>
          <a:xfrm rot="2700000">
            <a:off x="2159018" y="404316"/>
            <a:ext cx="1258281" cy="1258281"/>
          </a:xfrm>
          <a:custGeom>
            <a:avLst/>
            <a:gdLst/>
            <a:ahLst/>
            <a:cxnLst/>
            <a:rect l="l" t="t" r="r" b="b"/>
            <a:pathLst>
              <a:path w="1887422" h="1887422">
                <a:moveTo>
                  <a:pt x="0" y="0"/>
                </a:moveTo>
                <a:lnTo>
                  <a:pt x="1887422" y="0"/>
                </a:lnTo>
                <a:lnTo>
                  <a:pt x="1887422" y="1887421"/>
                </a:lnTo>
                <a:lnTo>
                  <a:pt x="0" y="1887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4" name="Freeform 24"/>
          <p:cNvSpPr/>
          <p:nvPr/>
        </p:nvSpPr>
        <p:spPr>
          <a:xfrm rot="-1080000">
            <a:off x="2857420" y="49221"/>
            <a:ext cx="592595" cy="1730203"/>
          </a:xfrm>
          <a:custGeom>
            <a:avLst/>
            <a:gdLst/>
            <a:ahLst/>
            <a:cxnLst/>
            <a:rect l="l" t="t" r="r" b="b"/>
            <a:pathLst>
              <a:path w="888892" h="2595305">
                <a:moveTo>
                  <a:pt x="0" y="0"/>
                </a:moveTo>
                <a:lnTo>
                  <a:pt x="888892" y="0"/>
                </a:lnTo>
                <a:lnTo>
                  <a:pt x="888892" y="2595305"/>
                </a:lnTo>
                <a:lnTo>
                  <a:pt x="0" y="25953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5" name="Freeform 25"/>
          <p:cNvSpPr/>
          <p:nvPr/>
        </p:nvSpPr>
        <p:spPr>
          <a:xfrm rot="2700000">
            <a:off x="7511218" y="2143352"/>
            <a:ext cx="1258281" cy="1258281"/>
          </a:xfrm>
          <a:custGeom>
            <a:avLst/>
            <a:gdLst/>
            <a:ahLst/>
            <a:cxnLst/>
            <a:rect l="l" t="t" r="r" b="b"/>
            <a:pathLst>
              <a:path w="1887422" h="1887422">
                <a:moveTo>
                  <a:pt x="0" y="0"/>
                </a:moveTo>
                <a:lnTo>
                  <a:pt x="1887422" y="0"/>
                </a:lnTo>
                <a:lnTo>
                  <a:pt x="1887422" y="1887421"/>
                </a:lnTo>
                <a:lnTo>
                  <a:pt x="0" y="18874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6" name="Freeform 26"/>
          <p:cNvSpPr/>
          <p:nvPr/>
        </p:nvSpPr>
        <p:spPr>
          <a:xfrm rot="-7560000">
            <a:off x="7617793" y="1596538"/>
            <a:ext cx="592595" cy="1730203"/>
          </a:xfrm>
          <a:custGeom>
            <a:avLst/>
            <a:gdLst/>
            <a:ahLst/>
            <a:cxnLst/>
            <a:rect l="l" t="t" r="r" b="b"/>
            <a:pathLst>
              <a:path w="888892" h="2595305">
                <a:moveTo>
                  <a:pt x="0" y="0"/>
                </a:moveTo>
                <a:lnTo>
                  <a:pt x="888892" y="0"/>
                </a:lnTo>
                <a:lnTo>
                  <a:pt x="888892" y="2595305"/>
                </a:lnTo>
                <a:lnTo>
                  <a:pt x="0" y="25953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7" name="Freeform 27"/>
          <p:cNvSpPr/>
          <p:nvPr/>
        </p:nvSpPr>
        <p:spPr>
          <a:xfrm rot="2700000">
            <a:off x="3422501" y="2143352"/>
            <a:ext cx="1258281" cy="1258281"/>
          </a:xfrm>
          <a:custGeom>
            <a:avLst/>
            <a:gdLst/>
            <a:ahLst/>
            <a:cxnLst/>
            <a:rect l="l" t="t" r="r" b="b"/>
            <a:pathLst>
              <a:path w="1887422" h="1887422">
                <a:moveTo>
                  <a:pt x="0" y="0"/>
                </a:moveTo>
                <a:lnTo>
                  <a:pt x="1887422" y="0"/>
                </a:lnTo>
                <a:lnTo>
                  <a:pt x="1887422" y="1887421"/>
                </a:lnTo>
                <a:lnTo>
                  <a:pt x="0" y="18874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8" name="Freeform 28"/>
          <p:cNvSpPr/>
          <p:nvPr/>
        </p:nvSpPr>
        <p:spPr>
          <a:xfrm rot="-3240000">
            <a:off x="3981062" y="1596139"/>
            <a:ext cx="592595" cy="1730203"/>
          </a:xfrm>
          <a:custGeom>
            <a:avLst/>
            <a:gdLst/>
            <a:ahLst/>
            <a:cxnLst/>
            <a:rect l="l" t="t" r="r" b="b"/>
            <a:pathLst>
              <a:path w="888892" h="2595305">
                <a:moveTo>
                  <a:pt x="0" y="0"/>
                </a:moveTo>
                <a:lnTo>
                  <a:pt x="888891" y="0"/>
                </a:lnTo>
                <a:lnTo>
                  <a:pt x="888891" y="2595305"/>
                </a:lnTo>
                <a:lnTo>
                  <a:pt x="0" y="25953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9" name="Freeform 29"/>
          <p:cNvSpPr/>
          <p:nvPr/>
        </p:nvSpPr>
        <p:spPr>
          <a:xfrm rot="-5400000">
            <a:off x="5487557" y="5057827"/>
            <a:ext cx="704659" cy="2057400"/>
          </a:xfrm>
          <a:custGeom>
            <a:avLst/>
            <a:gdLst/>
            <a:ahLst/>
            <a:cxnLst/>
            <a:rect l="l" t="t" r="r" b="b"/>
            <a:pathLst>
              <a:path w="1056989" h="3086100">
                <a:moveTo>
                  <a:pt x="0" y="0"/>
                </a:moveTo>
                <a:lnTo>
                  <a:pt x="1056989" y="0"/>
                </a:lnTo>
                <a:lnTo>
                  <a:pt x="1056989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0" name="Group 30"/>
          <p:cNvGrpSpPr/>
          <p:nvPr/>
        </p:nvGrpSpPr>
        <p:grpSpPr>
          <a:xfrm>
            <a:off x="4876800" y="4599131"/>
            <a:ext cx="1860042" cy="1234202"/>
            <a:chOff x="0" y="0"/>
            <a:chExt cx="734831" cy="48758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34831" cy="487586"/>
            </a:xfrm>
            <a:custGeom>
              <a:avLst/>
              <a:gdLst/>
              <a:ahLst/>
              <a:cxnLst/>
              <a:rect l="l" t="t" r="r" b="b"/>
              <a:pathLst>
                <a:path w="734831" h="487586">
                  <a:moveTo>
                    <a:pt x="55496" y="0"/>
                  </a:moveTo>
                  <a:lnTo>
                    <a:pt x="679335" y="0"/>
                  </a:lnTo>
                  <a:cubicBezTo>
                    <a:pt x="694054" y="0"/>
                    <a:pt x="708169" y="5847"/>
                    <a:pt x="718577" y="16255"/>
                  </a:cubicBezTo>
                  <a:cubicBezTo>
                    <a:pt x="728984" y="26662"/>
                    <a:pt x="734831" y="40778"/>
                    <a:pt x="734831" y="55496"/>
                  </a:cubicBezTo>
                  <a:lnTo>
                    <a:pt x="734831" y="432090"/>
                  </a:lnTo>
                  <a:cubicBezTo>
                    <a:pt x="734831" y="446808"/>
                    <a:pt x="728984" y="460924"/>
                    <a:pt x="718577" y="471331"/>
                  </a:cubicBezTo>
                  <a:cubicBezTo>
                    <a:pt x="708169" y="481739"/>
                    <a:pt x="694054" y="487586"/>
                    <a:pt x="679335" y="487586"/>
                  </a:cubicBezTo>
                  <a:lnTo>
                    <a:pt x="55496" y="487586"/>
                  </a:lnTo>
                  <a:cubicBezTo>
                    <a:pt x="40778" y="487586"/>
                    <a:pt x="26662" y="481739"/>
                    <a:pt x="16255" y="471331"/>
                  </a:cubicBezTo>
                  <a:cubicBezTo>
                    <a:pt x="5847" y="460924"/>
                    <a:pt x="0" y="446808"/>
                    <a:pt x="0" y="432090"/>
                  </a:cubicBezTo>
                  <a:lnTo>
                    <a:pt x="0" y="55496"/>
                  </a:lnTo>
                  <a:cubicBezTo>
                    <a:pt x="0" y="40778"/>
                    <a:pt x="5847" y="26662"/>
                    <a:pt x="16255" y="16255"/>
                  </a:cubicBezTo>
                  <a:cubicBezTo>
                    <a:pt x="26662" y="5847"/>
                    <a:pt x="40778" y="0"/>
                    <a:pt x="5549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734831" cy="5256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3" name="AutoShape 33"/>
          <p:cNvSpPr/>
          <p:nvPr/>
        </p:nvSpPr>
        <p:spPr>
          <a:xfrm>
            <a:off x="5680934" y="4826561"/>
            <a:ext cx="400306" cy="0"/>
          </a:xfrm>
          <a:prstGeom prst="line">
            <a:avLst/>
          </a:prstGeom>
          <a:ln w="114300" cap="flat">
            <a:solidFill>
              <a:srgbClr val="00167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34" name="Freeform 34"/>
          <p:cNvSpPr/>
          <p:nvPr/>
        </p:nvSpPr>
        <p:spPr>
          <a:xfrm rot="-5400000">
            <a:off x="3175594" y="4651542"/>
            <a:ext cx="704659" cy="2057400"/>
          </a:xfrm>
          <a:custGeom>
            <a:avLst/>
            <a:gdLst/>
            <a:ahLst/>
            <a:cxnLst/>
            <a:rect l="l" t="t" r="r" b="b"/>
            <a:pathLst>
              <a:path w="1056989" h="3086100">
                <a:moveTo>
                  <a:pt x="0" y="0"/>
                </a:moveTo>
                <a:lnTo>
                  <a:pt x="1056989" y="0"/>
                </a:lnTo>
                <a:lnTo>
                  <a:pt x="1056989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5" name="Group 35"/>
          <p:cNvGrpSpPr/>
          <p:nvPr/>
        </p:nvGrpSpPr>
        <p:grpSpPr>
          <a:xfrm>
            <a:off x="2648458" y="4048692"/>
            <a:ext cx="1669542" cy="1339013"/>
            <a:chOff x="0" y="0"/>
            <a:chExt cx="659572" cy="52899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59572" cy="528993"/>
            </a:xfrm>
            <a:custGeom>
              <a:avLst/>
              <a:gdLst/>
              <a:ahLst/>
              <a:cxnLst/>
              <a:rect l="l" t="t" r="r" b="b"/>
              <a:pathLst>
                <a:path w="659572" h="528993">
                  <a:moveTo>
                    <a:pt x="61829" y="0"/>
                  </a:moveTo>
                  <a:lnTo>
                    <a:pt x="597743" y="0"/>
                  </a:lnTo>
                  <a:cubicBezTo>
                    <a:pt x="631890" y="0"/>
                    <a:pt x="659572" y="27682"/>
                    <a:pt x="659572" y="61829"/>
                  </a:cubicBezTo>
                  <a:lnTo>
                    <a:pt x="659572" y="467164"/>
                  </a:lnTo>
                  <a:cubicBezTo>
                    <a:pt x="659572" y="501311"/>
                    <a:pt x="631890" y="528993"/>
                    <a:pt x="597743" y="528993"/>
                  </a:cubicBezTo>
                  <a:lnTo>
                    <a:pt x="61829" y="528993"/>
                  </a:lnTo>
                  <a:cubicBezTo>
                    <a:pt x="27682" y="528993"/>
                    <a:pt x="0" y="501311"/>
                    <a:pt x="0" y="467164"/>
                  </a:cubicBezTo>
                  <a:lnTo>
                    <a:pt x="0" y="61829"/>
                  </a:lnTo>
                  <a:cubicBezTo>
                    <a:pt x="0" y="27682"/>
                    <a:pt x="27682" y="0"/>
                    <a:pt x="6182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659572" cy="56709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8" name="AutoShape 38"/>
          <p:cNvSpPr/>
          <p:nvPr/>
        </p:nvSpPr>
        <p:spPr>
          <a:xfrm>
            <a:off x="3238500" y="4279355"/>
            <a:ext cx="400306" cy="0"/>
          </a:xfrm>
          <a:prstGeom prst="line">
            <a:avLst/>
          </a:prstGeom>
          <a:ln w="114300" cap="flat">
            <a:solidFill>
              <a:srgbClr val="7A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39" name="Freeform 39"/>
          <p:cNvSpPr/>
          <p:nvPr/>
        </p:nvSpPr>
        <p:spPr>
          <a:xfrm rot="-5400000">
            <a:off x="8078498" y="4679731"/>
            <a:ext cx="704659" cy="2057400"/>
          </a:xfrm>
          <a:custGeom>
            <a:avLst/>
            <a:gdLst/>
            <a:ahLst/>
            <a:cxnLst/>
            <a:rect l="l" t="t" r="r" b="b"/>
            <a:pathLst>
              <a:path w="1056989" h="3086100">
                <a:moveTo>
                  <a:pt x="0" y="0"/>
                </a:moveTo>
                <a:lnTo>
                  <a:pt x="1056989" y="0"/>
                </a:lnTo>
                <a:lnTo>
                  <a:pt x="1056989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0" name="Group 40"/>
          <p:cNvGrpSpPr/>
          <p:nvPr/>
        </p:nvGrpSpPr>
        <p:grpSpPr>
          <a:xfrm>
            <a:off x="7626094" y="4048692"/>
            <a:ext cx="1574548" cy="1432311"/>
            <a:chOff x="0" y="0"/>
            <a:chExt cx="622044" cy="565851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22044" cy="565851"/>
            </a:xfrm>
            <a:custGeom>
              <a:avLst/>
              <a:gdLst/>
              <a:ahLst/>
              <a:cxnLst/>
              <a:rect l="l" t="t" r="r" b="b"/>
              <a:pathLst>
                <a:path w="622044" h="565851">
                  <a:moveTo>
                    <a:pt x="65559" y="0"/>
                  </a:moveTo>
                  <a:lnTo>
                    <a:pt x="556485" y="0"/>
                  </a:lnTo>
                  <a:cubicBezTo>
                    <a:pt x="573872" y="0"/>
                    <a:pt x="590547" y="6907"/>
                    <a:pt x="602842" y="19202"/>
                  </a:cubicBezTo>
                  <a:cubicBezTo>
                    <a:pt x="615136" y="31496"/>
                    <a:pt x="622044" y="48172"/>
                    <a:pt x="622044" y="65559"/>
                  </a:cubicBezTo>
                  <a:lnTo>
                    <a:pt x="622044" y="500293"/>
                  </a:lnTo>
                  <a:cubicBezTo>
                    <a:pt x="622044" y="536500"/>
                    <a:pt x="592692" y="565851"/>
                    <a:pt x="556485" y="565851"/>
                  </a:cubicBezTo>
                  <a:lnTo>
                    <a:pt x="65559" y="565851"/>
                  </a:lnTo>
                  <a:cubicBezTo>
                    <a:pt x="48172" y="565851"/>
                    <a:pt x="31496" y="558944"/>
                    <a:pt x="19202" y="546650"/>
                  </a:cubicBezTo>
                  <a:cubicBezTo>
                    <a:pt x="6907" y="534355"/>
                    <a:pt x="0" y="517680"/>
                    <a:pt x="0" y="500293"/>
                  </a:cubicBezTo>
                  <a:lnTo>
                    <a:pt x="0" y="65559"/>
                  </a:lnTo>
                  <a:cubicBezTo>
                    <a:pt x="0" y="48172"/>
                    <a:pt x="6907" y="31496"/>
                    <a:pt x="19202" y="19202"/>
                  </a:cubicBezTo>
                  <a:cubicBezTo>
                    <a:pt x="31496" y="6907"/>
                    <a:pt x="48172" y="0"/>
                    <a:pt x="6555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622044" cy="60395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AutoShape 43"/>
          <p:cNvSpPr/>
          <p:nvPr/>
        </p:nvSpPr>
        <p:spPr>
          <a:xfrm>
            <a:off x="8233722" y="4241255"/>
            <a:ext cx="400306" cy="0"/>
          </a:xfrm>
          <a:prstGeom prst="line">
            <a:avLst/>
          </a:prstGeom>
          <a:ln w="114300" cap="flat">
            <a:solidFill>
              <a:srgbClr val="7A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44" name="Freeform 44"/>
          <p:cNvSpPr/>
          <p:nvPr/>
        </p:nvSpPr>
        <p:spPr>
          <a:xfrm rot="-5400000">
            <a:off x="887406" y="3168650"/>
            <a:ext cx="704659" cy="2057400"/>
          </a:xfrm>
          <a:custGeom>
            <a:avLst/>
            <a:gdLst/>
            <a:ahLst/>
            <a:cxnLst/>
            <a:rect l="l" t="t" r="r" b="b"/>
            <a:pathLst>
              <a:path w="1056989" h="3086100">
                <a:moveTo>
                  <a:pt x="0" y="0"/>
                </a:moveTo>
                <a:lnTo>
                  <a:pt x="1056990" y="0"/>
                </a:lnTo>
                <a:lnTo>
                  <a:pt x="105699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5" name="Group 45"/>
          <p:cNvGrpSpPr/>
          <p:nvPr/>
        </p:nvGrpSpPr>
        <p:grpSpPr>
          <a:xfrm>
            <a:off x="369298" y="2412725"/>
            <a:ext cx="1740875" cy="1288563"/>
            <a:chOff x="0" y="0"/>
            <a:chExt cx="687753" cy="509062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687753" cy="509062"/>
            </a:xfrm>
            <a:custGeom>
              <a:avLst/>
              <a:gdLst/>
              <a:ahLst/>
              <a:cxnLst/>
              <a:rect l="l" t="t" r="r" b="b"/>
              <a:pathLst>
                <a:path w="687753" h="509062">
                  <a:moveTo>
                    <a:pt x="59295" y="0"/>
                  </a:moveTo>
                  <a:lnTo>
                    <a:pt x="628458" y="0"/>
                  </a:lnTo>
                  <a:cubicBezTo>
                    <a:pt x="644184" y="0"/>
                    <a:pt x="659266" y="6247"/>
                    <a:pt x="670386" y="17367"/>
                  </a:cubicBezTo>
                  <a:cubicBezTo>
                    <a:pt x="681506" y="28487"/>
                    <a:pt x="687753" y="43569"/>
                    <a:pt x="687753" y="59295"/>
                  </a:cubicBezTo>
                  <a:lnTo>
                    <a:pt x="687753" y="449767"/>
                  </a:lnTo>
                  <a:cubicBezTo>
                    <a:pt x="687753" y="482514"/>
                    <a:pt x="661206" y="509062"/>
                    <a:pt x="628458" y="509062"/>
                  </a:cubicBezTo>
                  <a:lnTo>
                    <a:pt x="59295" y="509062"/>
                  </a:lnTo>
                  <a:cubicBezTo>
                    <a:pt x="26547" y="509062"/>
                    <a:pt x="0" y="482514"/>
                    <a:pt x="0" y="449767"/>
                  </a:cubicBezTo>
                  <a:lnTo>
                    <a:pt x="0" y="59295"/>
                  </a:lnTo>
                  <a:cubicBezTo>
                    <a:pt x="0" y="26547"/>
                    <a:pt x="26547" y="0"/>
                    <a:pt x="592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687753" cy="54716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AutoShape 48"/>
          <p:cNvSpPr/>
          <p:nvPr/>
        </p:nvSpPr>
        <p:spPr>
          <a:xfrm>
            <a:off x="983994" y="2730614"/>
            <a:ext cx="400306" cy="0"/>
          </a:xfrm>
          <a:prstGeom prst="line">
            <a:avLst/>
          </a:prstGeom>
          <a:ln w="114300" cap="flat">
            <a:solidFill>
              <a:srgbClr val="00167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49" name="Freeform 49"/>
          <p:cNvSpPr/>
          <p:nvPr/>
        </p:nvSpPr>
        <p:spPr>
          <a:xfrm rot="-5400000">
            <a:off x="10151540" y="4450067"/>
            <a:ext cx="704659" cy="2057400"/>
          </a:xfrm>
          <a:custGeom>
            <a:avLst/>
            <a:gdLst/>
            <a:ahLst/>
            <a:cxnLst/>
            <a:rect l="l" t="t" r="r" b="b"/>
            <a:pathLst>
              <a:path w="1056989" h="3086100">
                <a:moveTo>
                  <a:pt x="0" y="0"/>
                </a:moveTo>
                <a:lnTo>
                  <a:pt x="1056989" y="0"/>
                </a:lnTo>
                <a:lnTo>
                  <a:pt x="1056989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50" name="Group 50"/>
          <p:cNvGrpSpPr/>
          <p:nvPr/>
        </p:nvGrpSpPr>
        <p:grpSpPr>
          <a:xfrm>
            <a:off x="9637328" y="3870243"/>
            <a:ext cx="1665673" cy="1376413"/>
            <a:chOff x="0" y="0"/>
            <a:chExt cx="658044" cy="543768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58044" cy="543768"/>
            </a:xfrm>
            <a:custGeom>
              <a:avLst/>
              <a:gdLst/>
              <a:ahLst/>
              <a:cxnLst/>
              <a:rect l="l" t="t" r="r" b="b"/>
              <a:pathLst>
                <a:path w="658044" h="543768">
                  <a:moveTo>
                    <a:pt x="61972" y="0"/>
                  </a:moveTo>
                  <a:lnTo>
                    <a:pt x="596071" y="0"/>
                  </a:lnTo>
                  <a:cubicBezTo>
                    <a:pt x="612507" y="0"/>
                    <a:pt x="628270" y="6529"/>
                    <a:pt x="639892" y="18151"/>
                  </a:cubicBezTo>
                  <a:cubicBezTo>
                    <a:pt x="651514" y="29773"/>
                    <a:pt x="658044" y="45536"/>
                    <a:pt x="658044" y="61972"/>
                  </a:cubicBezTo>
                  <a:lnTo>
                    <a:pt x="658044" y="481796"/>
                  </a:lnTo>
                  <a:cubicBezTo>
                    <a:pt x="658044" y="516022"/>
                    <a:pt x="630298" y="543768"/>
                    <a:pt x="596071" y="543768"/>
                  </a:cubicBezTo>
                  <a:lnTo>
                    <a:pt x="61972" y="543768"/>
                  </a:lnTo>
                  <a:cubicBezTo>
                    <a:pt x="27746" y="543768"/>
                    <a:pt x="0" y="516022"/>
                    <a:pt x="0" y="481796"/>
                  </a:cubicBezTo>
                  <a:lnTo>
                    <a:pt x="0" y="61972"/>
                  </a:lnTo>
                  <a:cubicBezTo>
                    <a:pt x="0" y="27746"/>
                    <a:pt x="27746" y="0"/>
                    <a:pt x="619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38100"/>
              <a:ext cx="658044" cy="5818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3" name="AutoShape 53"/>
          <p:cNvSpPr/>
          <p:nvPr/>
        </p:nvSpPr>
        <p:spPr>
          <a:xfrm>
            <a:off x="10280394" y="4197350"/>
            <a:ext cx="400306" cy="0"/>
          </a:xfrm>
          <a:prstGeom prst="line">
            <a:avLst/>
          </a:prstGeom>
          <a:ln w="114300" cap="flat">
            <a:solidFill>
              <a:srgbClr val="00167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54" name="AutoShape 54"/>
          <p:cNvSpPr/>
          <p:nvPr/>
        </p:nvSpPr>
        <p:spPr>
          <a:xfrm>
            <a:off x="5883697" y="279076"/>
            <a:ext cx="424607" cy="0"/>
          </a:xfrm>
          <a:prstGeom prst="line">
            <a:avLst/>
          </a:prstGeom>
          <a:ln w="76200" cap="flat">
            <a:solidFill>
              <a:srgbClr val="00167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55" name="AutoShape 55"/>
          <p:cNvSpPr/>
          <p:nvPr/>
        </p:nvSpPr>
        <p:spPr>
          <a:xfrm>
            <a:off x="6460705" y="279076"/>
            <a:ext cx="424607" cy="0"/>
          </a:xfrm>
          <a:prstGeom prst="line">
            <a:avLst/>
          </a:prstGeom>
          <a:ln w="76200" cap="flat">
            <a:solidFill>
              <a:srgbClr val="007D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56" name="AutoShape 56"/>
          <p:cNvSpPr/>
          <p:nvPr/>
        </p:nvSpPr>
        <p:spPr>
          <a:xfrm>
            <a:off x="5309131" y="279076"/>
            <a:ext cx="424607" cy="0"/>
          </a:xfrm>
          <a:prstGeom prst="line">
            <a:avLst/>
          </a:prstGeom>
          <a:ln w="76200" cap="flat">
            <a:solidFill>
              <a:srgbClr val="7A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57" name="Freeform 57"/>
          <p:cNvSpPr/>
          <p:nvPr/>
        </p:nvSpPr>
        <p:spPr>
          <a:xfrm>
            <a:off x="2635758" y="830256"/>
            <a:ext cx="304800" cy="406400"/>
          </a:xfrm>
          <a:custGeom>
            <a:avLst/>
            <a:gdLst/>
            <a:ahLst/>
            <a:cxnLst/>
            <a:rect l="l" t="t" r="r" b="b"/>
            <a:pathLst>
              <a:path w="457200" h="609600">
                <a:moveTo>
                  <a:pt x="0" y="0"/>
                </a:moveTo>
                <a:lnTo>
                  <a:pt x="457200" y="0"/>
                </a:lnTo>
                <a:lnTo>
                  <a:pt x="4572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8" name="Freeform 58"/>
          <p:cNvSpPr/>
          <p:nvPr/>
        </p:nvSpPr>
        <p:spPr>
          <a:xfrm>
            <a:off x="3848441" y="2586310"/>
            <a:ext cx="406400" cy="372364"/>
          </a:xfrm>
          <a:custGeom>
            <a:avLst/>
            <a:gdLst/>
            <a:ahLst/>
            <a:cxnLst/>
            <a:rect l="l" t="t" r="r" b="b"/>
            <a:pathLst>
              <a:path w="609600" h="558546">
                <a:moveTo>
                  <a:pt x="0" y="0"/>
                </a:moveTo>
                <a:lnTo>
                  <a:pt x="609600" y="0"/>
                </a:lnTo>
                <a:lnTo>
                  <a:pt x="609600" y="558546"/>
                </a:lnTo>
                <a:lnTo>
                  <a:pt x="0" y="5585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9" name="Freeform 59"/>
          <p:cNvSpPr/>
          <p:nvPr/>
        </p:nvSpPr>
        <p:spPr>
          <a:xfrm>
            <a:off x="5892800" y="3267326"/>
            <a:ext cx="406400" cy="338836"/>
          </a:xfrm>
          <a:custGeom>
            <a:avLst/>
            <a:gdLst/>
            <a:ahLst/>
            <a:cxnLst/>
            <a:rect l="l" t="t" r="r" b="b"/>
            <a:pathLst>
              <a:path w="609600" h="508254">
                <a:moveTo>
                  <a:pt x="0" y="0"/>
                </a:moveTo>
                <a:lnTo>
                  <a:pt x="609600" y="0"/>
                </a:lnTo>
                <a:lnTo>
                  <a:pt x="609600" y="508254"/>
                </a:lnTo>
                <a:lnTo>
                  <a:pt x="0" y="5082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0" name="Freeform 60"/>
          <p:cNvSpPr/>
          <p:nvPr/>
        </p:nvSpPr>
        <p:spPr>
          <a:xfrm>
            <a:off x="7937159" y="2569292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0" y="0"/>
                </a:moveTo>
                <a:lnTo>
                  <a:pt x="609600" y="0"/>
                </a:lnTo>
                <a:lnTo>
                  <a:pt x="6096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1" name="Freeform 61"/>
          <p:cNvSpPr/>
          <p:nvPr/>
        </p:nvSpPr>
        <p:spPr>
          <a:xfrm>
            <a:off x="9200642" y="830256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0" y="0"/>
                </a:moveTo>
                <a:lnTo>
                  <a:pt x="609600" y="0"/>
                </a:lnTo>
                <a:lnTo>
                  <a:pt x="609600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62" name="Group 62"/>
          <p:cNvGrpSpPr/>
          <p:nvPr/>
        </p:nvGrpSpPr>
        <p:grpSpPr>
          <a:xfrm>
            <a:off x="414235" y="2901710"/>
            <a:ext cx="1651000" cy="454812"/>
            <a:chOff x="0" y="-28575"/>
            <a:chExt cx="3302000" cy="909624"/>
          </a:xfrm>
        </p:grpSpPr>
        <p:sp>
          <p:nvSpPr>
            <p:cNvPr id="63" name="TextBox 63"/>
            <p:cNvSpPr txBox="1"/>
            <p:nvPr/>
          </p:nvSpPr>
          <p:spPr>
            <a:xfrm>
              <a:off x="0" y="-28575"/>
              <a:ext cx="3302000" cy="436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679"/>
                </a:lnSpc>
                <a:spcBef>
                  <a:spcPct val="0"/>
                </a:spcBef>
              </a:pPr>
              <a:r>
                <a:rPr lang="en-US" sz="11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Ulusal Staj Programı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547625"/>
              <a:ext cx="3302000" cy="333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27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732473" y="4681824"/>
            <a:ext cx="1651000" cy="454812"/>
            <a:chOff x="0" y="-28575"/>
            <a:chExt cx="3302000" cy="909624"/>
          </a:xfrm>
        </p:grpSpPr>
        <p:sp>
          <p:nvSpPr>
            <p:cNvPr id="66" name="TextBox 66"/>
            <p:cNvSpPr txBox="1"/>
            <p:nvPr/>
          </p:nvSpPr>
          <p:spPr>
            <a:xfrm>
              <a:off x="0" y="-28575"/>
              <a:ext cx="3302000" cy="436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679"/>
                </a:lnSpc>
                <a:spcBef>
                  <a:spcPct val="0"/>
                </a:spcBef>
              </a:pPr>
              <a:r>
                <a:rPr lang="en-US" sz="1199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Yetenek</a:t>
              </a:r>
              <a:r>
                <a:rPr lang="en-US" sz="11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1199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Kapısı</a:t>
              </a:r>
              <a:endParaRPr lang="en-US" sz="1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547625"/>
              <a:ext cx="3302000" cy="333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27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7626094" y="4696112"/>
            <a:ext cx="1651000" cy="272936"/>
            <a:chOff x="0" y="0"/>
            <a:chExt cx="3302000" cy="545872"/>
          </a:xfrm>
        </p:grpSpPr>
        <p:sp>
          <p:nvSpPr>
            <p:cNvPr id="69" name="TextBox 69"/>
            <p:cNvSpPr txBox="1"/>
            <p:nvPr/>
          </p:nvSpPr>
          <p:spPr>
            <a:xfrm>
              <a:off x="0" y="109856"/>
              <a:ext cx="3302000" cy="436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679"/>
                </a:lnSpc>
                <a:spcBef>
                  <a:spcPct val="0"/>
                </a:spcBef>
              </a:pPr>
              <a:r>
                <a:rPr lang="en-US" sz="11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Okul Gezileri</a:t>
              </a: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0"/>
              <a:ext cx="3302000" cy="333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27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9652000" y="4457970"/>
            <a:ext cx="1651000" cy="272936"/>
            <a:chOff x="0" y="0"/>
            <a:chExt cx="3302000" cy="545872"/>
          </a:xfrm>
        </p:grpSpPr>
        <p:sp>
          <p:nvSpPr>
            <p:cNvPr id="72" name="TextBox 72"/>
            <p:cNvSpPr txBox="1"/>
            <p:nvPr/>
          </p:nvSpPr>
          <p:spPr>
            <a:xfrm>
              <a:off x="0" y="109856"/>
              <a:ext cx="3302000" cy="436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679"/>
                </a:lnSpc>
                <a:spcBef>
                  <a:spcPct val="0"/>
                </a:spcBef>
              </a:pPr>
              <a:r>
                <a:rPr lang="en-US" sz="11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Teknik Geziler</a:t>
              </a:r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0"/>
              <a:ext cx="3302000" cy="333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27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5058196" y="5046525"/>
            <a:ext cx="1651000" cy="664362"/>
            <a:chOff x="0" y="-28575"/>
            <a:chExt cx="3302000" cy="1328724"/>
          </a:xfrm>
        </p:grpSpPr>
        <p:sp>
          <p:nvSpPr>
            <p:cNvPr id="75" name="TextBox 75"/>
            <p:cNvSpPr txBox="1"/>
            <p:nvPr/>
          </p:nvSpPr>
          <p:spPr>
            <a:xfrm>
              <a:off x="0" y="-28575"/>
              <a:ext cx="3302000" cy="8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679"/>
                </a:lnSpc>
                <a:spcBef>
                  <a:spcPct val="0"/>
                </a:spcBef>
              </a:pPr>
              <a:r>
                <a:rPr lang="en-US" sz="11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Kariyer Planlama Dersi</a:t>
              </a:r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0" y="966725"/>
              <a:ext cx="3302000" cy="333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27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247418" y="279076"/>
            <a:ext cx="1672209" cy="1392451"/>
            <a:chOff x="0" y="0"/>
            <a:chExt cx="660626" cy="550104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660626" cy="550104"/>
            </a:xfrm>
            <a:custGeom>
              <a:avLst/>
              <a:gdLst/>
              <a:ahLst/>
              <a:cxnLst/>
              <a:rect l="l" t="t" r="r" b="b"/>
              <a:pathLst>
                <a:path w="660626" h="550104">
                  <a:moveTo>
                    <a:pt x="61730" y="0"/>
                  </a:moveTo>
                  <a:lnTo>
                    <a:pt x="598895" y="0"/>
                  </a:lnTo>
                  <a:cubicBezTo>
                    <a:pt x="615267" y="0"/>
                    <a:pt x="630969" y="6504"/>
                    <a:pt x="642545" y="18080"/>
                  </a:cubicBezTo>
                  <a:cubicBezTo>
                    <a:pt x="654122" y="29657"/>
                    <a:pt x="660626" y="45358"/>
                    <a:pt x="660626" y="61730"/>
                  </a:cubicBezTo>
                  <a:lnTo>
                    <a:pt x="660626" y="488374"/>
                  </a:lnTo>
                  <a:cubicBezTo>
                    <a:pt x="660626" y="504746"/>
                    <a:pt x="654122" y="520447"/>
                    <a:pt x="642545" y="532024"/>
                  </a:cubicBezTo>
                  <a:cubicBezTo>
                    <a:pt x="630969" y="543601"/>
                    <a:pt x="615267" y="550104"/>
                    <a:pt x="598895" y="550104"/>
                  </a:cubicBezTo>
                  <a:lnTo>
                    <a:pt x="61730" y="550104"/>
                  </a:lnTo>
                  <a:cubicBezTo>
                    <a:pt x="45358" y="550104"/>
                    <a:pt x="29657" y="543601"/>
                    <a:pt x="18080" y="532024"/>
                  </a:cubicBezTo>
                  <a:cubicBezTo>
                    <a:pt x="6504" y="520447"/>
                    <a:pt x="0" y="504746"/>
                    <a:pt x="0" y="488374"/>
                  </a:cubicBezTo>
                  <a:lnTo>
                    <a:pt x="0" y="61730"/>
                  </a:lnTo>
                  <a:cubicBezTo>
                    <a:pt x="0" y="45358"/>
                    <a:pt x="6504" y="29657"/>
                    <a:pt x="18080" y="18080"/>
                  </a:cubicBezTo>
                  <a:cubicBezTo>
                    <a:pt x="29657" y="6504"/>
                    <a:pt x="45358" y="0"/>
                    <a:pt x="6173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0" y="-38100"/>
              <a:ext cx="660626" cy="5882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0" name="AutoShape 80"/>
          <p:cNvSpPr/>
          <p:nvPr/>
        </p:nvSpPr>
        <p:spPr>
          <a:xfrm>
            <a:off x="872764" y="528314"/>
            <a:ext cx="400306" cy="0"/>
          </a:xfrm>
          <a:prstGeom prst="line">
            <a:avLst/>
          </a:prstGeom>
          <a:ln w="114300" cap="flat">
            <a:solidFill>
              <a:srgbClr val="7A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81" name="Group 81"/>
          <p:cNvGrpSpPr/>
          <p:nvPr/>
        </p:nvGrpSpPr>
        <p:grpSpPr>
          <a:xfrm>
            <a:off x="268627" y="744734"/>
            <a:ext cx="1651000" cy="454812"/>
            <a:chOff x="0" y="-28575"/>
            <a:chExt cx="3302000" cy="909624"/>
          </a:xfrm>
        </p:grpSpPr>
        <p:sp>
          <p:nvSpPr>
            <p:cNvPr id="82" name="TextBox 82"/>
            <p:cNvSpPr txBox="1"/>
            <p:nvPr/>
          </p:nvSpPr>
          <p:spPr>
            <a:xfrm>
              <a:off x="0" y="-28575"/>
              <a:ext cx="3302000" cy="436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679"/>
                </a:lnSpc>
                <a:spcBef>
                  <a:spcPct val="0"/>
                </a:spcBef>
              </a:pPr>
              <a:r>
                <a:rPr lang="en-US" sz="1199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Kariyer</a:t>
              </a:r>
              <a:r>
                <a:rPr lang="en-US" sz="11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1199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Söyleşileri</a:t>
              </a:r>
              <a:endParaRPr lang="en-US" sz="1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0" y="547625"/>
              <a:ext cx="3302000" cy="333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27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0191242" y="279076"/>
            <a:ext cx="1639125" cy="1199112"/>
            <a:chOff x="0" y="0"/>
            <a:chExt cx="647556" cy="473723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647556" cy="473723"/>
            </a:xfrm>
            <a:custGeom>
              <a:avLst/>
              <a:gdLst/>
              <a:ahLst/>
              <a:cxnLst/>
              <a:rect l="l" t="t" r="r" b="b"/>
              <a:pathLst>
                <a:path w="647556" h="473723">
                  <a:moveTo>
                    <a:pt x="62976" y="0"/>
                  </a:moveTo>
                  <a:lnTo>
                    <a:pt x="584580" y="0"/>
                  </a:lnTo>
                  <a:cubicBezTo>
                    <a:pt x="601282" y="0"/>
                    <a:pt x="617300" y="6635"/>
                    <a:pt x="629111" y="18445"/>
                  </a:cubicBezTo>
                  <a:cubicBezTo>
                    <a:pt x="640921" y="30256"/>
                    <a:pt x="647556" y="46274"/>
                    <a:pt x="647556" y="62976"/>
                  </a:cubicBezTo>
                  <a:lnTo>
                    <a:pt x="647556" y="410747"/>
                  </a:lnTo>
                  <a:cubicBezTo>
                    <a:pt x="647556" y="427449"/>
                    <a:pt x="640921" y="443468"/>
                    <a:pt x="629111" y="455278"/>
                  </a:cubicBezTo>
                  <a:cubicBezTo>
                    <a:pt x="617300" y="467088"/>
                    <a:pt x="601282" y="473723"/>
                    <a:pt x="584580" y="473723"/>
                  </a:cubicBezTo>
                  <a:lnTo>
                    <a:pt x="62976" y="473723"/>
                  </a:lnTo>
                  <a:cubicBezTo>
                    <a:pt x="46274" y="473723"/>
                    <a:pt x="30256" y="467088"/>
                    <a:pt x="18445" y="455278"/>
                  </a:cubicBezTo>
                  <a:cubicBezTo>
                    <a:pt x="6635" y="443468"/>
                    <a:pt x="0" y="427449"/>
                    <a:pt x="0" y="410747"/>
                  </a:cubicBezTo>
                  <a:lnTo>
                    <a:pt x="0" y="62976"/>
                  </a:lnTo>
                  <a:cubicBezTo>
                    <a:pt x="0" y="46274"/>
                    <a:pt x="6635" y="30256"/>
                    <a:pt x="18445" y="18445"/>
                  </a:cubicBezTo>
                  <a:cubicBezTo>
                    <a:pt x="30256" y="6635"/>
                    <a:pt x="46274" y="0"/>
                    <a:pt x="6297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0" y="-38100"/>
              <a:ext cx="647556" cy="5118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7" name="AutoShape 87"/>
          <p:cNvSpPr/>
          <p:nvPr/>
        </p:nvSpPr>
        <p:spPr>
          <a:xfrm>
            <a:off x="10807700" y="490214"/>
            <a:ext cx="400306" cy="0"/>
          </a:xfrm>
          <a:prstGeom prst="line">
            <a:avLst/>
          </a:prstGeom>
          <a:ln w="114300" cap="flat">
            <a:solidFill>
              <a:srgbClr val="00167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88" name="Group 88"/>
          <p:cNvGrpSpPr/>
          <p:nvPr/>
        </p:nvGrpSpPr>
        <p:grpSpPr>
          <a:xfrm>
            <a:off x="10179367" y="666037"/>
            <a:ext cx="1651000" cy="272936"/>
            <a:chOff x="0" y="0"/>
            <a:chExt cx="3302000" cy="545872"/>
          </a:xfrm>
        </p:grpSpPr>
        <p:sp>
          <p:nvSpPr>
            <p:cNvPr id="89" name="TextBox 89"/>
            <p:cNvSpPr txBox="1"/>
            <p:nvPr/>
          </p:nvSpPr>
          <p:spPr>
            <a:xfrm>
              <a:off x="0" y="109856"/>
              <a:ext cx="3302000" cy="436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679"/>
                </a:lnSpc>
                <a:spcBef>
                  <a:spcPct val="0"/>
                </a:spcBef>
              </a:pPr>
              <a:r>
                <a:rPr lang="en-US" sz="1199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Kariyer Fuarları</a:t>
              </a:r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0" y="0"/>
              <a:ext cx="3302000" cy="333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27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1" name="Group 91"/>
          <p:cNvGrpSpPr/>
          <p:nvPr/>
        </p:nvGrpSpPr>
        <p:grpSpPr>
          <a:xfrm>
            <a:off x="9855200" y="1880756"/>
            <a:ext cx="1651000" cy="1329087"/>
            <a:chOff x="0" y="0"/>
            <a:chExt cx="652247" cy="525071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652247" cy="525071"/>
            </a:xfrm>
            <a:custGeom>
              <a:avLst/>
              <a:gdLst/>
              <a:ahLst/>
              <a:cxnLst/>
              <a:rect l="l" t="t" r="r" b="b"/>
              <a:pathLst>
                <a:path w="652247" h="525071">
                  <a:moveTo>
                    <a:pt x="62523" y="0"/>
                  </a:moveTo>
                  <a:lnTo>
                    <a:pt x="589724" y="0"/>
                  </a:lnTo>
                  <a:cubicBezTo>
                    <a:pt x="606306" y="0"/>
                    <a:pt x="622209" y="6587"/>
                    <a:pt x="633934" y="18313"/>
                  </a:cubicBezTo>
                  <a:cubicBezTo>
                    <a:pt x="645660" y="30038"/>
                    <a:pt x="652247" y="45941"/>
                    <a:pt x="652247" y="62523"/>
                  </a:cubicBezTo>
                  <a:lnTo>
                    <a:pt x="652247" y="462548"/>
                  </a:lnTo>
                  <a:cubicBezTo>
                    <a:pt x="652247" y="479130"/>
                    <a:pt x="645660" y="495033"/>
                    <a:pt x="633934" y="506759"/>
                  </a:cubicBezTo>
                  <a:cubicBezTo>
                    <a:pt x="622209" y="518484"/>
                    <a:pt x="606306" y="525071"/>
                    <a:pt x="589724" y="525071"/>
                  </a:cubicBezTo>
                  <a:lnTo>
                    <a:pt x="62523" y="525071"/>
                  </a:lnTo>
                  <a:cubicBezTo>
                    <a:pt x="45941" y="525071"/>
                    <a:pt x="30038" y="518484"/>
                    <a:pt x="18313" y="506759"/>
                  </a:cubicBezTo>
                  <a:cubicBezTo>
                    <a:pt x="6587" y="495033"/>
                    <a:pt x="0" y="479130"/>
                    <a:pt x="0" y="462548"/>
                  </a:cubicBezTo>
                  <a:lnTo>
                    <a:pt x="0" y="62523"/>
                  </a:lnTo>
                  <a:cubicBezTo>
                    <a:pt x="0" y="45941"/>
                    <a:pt x="6587" y="30038"/>
                    <a:pt x="18313" y="18313"/>
                  </a:cubicBezTo>
                  <a:cubicBezTo>
                    <a:pt x="30038" y="6587"/>
                    <a:pt x="45941" y="0"/>
                    <a:pt x="6252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3" name="TextBox 93"/>
            <p:cNvSpPr txBox="1"/>
            <p:nvPr/>
          </p:nvSpPr>
          <p:spPr>
            <a:xfrm>
              <a:off x="0" y="-38100"/>
              <a:ext cx="652247" cy="5631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4" name="Freeform 94"/>
          <p:cNvSpPr/>
          <p:nvPr/>
        </p:nvSpPr>
        <p:spPr>
          <a:xfrm rot="-5400000">
            <a:off x="709443" y="700517"/>
            <a:ext cx="704659" cy="2057400"/>
          </a:xfrm>
          <a:custGeom>
            <a:avLst/>
            <a:gdLst/>
            <a:ahLst/>
            <a:cxnLst/>
            <a:rect l="l" t="t" r="r" b="b"/>
            <a:pathLst>
              <a:path w="1056989" h="3086100">
                <a:moveTo>
                  <a:pt x="0" y="0"/>
                </a:moveTo>
                <a:lnTo>
                  <a:pt x="1056990" y="0"/>
                </a:lnTo>
                <a:lnTo>
                  <a:pt x="105699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95" name="Group 95"/>
          <p:cNvGrpSpPr/>
          <p:nvPr/>
        </p:nvGrpSpPr>
        <p:grpSpPr>
          <a:xfrm>
            <a:off x="9855200" y="2539797"/>
            <a:ext cx="1651000" cy="471452"/>
            <a:chOff x="0" y="0"/>
            <a:chExt cx="3302000" cy="942904"/>
          </a:xfrm>
        </p:grpSpPr>
        <p:sp>
          <p:nvSpPr>
            <p:cNvPr id="96" name="TextBox 96"/>
            <p:cNvSpPr txBox="1"/>
            <p:nvPr/>
          </p:nvSpPr>
          <p:spPr>
            <a:xfrm>
              <a:off x="0" y="109856"/>
              <a:ext cx="3302000" cy="833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679"/>
                </a:lnSpc>
                <a:spcBef>
                  <a:spcPct val="0"/>
                </a:spcBef>
              </a:pPr>
              <a:r>
                <a:rPr lang="en-US" sz="11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BTK </a:t>
              </a:r>
              <a:r>
                <a:rPr lang="en-US" sz="1199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Akademi</a:t>
              </a:r>
              <a:r>
                <a:rPr lang="en-US" sz="11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, </a:t>
              </a:r>
              <a:r>
                <a:rPr lang="en-US" sz="1199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İşkur</a:t>
              </a:r>
              <a:r>
                <a:rPr lang="en-US" sz="1199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1199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Eğitimleri</a:t>
              </a:r>
              <a:endParaRPr lang="en-US" sz="1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97" name="TextBox 97"/>
            <p:cNvSpPr txBox="1"/>
            <p:nvPr/>
          </p:nvSpPr>
          <p:spPr>
            <a:xfrm>
              <a:off x="0" y="0"/>
              <a:ext cx="3302000" cy="3334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27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8" name="AutoShape 98"/>
          <p:cNvSpPr/>
          <p:nvPr/>
        </p:nvSpPr>
        <p:spPr>
          <a:xfrm>
            <a:off x="10480548" y="2119145"/>
            <a:ext cx="400306" cy="0"/>
          </a:xfrm>
          <a:prstGeom prst="line">
            <a:avLst/>
          </a:prstGeom>
          <a:ln w="114300" cap="flat">
            <a:solidFill>
              <a:srgbClr val="7A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99" name="Freeform 99"/>
          <p:cNvSpPr/>
          <p:nvPr/>
        </p:nvSpPr>
        <p:spPr>
          <a:xfrm rot="-5400000">
            <a:off x="10364846" y="2497559"/>
            <a:ext cx="704659" cy="2057400"/>
          </a:xfrm>
          <a:custGeom>
            <a:avLst/>
            <a:gdLst/>
            <a:ahLst/>
            <a:cxnLst/>
            <a:rect l="l" t="t" r="r" b="b"/>
            <a:pathLst>
              <a:path w="1056989" h="3086100">
                <a:moveTo>
                  <a:pt x="0" y="0"/>
                </a:moveTo>
                <a:lnTo>
                  <a:pt x="1056990" y="0"/>
                </a:lnTo>
                <a:lnTo>
                  <a:pt x="1056990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0" name="Freeform 100"/>
          <p:cNvSpPr/>
          <p:nvPr/>
        </p:nvSpPr>
        <p:spPr>
          <a:xfrm rot="-5400000">
            <a:off x="10697267" y="651778"/>
            <a:ext cx="627077" cy="1830881"/>
          </a:xfrm>
          <a:custGeom>
            <a:avLst/>
            <a:gdLst/>
            <a:ahLst/>
            <a:cxnLst/>
            <a:rect l="l" t="t" r="r" b="b"/>
            <a:pathLst>
              <a:path w="940615" h="2746321">
                <a:moveTo>
                  <a:pt x="0" y="0"/>
                </a:moveTo>
                <a:lnTo>
                  <a:pt x="940615" y="0"/>
                </a:lnTo>
                <a:lnTo>
                  <a:pt x="940615" y="2746320"/>
                </a:lnTo>
                <a:lnTo>
                  <a:pt x="0" y="2746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81565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50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4480937" y="5013528"/>
            <a:ext cx="36365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Merkezimiz ve Kurumsal İletişim Direktörlüğümüz koordinasyonunda Üniversitemize farklı 17 liseden gelen yaklaşık 680 misafirimize kariyer planlama süreçleri anlamında katkıda bulunduk.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0" y="1915064"/>
            <a:ext cx="3899140" cy="300348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00" y="1915063"/>
            <a:ext cx="3716857" cy="3003487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100" y="1915062"/>
            <a:ext cx="3736496" cy="300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553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51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4362794" y="4960279"/>
            <a:ext cx="36365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Merkezimiz ve Kurumsal İletişim Direktörlüğümüz koordinasyonunda Üniversitemize farklı 17 liseden gelen yaklaşık 680 misafirimize kariyer planlama süreçleri anlamında katkıda bulunduk.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" y="1975449"/>
            <a:ext cx="3781885" cy="283170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781" y="1975450"/>
            <a:ext cx="3693533" cy="282946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335" y="1975449"/>
            <a:ext cx="3827885" cy="283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55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2025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52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4362794" y="5182474"/>
            <a:ext cx="36365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tr-TR" sz="1400" b="1" i="1" dirty="0">
                <a:solidFill>
                  <a:srgbClr val="C00000"/>
                </a:solidFill>
              </a:rPr>
              <a:t>Merkezimiz ve Kurumsal İletişim Direktörlüğümüz koordinasyonunda Üniversitemize farklı 17 liseden gelen yaklaşık 680 misafirimize kariyer planlama süreçleri anlamında katkıda bulunduk.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5" y="1820085"/>
            <a:ext cx="3935989" cy="349539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110" y="1820085"/>
            <a:ext cx="3708204" cy="3344677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14" y="1820085"/>
            <a:ext cx="3939166" cy="349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487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8D7B72-2AA8-2447-5858-71A5B898C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7" y="772887"/>
            <a:ext cx="10488543" cy="761384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rgbClr val="FF0000"/>
                </a:solidFill>
                <a:latin typeface="+mn-lt"/>
              </a:rPr>
              <a:t>Bilgi ve Teknoloji Kaynakları</a:t>
            </a:r>
            <a:endParaRPr lang="tr-TR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916890"/>
              </p:ext>
            </p:extLst>
          </p:nvPr>
        </p:nvGraphicFramePr>
        <p:xfrm>
          <a:off x="566530" y="1902691"/>
          <a:ext cx="11372921" cy="4051104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400610">
                  <a:extLst>
                    <a:ext uri="{9D8B030D-6E8A-4147-A177-3AD203B41FA5}">
                      <a16:colId xmlns:a16="http://schemas.microsoft.com/office/drawing/2014/main" val="2078438818"/>
                    </a:ext>
                  </a:extLst>
                </a:gridCol>
                <a:gridCol w="2192436">
                  <a:extLst>
                    <a:ext uri="{9D8B030D-6E8A-4147-A177-3AD203B41FA5}">
                      <a16:colId xmlns:a16="http://schemas.microsoft.com/office/drawing/2014/main" val="1100204914"/>
                    </a:ext>
                  </a:extLst>
                </a:gridCol>
                <a:gridCol w="3491276">
                  <a:extLst>
                    <a:ext uri="{9D8B030D-6E8A-4147-A177-3AD203B41FA5}">
                      <a16:colId xmlns:a16="http://schemas.microsoft.com/office/drawing/2014/main" val="4114048839"/>
                    </a:ext>
                  </a:extLst>
                </a:gridCol>
                <a:gridCol w="2288599">
                  <a:extLst>
                    <a:ext uri="{9D8B030D-6E8A-4147-A177-3AD203B41FA5}">
                      <a16:colId xmlns:a16="http://schemas.microsoft.com/office/drawing/2014/main" val="3467147724"/>
                    </a:ext>
                  </a:extLst>
                </a:gridCol>
              </a:tblGrid>
              <a:tr h="4869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  <a:effectLst/>
                        </a:rPr>
                        <a:t>Cinsi*</a:t>
                      </a:r>
                      <a:endParaRPr lang="tr-TR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  <a:effectLst/>
                        </a:rPr>
                        <a:t>Sayısı (Adet)</a:t>
                      </a:r>
                      <a:endParaRPr lang="tr-TR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  <a:effectLst/>
                        </a:rPr>
                        <a:t>Cinsi*</a:t>
                      </a:r>
                      <a:endParaRPr lang="tr-TR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  <a:effectLst/>
                        </a:rPr>
                        <a:t>Sayısı (Adet)</a:t>
                      </a:r>
                      <a:endParaRPr lang="tr-TR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43836140"/>
                  </a:ext>
                </a:extLst>
              </a:tr>
              <a:tr h="391953">
                <a:tc>
                  <a:txBody>
                    <a:bodyPr/>
                    <a:lstStyle/>
                    <a:p>
                      <a:pPr marL="3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Masaüstü Bilgisayar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Faks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92113149"/>
                  </a:ext>
                </a:extLst>
              </a:tr>
              <a:tr h="391953">
                <a:tc>
                  <a:txBody>
                    <a:bodyPr/>
                    <a:lstStyle/>
                    <a:p>
                      <a:pPr marL="3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Taşınabilir Bilgisayar 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r>
                        <a:rPr lang="tr-TR" sz="18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Telefon</a:t>
                      </a:r>
                      <a:endParaRPr lang="tr-TR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24797730"/>
                  </a:ext>
                </a:extLst>
              </a:tr>
              <a:tr h="391953">
                <a:tc>
                  <a:txBody>
                    <a:bodyPr/>
                    <a:lstStyle/>
                    <a:p>
                      <a:pPr marL="3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Projeksiyon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Kamera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54475806"/>
                  </a:ext>
                </a:extLst>
              </a:tr>
              <a:tr h="428530"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Akıllı Tahta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Televizyon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55548246"/>
                  </a:ext>
                </a:extLst>
              </a:tr>
              <a:tr h="391953">
                <a:tc>
                  <a:txBody>
                    <a:bodyPr/>
                    <a:lstStyle/>
                    <a:p>
                      <a:pPr marL="3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Baskı Makinesi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Fotoğraf Makinesi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79821837"/>
                  </a:ext>
                </a:extLst>
              </a:tr>
              <a:tr h="391953">
                <a:tc>
                  <a:txBody>
                    <a:bodyPr/>
                    <a:lstStyle/>
                    <a:p>
                      <a:pPr marL="3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Fotokopi Makinesi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Kulaklık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83895155"/>
                  </a:ext>
                </a:extLst>
              </a:tr>
              <a:tr h="391953"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Yazıcı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Hoparlör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49293383"/>
                  </a:ext>
                </a:extLst>
              </a:tr>
              <a:tr h="391953"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Tarayıcı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Mikroskop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60991647"/>
                  </a:ext>
                </a:extLst>
              </a:tr>
              <a:tr h="391953"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Optik Okuyucu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 -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Barkod Yazıcı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51612311"/>
                  </a:ext>
                </a:extLst>
              </a:tr>
            </a:tbl>
          </a:graphicData>
        </a:graphic>
      </p:graphicFrame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78A17-3A24-4146-BBF5-1E747E175326}" type="datetime1">
              <a:rPr lang="tr-TR" smtClean="0"/>
              <a:pPr/>
              <a:t>19.01.2026</a:t>
            </a:fld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53</a:t>
            </a:fld>
            <a:endParaRPr lang="tr-TR"/>
          </a:p>
        </p:txBody>
      </p:sp>
      <p:sp>
        <p:nvSpPr>
          <p:cNvPr id="8" name="Metin kutusu 7"/>
          <p:cNvSpPr txBox="1"/>
          <p:nvPr/>
        </p:nvSpPr>
        <p:spPr>
          <a:xfrm>
            <a:off x="703385" y="5998286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i="1" dirty="0">
                <a:solidFill>
                  <a:srgbClr val="C00000"/>
                </a:solidFill>
              </a:rPr>
              <a:t>*Bu cihazların dışında varsa lütfen tabloya ekleyiniz. </a:t>
            </a:r>
          </a:p>
        </p:txBody>
      </p:sp>
    </p:spTree>
    <p:extLst>
      <p:ext uri="{BB962C8B-B14F-4D97-AF65-F5344CB8AC3E}">
        <p14:creationId xmlns:p14="http://schemas.microsoft.com/office/powerpoint/2010/main" val="326473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66"/>
          <a:stretch/>
        </p:blipFill>
        <p:spPr>
          <a:xfrm>
            <a:off x="0" y="-25399"/>
            <a:ext cx="12192000" cy="68580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0" y="6464300"/>
            <a:ext cx="12192000" cy="393700"/>
          </a:xfrm>
          <a:prstGeom prst="rect">
            <a:avLst/>
          </a:prstGeom>
          <a:solidFill>
            <a:srgbClr val="962E2E"/>
          </a:solidFill>
          <a:ln>
            <a:solidFill>
              <a:srgbClr val="96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İçerik Yer Tutucusu 10"/>
          <p:cNvSpPr txBox="1">
            <a:spLocks/>
          </p:cNvSpPr>
          <p:nvPr/>
        </p:nvSpPr>
        <p:spPr>
          <a:xfrm>
            <a:off x="0" y="2832099"/>
            <a:ext cx="12192000" cy="2870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tr-TR" sz="5400" b="1" dirty="0">
                <a:solidFill>
                  <a:srgbClr val="962E2E"/>
                </a:solidFill>
              </a:rPr>
              <a:t>Sorularınız ve Önerileriniz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02377"/>
            <a:ext cx="12280900" cy="575094"/>
          </a:xfrm>
          <a:prstGeom prst="rect">
            <a:avLst/>
          </a:prstGeom>
        </p:spPr>
      </p:pic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2D83-95B8-46AE-85C4-5EFF99811C68}" type="datetime1">
              <a:rPr lang="tr-TR" smtClean="0"/>
              <a:pPr/>
              <a:t>19.01.2026</a:t>
            </a:fld>
            <a:endParaRPr lang="tr-TR"/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530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66"/>
          <a:stretch/>
        </p:blipFill>
        <p:spPr>
          <a:xfrm>
            <a:off x="0" y="-25399"/>
            <a:ext cx="12192000" cy="68580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0" y="6464300"/>
            <a:ext cx="12192000" cy="393700"/>
          </a:xfrm>
          <a:prstGeom prst="rect">
            <a:avLst/>
          </a:prstGeom>
          <a:solidFill>
            <a:srgbClr val="962E2E"/>
          </a:solidFill>
          <a:ln>
            <a:solidFill>
              <a:srgbClr val="96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İçerik Yer Tutucusu 10"/>
          <p:cNvSpPr txBox="1">
            <a:spLocks/>
          </p:cNvSpPr>
          <p:nvPr/>
        </p:nvSpPr>
        <p:spPr>
          <a:xfrm>
            <a:off x="318052" y="2524539"/>
            <a:ext cx="11529391" cy="3177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tr-TR" sz="5400" b="1" dirty="0">
                <a:solidFill>
                  <a:srgbClr val="962E2E"/>
                </a:solidFill>
              </a:rPr>
              <a:t>Katılımınız ve katkılarınız için teşekkür ederiz. 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02377"/>
            <a:ext cx="12280900" cy="575094"/>
          </a:xfrm>
          <a:prstGeom prst="rect">
            <a:avLst/>
          </a:prstGeom>
        </p:spPr>
      </p:pic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2D83-95B8-46AE-85C4-5EFF99811C68}" type="datetime1">
              <a:rPr lang="tr-TR" smtClean="0"/>
              <a:pPr/>
              <a:t>19.01.2026</a:t>
            </a:fld>
            <a:endParaRPr lang="tr-TR"/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688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87437" y="2616620"/>
            <a:ext cx="10515600" cy="1334278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5441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7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6172532" y="3735666"/>
            <a:ext cx="4679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400" b="1" i="1" dirty="0">
                <a:solidFill>
                  <a:srgbClr val="C00000"/>
                </a:solidFill>
              </a:rPr>
              <a:t>Mezun Bilgi Sistemimizi faaliyete geçirdik. 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32" y="1820085"/>
            <a:ext cx="4245526" cy="422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01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8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6172532" y="3735666"/>
            <a:ext cx="4679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400" b="1" i="1" dirty="0">
                <a:solidFill>
                  <a:srgbClr val="C00000"/>
                </a:solidFill>
              </a:rPr>
              <a:t>Cumhurbaşkanlığı İnsan Kaynakları Ofisi himayesinde, KTÜ ev sahipliğinde ve Üniversitemizin de paydaşı olduğu 2024 Doğu Karadeniz Kariyer Fuarı’nda (DOKKAF’24) yerimizi aldık.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53" y="1801652"/>
            <a:ext cx="4476463" cy="437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48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78811" y="49452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2024 Yılında Gerçekleştirdiğimiz Faaliyetler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19.01.2026</a:t>
            </a:fld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9</a:t>
            </a:fld>
            <a:endParaRPr lang="tr-TR"/>
          </a:p>
        </p:txBody>
      </p:sp>
      <p:sp>
        <p:nvSpPr>
          <p:cNvPr id="7" name="Metin kutusu 6"/>
          <p:cNvSpPr txBox="1"/>
          <p:nvPr/>
        </p:nvSpPr>
        <p:spPr>
          <a:xfrm>
            <a:off x="3581400" y="5307353"/>
            <a:ext cx="4679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400" b="1" i="1" dirty="0">
                <a:solidFill>
                  <a:srgbClr val="C00000"/>
                </a:solidFill>
              </a:rPr>
              <a:t>Merkez olarak 10 Ocak tarihinde Albayrak Grubu İnsan Kaynakları Koordinatörlüğünden misafirlerimizle düzenlediğimiz «Kariyer Söyleşisi» etkinliğimiz öğrencilerimizin katılımıyla gerçekleştirildi.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78" y="1820085"/>
            <a:ext cx="3559731" cy="342477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7" y="2043784"/>
            <a:ext cx="3670994" cy="284341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204" y="2043784"/>
            <a:ext cx="3801852" cy="28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7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8989</TotalTime>
  <Words>1394</Words>
  <Application>Microsoft Office PowerPoint</Application>
  <PresentationFormat>Geniş ekran</PresentationFormat>
  <Paragraphs>289</Paragraphs>
  <Slides>55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55</vt:i4>
      </vt:variant>
    </vt:vector>
  </HeadingPairs>
  <TitlesOfParts>
    <vt:vector size="60" baseType="lpstr">
      <vt:lpstr>Arial</vt:lpstr>
      <vt:lpstr>Calibri</vt:lpstr>
      <vt:lpstr>Open Sans Bold</vt:lpstr>
      <vt:lpstr>Office Teması</vt:lpstr>
      <vt:lpstr>Office Theme</vt:lpstr>
      <vt:lpstr>PowerPoint Sunusu</vt:lpstr>
      <vt:lpstr>PowerPoint Sunusu</vt:lpstr>
      <vt:lpstr>YÖNETİM: Müdürlük / Koordinatörlük</vt:lpstr>
      <vt:lpstr>YÖNETİM: Kurullar / Komisyonlar</vt:lpstr>
      <vt:lpstr>PowerPoint Sunusu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2024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2025 Yılında Gerçekleştirdiğimiz Faaliyetler</vt:lpstr>
      <vt:lpstr>Bilgi ve Teknoloji Kaynakları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KiK</dc:creator>
  <cp:lastModifiedBy>Tuba Bazancir</cp:lastModifiedBy>
  <cp:revision>747</cp:revision>
  <cp:lastPrinted>2023-06-23T13:03:34Z</cp:lastPrinted>
  <dcterms:created xsi:type="dcterms:W3CDTF">2021-05-17T12:15:06Z</dcterms:created>
  <dcterms:modified xsi:type="dcterms:W3CDTF">2026-01-19T12:21:58Z</dcterms:modified>
</cp:coreProperties>
</file>