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8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342" r:id="rId19"/>
    <p:sldId id="272"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Lst>
  <p:sldSz cx="12192000" cy="6858000"/>
  <p:notesSz cx="9875838" cy="674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4" roundtripDataSignature="AMtx7mj3oCqixz/d2+GSM1I80CqOU4OH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FF1343A-BB85-4D14-9737-C0707BBEDAA2}">
  <a:tblStyle styleId="{AFF1343A-BB85-4D14-9737-C0707BBEDAA2}"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673A5A6-AA55-4509-8DD8-B38B00E81409}" styleName="Table_1">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880628B8-0C30-4B26-9143-B2E0F5E3BE27}" styleName="Table_2">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C79D7ABD-0987-4A81-A582-FFF5CA354203}" styleName="Table_3">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a:tcStyle>
        <a:tcBdr/>
      </a:tcStyle>
    </a:seCell>
    <a:swCell>
      <a:tcTxStyle/>
      <a:tcStyle>
        <a:tcBdr/>
      </a:tcStyle>
    </a:swCell>
    <a:firstRow>
      <a:tcTxStyle b="on" i="off"/>
      <a:tcStyle>
        <a:tcBdr/>
        <a:fill>
          <a:solidFill>
            <a:srgbClr val="E9EFF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154" y="3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5" Type="http://schemas.openxmlformats.org/officeDocument/2006/relationships/presProps" Target="pres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8"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94"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4279530" cy="338276"/>
          </a:xfrm>
          <a:prstGeom prst="rect">
            <a:avLst/>
          </a:prstGeom>
          <a:noFill/>
          <a:ln>
            <a:noFill/>
          </a:ln>
        </p:spPr>
        <p:txBody>
          <a:bodyPr spcFirstLastPara="1" wrap="square" lIns="94900" tIns="47450" rIns="94900" bIns="4745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594025" y="1"/>
            <a:ext cx="4279530" cy="338276"/>
          </a:xfrm>
          <a:prstGeom prst="rect">
            <a:avLst/>
          </a:prstGeom>
          <a:noFill/>
          <a:ln>
            <a:noFill/>
          </a:ln>
        </p:spPr>
        <p:txBody>
          <a:bodyPr spcFirstLastPara="1" wrap="square" lIns="94900" tIns="47450" rIns="94900" bIns="4745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7585" y="3244644"/>
            <a:ext cx="7900670" cy="2654707"/>
          </a:xfrm>
          <a:prstGeom prst="rect">
            <a:avLst/>
          </a:prstGeom>
          <a:noFill/>
          <a:ln>
            <a:noFill/>
          </a:ln>
        </p:spPr>
        <p:txBody>
          <a:bodyPr spcFirstLastPara="1" wrap="square" lIns="94900" tIns="47450" rIns="94900" bIns="474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403839"/>
            <a:ext cx="4279530" cy="338276"/>
          </a:xfrm>
          <a:prstGeom prst="rect">
            <a:avLst/>
          </a:prstGeom>
          <a:noFill/>
          <a:ln>
            <a:noFill/>
          </a:ln>
        </p:spPr>
        <p:txBody>
          <a:bodyPr spcFirstLastPara="1" wrap="square" lIns="94900" tIns="47450" rIns="94900" bIns="4745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594025" y="6403839"/>
            <a:ext cx="4279530" cy="338276"/>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tr-TR"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79" name="Google Shape;179;p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51" name="Google Shape;251;p1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60" name="Google Shape;260;p1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69" name="Google Shape;269;p1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78" name="Google Shape;278;p1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86" name="Google Shape;286;p1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95" name="Google Shape;295;p1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b60f6c908e_0_98: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03" name="Google Shape;303;g3b60f6c908e_0_9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b60f6c908e_0_98: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03" name="Google Shape;303;g3b60f6c908e_0_9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784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12" name="Google Shape;312;p1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44" name="Google Shape;344;p2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85" name="Google Shape;185;p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b60f6c908e_0_464: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53" name="Google Shape;353;g3b60f6c908e_0_46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62" name="Google Shape;362;p2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71" name="Google Shape;371;p2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79" name="Google Shape;379;p2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86" name="Google Shape;386;p2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95" name="Google Shape;395;p2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03" name="Google Shape;403;p2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12" name="Google Shape;412;p2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21" name="Google Shape;421;p2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30" name="Google Shape;430;p3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93" name="Google Shape;193;p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39" name="Google Shape;439;p3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48" name="Google Shape;448;p3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57" name="Google Shape;457;p3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66" name="Google Shape;466;p3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3b60b8dece3_1_191: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75" name="Google Shape;475;g3b60b8dece3_1_19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b60b8dece3_1_19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84" name="Google Shape;484;g3b60b8dece3_1_19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93" name="Google Shape;493;p3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02" name="Google Shape;502;p3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3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11" name="Google Shape;511;p3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20" name="Google Shape;520;p3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00" name="Google Shape;200;p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b60b8dece3_1_291: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29" name="Google Shape;529;g3b60b8dece3_1_29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b60f6c908e_0_648: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38" name="Google Shape;538;g3b60f6c908e_0_64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4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47" name="Google Shape;547;p4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b60b8dece3_1_476: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56" name="Google Shape;556;g3b60b8dece3_1_47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b60b8dece3_1_56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76" name="Google Shape;576;g3b60b8dece3_1_56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85" name="Google Shape;585;p4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94" name="Google Shape;594;p4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01" name="Google Shape;601;p4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4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0" name="Google Shape;610;p4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8" name="Google Shape;618;p4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08" name="Google Shape;208;p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4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27" name="Google Shape;627;p4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35" name="Google Shape;635;p5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5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42" name="Google Shape;642;p5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5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50" name="Google Shape;650;p5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58" name="Google Shape;658;p5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5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66" name="Google Shape;666;p5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74" name="Google Shape;674;p5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82" name="Google Shape;682;p5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5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90" name="Google Shape;690;p5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5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98" name="Google Shape;698;p5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17" name="Google Shape;217;p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b60f6c908e_0_83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07" name="Google Shape;707;g3b60f6c908e_0_83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5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16" name="Google Shape;716;p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6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25" name="Google Shape;725;p6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6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35" name="Google Shape;735;p6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6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42" name="Google Shape;742;p6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3b60f6c908e_0_924: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50" name="Google Shape;750;g3b60f6c908e_0_92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6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58" name="Google Shape;758;p6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6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66" name="Google Shape;766;p6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6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75" name="Google Shape;775;p6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6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82" name="Google Shape;782;p6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27" name="Google Shape;227;p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6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90" name="Google Shape;790;p6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6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98" name="Google Shape;798;p6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7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06" name="Google Shape;806;p7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7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14" name="Google Shape;814;p7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7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22" name="Google Shape;822;p7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7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30" name="Google Shape;830;p7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7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38" name="Google Shape;838;p7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7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47" name="Google Shape;847;p7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7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56" name="Google Shape;856;p7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7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65" name="Google Shape;865;p7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36" name="Google Shape;236;p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3b60f6c908e_0_110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74" name="Google Shape;874;g3b60f6c908e_0_110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7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84" name="Google Shape;884;p7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7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94" name="Google Shape;894;p7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8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06" name="Google Shape;906;p8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43" name="Google Shape;243;p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aşlık Slaydı" type="title">
  <p:cSld name="TITLE">
    <p:spTree>
      <p:nvGrpSpPr>
        <p:cNvPr id="1" name="Shape 15"/>
        <p:cNvGrpSpPr/>
        <p:nvPr/>
      </p:nvGrpSpPr>
      <p:grpSpPr>
        <a:xfrm>
          <a:off x="0" y="0"/>
          <a:ext cx="0" cy="0"/>
          <a:chOff x="0" y="0"/>
          <a:chExt cx="0" cy="0"/>
        </a:xfrm>
      </p:grpSpPr>
      <p:sp>
        <p:nvSpPr>
          <p:cNvPr id="16" name="Google Shape;16;p8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aşlık ve Dikey Metin" type="vertTx">
  <p:cSld name="VERTICAL_TEXT">
    <p:spTree>
      <p:nvGrpSpPr>
        <p:cNvPr id="1" name="Shape 79"/>
        <p:cNvGrpSpPr/>
        <p:nvPr/>
      </p:nvGrpSpPr>
      <p:grpSpPr>
        <a:xfrm>
          <a:off x="0" y="0"/>
          <a:ext cx="0" cy="0"/>
          <a:chOff x="0" y="0"/>
          <a:chExt cx="0" cy="0"/>
        </a:xfrm>
      </p:grpSpPr>
      <p:sp>
        <p:nvSpPr>
          <p:cNvPr id="80" name="Google Shape;80;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9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85" name="Google Shape;85;p91"/>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Dikey Başlık ve Metin" type="vertTitleAndTx">
  <p:cSld name="VERTICAL_TITLE_AND_VERTICAL_TEXT">
    <p:spTree>
      <p:nvGrpSpPr>
        <p:cNvPr id="1" name="Shape 86"/>
        <p:cNvGrpSpPr/>
        <p:nvPr/>
      </p:nvGrpSpPr>
      <p:grpSpPr>
        <a:xfrm>
          <a:off x="0" y="0"/>
          <a:ext cx="0" cy="0"/>
          <a:chOff x="0" y="0"/>
          <a:chExt cx="0" cy="0"/>
        </a:xfrm>
      </p:grpSpPr>
      <p:sp>
        <p:nvSpPr>
          <p:cNvPr id="87" name="Google Shape;87;p9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9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92" name="Google Shape;92;p92"/>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aşlık Slaydı" type="title">
  <p:cSld name="TITLE">
    <p:spTree>
      <p:nvGrpSpPr>
        <p:cNvPr id="1" name="Shape 99"/>
        <p:cNvGrpSpPr/>
        <p:nvPr/>
      </p:nvGrpSpPr>
      <p:grpSpPr>
        <a:xfrm>
          <a:off x="0" y="0"/>
          <a:ext cx="0" cy="0"/>
          <a:chOff x="0" y="0"/>
          <a:chExt cx="0" cy="0"/>
        </a:xfrm>
      </p:grpSpPr>
      <p:sp>
        <p:nvSpPr>
          <p:cNvPr id="100" name="Google Shape;100;g3b60f6c908e_0_112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g3b60f6c908e_0_112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2" name="Google Shape;102;g3b60f6c908e_0_11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g3b60f6c908e_0_11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g3b60f6c908e_0_11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aşlık ve İçerik" type="obj">
  <p:cSld name="OBJECT">
    <p:spTree>
      <p:nvGrpSpPr>
        <p:cNvPr id="1" name="Shape 105"/>
        <p:cNvGrpSpPr/>
        <p:nvPr/>
      </p:nvGrpSpPr>
      <p:grpSpPr>
        <a:xfrm>
          <a:off x="0" y="0"/>
          <a:ext cx="0" cy="0"/>
          <a:chOff x="0" y="0"/>
          <a:chExt cx="0" cy="0"/>
        </a:xfrm>
      </p:grpSpPr>
      <p:sp>
        <p:nvSpPr>
          <p:cNvPr id="106" name="Google Shape;106;g3b60f6c908e_0_11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g3b60f6c908e_0_113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g3b60f6c908e_0_11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g3b60f6c908e_0_1130"/>
          <p:cNvSpPr txBox="1">
            <a:spLocks noGrp="1"/>
          </p:cNvSpPr>
          <p:nvPr>
            <p:ph type="ftr" idx="1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400" b="1">
                <a:solidFill>
                  <a:srgbClr val="962E2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b60f6c908e_0_11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Yalnızca Başlık" type="titleOnly">
  <p:cSld name="TITLE_ONLY">
    <p:spTree>
      <p:nvGrpSpPr>
        <p:cNvPr id="1" name="Shape 111"/>
        <p:cNvGrpSpPr/>
        <p:nvPr/>
      </p:nvGrpSpPr>
      <p:grpSpPr>
        <a:xfrm>
          <a:off x="0" y="0"/>
          <a:ext cx="0" cy="0"/>
          <a:chOff x="0" y="0"/>
          <a:chExt cx="0" cy="0"/>
        </a:xfrm>
      </p:grpSpPr>
      <p:sp>
        <p:nvSpPr>
          <p:cNvPr id="112" name="Google Shape;112;g3b60f6c908e_0_11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g3b60f6c908e_0_1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g3b60f6c908e_0_11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g3b60f6c908e_0_1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16" name="Google Shape;116;g3b60f6c908e_0_1136"/>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spTree>
      <p:nvGrpSpPr>
        <p:cNvPr id="1" name="Shape 117"/>
        <p:cNvGrpSpPr/>
        <p:nvPr/>
      </p:nvGrpSpPr>
      <p:grpSpPr>
        <a:xfrm>
          <a:off x="0" y="0"/>
          <a:ext cx="0" cy="0"/>
          <a:chOff x="0" y="0"/>
          <a:chExt cx="0" cy="0"/>
        </a:xfrm>
      </p:grpSpPr>
      <p:sp>
        <p:nvSpPr>
          <p:cNvPr id="118" name="Google Shape;118;g3b60f6c908e_0_114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g3b60f6c908e_0_114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0" name="Google Shape;120;g3b60f6c908e_0_11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g3b60f6c908e_0_11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g3b60f6c908e_0_11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23" name="Google Shape;123;g3b60f6c908e_0_1142"/>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İki İçerik" type="twoObj">
  <p:cSld name="TWO_OBJECTS">
    <p:spTree>
      <p:nvGrpSpPr>
        <p:cNvPr id="1" name="Shape 124"/>
        <p:cNvGrpSpPr/>
        <p:nvPr/>
      </p:nvGrpSpPr>
      <p:grpSpPr>
        <a:xfrm>
          <a:off x="0" y="0"/>
          <a:ext cx="0" cy="0"/>
          <a:chOff x="0" y="0"/>
          <a:chExt cx="0" cy="0"/>
        </a:xfrm>
      </p:grpSpPr>
      <p:sp>
        <p:nvSpPr>
          <p:cNvPr id="125" name="Google Shape;125;g3b60f6c908e_0_11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g3b60f6c908e_0_1149"/>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g3b60f6c908e_0_1149"/>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g3b60f6c908e_0_11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g3b60f6c908e_0_11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g3b60f6c908e_0_11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31" name="Google Shape;131;g3b60f6c908e_0_1149"/>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Karşılaştırma" type="twoTxTwoObj">
  <p:cSld name="TWO_OBJECTS_WITH_TEXT">
    <p:spTree>
      <p:nvGrpSpPr>
        <p:cNvPr id="1" name="Shape 132"/>
        <p:cNvGrpSpPr/>
        <p:nvPr/>
      </p:nvGrpSpPr>
      <p:grpSpPr>
        <a:xfrm>
          <a:off x="0" y="0"/>
          <a:ext cx="0" cy="0"/>
          <a:chOff x="0" y="0"/>
          <a:chExt cx="0" cy="0"/>
        </a:xfrm>
      </p:grpSpPr>
      <p:sp>
        <p:nvSpPr>
          <p:cNvPr id="133" name="Google Shape;133;g3b60f6c908e_0_115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g3b60f6c908e_0_115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g3b60f6c908e_0_115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g3b60f6c908e_0_115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g3b60f6c908e_0_115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g3b60f6c908e_0_11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g3b60f6c908e_0_11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g3b60f6c908e_0_11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41" name="Google Shape;141;g3b60f6c908e_0_1157"/>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oş" type="blank">
  <p:cSld name="BLANK">
    <p:spTree>
      <p:nvGrpSpPr>
        <p:cNvPr id="1" name="Shape 142"/>
        <p:cNvGrpSpPr/>
        <p:nvPr/>
      </p:nvGrpSpPr>
      <p:grpSpPr>
        <a:xfrm>
          <a:off x="0" y="0"/>
          <a:ext cx="0" cy="0"/>
          <a:chOff x="0" y="0"/>
          <a:chExt cx="0" cy="0"/>
        </a:xfrm>
      </p:grpSpPr>
      <p:sp>
        <p:nvSpPr>
          <p:cNvPr id="143" name="Google Shape;143;g3b60f6c908e_0_11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g3b60f6c908e_0_11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g3b60f6c908e_0_11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46" name="Google Shape;146;g3b60f6c908e_0_1167"/>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aşlıklı İçerik" type="objTx">
  <p:cSld name="OBJECT_WITH_CAPTION_TEXT">
    <p:spTree>
      <p:nvGrpSpPr>
        <p:cNvPr id="1" name="Shape 147"/>
        <p:cNvGrpSpPr/>
        <p:nvPr/>
      </p:nvGrpSpPr>
      <p:grpSpPr>
        <a:xfrm>
          <a:off x="0" y="0"/>
          <a:ext cx="0" cy="0"/>
          <a:chOff x="0" y="0"/>
          <a:chExt cx="0" cy="0"/>
        </a:xfrm>
      </p:grpSpPr>
      <p:sp>
        <p:nvSpPr>
          <p:cNvPr id="148" name="Google Shape;148;g3b60f6c908e_0_117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g3b60f6c908e_0_117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0" name="Google Shape;150;g3b60f6c908e_0_117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1" name="Google Shape;151;g3b60f6c908e_0_11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g3b60f6c908e_0_11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g3b60f6c908e_0_11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54" name="Google Shape;154;g3b60f6c908e_0_1172"/>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aşlık ve İçerik" type="obj">
  <p:cSld name="OBJECT">
    <p:spTree>
      <p:nvGrpSpPr>
        <p:cNvPr id="1" name="Shape 21"/>
        <p:cNvGrpSpPr/>
        <p:nvPr/>
      </p:nvGrpSpPr>
      <p:grpSpPr>
        <a:xfrm>
          <a:off x="0" y="0"/>
          <a:ext cx="0" cy="0"/>
          <a:chOff x="0" y="0"/>
          <a:chExt cx="0" cy="0"/>
        </a:xfrm>
      </p:grpSpPr>
      <p:sp>
        <p:nvSpPr>
          <p:cNvPr id="22" name="Google Shape;22;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3"/>
          <p:cNvSpPr txBox="1">
            <a:spLocks noGrp="1"/>
          </p:cNvSpPr>
          <p:nvPr>
            <p:ph type="ftr" idx="1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400" b="1">
                <a:solidFill>
                  <a:srgbClr val="962E2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aşlıklı Resim" type="picTx">
  <p:cSld name="PICTURE_WITH_CAPTION_TEXT">
    <p:spTree>
      <p:nvGrpSpPr>
        <p:cNvPr id="1" name="Shape 155"/>
        <p:cNvGrpSpPr/>
        <p:nvPr/>
      </p:nvGrpSpPr>
      <p:grpSpPr>
        <a:xfrm>
          <a:off x="0" y="0"/>
          <a:ext cx="0" cy="0"/>
          <a:chOff x="0" y="0"/>
          <a:chExt cx="0" cy="0"/>
        </a:xfrm>
      </p:grpSpPr>
      <p:sp>
        <p:nvSpPr>
          <p:cNvPr id="156" name="Google Shape;156;g3b60f6c908e_0_118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g3b60f6c908e_0_1180"/>
          <p:cNvSpPr>
            <a:spLocks noGrp="1"/>
          </p:cNvSpPr>
          <p:nvPr>
            <p:ph type="pic" idx="2"/>
          </p:nvPr>
        </p:nvSpPr>
        <p:spPr>
          <a:xfrm>
            <a:off x="5183188" y="987425"/>
            <a:ext cx="6172200" cy="4873500"/>
          </a:xfrm>
          <a:prstGeom prst="rect">
            <a:avLst/>
          </a:prstGeom>
          <a:noFill/>
          <a:ln>
            <a:noFill/>
          </a:ln>
        </p:spPr>
      </p:sp>
      <p:sp>
        <p:nvSpPr>
          <p:cNvPr id="158" name="Google Shape;158;g3b60f6c908e_0_1180"/>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9" name="Google Shape;159;g3b60f6c908e_0_11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g3b60f6c908e_0_11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g3b60f6c908e_0_11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62" name="Google Shape;162;g3b60f6c908e_0_1180"/>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aşlık ve Dikey Metin" type="vertTx">
  <p:cSld name="VERTICAL_TEXT">
    <p:spTree>
      <p:nvGrpSpPr>
        <p:cNvPr id="1" name="Shape 163"/>
        <p:cNvGrpSpPr/>
        <p:nvPr/>
      </p:nvGrpSpPr>
      <p:grpSpPr>
        <a:xfrm>
          <a:off x="0" y="0"/>
          <a:ext cx="0" cy="0"/>
          <a:chOff x="0" y="0"/>
          <a:chExt cx="0" cy="0"/>
        </a:xfrm>
      </p:grpSpPr>
      <p:sp>
        <p:nvSpPr>
          <p:cNvPr id="164" name="Google Shape;164;g3b60f6c908e_0_118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g3b60f6c908e_0_118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g3b60f6c908e_0_118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g3b60f6c908e_0_118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g3b60f6c908e_0_118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69" name="Google Shape;169;g3b60f6c908e_0_1188"/>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Dikey Başlık ve Metin" type="vertTitleAndTx">
  <p:cSld name="VERTICAL_TITLE_AND_VERTICAL_TEXT">
    <p:spTree>
      <p:nvGrpSpPr>
        <p:cNvPr id="1" name="Shape 170"/>
        <p:cNvGrpSpPr/>
        <p:nvPr/>
      </p:nvGrpSpPr>
      <p:grpSpPr>
        <a:xfrm>
          <a:off x="0" y="0"/>
          <a:ext cx="0" cy="0"/>
          <a:chOff x="0" y="0"/>
          <a:chExt cx="0" cy="0"/>
        </a:xfrm>
      </p:grpSpPr>
      <p:sp>
        <p:nvSpPr>
          <p:cNvPr id="171" name="Google Shape;171;g3b60f6c908e_0_119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g3b60f6c908e_0_119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g3b60f6c908e_0_119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g3b60f6c908e_0_119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g3b60f6c908e_0_11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176" name="Google Shape;176;g3b60f6c908e_0_1195"/>
          <p:cNvSpPr txBox="1"/>
          <p:nvPr/>
        </p:nvSpPr>
        <p:spPr>
          <a:xfrm>
            <a:off x="4038600" y="6433350"/>
            <a:ext cx="41148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Yalnızca Başlık" type="titleOnly">
  <p:cSld name="TITLE_ONLY">
    <p:spTree>
      <p:nvGrpSpPr>
        <p:cNvPr id="1" name="Shape 27"/>
        <p:cNvGrpSpPr/>
        <p:nvPr/>
      </p:nvGrpSpPr>
      <p:grpSpPr>
        <a:xfrm>
          <a:off x="0" y="0"/>
          <a:ext cx="0" cy="0"/>
          <a:chOff x="0" y="0"/>
          <a:chExt cx="0" cy="0"/>
        </a:xfrm>
      </p:grpSpPr>
      <p:sp>
        <p:nvSpPr>
          <p:cNvPr id="28" name="Google Shape;28;p8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2" name="Google Shape;32;p84"/>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spTree>
      <p:nvGrpSpPr>
        <p:cNvPr id="1" name="Shape 33"/>
        <p:cNvGrpSpPr/>
        <p:nvPr/>
      </p:nvGrpSpPr>
      <p:grpSpPr>
        <a:xfrm>
          <a:off x="0" y="0"/>
          <a:ext cx="0" cy="0"/>
          <a:chOff x="0" y="0"/>
          <a:chExt cx="0" cy="0"/>
        </a:xfrm>
      </p:grpSpPr>
      <p:sp>
        <p:nvSpPr>
          <p:cNvPr id="34" name="Google Shape;34;p8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9" name="Google Shape;39;p85"/>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İki İçerik" type="twoObj">
  <p:cSld name="TWO_OBJECTS">
    <p:spTree>
      <p:nvGrpSpPr>
        <p:cNvPr id="1" name="Shape 40"/>
        <p:cNvGrpSpPr/>
        <p:nvPr/>
      </p:nvGrpSpPr>
      <p:grpSpPr>
        <a:xfrm>
          <a:off x="0" y="0"/>
          <a:ext cx="0" cy="0"/>
          <a:chOff x="0" y="0"/>
          <a:chExt cx="0" cy="0"/>
        </a:xfrm>
      </p:grpSpPr>
      <p:sp>
        <p:nvSpPr>
          <p:cNvPr id="41" name="Google Shape;41;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8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8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47" name="Google Shape;47;p86"/>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Karşılaştırma" type="twoTxTwoObj">
  <p:cSld name="TWO_OBJECTS_WITH_TEXT">
    <p:spTree>
      <p:nvGrpSpPr>
        <p:cNvPr id="1" name="Shape 48"/>
        <p:cNvGrpSpPr/>
        <p:nvPr/>
      </p:nvGrpSpPr>
      <p:grpSpPr>
        <a:xfrm>
          <a:off x="0" y="0"/>
          <a:ext cx="0" cy="0"/>
          <a:chOff x="0" y="0"/>
          <a:chExt cx="0" cy="0"/>
        </a:xfrm>
      </p:grpSpPr>
      <p:sp>
        <p:nvSpPr>
          <p:cNvPr id="49" name="Google Shape;49;p8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8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8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8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8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57" name="Google Shape;57;p87"/>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oş" type="blank">
  <p:cSld name="BLANK">
    <p:spTree>
      <p:nvGrpSpPr>
        <p:cNvPr id="1" name="Shape 58"/>
        <p:cNvGrpSpPr/>
        <p:nvPr/>
      </p:nvGrpSpPr>
      <p:grpSpPr>
        <a:xfrm>
          <a:off x="0" y="0"/>
          <a:ext cx="0" cy="0"/>
          <a:chOff x="0" y="0"/>
          <a:chExt cx="0" cy="0"/>
        </a:xfrm>
      </p:grpSpPr>
      <p:sp>
        <p:nvSpPr>
          <p:cNvPr id="59" name="Google Shape;59;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62" name="Google Shape;62;p88"/>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aşlıklı İçerik" type="objTx">
  <p:cSld name="OBJECT_WITH_CAPTION_TEXT">
    <p:spTree>
      <p:nvGrpSpPr>
        <p:cNvPr id="1" name="Shape 63"/>
        <p:cNvGrpSpPr/>
        <p:nvPr/>
      </p:nvGrpSpPr>
      <p:grpSpPr>
        <a:xfrm>
          <a:off x="0" y="0"/>
          <a:ext cx="0" cy="0"/>
          <a:chOff x="0" y="0"/>
          <a:chExt cx="0" cy="0"/>
        </a:xfrm>
      </p:grpSpPr>
      <p:sp>
        <p:nvSpPr>
          <p:cNvPr id="64" name="Google Shape;64;p8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8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0" name="Google Shape;70;p89"/>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aşlıklı Resim" type="picTx">
  <p:cSld name="PICTURE_WITH_CAPTION_TEXT">
    <p:spTree>
      <p:nvGrpSpPr>
        <p:cNvPr id="1" name="Shape 71"/>
        <p:cNvGrpSpPr/>
        <p:nvPr/>
      </p:nvGrpSpPr>
      <p:grpSpPr>
        <a:xfrm>
          <a:off x="0" y="0"/>
          <a:ext cx="0" cy="0"/>
          <a:chOff x="0" y="0"/>
          <a:chExt cx="0" cy="0"/>
        </a:xfrm>
      </p:grpSpPr>
      <p:sp>
        <p:nvSpPr>
          <p:cNvPr id="72" name="Google Shape;72;p9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90"/>
          <p:cNvSpPr>
            <a:spLocks noGrp="1"/>
          </p:cNvSpPr>
          <p:nvPr>
            <p:ph type="pic" idx="2"/>
          </p:nvPr>
        </p:nvSpPr>
        <p:spPr>
          <a:xfrm>
            <a:off x="5183188" y="987425"/>
            <a:ext cx="6172200" cy="4873625"/>
          </a:xfrm>
          <a:prstGeom prst="rect">
            <a:avLst/>
          </a:prstGeom>
          <a:noFill/>
          <a:ln>
            <a:noFill/>
          </a:ln>
        </p:spPr>
      </p:sp>
      <p:sp>
        <p:nvSpPr>
          <p:cNvPr id="74" name="Google Shape;74;p9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8" name="Google Shape;78;p90"/>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8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3"/>
        <p:cNvGrpSpPr/>
        <p:nvPr/>
      </p:nvGrpSpPr>
      <p:grpSpPr>
        <a:xfrm>
          <a:off x="0" y="0"/>
          <a:ext cx="0" cy="0"/>
          <a:chOff x="0" y="0"/>
          <a:chExt cx="0" cy="0"/>
        </a:xfrm>
      </p:grpSpPr>
      <p:sp>
        <p:nvSpPr>
          <p:cNvPr id="94" name="Google Shape;94;g3b60f6c908e_0_11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g3b60f6c908e_0_11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g3b60f6c908e_0_11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g3b60f6c908e_0_11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g3b60f6c908e_0_11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0"/>
        <p:cNvGrpSpPr/>
        <p:nvPr/>
      </p:nvGrpSpPr>
      <p:grpSpPr>
        <a:xfrm>
          <a:off x="0" y="0"/>
          <a:ext cx="0" cy="0"/>
          <a:chOff x="0" y="0"/>
          <a:chExt cx="0" cy="0"/>
        </a:xfrm>
      </p:grpSpPr>
      <p:sp>
        <p:nvSpPr>
          <p:cNvPr id="181" name="Google Shape;181;p1"/>
          <p:cNvSpPr txBox="1"/>
          <p:nvPr/>
        </p:nvSpPr>
        <p:spPr>
          <a:xfrm>
            <a:off x="0" y="1596450"/>
            <a:ext cx="12192000" cy="4536931"/>
          </a:xfrm>
          <a:prstGeom prst="rect">
            <a:avLst/>
          </a:prstGeom>
          <a:noFill/>
          <a:ln>
            <a:noFill/>
          </a:ln>
        </p:spPr>
        <p:txBody>
          <a:bodyPr spcFirstLastPara="1" wrap="square" lIns="91425" tIns="45700" rIns="91425" bIns="45700" anchor="t" anchorCtr="0">
            <a:normAutofit/>
          </a:bodyPr>
          <a:lstStyle/>
          <a:p>
            <a:pPr marL="0" marR="0" lvl="0" indent="0" algn="ctr" rtl="0">
              <a:lnSpc>
                <a:spcPct val="114000"/>
              </a:lnSpc>
              <a:spcBef>
                <a:spcPts val="0"/>
              </a:spcBef>
              <a:spcAft>
                <a:spcPts val="0"/>
              </a:spcAft>
              <a:buClr>
                <a:schemeClr val="lt1"/>
              </a:buClr>
              <a:buSzPts val="4400"/>
              <a:buFont typeface="Arial"/>
              <a:buNone/>
            </a:pPr>
            <a:r>
              <a:rPr lang="tr-TR" sz="4400" b="1" i="0" u="none" strike="noStrike" cap="none">
                <a:solidFill>
                  <a:schemeClr val="lt1"/>
                </a:solidFill>
                <a:latin typeface="Calibri"/>
                <a:ea typeface="Calibri"/>
                <a:cs typeface="Calibri"/>
                <a:sym typeface="Calibri"/>
              </a:rPr>
              <a:t>Trabzon Üniversitesi </a:t>
            </a:r>
            <a:endParaRPr/>
          </a:p>
          <a:p>
            <a:pPr marL="0" marR="0" lvl="0" indent="0" algn="ctr" rtl="0">
              <a:lnSpc>
                <a:spcPct val="114000"/>
              </a:lnSpc>
              <a:spcBef>
                <a:spcPts val="1000"/>
              </a:spcBef>
              <a:spcAft>
                <a:spcPts val="0"/>
              </a:spcAft>
              <a:buClr>
                <a:schemeClr val="dk1"/>
              </a:buClr>
              <a:buSzPts val="4400"/>
              <a:buFont typeface="Arial"/>
              <a:buNone/>
            </a:pPr>
            <a:endParaRPr sz="4400" b="1" i="0" u="none" strike="noStrike" cap="none">
              <a:solidFill>
                <a:schemeClr val="lt1"/>
              </a:solidFill>
              <a:latin typeface="Calibri"/>
              <a:ea typeface="Calibri"/>
              <a:cs typeface="Calibri"/>
              <a:sym typeface="Calibri"/>
            </a:endParaRPr>
          </a:p>
          <a:p>
            <a:pPr marL="0" marR="0" lvl="0" indent="0" algn="ctr" rtl="0">
              <a:lnSpc>
                <a:spcPct val="114000"/>
              </a:lnSpc>
              <a:spcBef>
                <a:spcPts val="1000"/>
              </a:spcBef>
              <a:spcAft>
                <a:spcPts val="0"/>
              </a:spcAft>
              <a:buClr>
                <a:schemeClr val="lt1"/>
              </a:buClr>
              <a:buSzPts val="4400"/>
              <a:buFont typeface="Arial"/>
              <a:buNone/>
            </a:pPr>
            <a:r>
              <a:rPr lang="tr-TR" sz="4400" b="1" i="0" u="none" strike="noStrike" cap="none">
                <a:solidFill>
                  <a:schemeClr val="lt1"/>
                </a:solidFill>
                <a:latin typeface="Calibri"/>
                <a:ea typeface="Calibri"/>
                <a:cs typeface="Calibri"/>
                <a:sym typeface="Calibri"/>
              </a:rPr>
              <a:t>Uygulamalı Bilimler Yüksekokulu</a:t>
            </a:r>
            <a:endParaRPr/>
          </a:p>
          <a:p>
            <a:pPr marL="0" marR="0" lvl="0" indent="0" algn="ctr" rtl="0">
              <a:lnSpc>
                <a:spcPct val="114000"/>
              </a:lnSpc>
              <a:spcBef>
                <a:spcPts val="1000"/>
              </a:spcBef>
              <a:spcAft>
                <a:spcPts val="0"/>
              </a:spcAft>
              <a:buClr>
                <a:schemeClr val="lt1"/>
              </a:buClr>
              <a:buSzPts val="4400"/>
              <a:buFont typeface="Arial"/>
              <a:buNone/>
            </a:pPr>
            <a:r>
              <a:rPr lang="tr-TR" sz="4400" b="1" i="0" u="none" strike="noStrike" cap="none">
                <a:solidFill>
                  <a:schemeClr val="lt1"/>
                </a:solidFill>
                <a:latin typeface="Calibri"/>
                <a:ea typeface="Calibri"/>
                <a:cs typeface="Calibri"/>
                <a:sym typeface="Calibri"/>
              </a:rPr>
              <a:t>14.01.2026</a:t>
            </a:r>
            <a:endParaRPr sz="4400" b="1" i="0" u="none" strike="noStrike" cap="none">
              <a:solidFill>
                <a:schemeClr val="lt1"/>
              </a:solidFill>
              <a:latin typeface="Calibri"/>
              <a:ea typeface="Calibri"/>
              <a:cs typeface="Calibri"/>
              <a:sym typeface="Calibri"/>
            </a:endParaRPr>
          </a:p>
        </p:txBody>
      </p:sp>
      <p:sp>
        <p:nvSpPr>
          <p:cNvPr id="182" name="Google Shape;182;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52"/>
        <p:cNvGrpSpPr/>
        <p:nvPr/>
      </p:nvGrpSpPr>
      <p:grpSpPr>
        <a:xfrm>
          <a:off x="0" y="0"/>
          <a:ext cx="0" cy="0"/>
          <a:chOff x="0" y="0"/>
          <a:chExt cx="0" cy="0"/>
        </a:xfrm>
      </p:grpSpPr>
      <p:sp>
        <p:nvSpPr>
          <p:cNvPr id="253" name="Google Shape;253;p10"/>
          <p:cNvSpPr txBox="1">
            <a:spLocks noGrp="1"/>
          </p:cNvSpPr>
          <p:nvPr>
            <p:ph type="title"/>
          </p:nvPr>
        </p:nvSpPr>
        <p:spPr>
          <a:xfrm>
            <a:off x="646546" y="638354"/>
            <a:ext cx="10342944" cy="90343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a:solidFill>
                  <a:srgbClr val="FF0000"/>
                </a:solidFill>
                <a:latin typeface="Calibri"/>
                <a:ea typeface="Calibri"/>
                <a:cs typeface="Calibri"/>
                <a:sym typeface="Calibri"/>
              </a:rPr>
              <a:t>AKADEMİK PERSONEL SAYISI (BÖLÜMLERE GÖRE DAĞILIMI)</a:t>
            </a:r>
            <a:br>
              <a:rPr lang="tr-TR" sz="2000" b="1">
                <a:solidFill>
                  <a:srgbClr val="FF0000"/>
                </a:solidFill>
                <a:latin typeface="Calibri"/>
                <a:ea typeface="Calibri"/>
                <a:cs typeface="Calibri"/>
                <a:sym typeface="Calibri"/>
              </a:rPr>
            </a:br>
            <a:r>
              <a:rPr lang="tr-TR" sz="2000" b="1" i="1">
                <a:solidFill>
                  <a:srgbClr val="0000CC"/>
                </a:solidFill>
                <a:latin typeface="Calibri"/>
                <a:ea typeface="Calibri"/>
                <a:cs typeface="Calibri"/>
                <a:sym typeface="Calibri"/>
              </a:rPr>
              <a:t>(Her bir bölüm için ayrı ayrı tablo hazırlayınız lütfen.)</a:t>
            </a:r>
            <a:endParaRPr sz="2000" i="1">
              <a:solidFill>
                <a:srgbClr val="0000CC"/>
              </a:solidFill>
            </a:endParaRPr>
          </a:p>
        </p:txBody>
      </p:sp>
      <p:sp>
        <p:nvSpPr>
          <p:cNvPr id="254" name="Google Shape;25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55" name="Google Shape;255;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a:t>
            </a:fld>
            <a:endParaRPr/>
          </a:p>
        </p:txBody>
      </p:sp>
      <p:graphicFrame>
        <p:nvGraphicFramePr>
          <p:cNvPr id="256" name="Google Shape;256;p10"/>
          <p:cNvGraphicFramePr/>
          <p:nvPr>
            <p:extLst>
              <p:ext uri="{D42A27DB-BD31-4B8C-83A1-F6EECF244321}">
                <p14:modId xmlns:p14="http://schemas.microsoft.com/office/powerpoint/2010/main" val="3145805862"/>
              </p:ext>
            </p:extLst>
          </p:nvPr>
        </p:nvGraphicFramePr>
        <p:xfrm>
          <a:off x="535705" y="2145451"/>
          <a:ext cx="11212325" cy="2784350"/>
        </p:xfrm>
        <a:graphic>
          <a:graphicData uri="http://schemas.openxmlformats.org/drawingml/2006/table">
            <a:tbl>
              <a:tblPr>
                <a:noFill/>
                <a:tableStyleId>{880628B8-0C30-4B26-9143-B2E0F5E3BE27}</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ADI*: </a:t>
                      </a:r>
                      <a:endParaRPr sz="1800" b="1">
                        <a:solidFill>
                          <a:srgbClr val="FF0000"/>
                        </a:solidFill>
                        <a:latin typeface="Calibri"/>
                        <a:ea typeface="Calibri"/>
                        <a:cs typeface="Calibri"/>
                        <a:sym typeface="Calibri"/>
                      </a:endParaRPr>
                    </a:p>
                  </a:txBody>
                  <a:tcPr marL="6350" marR="6350" marT="6350" marB="0" anchor="ctr"/>
                </a:tc>
                <a:tc gridSpan="4">
                  <a:txBody>
                    <a:bodyPr/>
                    <a:lstStyle/>
                    <a:p>
                      <a:pPr marL="0" marR="0" lvl="0" indent="0" algn="l" rtl="0">
                        <a:spcBef>
                          <a:spcPts val="0"/>
                        </a:spcBef>
                        <a:spcAft>
                          <a:spcPts val="0"/>
                        </a:spcAft>
                        <a:buNone/>
                      </a:pPr>
                      <a:r>
                        <a:rPr lang="tr-TR" sz="2400" b="1" dirty="0" smtClean="0">
                          <a:solidFill>
                            <a:srgbClr val="FF0000"/>
                          </a:solidFill>
                        </a:rPr>
                        <a:t> Acil </a:t>
                      </a:r>
                      <a:r>
                        <a:rPr lang="tr-TR" sz="2400" b="1" dirty="0">
                          <a:solidFill>
                            <a:srgbClr val="FF0000"/>
                          </a:solidFill>
                        </a:rPr>
                        <a:t>Yardım ve Afet Yönetimi</a:t>
                      </a:r>
                      <a:endParaRPr sz="2400" b="1" dirty="0">
                        <a:solidFill>
                          <a:srgbClr val="FF0000"/>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3</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3</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2</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4</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553950">
                <a:tc>
                  <a:txBody>
                    <a:bodyPr/>
                    <a:lstStyle/>
                    <a:p>
                      <a:pPr marL="0" marR="0" lvl="0" indent="0" algn="ctr"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dirty="0">
                          <a:latin typeface="Calibri"/>
                          <a:ea typeface="Calibri"/>
                          <a:cs typeface="Calibri"/>
                          <a:sym typeface="Calibri"/>
                        </a:rPr>
                        <a:t> </a:t>
                      </a:r>
                      <a:endParaRPr sz="14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
        <p:nvSpPr>
          <p:cNvPr id="257" name="Google Shape;257;p10"/>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 Her Bölüm için ayrı tablo yapabilirsiniz.</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1"/>
          <p:cNvSpPr txBox="1">
            <a:spLocks noGrp="1"/>
          </p:cNvSpPr>
          <p:nvPr>
            <p:ph type="title"/>
          </p:nvPr>
        </p:nvSpPr>
        <p:spPr>
          <a:xfrm>
            <a:off x="646546" y="638354"/>
            <a:ext cx="10342944" cy="90343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a:solidFill>
                  <a:srgbClr val="FF0000"/>
                </a:solidFill>
                <a:latin typeface="Calibri"/>
                <a:ea typeface="Calibri"/>
                <a:cs typeface="Calibri"/>
                <a:sym typeface="Calibri"/>
              </a:rPr>
              <a:t>AKADEMİK PERSONEL SAYISI (BÖLÜMLERE GÖRE DAĞILIMI)</a:t>
            </a:r>
            <a:br>
              <a:rPr lang="tr-TR" sz="2000" b="1">
                <a:solidFill>
                  <a:srgbClr val="FF0000"/>
                </a:solidFill>
                <a:latin typeface="Calibri"/>
                <a:ea typeface="Calibri"/>
                <a:cs typeface="Calibri"/>
                <a:sym typeface="Calibri"/>
              </a:rPr>
            </a:br>
            <a:r>
              <a:rPr lang="tr-TR" sz="2000" b="1" i="1">
                <a:solidFill>
                  <a:srgbClr val="0000CC"/>
                </a:solidFill>
                <a:latin typeface="Calibri"/>
                <a:ea typeface="Calibri"/>
                <a:cs typeface="Calibri"/>
                <a:sym typeface="Calibri"/>
              </a:rPr>
              <a:t>(Her bir bölüm için ayrı ayrı tablo hazırlayınız lütfen.)</a:t>
            </a:r>
            <a:endParaRPr sz="2000" i="1">
              <a:solidFill>
                <a:srgbClr val="0000CC"/>
              </a:solidFill>
            </a:endParaRPr>
          </a:p>
        </p:txBody>
      </p:sp>
      <p:sp>
        <p:nvSpPr>
          <p:cNvPr id="263" name="Google Shape;26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64" name="Google Shape;26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a:t>
            </a:fld>
            <a:endParaRPr/>
          </a:p>
        </p:txBody>
      </p:sp>
      <p:graphicFrame>
        <p:nvGraphicFramePr>
          <p:cNvPr id="265" name="Google Shape;265;p11"/>
          <p:cNvGraphicFramePr/>
          <p:nvPr>
            <p:extLst>
              <p:ext uri="{D42A27DB-BD31-4B8C-83A1-F6EECF244321}">
                <p14:modId xmlns:p14="http://schemas.microsoft.com/office/powerpoint/2010/main" val="1186045558"/>
              </p:ext>
            </p:extLst>
          </p:nvPr>
        </p:nvGraphicFramePr>
        <p:xfrm>
          <a:off x="535705" y="2145451"/>
          <a:ext cx="11212325" cy="2784350"/>
        </p:xfrm>
        <a:graphic>
          <a:graphicData uri="http://schemas.openxmlformats.org/drawingml/2006/table">
            <a:tbl>
              <a:tblPr>
                <a:noFill/>
                <a:tableStyleId>{880628B8-0C30-4B26-9143-B2E0F5E3BE27}</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ADI*: </a:t>
                      </a:r>
                      <a:endParaRPr sz="1800" b="1">
                        <a:solidFill>
                          <a:srgbClr val="FF0000"/>
                        </a:solidFill>
                        <a:latin typeface="Calibri"/>
                        <a:ea typeface="Calibri"/>
                        <a:cs typeface="Calibri"/>
                        <a:sym typeface="Calibri"/>
                      </a:endParaRPr>
                    </a:p>
                  </a:txBody>
                  <a:tcPr marL="6350" marR="6350" marT="6350" marB="0" anchor="ctr"/>
                </a:tc>
                <a:tc gridSpan="4">
                  <a:txBody>
                    <a:bodyPr/>
                    <a:lstStyle/>
                    <a:p>
                      <a:pPr marL="0" marR="0" lvl="0" indent="0" algn="l" rtl="0">
                        <a:spcBef>
                          <a:spcPts val="0"/>
                        </a:spcBef>
                        <a:spcAft>
                          <a:spcPts val="0"/>
                        </a:spcAft>
                        <a:buNone/>
                      </a:pPr>
                      <a:r>
                        <a:rPr lang="tr-TR" sz="2400" b="1" dirty="0">
                          <a:solidFill>
                            <a:srgbClr val="FF0000"/>
                          </a:solidFill>
                        </a:rPr>
                        <a:t>Yönetim Bilişim Sistemleri</a:t>
                      </a:r>
                      <a:endParaRPr sz="2400" b="1" dirty="0">
                        <a:solidFill>
                          <a:srgbClr val="FF0000"/>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2</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4</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2</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1</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4</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553950">
                <a:tc>
                  <a:txBody>
                    <a:bodyPr/>
                    <a:lstStyle/>
                    <a:p>
                      <a:pPr marL="0" marR="0" lvl="0" indent="0" algn="ctr"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dirty="0">
                          <a:latin typeface="Calibri"/>
                          <a:ea typeface="Calibri"/>
                          <a:cs typeface="Calibri"/>
                          <a:sym typeface="Calibri"/>
                        </a:rPr>
                        <a:t> </a:t>
                      </a:r>
                      <a:endParaRPr sz="14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
        <p:nvSpPr>
          <p:cNvPr id="266" name="Google Shape;266;p11"/>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 Her Bölüm için ayrı tablo yapabilirsiniz.</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2"/>
          <p:cNvSpPr txBox="1">
            <a:spLocks noGrp="1"/>
          </p:cNvSpPr>
          <p:nvPr>
            <p:ph type="title"/>
          </p:nvPr>
        </p:nvSpPr>
        <p:spPr>
          <a:xfrm>
            <a:off x="646546" y="638354"/>
            <a:ext cx="10342944" cy="90343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a:solidFill>
                  <a:srgbClr val="FF0000"/>
                </a:solidFill>
                <a:latin typeface="Calibri"/>
                <a:ea typeface="Calibri"/>
                <a:cs typeface="Calibri"/>
                <a:sym typeface="Calibri"/>
              </a:rPr>
              <a:t>AKADEMİK PERSONEL SAYISI (BÖLÜMLERE GÖRE DAĞILIMI)</a:t>
            </a:r>
            <a:br>
              <a:rPr lang="tr-TR" sz="2000" b="1">
                <a:solidFill>
                  <a:srgbClr val="FF0000"/>
                </a:solidFill>
                <a:latin typeface="Calibri"/>
                <a:ea typeface="Calibri"/>
                <a:cs typeface="Calibri"/>
                <a:sym typeface="Calibri"/>
              </a:rPr>
            </a:br>
            <a:r>
              <a:rPr lang="tr-TR" sz="2000" b="1" i="1">
                <a:solidFill>
                  <a:srgbClr val="0000CC"/>
                </a:solidFill>
                <a:latin typeface="Calibri"/>
                <a:ea typeface="Calibri"/>
                <a:cs typeface="Calibri"/>
                <a:sym typeface="Calibri"/>
              </a:rPr>
              <a:t>(Her bir bölüm için ayrı ayrı tablo hazırlayınız lütfen.)</a:t>
            </a:r>
            <a:endParaRPr sz="2000" i="1">
              <a:solidFill>
                <a:srgbClr val="0000CC"/>
              </a:solidFill>
            </a:endParaRPr>
          </a:p>
        </p:txBody>
      </p:sp>
      <p:sp>
        <p:nvSpPr>
          <p:cNvPr id="272" name="Google Shape;27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273" name="Google Shape;27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12</a:t>
            </a:fld>
            <a:endParaRPr sz="1200" b="0" i="0" u="none" strike="noStrike" cap="none">
              <a:solidFill>
                <a:srgbClr val="888888"/>
              </a:solidFill>
              <a:latin typeface="Calibri"/>
              <a:ea typeface="Calibri"/>
              <a:cs typeface="Calibri"/>
              <a:sym typeface="Calibri"/>
            </a:endParaRPr>
          </a:p>
        </p:txBody>
      </p:sp>
      <p:graphicFrame>
        <p:nvGraphicFramePr>
          <p:cNvPr id="274" name="Google Shape;274;p12"/>
          <p:cNvGraphicFramePr/>
          <p:nvPr>
            <p:extLst>
              <p:ext uri="{D42A27DB-BD31-4B8C-83A1-F6EECF244321}">
                <p14:modId xmlns:p14="http://schemas.microsoft.com/office/powerpoint/2010/main" val="1733652852"/>
              </p:ext>
            </p:extLst>
          </p:nvPr>
        </p:nvGraphicFramePr>
        <p:xfrm>
          <a:off x="535705" y="2145451"/>
          <a:ext cx="11212325" cy="2784350"/>
        </p:xfrm>
        <a:graphic>
          <a:graphicData uri="http://schemas.openxmlformats.org/drawingml/2006/table">
            <a:tbl>
              <a:tblPr>
                <a:noFill/>
                <a:tableStyleId>{880628B8-0C30-4B26-9143-B2E0F5E3BE27}</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ADI*: </a:t>
                      </a:r>
                      <a:endParaRPr sz="1800" b="1">
                        <a:solidFill>
                          <a:srgbClr val="FF0000"/>
                        </a:solidFill>
                        <a:latin typeface="Calibri"/>
                        <a:ea typeface="Calibri"/>
                        <a:cs typeface="Calibri"/>
                        <a:sym typeface="Calibri"/>
                      </a:endParaRPr>
                    </a:p>
                  </a:txBody>
                  <a:tcPr marL="6350" marR="6350" marT="6350" marB="0" anchor="ctr"/>
                </a:tc>
                <a:tc gridSpan="4">
                  <a:txBody>
                    <a:bodyPr/>
                    <a:lstStyle/>
                    <a:p>
                      <a:pPr marL="0" marR="0" lvl="0" indent="0" algn="l" rtl="0">
                        <a:spcBef>
                          <a:spcPts val="0"/>
                        </a:spcBef>
                        <a:spcAft>
                          <a:spcPts val="0"/>
                        </a:spcAft>
                        <a:buNone/>
                      </a:pPr>
                      <a:r>
                        <a:rPr lang="tr-TR" sz="2400" b="1" dirty="0">
                          <a:solidFill>
                            <a:srgbClr val="FF0000"/>
                          </a:solidFill>
                        </a:rPr>
                        <a:t>Gastronomi ve Mutfak Sanatları</a:t>
                      </a:r>
                      <a:endParaRPr sz="2400" b="1" dirty="0">
                        <a:solidFill>
                          <a:srgbClr val="FF0000"/>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1</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1</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1</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latin typeface="Calibri"/>
                          <a:ea typeface="Calibri"/>
                          <a:cs typeface="Calibri"/>
                          <a:sym typeface="Calibri"/>
                        </a:rPr>
                        <a:t> 0</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t>1</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553950">
                <a:tc>
                  <a:txBody>
                    <a:bodyPr/>
                    <a:lstStyle/>
                    <a:p>
                      <a:pPr marL="0" marR="0" lvl="0" indent="0" algn="ctr"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dirty="0">
                          <a:latin typeface="Calibri"/>
                          <a:ea typeface="Calibri"/>
                          <a:cs typeface="Calibri"/>
                          <a:sym typeface="Calibri"/>
                        </a:rPr>
                        <a:t> </a:t>
                      </a:r>
                      <a:endParaRPr sz="14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
        <p:nvSpPr>
          <p:cNvPr id="275" name="Google Shape;275;p12"/>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200"/>
              <a:buFont typeface="Calibri"/>
              <a:buNone/>
            </a:pPr>
            <a:r>
              <a:rPr lang="tr-TR" sz="1200" b="1" i="1" u="none" strike="noStrike" cap="none">
                <a:solidFill>
                  <a:srgbClr val="C00000"/>
                </a:solidFill>
                <a:latin typeface="Calibri"/>
                <a:ea typeface="Calibri"/>
                <a:cs typeface="Calibri"/>
                <a:sym typeface="Calibri"/>
              </a:rPr>
              <a:t>* Her Bölüm için ayrı tablo yapabilirsiniz.</a:t>
            </a:r>
            <a:endParaRPr sz="1200" b="1" i="1" u="none" strike="noStrike" cap="none">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79"/>
        <p:cNvGrpSpPr/>
        <p:nvPr/>
      </p:nvGrpSpPr>
      <p:grpSpPr>
        <a:xfrm>
          <a:off x="0" y="0"/>
          <a:ext cx="0" cy="0"/>
          <a:chOff x="0" y="0"/>
          <a:chExt cx="0" cy="0"/>
        </a:xfrm>
      </p:grpSpPr>
      <p:sp>
        <p:nvSpPr>
          <p:cNvPr id="280" name="Google Shape;28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81" name="Google Shape;28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13</a:t>
            </a:fld>
            <a:endParaRPr/>
          </a:p>
        </p:txBody>
      </p:sp>
      <p:sp>
        <p:nvSpPr>
          <p:cNvPr id="282" name="Google Shape;282;p13"/>
          <p:cNvSpPr txBox="1">
            <a:spLocks noGrp="1"/>
          </p:cNvSpPr>
          <p:nvPr>
            <p:ph type="title"/>
          </p:nvPr>
        </p:nvSpPr>
        <p:spPr>
          <a:xfrm>
            <a:off x="1273311" y="771671"/>
            <a:ext cx="10238510" cy="62345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İdari Personel Sayısı </a:t>
            </a:r>
            <a:r>
              <a:rPr lang="tr-TR" sz="3200" b="1">
                <a:solidFill>
                  <a:srgbClr val="3333FF"/>
                </a:solidFill>
              </a:rPr>
              <a:t>(Birim Düzeyi)</a:t>
            </a:r>
            <a:endParaRPr sz="3200">
              <a:solidFill>
                <a:srgbClr val="3333FF"/>
              </a:solidFill>
            </a:endParaRPr>
          </a:p>
        </p:txBody>
      </p:sp>
      <p:graphicFrame>
        <p:nvGraphicFramePr>
          <p:cNvPr id="283" name="Google Shape;283;p13"/>
          <p:cNvGraphicFramePr/>
          <p:nvPr/>
        </p:nvGraphicFramePr>
        <p:xfrm>
          <a:off x="461819" y="2096655"/>
          <a:ext cx="11455175" cy="3668025"/>
        </p:xfrm>
        <a:graphic>
          <a:graphicData uri="http://schemas.openxmlformats.org/drawingml/2006/table">
            <a:tbl>
              <a:tblPr>
                <a:noFill/>
                <a:tableStyleId>{880628B8-0C30-4B26-9143-B2E0F5E3BE27}</a:tableStyleId>
              </a:tblPr>
              <a:tblGrid>
                <a:gridCol w="1773775">
                  <a:extLst>
                    <a:ext uri="{9D8B030D-6E8A-4147-A177-3AD203B41FA5}">
                      <a16:colId xmlns:a16="http://schemas.microsoft.com/office/drawing/2014/main" val="20000"/>
                    </a:ext>
                  </a:extLst>
                </a:gridCol>
                <a:gridCol w="2107950">
                  <a:extLst>
                    <a:ext uri="{9D8B030D-6E8A-4147-A177-3AD203B41FA5}">
                      <a16:colId xmlns:a16="http://schemas.microsoft.com/office/drawing/2014/main" val="20001"/>
                    </a:ext>
                  </a:extLst>
                </a:gridCol>
                <a:gridCol w="2109075">
                  <a:extLst>
                    <a:ext uri="{9D8B030D-6E8A-4147-A177-3AD203B41FA5}">
                      <a16:colId xmlns:a16="http://schemas.microsoft.com/office/drawing/2014/main" val="20002"/>
                    </a:ext>
                  </a:extLst>
                </a:gridCol>
                <a:gridCol w="2109075">
                  <a:extLst>
                    <a:ext uri="{9D8B030D-6E8A-4147-A177-3AD203B41FA5}">
                      <a16:colId xmlns:a16="http://schemas.microsoft.com/office/drawing/2014/main" val="20003"/>
                    </a:ext>
                  </a:extLst>
                </a:gridCol>
                <a:gridCol w="2109075">
                  <a:extLst>
                    <a:ext uri="{9D8B030D-6E8A-4147-A177-3AD203B41FA5}">
                      <a16:colId xmlns:a16="http://schemas.microsoft.com/office/drawing/2014/main" val="20004"/>
                    </a:ext>
                  </a:extLst>
                </a:gridCol>
                <a:gridCol w="1246225">
                  <a:extLst>
                    <a:ext uri="{9D8B030D-6E8A-4147-A177-3AD203B41FA5}">
                      <a16:colId xmlns:a16="http://schemas.microsoft.com/office/drawing/2014/main" val="20005"/>
                    </a:ext>
                  </a:extLst>
                </a:gridCol>
              </a:tblGrid>
              <a:tr h="884775">
                <a:tc>
                  <a:txBody>
                    <a:bodyPr/>
                    <a:lstStyle/>
                    <a:p>
                      <a:pPr marL="0" marR="0" lvl="0" indent="0" algn="ctr" rtl="0">
                        <a:lnSpc>
                          <a:spcPct val="107000"/>
                        </a:lnSpc>
                        <a:spcBef>
                          <a:spcPts val="0"/>
                        </a:spcBef>
                        <a:spcAft>
                          <a:spcPts val="0"/>
                        </a:spcAft>
                        <a:buNone/>
                      </a:pPr>
                      <a:r>
                        <a:rPr lang="tr-TR" sz="2000" b="1">
                          <a:solidFill>
                            <a:srgbClr val="FF0000"/>
                          </a:solidFill>
                        </a:rPr>
                        <a:t>Yıl / Personel Sınıfı</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rPr>
                        <a:t>Memur (Kadrolu tüm sınıflar)</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Sözleşmeli İdari Personel (4/b)</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Sürekli İşçi</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696 KHK Göre Sürekli İşçi</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927750">
                <a:tc>
                  <a:txBody>
                    <a:bodyPr/>
                    <a:lstStyle/>
                    <a:p>
                      <a:pPr marL="0" marR="0" lvl="0" indent="0" algn="ctr" rtl="0">
                        <a:lnSpc>
                          <a:spcPct val="107000"/>
                        </a:lnSpc>
                        <a:spcBef>
                          <a:spcPts val="0"/>
                        </a:spcBef>
                        <a:spcAft>
                          <a:spcPts val="0"/>
                        </a:spcAft>
                        <a:buNone/>
                      </a:pPr>
                      <a:r>
                        <a:rPr lang="tr-TR" sz="2000" b="1">
                          <a:solidFill>
                            <a:srgbClr val="0000CC"/>
                          </a:solidFill>
                        </a:rPr>
                        <a:t>2024</a:t>
                      </a:r>
                      <a:endParaRPr sz="20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t> 2</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1</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0</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0</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3</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927750">
                <a:tc>
                  <a:txBody>
                    <a:bodyPr/>
                    <a:lstStyle/>
                    <a:p>
                      <a:pPr marL="0" marR="0" lvl="0" indent="0" algn="ctr" rtl="0">
                        <a:lnSpc>
                          <a:spcPct val="107000"/>
                        </a:lnSpc>
                        <a:spcBef>
                          <a:spcPts val="0"/>
                        </a:spcBef>
                        <a:spcAft>
                          <a:spcPts val="0"/>
                        </a:spcAft>
                        <a:buNone/>
                      </a:pPr>
                      <a:r>
                        <a:rPr lang="tr-TR" sz="2000" b="1">
                          <a:solidFill>
                            <a:srgbClr val="0000CC"/>
                          </a:solidFill>
                        </a:rPr>
                        <a:t>2025</a:t>
                      </a:r>
                      <a:endParaRPr sz="20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t> 2</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1</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0</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0</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 3</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927750">
                <a:tc>
                  <a:txBody>
                    <a:bodyPr/>
                    <a:lstStyle/>
                    <a:p>
                      <a:pPr marL="0" marR="0" lvl="0" indent="0" algn="ctr" rtl="0">
                        <a:lnSpc>
                          <a:spcPct val="107000"/>
                        </a:lnSpc>
                        <a:spcBef>
                          <a:spcPts val="0"/>
                        </a:spcBef>
                        <a:spcAft>
                          <a:spcPts val="0"/>
                        </a:spcAft>
                        <a:buNone/>
                      </a:pP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87"/>
        <p:cNvGrpSpPr/>
        <p:nvPr/>
      </p:nvGrpSpPr>
      <p:grpSpPr>
        <a:xfrm>
          <a:off x="0" y="0"/>
          <a:ext cx="0" cy="0"/>
          <a:chOff x="0" y="0"/>
          <a:chExt cx="0" cy="0"/>
        </a:xfrm>
      </p:grpSpPr>
      <p:sp>
        <p:nvSpPr>
          <p:cNvPr id="288" name="Google Shape;288;p14"/>
          <p:cNvSpPr txBox="1">
            <a:spLocks noGrp="1"/>
          </p:cNvSpPr>
          <p:nvPr>
            <p:ph type="title"/>
          </p:nvPr>
        </p:nvSpPr>
        <p:spPr>
          <a:xfrm>
            <a:off x="332980" y="797724"/>
            <a:ext cx="10500672" cy="6280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Akademik Personel 2025 Yılında Yapılan Atama ve Yükseltmeler</a:t>
            </a:r>
            <a:endParaRPr sz="2800" b="1">
              <a:solidFill>
                <a:srgbClr val="0000CC"/>
              </a:solidFill>
            </a:endParaRPr>
          </a:p>
        </p:txBody>
      </p:sp>
      <p:sp>
        <p:nvSpPr>
          <p:cNvPr id="289" name="Google Shape;28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90" name="Google Shape;29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14</a:t>
            </a:fld>
            <a:endParaRPr/>
          </a:p>
        </p:txBody>
      </p:sp>
      <p:graphicFrame>
        <p:nvGraphicFramePr>
          <p:cNvPr id="291" name="Google Shape;291;p14"/>
          <p:cNvGraphicFramePr/>
          <p:nvPr>
            <p:extLst>
              <p:ext uri="{D42A27DB-BD31-4B8C-83A1-F6EECF244321}">
                <p14:modId xmlns:p14="http://schemas.microsoft.com/office/powerpoint/2010/main" val="2738391509"/>
              </p:ext>
            </p:extLst>
          </p:nvPr>
        </p:nvGraphicFramePr>
        <p:xfrm>
          <a:off x="387626" y="1930148"/>
          <a:ext cx="11499600" cy="3368552"/>
        </p:xfrm>
        <a:graphic>
          <a:graphicData uri="http://schemas.openxmlformats.org/drawingml/2006/table">
            <a:tbl>
              <a:tblPr>
                <a:noFill/>
                <a:tableStyleId>{3673A5A6-AA55-4509-8DD8-B38B00E81409}</a:tableStyleId>
              </a:tblPr>
              <a:tblGrid>
                <a:gridCol w="2074775">
                  <a:extLst>
                    <a:ext uri="{9D8B030D-6E8A-4147-A177-3AD203B41FA5}">
                      <a16:colId xmlns:a16="http://schemas.microsoft.com/office/drawing/2014/main" val="20000"/>
                    </a:ext>
                  </a:extLst>
                </a:gridCol>
                <a:gridCol w="2440475">
                  <a:extLst>
                    <a:ext uri="{9D8B030D-6E8A-4147-A177-3AD203B41FA5}">
                      <a16:colId xmlns:a16="http://schemas.microsoft.com/office/drawing/2014/main" val="20001"/>
                    </a:ext>
                  </a:extLst>
                </a:gridCol>
                <a:gridCol w="2345575">
                  <a:extLst>
                    <a:ext uri="{9D8B030D-6E8A-4147-A177-3AD203B41FA5}">
                      <a16:colId xmlns:a16="http://schemas.microsoft.com/office/drawing/2014/main" val="20002"/>
                    </a:ext>
                  </a:extLst>
                </a:gridCol>
                <a:gridCol w="2087850">
                  <a:extLst>
                    <a:ext uri="{9D8B030D-6E8A-4147-A177-3AD203B41FA5}">
                      <a16:colId xmlns:a16="http://schemas.microsoft.com/office/drawing/2014/main" val="20003"/>
                    </a:ext>
                  </a:extLst>
                </a:gridCol>
                <a:gridCol w="2550925">
                  <a:extLst>
                    <a:ext uri="{9D8B030D-6E8A-4147-A177-3AD203B41FA5}">
                      <a16:colId xmlns:a16="http://schemas.microsoft.com/office/drawing/2014/main" val="20004"/>
                    </a:ext>
                  </a:extLst>
                </a:gridCol>
              </a:tblGrid>
              <a:tr h="516425">
                <a:tc>
                  <a:txBody>
                    <a:bodyPr/>
                    <a:lstStyle/>
                    <a:p>
                      <a:pPr marL="0" marR="0" lvl="0" indent="0" algn="ctr" rtl="0">
                        <a:lnSpc>
                          <a:spcPct val="107000"/>
                        </a:lnSpc>
                        <a:spcBef>
                          <a:spcPts val="0"/>
                        </a:spcBef>
                        <a:spcAft>
                          <a:spcPts val="0"/>
                        </a:spcAft>
                        <a:buNone/>
                      </a:pPr>
                      <a:r>
                        <a:rPr lang="tr-TR" sz="1600" b="1">
                          <a:solidFill>
                            <a:srgbClr val="FF0000"/>
                          </a:solidFill>
                        </a:rPr>
                        <a:t>Bölümü*</a:t>
                      </a:r>
                      <a:endParaRPr sz="1600" b="1">
                        <a:solidFill>
                          <a:srgbClr val="FF0000"/>
                        </a:solidFill>
                        <a:latin typeface="Times New Roman"/>
                        <a:ea typeface="Times New Roman"/>
                        <a:cs typeface="Times New Roman"/>
                        <a:sym typeface="Times New Roman"/>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rgbClr val="FF0000"/>
                          </a:solidFill>
                        </a:rPr>
                        <a:t>Ana Bilim / Sanat Dalı / Program Adı*</a:t>
                      </a:r>
                      <a:endParaRPr sz="16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Adı Soyadı</a:t>
                      </a:r>
                      <a:endParaRPr sz="16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Önceki Ünvanı</a:t>
                      </a:r>
                      <a:endParaRPr sz="1600" b="1">
                        <a:solidFill>
                          <a:srgbClr val="FF0000"/>
                        </a:solidFill>
                        <a:latin typeface="Times New Roman"/>
                        <a:ea typeface="Times New Roman"/>
                        <a:cs typeface="Times New Roman"/>
                        <a:sym typeface="Times New Roman"/>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rgbClr val="FF0000"/>
                          </a:solidFill>
                        </a:rPr>
                        <a:t>Son Aldığı Ünvanı</a:t>
                      </a:r>
                      <a:endParaRPr sz="1600" b="1">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205125">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a:t>
                      </a: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a:t>
                      </a: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Burak Turhan</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a:t>
                      </a: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Arş. Gör.</a:t>
                      </a:r>
                      <a:endParaRPr sz="16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205125">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a:t>
                      </a: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a:t>
                      </a: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dirty="0">
                          <a:solidFill>
                            <a:schemeClr val="dk1"/>
                          </a:solidFill>
                          <a:latin typeface="Calibri"/>
                          <a:ea typeface="Calibri"/>
                          <a:cs typeface="Calibri"/>
                          <a:sym typeface="Calibri"/>
                        </a:rPr>
                        <a:t> Ahmet Taş</a:t>
                      </a:r>
                      <a:endParaRPr sz="1600" b="1" dirty="0">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dirty="0">
                          <a:solidFill>
                            <a:schemeClr val="dk1"/>
                          </a:solidFill>
                          <a:latin typeface="Calibri"/>
                          <a:ea typeface="Calibri"/>
                          <a:cs typeface="Calibri"/>
                          <a:sym typeface="Calibri"/>
                        </a:rPr>
                        <a:t>Dr. </a:t>
                      </a:r>
                      <a:r>
                        <a:rPr lang="tr-TR" sz="1600" b="1" dirty="0" err="1">
                          <a:solidFill>
                            <a:schemeClr val="dk1"/>
                          </a:solidFill>
                          <a:latin typeface="Calibri"/>
                          <a:ea typeface="Calibri"/>
                          <a:cs typeface="Calibri"/>
                          <a:sym typeface="Calibri"/>
                        </a:rPr>
                        <a:t>Öğr</a:t>
                      </a:r>
                      <a:r>
                        <a:rPr lang="tr-TR" sz="1600" b="1" dirty="0">
                          <a:solidFill>
                            <a:schemeClr val="dk1"/>
                          </a:solidFill>
                          <a:latin typeface="Calibri"/>
                          <a:ea typeface="Calibri"/>
                          <a:cs typeface="Calibri"/>
                          <a:sym typeface="Calibri"/>
                        </a:rPr>
                        <a:t>. Üyesi</a:t>
                      </a:r>
                      <a:endParaRPr sz="1600" b="1" dirty="0">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tr-TR" sz="1600" b="1" dirty="0">
                          <a:solidFill>
                            <a:schemeClr val="dk1"/>
                          </a:solidFill>
                          <a:latin typeface="Calibri"/>
                          <a:ea typeface="Calibri"/>
                          <a:cs typeface="Calibri"/>
                          <a:sym typeface="Calibri"/>
                        </a:rPr>
                        <a:t> Dr. </a:t>
                      </a:r>
                      <a:r>
                        <a:rPr lang="tr-TR" sz="1600" b="1" dirty="0" err="1">
                          <a:solidFill>
                            <a:schemeClr val="dk1"/>
                          </a:solidFill>
                          <a:latin typeface="Calibri"/>
                          <a:ea typeface="Calibri"/>
                          <a:cs typeface="Calibri"/>
                          <a:sym typeface="Calibri"/>
                        </a:rPr>
                        <a:t>Öğr</a:t>
                      </a:r>
                      <a:r>
                        <a:rPr lang="tr-TR" sz="1600" b="1" dirty="0">
                          <a:solidFill>
                            <a:schemeClr val="dk1"/>
                          </a:solidFill>
                          <a:latin typeface="Calibri"/>
                          <a:ea typeface="Calibri"/>
                          <a:cs typeface="Calibri"/>
                          <a:sym typeface="Calibri"/>
                        </a:rPr>
                        <a:t>. </a:t>
                      </a:r>
                      <a:r>
                        <a:rPr lang="tr-TR" sz="1600" b="1" dirty="0" smtClean="0">
                          <a:solidFill>
                            <a:schemeClr val="dk1"/>
                          </a:solidFill>
                          <a:latin typeface="Calibri"/>
                          <a:ea typeface="Calibri"/>
                          <a:cs typeface="Calibri"/>
                          <a:sym typeface="Calibri"/>
                        </a:rPr>
                        <a:t>Üyesi</a:t>
                      </a:r>
                      <a:endParaRPr sz="1600" b="1" dirty="0">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205125">
                <a:tc>
                  <a:txBody>
                    <a:bodyPr/>
                    <a:lstStyle/>
                    <a:p>
                      <a:pPr marL="0" marR="0" lvl="0" indent="0" algn="ctr" rtl="0">
                        <a:lnSpc>
                          <a:spcPct val="107000"/>
                        </a:lnSpc>
                        <a:spcBef>
                          <a:spcPts val="0"/>
                        </a:spcBef>
                        <a:spcAft>
                          <a:spcPts val="0"/>
                        </a:spcAft>
                        <a:buClr>
                          <a:schemeClr val="dk1"/>
                        </a:buClr>
                        <a:buSzPts val="1600"/>
                        <a:buFont typeface="Calibri"/>
                        <a:buNone/>
                      </a:pPr>
                      <a:r>
                        <a:rPr lang="tr-TR" sz="1600" b="1">
                          <a:solidFill>
                            <a:schemeClr val="dk1"/>
                          </a:solidFill>
                          <a:latin typeface="Calibri"/>
                          <a:ea typeface="Calibri"/>
                          <a:cs typeface="Calibri"/>
                          <a:sym typeface="Calibri"/>
                        </a:rPr>
                        <a:t>Acil Yardım ve Afet Yönetimi</a:t>
                      </a:r>
                      <a:endParaRPr/>
                    </a:p>
                    <a:p>
                      <a:pPr marL="0" marR="0" lvl="0" indent="0" algn="ctr" rtl="0">
                        <a:lnSpc>
                          <a:spcPct val="107000"/>
                        </a:lnSpc>
                        <a:spcBef>
                          <a:spcPts val="0"/>
                        </a:spcBef>
                        <a:spcAft>
                          <a:spcPts val="0"/>
                        </a:spcAft>
                        <a:buNone/>
                      </a:pPr>
                      <a:endParaRPr sz="1600" b="1">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tr-TR" sz="1600" b="1">
                          <a:solidFill>
                            <a:schemeClr val="dk1"/>
                          </a:solidFill>
                          <a:latin typeface="Calibri"/>
                          <a:ea typeface="Calibri"/>
                          <a:cs typeface="Calibri"/>
                          <a:sym typeface="Calibri"/>
                        </a:rPr>
                        <a:t>Acil Yardım ve Afet Yönetimi</a:t>
                      </a:r>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Özlem Özen</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tr-TR" sz="1600" b="1" dirty="0">
                          <a:solidFill>
                            <a:schemeClr val="dk1"/>
                          </a:solidFill>
                          <a:latin typeface="Calibri"/>
                          <a:ea typeface="Calibri"/>
                          <a:cs typeface="Calibri"/>
                          <a:sym typeface="Calibri"/>
                        </a:rPr>
                        <a:t>Dr. </a:t>
                      </a:r>
                      <a:r>
                        <a:rPr lang="tr-TR" sz="1600" b="1" dirty="0" err="1">
                          <a:solidFill>
                            <a:schemeClr val="dk1"/>
                          </a:solidFill>
                          <a:latin typeface="Calibri"/>
                          <a:ea typeface="Calibri"/>
                          <a:cs typeface="Calibri"/>
                          <a:sym typeface="Calibri"/>
                        </a:rPr>
                        <a:t>Öğr</a:t>
                      </a:r>
                      <a:r>
                        <a:rPr lang="tr-TR" sz="1600" b="1" dirty="0">
                          <a:solidFill>
                            <a:schemeClr val="dk1"/>
                          </a:solidFill>
                          <a:latin typeface="Calibri"/>
                          <a:ea typeface="Calibri"/>
                          <a:cs typeface="Calibri"/>
                          <a:sym typeface="Calibri"/>
                        </a:rPr>
                        <a:t>. </a:t>
                      </a:r>
                      <a:r>
                        <a:rPr lang="tr-TR" sz="1600" b="1" smtClean="0">
                          <a:solidFill>
                            <a:schemeClr val="dk1"/>
                          </a:solidFill>
                          <a:latin typeface="Calibri"/>
                          <a:ea typeface="Calibri"/>
                          <a:cs typeface="Calibri"/>
                          <a:sym typeface="Calibri"/>
                        </a:rPr>
                        <a:t>Üyesi</a:t>
                      </a:r>
                      <a:endParaRPr sz="1600" b="1" dirty="0">
                        <a:solidFill>
                          <a:schemeClr val="dk1"/>
                        </a:solidFill>
                        <a:latin typeface="Calibri"/>
                        <a:ea typeface="Calibri"/>
                        <a:cs typeface="Calibri"/>
                        <a:sym typeface="Calibri"/>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Doç. Dr.</a:t>
                      </a:r>
                      <a:endParaRPr sz="16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205125">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extLst>
                  <a:ext uri="{0D108BD9-81ED-4DB2-BD59-A6C34878D82A}">
                    <a16:rowId xmlns:a16="http://schemas.microsoft.com/office/drawing/2014/main" val="10004"/>
                  </a:ext>
                </a:extLst>
              </a:tr>
              <a:tr h="205125">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extLst>
                  <a:ext uri="{0D108BD9-81ED-4DB2-BD59-A6C34878D82A}">
                    <a16:rowId xmlns:a16="http://schemas.microsoft.com/office/drawing/2014/main" val="10005"/>
                  </a:ext>
                </a:extLst>
              </a:tr>
              <a:tr h="205125">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0" marR="0" marT="0" marB="0" anchor="ctr"/>
                </a:tc>
                <a:tc>
                  <a:txBody>
                    <a:bodyPr/>
                    <a:lstStyle/>
                    <a:p>
                      <a:pPr marL="0" marR="0" lvl="0" indent="0" algn="l"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6975" marR="6975" marT="6975" marB="0" anchor="ctr"/>
                </a:tc>
                <a:tc>
                  <a:txBody>
                    <a:bodyPr/>
                    <a:lstStyle/>
                    <a:p>
                      <a:pPr marL="0" marR="0" lvl="0" indent="0" algn="l" rtl="0">
                        <a:lnSpc>
                          <a:spcPct val="107000"/>
                        </a:lnSpc>
                        <a:spcBef>
                          <a:spcPts val="0"/>
                        </a:spcBef>
                        <a:spcAft>
                          <a:spcPts val="0"/>
                        </a:spcAft>
                        <a:buNone/>
                      </a:pPr>
                      <a:r>
                        <a:rPr lang="tr-TR" sz="2000" b="1" dirty="0">
                          <a:solidFill>
                            <a:schemeClr val="dk1"/>
                          </a:solidFill>
                          <a:latin typeface="Calibri"/>
                          <a:ea typeface="Calibri"/>
                          <a:cs typeface="Calibri"/>
                          <a:sym typeface="Calibri"/>
                        </a:rPr>
                        <a:t> </a:t>
                      </a:r>
                      <a:endParaRPr dirty="0"/>
                    </a:p>
                  </a:txBody>
                  <a:tcPr marL="0" marR="0" marT="0" marB="0" anchor="ctr"/>
                </a:tc>
                <a:extLst>
                  <a:ext uri="{0D108BD9-81ED-4DB2-BD59-A6C34878D82A}">
                    <a16:rowId xmlns:a16="http://schemas.microsoft.com/office/drawing/2014/main" val="10006"/>
                  </a:ext>
                </a:extLst>
              </a:tr>
            </a:tbl>
          </a:graphicData>
        </a:graphic>
      </p:graphicFrame>
      <p:sp>
        <p:nvSpPr>
          <p:cNvPr id="292" name="Google Shape;292;p14"/>
          <p:cNvSpPr txBox="1"/>
          <p:nvPr/>
        </p:nvSpPr>
        <p:spPr>
          <a:xfrm>
            <a:off x="527537" y="6021089"/>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*Bölüm ve Ana Bilim - Sanat Dalı/ Program sayısı kadar satır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96"/>
        <p:cNvGrpSpPr/>
        <p:nvPr/>
      </p:nvGrpSpPr>
      <p:grpSpPr>
        <a:xfrm>
          <a:off x="0" y="0"/>
          <a:ext cx="0" cy="0"/>
          <a:chOff x="0" y="0"/>
          <a:chExt cx="0" cy="0"/>
        </a:xfrm>
      </p:grpSpPr>
      <p:sp>
        <p:nvSpPr>
          <p:cNvPr id="297" name="Google Shape;297;p15"/>
          <p:cNvSpPr txBox="1">
            <a:spLocks noGrp="1"/>
          </p:cNvSpPr>
          <p:nvPr>
            <p:ph type="title"/>
          </p:nvPr>
        </p:nvSpPr>
        <p:spPr>
          <a:xfrm>
            <a:off x="329036" y="711201"/>
            <a:ext cx="10422091" cy="726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Hizmetiçi Eğitim /Eğiticilerin Eğitimi Etkinlikleri Sayısı</a:t>
            </a:r>
            <a:endParaRPr sz="2800" b="1">
              <a:solidFill>
                <a:srgbClr val="FF0000"/>
              </a:solidFill>
            </a:endParaRPr>
          </a:p>
        </p:txBody>
      </p:sp>
      <p:sp>
        <p:nvSpPr>
          <p:cNvPr id="298" name="Google Shape;29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99" name="Google Shape;29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15</a:t>
            </a:fld>
            <a:endParaRPr/>
          </a:p>
        </p:txBody>
      </p:sp>
      <p:graphicFrame>
        <p:nvGraphicFramePr>
          <p:cNvPr id="300" name="Google Shape;300;p15"/>
          <p:cNvGraphicFramePr/>
          <p:nvPr/>
        </p:nvGraphicFramePr>
        <p:xfrm>
          <a:off x="329036" y="1942551"/>
          <a:ext cx="11604350" cy="4033350"/>
        </p:xfrm>
        <a:graphic>
          <a:graphicData uri="http://schemas.openxmlformats.org/drawingml/2006/table">
            <a:tbl>
              <a:tblPr firstRow="1" firstCol="1" lastRow="1" lastCol="1" bandRow="1" bandCol="1">
                <a:noFill/>
                <a:tableStyleId>{C79D7ABD-0987-4A81-A582-FFF5CA354203}</a:tableStyleId>
              </a:tblPr>
              <a:tblGrid>
                <a:gridCol w="8549900">
                  <a:extLst>
                    <a:ext uri="{9D8B030D-6E8A-4147-A177-3AD203B41FA5}">
                      <a16:colId xmlns:a16="http://schemas.microsoft.com/office/drawing/2014/main" val="20000"/>
                    </a:ext>
                  </a:extLst>
                </a:gridCol>
                <a:gridCol w="1005500">
                  <a:extLst>
                    <a:ext uri="{9D8B030D-6E8A-4147-A177-3AD203B41FA5}">
                      <a16:colId xmlns:a16="http://schemas.microsoft.com/office/drawing/2014/main" val="20001"/>
                    </a:ext>
                  </a:extLst>
                </a:gridCol>
                <a:gridCol w="920125">
                  <a:extLst>
                    <a:ext uri="{9D8B030D-6E8A-4147-A177-3AD203B41FA5}">
                      <a16:colId xmlns:a16="http://schemas.microsoft.com/office/drawing/2014/main" val="20002"/>
                    </a:ext>
                  </a:extLst>
                </a:gridCol>
                <a:gridCol w="1128825">
                  <a:extLst>
                    <a:ext uri="{9D8B030D-6E8A-4147-A177-3AD203B41FA5}">
                      <a16:colId xmlns:a16="http://schemas.microsoft.com/office/drawing/2014/main" val="20003"/>
                    </a:ext>
                  </a:extLst>
                </a:gridCol>
              </a:tblGrid>
              <a:tr h="460575">
                <a:tc>
                  <a:txBody>
                    <a:bodyPr/>
                    <a:lstStyle/>
                    <a:p>
                      <a:pPr marL="0" marR="0" lvl="0" indent="0" algn="ctr" rtl="0">
                        <a:lnSpc>
                          <a:spcPct val="107000"/>
                        </a:lnSpc>
                        <a:spcBef>
                          <a:spcPts val="0"/>
                        </a:spcBef>
                        <a:spcAft>
                          <a:spcPts val="0"/>
                        </a:spcAft>
                        <a:buNone/>
                      </a:pPr>
                      <a:r>
                        <a:rPr lang="tr-TR" sz="2000">
                          <a:solidFill>
                            <a:srgbClr val="C00000"/>
                          </a:solidFill>
                        </a:rPr>
                        <a:t>Hizmetiçi Eğitim /Eğiticilerin Eğitimi Etkinliği Türü</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2024</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2025</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Toplam</a:t>
                      </a:r>
                      <a:endParaRPr sz="2000" b="1">
                        <a:solidFill>
                          <a:srgbClr val="C0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552675">
                <a:tc>
                  <a:txBody>
                    <a:bodyPr/>
                    <a:lstStyle/>
                    <a:p>
                      <a:pPr marL="36000" marR="0" lvl="0" indent="0" algn="l" rtl="0">
                        <a:lnSpc>
                          <a:spcPct val="107000"/>
                        </a:lnSpc>
                        <a:spcBef>
                          <a:spcPts val="0"/>
                        </a:spcBef>
                        <a:spcAft>
                          <a:spcPts val="0"/>
                        </a:spcAft>
                        <a:buNone/>
                      </a:pPr>
                      <a:r>
                        <a:rPr lang="tr-TR" sz="2000"/>
                        <a:t>Öğretim elemanlarının öğretim yetkinliklerini geliştirmeye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800125">
                <a:tc>
                  <a:txBody>
                    <a:bodyPr/>
                    <a:lstStyle/>
                    <a:p>
                      <a:pPr marL="36000" marR="0" lvl="0" indent="0" algn="l" rtl="0">
                        <a:lnSpc>
                          <a:spcPct val="107000"/>
                        </a:lnSpc>
                        <a:spcBef>
                          <a:spcPts val="0"/>
                        </a:spcBef>
                        <a:spcAft>
                          <a:spcPts val="0"/>
                        </a:spcAft>
                        <a:buNone/>
                      </a:pPr>
                      <a:r>
                        <a:rPr lang="tr-TR" sz="2000"/>
                        <a:t>Öğretim elemanlarının araştırma, geliştirme ve proje yetkinliklerini geliştirmeye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48975">
                <a:tc>
                  <a:txBody>
                    <a:bodyPr/>
                    <a:lstStyle/>
                    <a:p>
                      <a:pPr marL="36000" marR="0" lvl="0" indent="0" algn="l" rtl="0">
                        <a:lnSpc>
                          <a:spcPct val="107000"/>
                        </a:lnSpc>
                        <a:spcBef>
                          <a:spcPts val="0"/>
                        </a:spcBef>
                        <a:spcAft>
                          <a:spcPts val="0"/>
                        </a:spcAft>
                        <a:buNone/>
                      </a:pPr>
                      <a:r>
                        <a:rPr lang="tr-TR" sz="2000"/>
                        <a:t>Öğretim elemanlarının dijital yetkinliklerinin geliştirmeye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419550">
                <a:tc>
                  <a:txBody>
                    <a:bodyPr/>
                    <a:lstStyle/>
                    <a:p>
                      <a:pPr marL="36000" marR="0" lvl="0" indent="0" algn="l" rtl="0">
                        <a:lnSpc>
                          <a:spcPct val="107000"/>
                        </a:lnSpc>
                        <a:spcBef>
                          <a:spcPts val="0"/>
                        </a:spcBef>
                        <a:spcAft>
                          <a:spcPts val="0"/>
                        </a:spcAft>
                        <a:buNone/>
                      </a:pPr>
                      <a:r>
                        <a:rPr lang="tr-TR" sz="2000"/>
                        <a:t>İdari Personelin kişisel gelişimine yönelik faaliyetler</a:t>
                      </a:r>
                      <a:endParaRPr sz="20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7625" marR="7625" marT="7625" marB="0" anchor="ctr"/>
                </a:tc>
                <a:tc>
                  <a:txBody>
                    <a:bodyPr/>
                    <a:lstStyle/>
                    <a:p>
                      <a:pPr marL="0" marR="0" lvl="0" indent="0" algn="ctr"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endParaRPr sz="20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419550">
                <a:tc>
                  <a:txBody>
                    <a:bodyPr/>
                    <a:lstStyle/>
                    <a:p>
                      <a:pPr marL="36000" marR="0" lvl="0" indent="0" algn="l" rtl="0">
                        <a:lnSpc>
                          <a:spcPct val="107000"/>
                        </a:lnSpc>
                        <a:spcBef>
                          <a:spcPts val="0"/>
                        </a:spcBef>
                        <a:spcAft>
                          <a:spcPts val="0"/>
                        </a:spcAft>
                        <a:buNone/>
                      </a:pPr>
                      <a:r>
                        <a:rPr lang="tr-TR" sz="2000"/>
                        <a:t>İdari Personelin mesleki gelişimine yönelik faaliyetler</a:t>
                      </a:r>
                      <a:endParaRPr sz="20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dirty="0">
                          <a:solidFill>
                            <a:schemeClr val="dk1"/>
                          </a:solidFill>
                          <a:latin typeface="Calibri"/>
                          <a:ea typeface="Calibri"/>
                          <a:cs typeface="Calibri"/>
                          <a:sym typeface="Calibri"/>
                        </a:rPr>
                        <a:t> 2</a:t>
                      </a:r>
                      <a:endParaRPr sz="2000" b="1" dirty="0">
                        <a:solidFill>
                          <a:schemeClr val="dk1"/>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dirty="0">
                          <a:solidFill>
                            <a:schemeClr val="dk1"/>
                          </a:solidFill>
                          <a:latin typeface="Calibri"/>
                          <a:ea typeface="Calibri"/>
                          <a:cs typeface="Calibri"/>
                          <a:sym typeface="Calibri"/>
                        </a:rPr>
                        <a:t> 3</a:t>
                      </a:r>
                      <a:endParaRPr sz="2000" b="1" dirty="0">
                        <a:solidFill>
                          <a:schemeClr val="dk1"/>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dirty="0">
                          <a:solidFill>
                            <a:schemeClr val="dk1"/>
                          </a:solidFill>
                          <a:latin typeface="Calibri"/>
                          <a:ea typeface="Calibri"/>
                          <a:cs typeface="Calibri"/>
                          <a:sym typeface="Calibri"/>
                        </a:rPr>
                        <a:t> 5</a:t>
                      </a:r>
                      <a:endParaRPr sz="2000" b="1" dirty="0">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415950">
                <a:tc>
                  <a:txBody>
                    <a:bodyPr/>
                    <a:lstStyle/>
                    <a:p>
                      <a:pPr marL="36000" marR="0" lvl="0" indent="0" algn="l" rtl="0">
                        <a:lnSpc>
                          <a:spcPct val="107000"/>
                        </a:lnSpc>
                        <a:spcBef>
                          <a:spcPts val="0"/>
                        </a:spcBef>
                        <a:spcAft>
                          <a:spcPts val="0"/>
                        </a:spcAft>
                        <a:buNone/>
                      </a:pPr>
                      <a:r>
                        <a:rPr lang="tr-TR" sz="2000"/>
                        <a:t>Diğer (lütfen yazınız) </a:t>
                      </a:r>
                      <a:endParaRPr sz="20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a:solidFill>
                            <a:schemeClr val="dk1"/>
                          </a:solidFill>
                          <a:latin typeface="Calibri"/>
                          <a:ea typeface="Calibri"/>
                          <a:cs typeface="Calibri"/>
                          <a:sym typeface="Calibri"/>
                        </a:rPr>
                        <a:t> </a:t>
                      </a:r>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dirty="0">
                          <a:solidFill>
                            <a:schemeClr val="dk1"/>
                          </a:solidFill>
                          <a:latin typeface="Calibri"/>
                          <a:ea typeface="Calibri"/>
                          <a:cs typeface="Calibri"/>
                          <a:sym typeface="Calibri"/>
                        </a:rPr>
                        <a:t> </a:t>
                      </a:r>
                      <a:endParaRPr dirty="0"/>
                    </a:p>
                  </a:txBody>
                  <a:tcPr marL="0" marR="0" marT="0" marB="0" anchor="ctr"/>
                </a:tc>
                <a:extLst>
                  <a:ext uri="{0D108BD9-81ED-4DB2-BD59-A6C34878D82A}">
                    <a16:rowId xmlns:a16="http://schemas.microsoft.com/office/drawing/2014/main" val="10006"/>
                  </a:ext>
                </a:extLst>
              </a:tr>
              <a:tr h="415950">
                <a:tc>
                  <a:txBody>
                    <a:bodyPr/>
                    <a:lstStyle/>
                    <a:p>
                      <a:pPr marL="0" marR="0" lvl="0" indent="0" algn="r" rtl="0">
                        <a:lnSpc>
                          <a:spcPct val="107000"/>
                        </a:lnSpc>
                        <a:spcBef>
                          <a:spcPts val="0"/>
                        </a:spcBef>
                        <a:spcAft>
                          <a:spcPts val="0"/>
                        </a:spcAft>
                        <a:buClr>
                          <a:srgbClr val="C00000"/>
                        </a:buClr>
                        <a:buSzPts val="2000"/>
                        <a:buFont typeface="Calibri"/>
                        <a:buNone/>
                      </a:pPr>
                      <a:r>
                        <a:rPr lang="tr-TR" sz="2000">
                          <a:solidFill>
                            <a:srgbClr val="C00000"/>
                          </a:solidFill>
                        </a:rPr>
                        <a:t>TOPLAM</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a:solidFill>
                            <a:schemeClr val="dk1"/>
                          </a:solidFill>
                          <a:latin typeface="Calibri"/>
                          <a:ea typeface="Calibri"/>
                          <a:cs typeface="Calibri"/>
                          <a:sym typeface="Calibri"/>
                        </a:rPr>
                        <a:t>2</a:t>
                      </a:r>
                      <a:endParaRPr sz="2000" b="1">
                        <a:solidFill>
                          <a:schemeClr val="dk1"/>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a:solidFill>
                            <a:schemeClr val="dk1"/>
                          </a:solidFill>
                          <a:latin typeface="Calibri"/>
                          <a:ea typeface="Calibri"/>
                          <a:cs typeface="Calibri"/>
                          <a:sym typeface="Calibri"/>
                        </a:rPr>
                        <a:t>3</a:t>
                      </a:r>
                      <a:endParaRPr sz="2000" b="1">
                        <a:solidFill>
                          <a:schemeClr val="dk1"/>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b="1" dirty="0">
                          <a:solidFill>
                            <a:schemeClr val="dk1"/>
                          </a:solidFill>
                          <a:latin typeface="Calibri"/>
                          <a:ea typeface="Calibri"/>
                          <a:cs typeface="Calibri"/>
                          <a:sym typeface="Calibri"/>
                        </a:rPr>
                        <a:t>5</a:t>
                      </a:r>
                      <a:endParaRPr sz="2000" b="1" dirty="0">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304"/>
        <p:cNvGrpSpPr/>
        <p:nvPr/>
      </p:nvGrpSpPr>
      <p:grpSpPr>
        <a:xfrm>
          <a:off x="0" y="0"/>
          <a:ext cx="0" cy="0"/>
          <a:chOff x="0" y="0"/>
          <a:chExt cx="0" cy="0"/>
        </a:xfrm>
      </p:grpSpPr>
      <p:sp>
        <p:nvSpPr>
          <p:cNvPr id="305" name="Google Shape;305;g3b60f6c908e_0_98"/>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YBS Programı Ders Görevlendirme Analizi </a:t>
            </a:r>
            <a:br>
              <a:rPr lang="tr-TR" sz="3200" b="1">
                <a:solidFill>
                  <a:srgbClr val="FF0000"/>
                </a:solidFill>
              </a:rPr>
            </a:br>
            <a:r>
              <a:rPr lang="tr-TR" sz="1300" b="1" i="1">
                <a:solidFill>
                  <a:srgbClr val="0000CC"/>
                </a:solidFill>
              </a:rPr>
              <a:t>(Her Ana Bilim - Sanat Dalı/ Program için ayrı ayrı hazırlayınız. </a:t>
            </a:r>
            <a:endParaRPr sz="3200" b="1">
              <a:solidFill>
                <a:srgbClr val="FF0000"/>
              </a:solidFill>
            </a:endParaRPr>
          </a:p>
        </p:txBody>
      </p:sp>
      <p:sp>
        <p:nvSpPr>
          <p:cNvPr id="306" name="Google Shape;306;g3b60f6c908e_0_9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307" name="Google Shape;307;g3b60f6c908e_0_9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16</a:t>
            </a:fld>
            <a:endParaRPr/>
          </a:p>
        </p:txBody>
      </p:sp>
      <p:graphicFrame>
        <p:nvGraphicFramePr>
          <p:cNvPr id="308" name="Google Shape;308;g3b60f6c908e_0_98"/>
          <p:cNvGraphicFramePr/>
          <p:nvPr>
            <p:extLst>
              <p:ext uri="{D42A27DB-BD31-4B8C-83A1-F6EECF244321}">
                <p14:modId xmlns:p14="http://schemas.microsoft.com/office/powerpoint/2010/main" val="2632746361"/>
              </p:ext>
            </p:extLst>
          </p:nvPr>
        </p:nvGraphicFramePr>
        <p:xfrm>
          <a:off x="288234" y="1938132"/>
          <a:ext cx="11479700" cy="3725466"/>
        </p:xfrm>
        <a:graphic>
          <a:graphicData uri="http://schemas.openxmlformats.org/drawingml/2006/table">
            <a:tbl>
              <a:tblPr firstRow="1" firstCol="1" bandRow="1">
                <a:noFill/>
                <a:tableStyleId>{AFF1343A-BB85-4D14-9737-C0707BBEDAA2}</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dirty="0">
                          <a:solidFill>
                            <a:srgbClr val="0000CC"/>
                          </a:solidFill>
                        </a:rPr>
                        <a:t>Program Adı: </a:t>
                      </a:r>
                      <a:endParaRPr sz="1800" b="1" dirty="0">
                        <a:solidFill>
                          <a:srgbClr val="0000CC"/>
                        </a:solidFill>
                      </a:endParaRPr>
                    </a:p>
                  </a:txBody>
                  <a:tcPr marL="44450" marR="44450" marT="0" marB="0" anchor="ct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sz="2400" b="1" dirty="0">
                          <a:solidFill>
                            <a:srgbClr val="FF0000"/>
                          </a:solidFill>
                          <a:latin typeface="Calibri"/>
                          <a:ea typeface="Calibri"/>
                          <a:cs typeface="Calibri"/>
                          <a:sym typeface="Calibri"/>
                        </a:rPr>
                        <a:t>Yönetim Bilişim Sistemleri </a:t>
                      </a:r>
                      <a:endParaRPr sz="2400" dirty="0"/>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dirty="0">
                          <a:solidFill>
                            <a:srgbClr val="FF0000"/>
                          </a:solidFill>
                        </a:rPr>
                        <a:t>Eğitim Öğretim Yılı</a:t>
                      </a:r>
                      <a:endParaRPr sz="1400" b="1" dirty="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dirty="0">
                          <a:solidFill>
                            <a:srgbClr val="3333FF"/>
                          </a:solidFill>
                        </a:rPr>
                        <a:t>Program Öğretim Elemanı Sayısı</a:t>
                      </a:r>
                      <a:endParaRPr sz="1400" b="1" dirty="0">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dirty="0">
                          <a:solidFill>
                            <a:srgbClr val="FF0000"/>
                          </a:solidFill>
                        </a:rPr>
                        <a:t>Bölüm İçinden (Diğer programlar)  Karşılanan Ders Yükü Saati Toplamı</a:t>
                      </a:r>
                      <a:endParaRPr sz="1400" b="1" dirty="0">
                        <a:solidFill>
                          <a:srgbClr val="FF0000"/>
                        </a:solidFill>
                        <a:latin typeface="Calibri"/>
                        <a:ea typeface="Calibri"/>
                        <a:cs typeface="Calibri"/>
                        <a:sym typeface="Calibri"/>
                      </a:endParaRPr>
                    </a:p>
                  </a:txBody>
                  <a:tcPr marL="44450" marR="44450" marT="0" marB="0" anchor="ctr">
                    <a:solidFill>
                      <a:schemeClr val="accent4">
                        <a:lumMod val="40000"/>
                        <a:lumOff val="60000"/>
                        <a:alpha val="0"/>
                      </a:schemeClr>
                    </a:solid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dirty="0">
                          <a:solidFill>
                            <a:srgbClr val="FF0000"/>
                          </a:solidFill>
                        </a:rPr>
                        <a:t>Birim İçinden (Diğer Bölümler)  Karşılanan Ders Yükü Saati Toplamı</a:t>
                      </a:r>
                      <a:endParaRPr sz="1400" b="1" dirty="0">
                        <a:solidFill>
                          <a:srgbClr val="FF0000"/>
                        </a:solidFill>
                      </a:endParaRPr>
                    </a:p>
                  </a:txBody>
                  <a:tcPr marL="44450" marR="44450" marT="0" marB="0" anchor="ctr">
                    <a:solidFill>
                      <a:schemeClr val="accent4">
                        <a:lumMod val="40000"/>
                        <a:lumOff val="60000"/>
                        <a:alpha val="0"/>
                      </a:schemeClr>
                    </a:solid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27</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t> 3</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dirty="0"/>
                        <a:t> 14</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38+6</a:t>
                      </a:r>
                      <a:endParaRPr b="1" dirty="0">
                        <a:solidFill>
                          <a:srgbClr val="0066FF"/>
                        </a:solidFill>
                      </a:endParaRPr>
                    </a:p>
                  </a:txBody>
                  <a:tcPr marL="44450" marR="44450" marT="0" marB="0" anchor="ct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33</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0</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12</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0066FF"/>
                          </a:solidFill>
                        </a:rPr>
                        <a:t> 40+5</a:t>
                      </a:r>
                      <a:endParaRPr b="1">
                        <a:solidFill>
                          <a:srgbClr val="0066FF"/>
                        </a:solidFill>
                      </a:endParaRPr>
                    </a:p>
                  </a:txBody>
                  <a:tcPr marL="44450" marR="44450" marT="0" marB="0" anchor="ct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36</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t> 2</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dirty="0"/>
                        <a:t> 16</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0066FF"/>
                          </a:solidFill>
                        </a:rPr>
                        <a:t> 47+7</a:t>
                      </a:r>
                      <a:endParaRPr b="1">
                        <a:solidFill>
                          <a:srgbClr val="0066FF"/>
                        </a:solidFill>
                      </a:endParaRPr>
                    </a:p>
                  </a:txBody>
                  <a:tcPr marL="44450" marR="44450" marT="0" marB="0" anchor="ct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36</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0</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18</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49+5</a:t>
                      </a:r>
                      <a:endParaRPr b="1" dirty="0">
                        <a:solidFill>
                          <a:srgbClr val="0066FF"/>
                        </a:solidFill>
                      </a:endParaRPr>
                    </a:p>
                  </a:txBody>
                  <a:tcPr marL="44450" marR="44450" marT="0" marB="0" anchor="ctr"/>
                </a:tc>
                <a:extLst>
                  <a:ext uri="{0D108BD9-81ED-4DB2-BD59-A6C34878D82A}">
                    <a16:rowId xmlns:a16="http://schemas.microsoft.com/office/drawing/2014/main" val="10005"/>
                  </a:ext>
                </a:extLst>
              </a:tr>
            </a:tbl>
          </a:graphicData>
        </a:graphic>
      </p:graphicFrame>
      <p:sp>
        <p:nvSpPr>
          <p:cNvPr id="309" name="Google Shape;309;g3b60f6c908e_0_98"/>
          <p:cNvSpPr txBox="1"/>
          <p:nvPr/>
        </p:nvSpPr>
        <p:spPr>
          <a:xfrm>
            <a:off x="218090" y="5714331"/>
            <a:ext cx="77520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b="1" i="1">
                <a:solidFill>
                  <a:srgbClr val="C00000"/>
                </a:solidFill>
                <a:latin typeface="Calibri"/>
                <a:ea typeface="Calibri"/>
                <a:cs typeface="Calibri"/>
                <a:sym typeface="Calibri"/>
              </a:rPr>
              <a:t>*Her Ana Bilim - Sanat Dalı/ Program için ayrı ayrı hazırlayınız. </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304"/>
        <p:cNvGrpSpPr/>
        <p:nvPr/>
      </p:nvGrpSpPr>
      <p:grpSpPr>
        <a:xfrm>
          <a:off x="0" y="0"/>
          <a:ext cx="0" cy="0"/>
          <a:chOff x="0" y="0"/>
          <a:chExt cx="0" cy="0"/>
        </a:xfrm>
      </p:grpSpPr>
      <p:sp>
        <p:nvSpPr>
          <p:cNvPr id="305" name="Google Shape;305;g3b60f6c908e_0_98"/>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smtClean="0">
                <a:solidFill>
                  <a:srgbClr val="FF0000"/>
                </a:solidFill>
              </a:rPr>
              <a:t>AYAY </a:t>
            </a:r>
            <a:r>
              <a:rPr lang="tr-TR" sz="3200" b="1">
                <a:solidFill>
                  <a:srgbClr val="FF0000"/>
                </a:solidFill>
              </a:rPr>
              <a:t>Programı Ders Görevlendirme Analizi </a:t>
            </a:r>
            <a:br>
              <a:rPr lang="tr-TR" sz="3200" b="1">
                <a:solidFill>
                  <a:srgbClr val="FF0000"/>
                </a:solidFill>
              </a:rPr>
            </a:br>
            <a:r>
              <a:rPr lang="tr-TR" sz="1300" b="1" i="1">
                <a:solidFill>
                  <a:srgbClr val="0000CC"/>
                </a:solidFill>
              </a:rPr>
              <a:t>(Her Ana Bilim - Sanat Dalı/ Program için ayrı ayrı hazırlayınız. </a:t>
            </a:r>
            <a:endParaRPr sz="3200" b="1">
              <a:solidFill>
                <a:srgbClr val="FF0000"/>
              </a:solidFill>
            </a:endParaRPr>
          </a:p>
        </p:txBody>
      </p:sp>
      <p:sp>
        <p:nvSpPr>
          <p:cNvPr id="306" name="Google Shape;306;g3b60f6c908e_0_9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tr-TR" sz="1200" b="0" i="0" u="none" strike="noStrike" kern="0" cap="none" spc="0" normalizeH="0" baseline="0" noProof="0">
                <a:ln>
                  <a:noFill/>
                </a:ln>
                <a:solidFill>
                  <a:srgbClr val="888888"/>
                </a:solidFill>
                <a:effectLst/>
                <a:uLnTx/>
                <a:uFillTx/>
                <a:latin typeface="Calibri"/>
                <a:cs typeface="Calibri"/>
                <a:sym typeface="Calibri"/>
              </a:rPr>
              <a:t>10.01.2026</a:t>
            </a: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07" name="Google Shape;307;g3b60f6c908e_0_9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tr-TR"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graphicFrame>
        <p:nvGraphicFramePr>
          <p:cNvPr id="308" name="Google Shape;308;g3b60f6c908e_0_98"/>
          <p:cNvGraphicFramePr/>
          <p:nvPr>
            <p:extLst>
              <p:ext uri="{D42A27DB-BD31-4B8C-83A1-F6EECF244321}">
                <p14:modId xmlns:p14="http://schemas.microsoft.com/office/powerpoint/2010/main" val="3799345268"/>
              </p:ext>
            </p:extLst>
          </p:nvPr>
        </p:nvGraphicFramePr>
        <p:xfrm>
          <a:off x="288234" y="1938132"/>
          <a:ext cx="11479700" cy="3735563"/>
        </p:xfrm>
        <a:graphic>
          <a:graphicData uri="http://schemas.openxmlformats.org/drawingml/2006/table">
            <a:tbl>
              <a:tblPr firstRow="1" firstCol="1" bandRow="1">
                <a:noFill/>
                <a:tableStyleId>{AFF1343A-BB85-4D14-9737-C0707BBEDAA2}</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dirty="0">
                          <a:solidFill>
                            <a:srgbClr val="0000CC"/>
                          </a:solidFill>
                        </a:rPr>
                        <a:t>Program Adı: </a:t>
                      </a:r>
                      <a:endParaRPr sz="1800" b="1" dirty="0">
                        <a:solidFill>
                          <a:srgbClr val="0000CC"/>
                        </a:solidFill>
                      </a:endParaRPr>
                    </a:p>
                  </a:txBody>
                  <a:tcPr marL="44450" marR="44450" marT="0" marB="0" anchor="ct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sz="2000" b="1" dirty="0" smtClean="0">
                          <a:solidFill>
                            <a:srgbClr val="FF0000"/>
                          </a:solidFill>
                          <a:latin typeface="Calibri"/>
                          <a:ea typeface="Calibri"/>
                          <a:cs typeface="Calibri"/>
                          <a:sym typeface="Calibri"/>
                        </a:rPr>
                        <a:t>Acil Yardım ve Afet Yönetimi</a:t>
                      </a:r>
                      <a:endParaRPr sz="2000" dirty="0"/>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dirty="0">
                          <a:solidFill>
                            <a:srgbClr val="FF0000"/>
                          </a:solidFill>
                        </a:rPr>
                        <a:t>Eğitim Öğretim Yılı</a:t>
                      </a:r>
                      <a:endParaRPr sz="1400" b="1" dirty="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dirty="0">
                          <a:solidFill>
                            <a:srgbClr val="3333FF"/>
                          </a:solidFill>
                        </a:rPr>
                        <a:t>Program Öğretim Elemanı Sayısı</a:t>
                      </a:r>
                      <a:endParaRPr sz="1400" b="1" dirty="0">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solidFill>
                      <a:schemeClr val="accent4">
                        <a:lumMod val="40000"/>
                        <a:lumOff val="60000"/>
                        <a:alpha val="0"/>
                      </a:schemeClr>
                    </a:solid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dirty="0">
                          <a:solidFill>
                            <a:srgbClr val="FF0000"/>
                          </a:solidFill>
                        </a:rPr>
                        <a:t>Birim İçinden (Diğer Bölümler)  Karşılanan Ders Yükü Saati Toplamı</a:t>
                      </a:r>
                      <a:endParaRPr sz="1400" b="1" dirty="0">
                        <a:solidFill>
                          <a:srgbClr val="FF0000"/>
                        </a:solidFill>
                      </a:endParaRPr>
                    </a:p>
                  </a:txBody>
                  <a:tcPr marL="44450" marR="44450" marT="0" marB="0" anchor="ctr">
                    <a:solidFill>
                      <a:schemeClr val="accent4">
                        <a:lumMod val="40000"/>
                        <a:lumOff val="60000"/>
                        <a:alpha val="0"/>
                      </a:schemeClr>
                    </a:solid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dirty="0">
                          <a:solidFill>
                            <a:srgbClr val="FF0000"/>
                          </a:solidFill>
                        </a:rPr>
                        <a:t>Üniversite İçinden (Diğer Birimler)  Karşılanan Ders Yükü Saati Toplamı</a:t>
                      </a:r>
                      <a:endParaRPr sz="1400" b="1" dirty="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a:t> </a:t>
                      </a:r>
                      <a:r>
                        <a:rPr lang="tr-TR" b="1" dirty="0" smtClean="0"/>
                        <a:t>36</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smtClean="0">
                          <a:solidFill>
                            <a:schemeClr val="tx1"/>
                          </a:solidFill>
                        </a:rPr>
                        <a:t>0</a:t>
                      </a:r>
                      <a:endParaRPr b="1">
                        <a:solidFill>
                          <a:schemeClr val="tx1"/>
                        </a:solidFill>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18</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a:t>
                      </a:r>
                      <a:r>
                        <a:rPr lang="tr-TR" b="1" dirty="0" smtClean="0">
                          <a:solidFill>
                            <a:srgbClr val="0066FF"/>
                          </a:solidFill>
                        </a:rPr>
                        <a:t>44+10</a:t>
                      </a:r>
                      <a:endParaRPr b="1" dirty="0">
                        <a:solidFill>
                          <a:srgbClr val="0066FF"/>
                        </a:solidFill>
                      </a:endParaRPr>
                    </a:p>
                  </a:txBody>
                  <a:tcPr marL="44450" marR="44450" marT="0" marB="0" anchor="ct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25</a:t>
                      </a:r>
                      <a:r>
                        <a:rPr lang="tr-TR" b="1" dirty="0"/>
                        <a:t> </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smtClean="0">
                          <a:solidFill>
                            <a:schemeClr val="tx1"/>
                          </a:solidFill>
                        </a:rPr>
                        <a:t>2</a:t>
                      </a:r>
                      <a:endParaRPr b="1">
                        <a:solidFill>
                          <a:schemeClr val="tx1"/>
                        </a:solidFill>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27</a:t>
                      </a:r>
                      <a:r>
                        <a:rPr lang="tr-TR" b="1" dirty="0"/>
                        <a:t> </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a:t>
                      </a:r>
                      <a:r>
                        <a:rPr lang="tr-TR" b="1" dirty="0" smtClean="0">
                          <a:solidFill>
                            <a:srgbClr val="0066FF"/>
                          </a:solidFill>
                        </a:rPr>
                        <a:t>42+12</a:t>
                      </a:r>
                      <a:endParaRPr b="1" dirty="0">
                        <a:solidFill>
                          <a:srgbClr val="0066FF"/>
                        </a:solidFill>
                      </a:endParaRPr>
                    </a:p>
                  </a:txBody>
                  <a:tcPr marL="44450" marR="44450" marT="0" marB="0" anchor="ct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29</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0 </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t> 2</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32</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a:t>
                      </a:r>
                      <a:r>
                        <a:rPr lang="tr-TR" b="1" dirty="0" smtClean="0">
                          <a:solidFill>
                            <a:srgbClr val="0066FF"/>
                          </a:solidFill>
                        </a:rPr>
                        <a:t>52+11</a:t>
                      </a:r>
                      <a:endParaRPr b="1" dirty="0">
                        <a:solidFill>
                          <a:srgbClr val="0066FF"/>
                        </a:solidFill>
                      </a:endParaRPr>
                    </a:p>
                  </a:txBody>
                  <a:tcPr marL="44450" marR="44450" marT="0" marB="0" anchor="ct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a:solidFill>
                            <a:srgbClr val="3333FF"/>
                          </a:solidFill>
                        </a:rPr>
                        <a:t> 3</a:t>
                      </a:r>
                      <a:endParaRPr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b="1" smtClean="0"/>
                        <a:t>31</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t>0 </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smtClean="0"/>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smtClean="0"/>
                        <a:t>38</a:t>
                      </a:r>
                      <a:endParaRPr b="1" dirty="0"/>
                    </a:p>
                  </a:txBody>
                  <a:tcPr marL="44450" marR="44450" marT="0" marB="0" anchor="ctr"/>
                </a:tc>
                <a:tc>
                  <a:txBody>
                    <a:bodyPr/>
                    <a:lstStyle/>
                    <a:p>
                      <a:pPr marL="0" marR="0" lvl="0" indent="0" algn="ctr" rtl="0">
                        <a:lnSpc>
                          <a:spcPct val="107000"/>
                        </a:lnSpc>
                        <a:spcBef>
                          <a:spcPts val="0"/>
                        </a:spcBef>
                        <a:spcAft>
                          <a:spcPts val="0"/>
                        </a:spcAft>
                        <a:buNone/>
                      </a:pPr>
                      <a:r>
                        <a:rPr lang="tr-TR" b="1"/>
                        <a:t>0</a:t>
                      </a:r>
                      <a:endParaRPr b="1"/>
                    </a:p>
                  </a:txBody>
                  <a:tcPr marL="44450" marR="44450" marT="0" marB="0" anchor="ctr"/>
                </a:tc>
                <a:tc>
                  <a:txBody>
                    <a:bodyPr/>
                    <a:lstStyle/>
                    <a:p>
                      <a:pPr marL="0" marR="0" lvl="0" indent="0" algn="ctr" rtl="0">
                        <a:lnSpc>
                          <a:spcPct val="107000"/>
                        </a:lnSpc>
                        <a:spcBef>
                          <a:spcPts val="0"/>
                        </a:spcBef>
                        <a:spcAft>
                          <a:spcPts val="0"/>
                        </a:spcAft>
                        <a:buNone/>
                      </a:pPr>
                      <a:r>
                        <a:rPr lang="tr-TR" b="1" dirty="0">
                          <a:solidFill>
                            <a:srgbClr val="0066FF"/>
                          </a:solidFill>
                        </a:rPr>
                        <a:t> </a:t>
                      </a:r>
                      <a:r>
                        <a:rPr lang="tr-TR" b="1" dirty="0" smtClean="0">
                          <a:solidFill>
                            <a:srgbClr val="0066FF"/>
                          </a:solidFill>
                        </a:rPr>
                        <a:t>56+13</a:t>
                      </a:r>
                      <a:endParaRPr b="1" dirty="0">
                        <a:solidFill>
                          <a:srgbClr val="0066FF"/>
                        </a:solidFill>
                      </a:endParaRPr>
                    </a:p>
                  </a:txBody>
                  <a:tcPr marL="44450" marR="44450" marT="0" marB="0" anchor="ctr"/>
                </a:tc>
                <a:extLst>
                  <a:ext uri="{0D108BD9-81ED-4DB2-BD59-A6C34878D82A}">
                    <a16:rowId xmlns:a16="http://schemas.microsoft.com/office/drawing/2014/main" val="10005"/>
                  </a:ext>
                </a:extLst>
              </a:tr>
            </a:tbl>
          </a:graphicData>
        </a:graphic>
      </p:graphicFrame>
      <p:sp>
        <p:nvSpPr>
          <p:cNvPr id="309" name="Google Shape;309;g3b60f6c908e_0_98"/>
          <p:cNvSpPr txBox="1"/>
          <p:nvPr/>
        </p:nvSpPr>
        <p:spPr>
          <a:xfrm>
            <a:off x="218090" y="5714331"/>
            <a:ext cx="7752000" cy="338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600" b="1" i="1" u="none" strike="noStrike" kern="0" cap="none" spc="0" normalizeH="0" baseline="0" noProof="0">
                <a:ln>
                  <a:noFill/>
                </a:ln>
                <a:solidFill>
                  <a:srgbClr val="C00000"/>
                </a:solidFill>
                <a:effectLst/>
                <a:uLnTx/>
                <a:uFillTx/>
                <a:latin typeface="Calibri"/>
                <a:ea typeface="Calibri"/>
                <a:cs typeface="Calibri"/>
                <a:sym typeface="Calibri"/>
              </a:rPr>
              <a:t>*Her Ana Bilim - Sanat Dalı/ Program için ayrı ayrı hazırlayınız.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0930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7"/>
          <p:cNvSpPr txBox="1">
            <a:spLocks noGrp="1"/>
          </p:cNvSpPr>
          <p:nvPr>
            <p:ph type="title"/>
          </p:nvPr>
        </p:nvSpPr>
        <p:spPr>
          <a:xfrm>
            <a:off x="218662" y="844826"/>
            <a:ext cx="10605052" cy="46148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3200" b="1">
                <a:solidFill>
                  <a:srgbClr val="FF0000"/>
                </a:solidFill>
                <a:highlight>
                  <a:schemeClr val="accent4"/>
                </a:highlight>
              </a:rPr>
              <a:t>Birim Ders Görevlendirme Analizi </a:t>
            </a:r>
            <a:endParaRPr sz="3200" b="1">
              <a:solidFill>
                <a:srgbClr val="FF0000"/>
              </a:solidFill>
              <a:highlight>
                <a:schemeClr val="accent4"/>
              </a:highlight>
            </a:endParaRPr>
          </a:p>
        </p:txBody>
      </p:sp>
      <p:sp>
        <p:nvSpPr>
          <p:cNvPr id="315" name="Google Shape;31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16" name="Google Shape;31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18</a:t>
            </a:fld>
            <a:endParaRPr/>
          </a:p>
        </p:txBody>
      </p:sp>
      <p:graphicFrame>
        <p:nvGraphicFramePr>
          <p:cNvPr id="317" name="Google Shape;317;p17"/>
          <p:cNvGraphicFramePr/>
          <p:nvPr>
            <p:extLst>
              <p:ext uri="{D42A27DB-BD31-4B8C-83A1-F6EECF244321}">
                <p14:modId xmlns:p14="http://schemas.microsoft.com/office/powerpoint/2010/main" val="2003534644"/>
              </p:ext>
            </p:extLst>
          </p:nvPr>
        </p:nvGraphicFramePr>
        <p:xfrm>
          <a:off x="457199" y="1868150"/>
          <a:ext cx="11429975" cy="3926350"/>
        </p:xfrm>
        <a:graphic>
          <a:graphicData uri="http://schemas.openxmlformats.org/drawingml/2006/table">
            <a:tbl>
              <a:tblPr firstRow="1" firstCol="1" bandRow="1">
                <a:noFill/>
                <a:tableStyleId>{AFF1343A-BB85-4D14-9737-C0707BBEDAA2}</a:tableStyleId>
              </a:tblPr>
              <a:tblGrid>
                <a:gridCol w="1330300">
                  <a:extLst>
                    <a:ext uri="{9D8B030D-6E8A-4147-A177-3AD203B41FA5}">
                      <a16:colId xmlns:a16="http://schemas.microsoft.com/office/drawing/2014/main" val="20000"/>
                    </a:ext>
                  </a:extLst>
                </a:gridCol>
                <a:gridCol w="1330300">
                  <a:extLst>
                    <a:ext uri="{9D8B030D-6E8A-4147-A177-3AD203B41FA5}">
                      <a16:colId xmlns:a16="http://schemas.microsoft.com/office/drawing/2014/main" val="20001"/>
                    </a:ext>
                  </a:extLst>
                </a:gridCol>
                <a:gridCol w="1648100">
                  <a:extLst>
                    <a:ext uri="{9D8B030D-6E8A-4147-A177-3AD203B41FA5}">
                      <a16:colId xmlns:a16="http://schemas.microsoft.com/office/drawing/2014/main" val="20002"/>
                    </a:ext>
                  </a:extLst>
                </a:gridCol>
                <a:gridCol w="1572600">
                  <a:extLst>
                    <a:ext uri="{9D8B030D-6E8A-4147-A177-3AD203B41FA5}">
                      <a16:colId xmlns:a16="http://schemas.microsoft.com/office/drawing/2014/main" val="20003"/>
                    </a:ext>
                  </a:extLst>
                </a:gridCol>
                <a:gridCol w="2207200">
                  <a:extLst>
                    <a:ext uri="{9D8B030D-6E8A-4147-A177-3AD203B41FA5}">
                      <a16:colId xmlns:a16="http://schemas.microsoft.com/office/drawing/2014/main" val="20004"/>
                    </a:ext>
                  </a:extLst>
                </a:gridCol>
                <a:gridCol w="1889900">
                  <a:extLst>
                    <a:ext uri="{9D8B030D-6E8A-4147-A177-3AD203B41FA5}">
                      <a16:colId xmlns:a16="http://schemas.microsoft.com/office/drawing/2014/main" val="20005"/>
                    </a:ext>
                  </a:extLst>
                </a:gridCol>
                <a:gridCol w="1451575">
                  <a:extLst>
                    <a:ext uri="{9D8B030D-6E8A-4147-A177-3AD203B41FA5}">
                      <a16:colId xmlns:a16="http://schemas.microsoft.com/office/drawing/2014/main" val="20006"/>
                    </a:ext>
                  </a:extLst>
                </a:gridCol>
              </a:tblGrid>
              <a:tr h="1250650">
                <a:tc>
                  <a:txBody>
                    <a:bodyPr/>
                    <a:lstStyle/>
                    <a:p>
                      <a:pPr marL="0" marR="0" lvl="0" indent="0" algn="ctr" rtl="0">
                        <a:lnSpc>
                          <a:spcPct val="107000"/>
                        </a:lnSpc>
                        <a:spcBef>
                          <a:spcPts val="0"/>
                        </a:spcBef>
                        <a:spcAft>
                          <a:spcPts val="0"/>
                        </a:spcAft>
                        <a:buNone/>
                      </a:pPr>
                      <a:r>
                        <a:rPr lang="tr-TR" sz="1600" b="1">
                          <a:solidFill>
                            <a:srgbClr val="0000CC"/>
                          </a:solidFill>
                        </a:rPr>
                        <a:t>Eğitim Öğretim Yılı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Eğitim Öğretim Dönemi</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Toplam Öğretim Elemanı Sayısı</a:t>
                      </a:r>
                      <a:endParaRPr sz="1600" b="1">
                        <a:solidFill>
                          <a:srgbClr val="FF0000"/>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Birim İçinden Karşılanan Ders Yükü Saati Toplamı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dirty="0">
                          <a:solidFill>
                            <a:srgbClr val="0000CC"/>
                          </a:solidFill>
                        </a:rPr>
                        <a:t>Birim Dışından (Üniversitenin Diğer Birimleri) Karşılanan Ders Yükü Saati Toplamı</a:t>
                      </a:r>
                      <a:endParaRPr sz="1600" b="1" dirty="0">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Üniversite Dışından Karşılanan Ders Yükü Saati Toplamı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Dönemlik Toplamı Ders Saati (T+U)</a:t>
                      </a:r>
                      <a:endParaRPr sz="1600" b="1">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0"/>
                  </a:ext>
                </a:extLst>
              </a:tr>
              <a:tr h="668925">
                <a:tc rowSpan="2">
                  <a:txBody>
                    <a:bodyPr/>
                    <a:lstStyle/>
                    <a:p>
                      <a:pPr marL="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r" rtl="0">
                        <a:lnSpc>
                          <a:spcPct val="107000"/>
                        </a:lnSpc>
                        <a:spcBef>
                          <a:spcPts val="0"/>
                        </a:spcBef>
                        <a:spcAft>
                          <a:spcPts val="0"/>
                        </a:spcAft>
                        <a:buNone/>
                      </a:pPr>
                      <a:r>
                        <a:rPr lang="tr-TR" sz="1800" b="1">
                          <a:solidFill>
                            <a:srgbClr val="FF0000"/>
                          </a:solidFill>
                        </a:rPr>
                        <a:t>GÜZ</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b="1">
                          <a:solidFill>
                            <a:srgbClr val="FF0000"/>
                          </a:solidFill>
                        </a:rPr>
                        <a:t> 6</a:t>
                      </a:r>
                      <a:endParaRPr b="1">
                        <a:solidFill>
                          <a:srgbClr val="FF0000"/>
                        </a:solidFill>
                      </a:endParaRPr>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66</a:t>
                      </a:r>
                      <a:endParaRPr lang="tr-TR" b="1" dirty="0" smtClean="0"/>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32</a:t>
                      </a:r>
                    </a:p>
                  </a:txBody>
                  <a:tcPr marL="44200" marR="44200" marT="9475" marB="0" anchor="ctr">
                    <a:solidFill>
                      <a:schemeClr val="accent6">
                        <a:lumMod val="60000"/>
                        <a:lumOff val="40000"/>
                        <a:alpha val="0"/>
                      </a:schemeClr>
                    </a:solidFill>
                  </a:tcPr>
                </a:tc>
                <a:tc>
                  <a:txBody>
                    <a:bodyPr/>
                    <a:lstStyle/>
                    <a:p>
                      <a:pPr marL="0" marR="0" lvl="0" indent="0" algn="ctr" rtl="0">
                        <a:lnSpc>
                          <a:spcPct val="107000"/>
                        </a:lnSpc>
                        <a:spcBef>
                          <a:spcPts val="0"/>
                        </a:spcBef>
                        <a:spcAft>
                          <a:spcPts val="0"/>
                        </a:spcAft>
                        <a:buNone/>
                      </a:pPr>
                      <a:r>
                        <a:rPr lang="tr-TR" b="1"/>
                        <a:t> 0</a:t>
                      </a:r>
                      <a:endParaRPr b="1"/>
                    </a:p>
                  </a:txBody>
                  <a:tcPr marL="44200" marR="44200" marT="9475" marB="0" anchor="ctr"/>
                </a:tc>
                <a:tc>
                  <a:txBody>
                    <a:bodyPr/>
                    <a:lstStyle/>
                    <a:p>
                      <a:pPr algn="ctr" fontAlgn="b"/>
                      <a:r>
                        <a:rPr lang="tr-TR" sz="1400" b="1" i="0" u="none" strike="noStrike" dirty="0" smtClean="0">
                          <a:solidFill>
                            <a:srgbClr val="000000"/>
                          </a:solidFill>
                          <a:effectLst/>
                          <a:latin typeface="Calibri" panose="020F0502020204030204" pitchFamily="34" charset="0"/>
                        </a:rPr>
                        <a:t>98</a:t>
                      </a:r>
                      <a:endParaRPr lang="tr-TR" sz="14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6689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800" b="1">
                          <a:solidFill>
                            <a:srgbClr val="0000CC"/>
                          </a:solidFill>
                        </a:rPr>
                        <a:t>BAHAR</a:t>
                      </a:r>
                      <a:endParaRPr sz="18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b="1">
                          <a:solidFill>
                            <a:srgbClr val="FF0000"/>
                          </a:solidFill>
                        </a:rPr>
                        <a:t> 6</a:t>
                      </a:r>
                      <a:endParaRPr b="1">
                        <a:solidFill>
                          <a:srgbClr val="FF0000"/>
                        </a:solidFill>
                      </a:endParaRPr>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59</a:t>
                      </a:r>
                      <a:endParaRPr lang="tr-TR" b="1" dirty="0" smtClean="0"/>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40</a:t>
                      </a:r>
                      <a:endParaRPr lang="tr-TR" b="1" dirty="0" smtClean="0"/>
                    </a:p>
                  </a:txBody>
                  <a:tcPr marL="44200" marR="44200" marT="9475" marB="0" anchor="ctr">
                    <a:solidFill>
                      <a:schemeClr val="accent6">
                        <a:lumMod val="60000"/>
                        <a:lumOff val="40000"/>
                        <a:alpha val="0"/>
                      </a:schemeClr>
                    </a:solidFill>
                  </a:tcPr>
                </a:tc>
                <a:tc>
                  <a:txBody>
                    <a:bodyPr/>
                    <a:lstStyle/>
                    <a:p>
                      <a:pPr marL="0" marR="0" lvl="0" indent="0" algn="ctr" rtl="0">
                        <a:lnSpc>
                          <a:spcPct val="107000"/>
                        </a:lnSpc>
                        <a:spcBef>
                          <a:spcPts val="0"/>
                        </a:spcBef>
                        <a:spcAft>
                          <a:spcPts val="0"/>
                        </a:spcAft>
                        <a:buNone/>
                      </a:pPr>
                      <a:r>
                        <a:rPr lang="tr-TR" b="1"/>
                        <a:t> 0</a:t>
                      </a:r>
                      <a:endParaRPr b="1"/>
                    </a:p>
                  </a:txBody>
                  <a:tcPr marL="44200" marR="44200" marT="9475" marB="0" anchor="ctr"/>
                </a:tc>
                <a:tc>
                  <a:txBody>
                    <a:bodyPr/>
                    <a:lstStyle/>
                    <a:p>
                      <a:pPr algn="ctr" fontAlgn="b"/>
                      <a:r>
                        <a:rPr lang="tr-TR" sz="1400" b="1" i="0" u="none" strike="noStrike" dirty="0">
                          <a:solidFill>
                            <a:srgbClr val="000000"/>
                          </a:solidFill>
                          <a:effectLst/>
                          <a:latin typeface="Calibri" panose="020F0502020204030204" pitchFamily="34" charset="0"/>
                        </a:rPr>
                        <a:t>99</a:t>
                      </a:r>
                    </a:p>
                  </a:txBody>
                  <a:tcPr marL="9525" marR="9525" marT="9525" marB="0" anchor="ctr"/>
                </a:tc>
                <a:extLst>
                  <a:ext uri="{0D108BD9-81ED-4DB2-BD59-A6C34878D82A}">
                    <a16:rowId xmlns:a16="http://schemas.microsoft.com/office/drawing/2014/main" val="10002"/>
                  </a:ext>
                </a:extLst>
              </a:tr>
              <a:tr h="668925">
                <a:tc rowSpan="2">
                  <a:txBody>
                    <a:bodyPr/>
                    <a:lstStyle/>
                    <a:p>
                      <a:pPr marL="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r" rtl="0">
                        <a:lnSpc>
                          <a:spcPct val="107000"/>
                        </a:lnSpc>
                        <a:spcBef>
                          <a:spcPts val="0"/>
                        </a:spcBef>
                        <a:spcAft>
                          <a:spcPts val="0"/>
                        </a:spcAft>
                        <a:buNone/>
                      </a:pPr>
                      <a:r>
                        <a:rPr lang="tr-TR" sz="1800" b="1">
                          <a:solidFill>
                            <a:srgbClr val="FF0000"/>
                          </a:solidFill>
                        </a:rPr>
                        <a:t>GÜZ</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b="1">
                          <a:solidFill>
                            <a:srgbClr val="FF0000"/>
                          </a:solidFill>
                        </a:rPr>
                        <a:t> 6</a:t>
                      </a:r>
                      <a:endParaRPr b="1">
                        <a:solidFill>
                          <a:srgbClr val="FF0000"/>
                        </a:solidFill>
                      </a:endParaRPr>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59</a:t>
                      </a:r>
                      <a:endParaRPr lang="tr-TR" b="1" dirty="0" smtClean="0"/>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48</a:t>
                      </a:r>
                    </a:p>
                  </a:txBody>
                  <a:tcPr marL="44200" marR="44200" marT="9475" marB="0" anchor="ctr">
                    <a:solidFill>
                      <a:schemeClr val="accent6">
                        <a:lumMod val="60000"/>
                        <a:lumOff val="40000"/>
                        <a:alpha val="0"/>
                      </a:schemeClr>
                    </a:solidFill>
                  </a:tcPr>
                </a:tc>
                <a:tc>
                  <a:txBody>
                    <a:bodyPr/>
                    <a:lstStyle/>
                    <a:p>
                      <a:pPr marL="0" marR="0" lvl="0" indent="0" algn="ctr" rtl="0">
                        <a:lnSpc>
                          <a:spcPct val="107000"/>
                        </a:lnSpc>
                        <a:spcBef>
                          <a:spcPts val="0"/>
                        </a:spcBef>
                        <a:spcAft>
                          <a:spcPts val="0"/>
                        </a:spcAft>
                        <a:buNone/>
                      </a:pPr>
                      <a:r>
                        <a:rPr lang="tr-TR" b="1"/>
                        <a:t> 0</a:t>
                      </a:r>
                      <a:endParaRPr b="1"/>
                    </a:p>
                  </a:txBody>
                  <a:tcPr marL="44200" marR="44200" marT="9475" marB="0" anchor="ctr"/>
                </a:tc>
                <a:tc>
                  <a:txBody>
                    <a:bodyPr/>
                    <a:lstStyle/>
                    <a:p>
                      <a:pPr algn="ctr" fontAlgn="b"/>
                      <a:r>
                        <a:rPr lang="tr-TR" sz="1400" b="1" i="0" u="none" strike="noStrike" dirty="0" smtClean="0">
                          <a:solidFill>
                            <a:srgbClr val="000000"/>
                          </a:solidFill>
                          <a:effectLst/>
                          <a:latin typeface="Calibri" panose="020F0502020204030204" pitchFamily="34" charset="0"/>
                        </a:rPr>
                        <a:t>107</a:t>
                      </a:r>
                      <a:endParaRPr lang="tr-TR" sz="14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6689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800" b="1">
                          <a:solidFill>
                            <a:srgbClr val="0000CC"/>
                          </a:solidFill>
                        </a:rPr>
                        <a:t>BAHAR</a:t>
                      </a:r>
                      <a:endParaRPr sz="18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b="1">
                          <a:solidFill>
                            <a:srgbClr val="FF0000"/>
                          </a:solidFill>
                        </a:rPr>
                        <a:t> 6</a:t>
                      </a:r>
                      <a:endParaRPr b="1">
                        <a:solidFill>
                          <a:srgbClr val="FF0000"/>
                        </a:solidFill>
                      </a:endParaRPr>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68</a:t>
                      </a:r>
                      <a:endParaRPr lang="tr-TR" b="1" dirty="0"/>
                    </a:p>
                  </a:txBody>
                  <a:tcPr marL="44200" marR="44200" marT="9475" marB="0" anchor="ctr"/>
                </a:tc>
                <a:tc>
                  <a:txBody>
                    <a:bodyPr/>
                    <a:lstStyle/>
                    <a:p>
                      <a:pPr marL="0" marR="0" lvl="0" indent="0" algn="ctr" rtl="0">
                        <a:lnSpc>
                          <a:spcPct val="107000"/>
                        </a:lnSpc>
                        <a:spcBef>
                          <a:spcPts val="0"/>
                        </a:spcBef>
                        <a:spcAft>
                          <a:spcPts val="0"/>
                        </a:spcAft>
                        <a:buNone/>
                      </a:pPr>
                      <a:r>
                        <a:rPr lang="tr-TR" b="1" dirty="0" smtClean="0"/>
                        <a:t>56</a:t>
                      </a:r>
                      <a:endParaRPr lang="tr-TR" b="1" dirty="0"/>
                    </a:p>
                  </a:txBody>
                  <a:tcPr marL="44200" marR="44200" marT="9475" marB="0" anchor="ctr">
                    <a:solidFill>
                      <a:schemeClr val="accent6">
                        <a:lumMod val="60000"/>
                        <a:lumOff val="40000"/>
                        <a:alpha val="0"/>
                      </a:schemeClr>
                    </a:solidFill>
                  </a:tcPr>
                </a:tc>
                <a:tc>
                  <a:txBody>
                    <a:bodyPr/>
                    <a:lstStyle/>
                    <a:p>
                      <a:pPr marL="0" marR="0" lvl="0" indent="0" algn="ctr" rtl="0">
                        <a:lnSpc>
                          <a:spcPct val="107000"/>
                        </a:lnSpc>
                        <a:spcBef>
                          <a:spcPts val="0"/>
                        </a:spcBef>
                        <a:spcAft>
                          <a:spcPts val="0"/>
                        </a:spcAft>
                        <a:buNone/>
                      </a:pPr>
                      <a:r>
                        <a:rPr lang="tr-TR" b="1"/>
                        <a:t> 0</a:t>
                      </a:r>
                      <a:endParaRPr b="1"/>
                    </a:p>
                  </a:txBody>
                  <a:tcPr marL="44200" marR="44200" marT="9475" marB="0" anchor="ctr"/>
                </a:tc>
                <a:tc>
                  <a:txBody>
                    <a:bodyPr/>
                    <a:lstStyle/>
                    <a:p>
                      <a:pPr algn="ctr" fontAlgn="b"/>
                      <a:r>
                        <a:rPr lang="tr-TR" sz="1400" b="1" i="0" u="none" strike="noStrike" dirty="0" smtClean="0">
                          <a:solidFill>
                            <a:srgbClr val="000000"/>
                          </a:solidFill>
                          <a:effectLst/>
                          <a:latin typeface="Calibri" panose="020F0502020204030204" pitchFamily="34" charset="0"/>
                        </a:rPr>
                        <a:t>124</a:t>
                      </a:r>
                      <a:endParaRPr lang="tr-TR" sz="14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345"/>
        <p:cNvGrpSpPr/>
        <p:nvPr/>
      </p:nvGrpSpPr>
      <p:grpSpPr>
        <a:xfrm>
          <a:off x="0" y="0"/>
          <a:ext cx="0" cy="0"/>
          <a:chOff x="0" y="0"/>
          <a:chExt cx="0" cy="0"/>
        </a:xfrm>
      </p:grpSpPr>
      <p:sp>
        <p:nvSpPr>
          <p:cNvPr id="346" name="Google Shape;346;p20"/>
          <p:cNvSpPr txBox="1">
            <a:spLocks noGrp="1"/>
          </p:cNvSpPr>
          <p:nvPr>
            <p:ph type="title"/>
          </p:nvPr>
        </p:nvSpPr>
        <p:spPr>
          <a:xfrm>
            <a:off x="288235" y="840509"/>
            <a:ext cx="10495722" cy="6326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AYAY Bölümü Ders Yükü Ortalaması (Saat)</a:t>
            </a:r>
            <a:endParaRPr/>
          </a:p>
        </p:txBody>
      </p:sp>
      <p:sp>
        <p:nvSpPr>
          <p:cNvPr id="347" name="Google Shape;34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348" name="Google Shape;34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19</a:t>
            </a:fld>
            <a:endParaRPr sz="1200" b="0" i="0" u="none" strike="noStrike" cap="none">
              <a:solidFill>
                <a:srgbClr val="888888"/>
              </a:solidFill>
              <a:latin typeface="Calibri"/>
              <a:ea typeface="Calibri"/>
              <a:cs typeface="Calibri"/>
              <a:sym typeface="Calibri"/>
            </a:endParaRPr>
          </a:p>
        </p:txBody>
      </p:sp>
      <p:graphicFrame>
        <p:nvGraphicFramePr>
          <p:cNvPr id="349" name="Google Shape;349;p20"/>
          <p:cNvGraphicFramePr/>
          <p:nvPr>
            <p:extLst>
              <p:ext uri="{D42A27DB-BD31-4B8C-83A1-F6EECF244321}">
                <p14:modId xmlns:p14="http://schemas.microsoft.com/office/powerpoint/2010/main" val="3266479431"/>
              </p:ext>
            </p:extLst>
          </p:nvPr>
        </p:nvGraphicFramePr>
        <p:xfrm>
          <a:off x="337931" y="1811970"/>
          <a:ext cx="11493825" cy="4411326"/>
        </p:xfrm>
        <a:graphic>
          <a:graphicData uri="http://schemas.openxmlformats.org/drawingml/2006/table">
            <a:tbl>
              <a:tblPr firstRow="1" firstCol="1" lastRow="1" lastCol="1" bandRow="1" bandCol="1">
                <a:noFill/>
                <a:tableStyleId>{3673A5A6-AA55-4509-8DD8-B38B00E81409}</a:tableStyleId>
              </a:tblPr>
              <a:tblGrid>
                <a:gridCol w="72855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794775">
                  <a:extLst>
                    <a:ext uri="{9D8B030D-6E8A-4147-A177-3AD203B41FA5}">
                      <a16:colId xmlns:a16="http://schemas.microsoft.com/office/drawing/2014/main" val="20002"/>
                    </a:ext>
                  </a:extLst>
                </a:gridCol>
                <a:gridCol w="1304275">
                  <a:extLst>
                    <a:ext uri="{9D8B030D-6E8A-4147-A177-3AD203B41FA5}">
                      <a16:colId xmlns:a16="http://schemas.microsoft.com/office/drawing/2014/main" val="20003"/>
                    </a:ext>
                  </a:extLst>
                </a:gridCol>
                <a:gridCol w="794775">
                  <a:extLst>
                    <a:ext uri="{9D8B030D-6E8A-4147-A177-3AD203B41FA5}">
                      <a16:colId xmlns:a16="http://schemas.microsoft.com/office/drawing/2014/main" val="20004"/>
                    </a:ext>
                  </a:extLst>
                </a:gridCol>
              </a:tblGrid>
              <a:tr h="794600">
                <a:tc>
                  <a:txBody>
                    <a:bodyPr/>
                    <a:lstStyle/>
                    <a:p>
                      <a:pPr marL="0" marR="0" lvl="0" indent="0" algn="ctr" rtl="0">
                        <a:lnSpc>
                          <a:spcPct val="107000"/>
                        </a:lnSpc>
                        <a:spcBef>
                          <a:spcPts val="0"/>
                        </a:spcBef>
                        <a:spcAft>
                          <a:spcPts val="0"/>
                        </a:spcAft>
                        <a:buNone/>
                      </a:pPr>
                      <a:r>
                        <a:rPr lang="tr-TR" sz="1400">
                          <a:solidFill>
                            <a:srgbClr val="FF0000"/>
                          </a:solidFill>
                          <a:latin typeface="Calibri"/>
                          <a:ea typeface="Calibri"/>
                          <a:cs typeface="Calibri"/>
                          <a:sym typeface="Calibri"/>
                        </a:rPr>
                        <a:t>BİRİM DERS YÜKÜ ORTALAMASI</a:t>
                      </a:r>
                      <a:endParaRPr/>
                    </a:p>
                    <a:p>
                      <a:pPr marL="0" marR="0" lvl="0" indent="0" algn="ctr" rtl="0">
                        <a:lnSpc>
                          <a:spcPct val="107000"/>
                        </a:lnSpc>
                        <a:spcBef>
                          <a:spcPts val="0"/>
                        </a:spcBef>
                        <a:spcAft>
                          <a:spcPts val="0"/>
                        </a:spcAft>
                        <a:buNone/>
                      </a:pPr>
                      <a:r>
                        <a:rPr lang="tr-TR" sz="1400" i="1">
                          <a:solidFill>
                            <a:srgbClr val="3333FF"/>
                          </a:solidFill>
                          <a:latin typeface="Calibri"/>
                          <a:ea typeface="Calibri"/>
                          <a:cs typeface="Calibri"/>
                          <a:sym typeface="Calibri"/>
                        </a:rPr>
                        <a:t>(Lütfen birim program yapınıza uygun olan satırları cevaplayınız) </a:t>
                      </a:r>
                      <a:endParaRPr sz="1400" i="1">
                        <a:solidFill>
                          <a:srgbClr val="3333FF"/>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2024 (Bahar- Güz)</a:t>
                      </a:r>
                      <a:endParaRPr sz="1200">
                        <a:solidFill>
                          <a:srgbClr val="FF0000"/>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2025 (Bahar- Güz)</a:t>
                      </a:r>
                      <a:endParaRPr sz="1200">
                        <a:solidFill>
                          <a:srgbClr val="FF0000"/>
                        </a:solidFill>
                        <a:latin typeface="Calibri"/>
                        <a:ea typeface="Calibri"/>
                        <a:cs typeface="Calibri"/>
                        <a:sym typeface="Calibri"/>
                      </a:endParaRPr>
                    </a:p>
                  </a:txBody>
                  <a:tcPr marL="6700" marR="6700" marT="6700" marB="0" anchor="ctr"/>
                </a:tc>
                <a:extLst>
                  <a:ext uri="{0D108BD9-81ED-4DB2-BD59-A6C34878D82A}">
                    <a16:rowId xmlns:a16="http://schemas.microsoft.com/office/drawing/2014/main" val="10000"/>
                  </a:ext>
                </a:extLst>
              </a:tr>
              <a:tr h="28903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1"/>
                  </a:ext>
                </a:extLst>
              </a:tr>
              <a:tr h="2026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28</a:t>
                      </a: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3</a:t>
                      </a:r>
                      <a:endParaRPr sz="11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dirty="0">
                          <a:latin typeface="Calibri"/>
                          <a:ea typeface="Calibri"/>
                          <a:cs typeface="Calibri"/>
                          <a:sym typeface="Calibri"/>
                        </a:rPr>
                        <a:t>29</a:t>
                      </a:r>
                      <a:endParaRPr dirty="0"/>
                    </a:p>
                  </a:txBody>
                  <a:tcPr marL="6700" marR="6700" marT="6700" marB="0" anchor="ctr"/>
                </a:tc>
                <a:extLst>
                  <a:ext uri="{0D108BD9-81ED-4DB2-BD59-A6C34878D82A}">
                    <a16:rowId xmlns:a16="http://schemas.microsoft.com/office/drawing/2014/main" val="10002"/>
                  </a:ext>
                </a:extLst>
              </a:tr>
              <a:tr h="28700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(Tez, tez izleme, seminer ve uzmanlık dersleri hariç)</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3"/>
                  </a:ext>
                </a:extLst>
              </a:tr>
              <a:tr h="3997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(Sadece tez, tez izleme, seminer ve uzmanlık dersleri)</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4"/>
                  </a:ext>
                </a:extLst>
              </a:tr>
              <a:tr h="29527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TOPLAM Ders Yükü (saat)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28</a:t>
                      </a: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3</a:t>
                      </a:r>
                      <a:r>
                        <a:rPr lang="tr-TR" sz="1100" dirty="0">
                          <a:latin typeface="Calibri"/>
                          <a:ea typeface="Calibri"/>
                          <a:cs typeface="Calibri"/>
                          <a:sym typeface="Calibri"/>
                        </a:rPr>
                        <a:t> </a:t>
                      </a:r>
                      <a:endParaRPr sz="11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29</a:t>
                      </a:r>
                      <a:endParaRPr/>
                    </a:p>
                  </a:txBody>
                  <a:tcPr marL="6700" marR="6700" marT="6700" marB="0" anchor="ctr"/>
                </a:tc>
                <a:extLst>
                  <a:ext uri="{0D108BD9-81ED-4DB2-BD59-A6C34878D82A}">
                    <a16:rowId xmlns:a16="http://schemas.microsoft.com/office/drawing/2014/main" val="10005"/>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6"/>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7"/>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8"/>
                  </a:ext>
                </a:extLst>
              </a:tr>
              <a:tr h="2861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TOPLAM Ders Yükü (saat) (Ön lisans ve Lisans)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9"/>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0"/>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Hariç)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1"/>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Dahil)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2"/>
                  </a:ext>
                </a:extLst>
              </a:tr>
              <a:tr h="186300">
                <a:tc gridSpan="5">
                  <a:txBody>
                    <a:bodyPr/>
                    <a:lstStyle/>
                    <a:p>
                      <a:pPr marL="0" marR="0" lvl="0" indent="0" algn="l" rtl="0">
                        <a:lnSpc>
                          <a:spcPct val="107000"/>
                        </a:lnSpc>
                        <a:spcBef>
                          <a:spcPts val="0"/>
                        </a:spcBef>
                        <a:spcAft>
                          <a:spcPts val="0"/>
                        </a:spcAft>
                        <a:buNone/>
                      </a:pPr>
                      <a:r>
                        <a:rPr lang="tr-TR" sz="1200" dirty="0">
                          <a:solidFill>
                            <a:srgbClr val="FF0000"/>
                          </a:solidFill>
                          <a:latin typeface="Calibri"/>
                          <a:ea typeface="Calibri"/>
                          <a:cs typeface="Calibri"/>
                          <a:sym typeface="Calibri"/>
                        </a:rPr>
                        <a:t>*: Her bir satırın karşısına o yıla ait toplam</a:t>
                      </a:r>
                      <a:r>
                        <a:rPr lang="tr-TR" sz="1100" dirty="0">
                          <a:latin typeface="Calibri"/>
                          <a:ea typeface="Calibri"/>
                          <a:cs typeface="Calibri"/>
                          <a:sym typeface="Calibri"/>
                        </a:rPr>
                        <a:t> </a:t>
                      </a:r>
                      <a:r>
                        <a:rPr lang="tr-TR" sz="1200" dirty="0">
                          <a:solidFill>
                            <a:srgbClr val="FF0000"/>
                          </a:solidFill>
                          <a:latin typeface="Calibri"/>
                          <a:ea typeface="Calibri"/>
                          <a:cs typeface="Calibri"/>
                          <a:sym typeface="Calibri"/>
                        </a:rPr>
                        <a:t>sayıyı yazınız.</a:t>
                      </a:r>
                      <a:endParaRPr sz="1200" dirty="0">
                        <a:solidFill>
                          <a:srgbClr val="FF0000"/>
                        </a:solidFill>
                        <a:latin typeface="Calibri"/>
                        <a:ea typeface="Calibri"/>
                        <a:cs typeface="Calibri"/>
                        <a:sym typeface="Calibri"/>
                      </a:endParaRPr>
                    </a:p>
                  </a:txBody>
                  <a:tcPr marL="6700" marR="6700" marT="670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bl>
          </a:graphicData>
        </a:graphic>
      </p:graphicFrame>
      <p:pic>
        <p:nvPicPr>
          <p:cNvPr id="350" name="Google Shape;350;p20"/>
          <p:cNvPicPr preferRelativeResize="0"/>
          <p:nvPr/>
        </p:nvPicPr>
        <p:blipFill rotWithShape="1">
          <a:blip r:embed="rId3">
            <a:alphaModFix/>
          </a:blip>
          <a:srcRect/>
          <a:stretch/>
        </p:blipFill>
        <p:spPr>
          <a:xfrm>
            <a:off x="11831782" y="6320598"/>
            <a:ext cx="367608" cy="3727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86"/>
        <p:cNvGrpSpPr/>
        <p:nvPr/>
      </p:nvGrpSpPr>
      <p:grpSpPr>
        <a:xfrm>
          <a:off x="0" y="0"/>
          <a:ext cx="0" cy="0"/>
          <a:chOff x="0" y="0"/>
          <a:chExt cx="0" cy="0"/>
        </a:xfrm>
      </p:grpSpPr>
      <p:sp>
        <p:nvSpPr>
          <p:cNvPr id="187" name="Google Shape;187;p2"/>
          <p:cNvSpPr txBox="1">
            <a:spLocks noGrp="1"/>
          </p:cNvSpPr>
          <p:nvPr>
            <p:ph type="title"/>
          </p:nvPr>
        </p:nvSpPr>
        <p:spPr>
          <a:xfrm>
            <a:off x="1300124" y="793597"/>
            <a:ext cx="9104811" cy="5094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SUNUM PLANI</a:t>
            </a:r>
            <a:endParaRPr sz="2800" b="1">
              <a:solidFill>
                <a:srgbClr val="FF0000"/>
              </a:solidFill>
              <a:latin typeface="Calibri"/>
              <a:ea typeface="Calibri"/>
              <a:cs typeface="Calibri"/>
              <a:sym typeface="Calibri"/>
            </a:endParaRPr>
          </a:p>
        </p:txBody>
      </p:sp>
      <p:sp>
        <p:nvSpPr>
          <p:cNvPr id="188" name="Google Shape;188;p2"/>
          <p:cNvSpPr txBox="1">
            <a:spLocks noGrp="1"/>
          </p:cNvSpPr>
          <p:nvPr>
            <p:ph type="body" idx="1"/>
          </p:nvPr>
        </p:nvSpPr>
        <p:spPr>
          <a:xfrm>
            <a:off x="3581400" y="1927960"/>
            <a:ext cx="5193145" cy="4313657"/>
          </a:xfrm>
          <a:prstGeom prst="rect">
            <a:avLst/>
          </a:prstGeom>
          <a:noFill/>
          <a:ln>
            <a:noFill/>
          </a:ln>
        </p:spPr>
        <p:txBody>
          <a:bodyPr spcFirstLastPara="1" wrap="square" lIns="91425" tIns="45700" rIns="91425" bIns="45700" anchor="t" anchorCtr="0">
            <a:normAutofit fontScale="55000" lnSpcReduction="20000"/>
          </a:bodyPr>
          <a:lstStyle/>
          <a:p>
            <a:pPr marL="514350" lvl="0" indent="-514350" algn="l" rtl="0">
              <a:lnSpc>
                <a:spcPct val="150000"/>
              </a:lnSpc>
              <a:spcBef>
                <a:spcPts val="0"/>
              </a:spcBef>
              <a:spcAft>
                <a:spcPts val="0"/>
              </a:spcAft>
              <a:buClr>
                <a:srgbClr val="3333FF"/>
              </a:buClr>
              <a:buSzPct val="100000"/>
              <a:buFont typeface="Calibri"/>
              <a:buAutoNum type="arabicParenR"/>
            </a:pPr>
            <a:r>
              <a:rPr lang="tr-TR" sz="3200" b="1">
                <a:solidFill>
                  <a:srgbClr val="3333FF"/>
                </a:solidFill>
              </a:rPr>
              <a:t>GİRİŞ</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YÖNETİM</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PERSONEL</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EĞİTİM ÖĞRETİM</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FİZİKSEL ALTYAPI VE TESİSLER</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ARAŞTIRMA VE GELİŞTİRME</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ULUSLARARASILAŞMA</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KALİTE VE AKREDİTASYON ÇALIŞMALARI</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SORULAR VE ÖNERİLER</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KAPANIŞ</a:t>
            </a:r>
            <a:endParaRPr/>
          </a:p>
        </p:txBody>
      </p:sp>
      <p:sp>
        <p:nvSpPr>
          <p:cNvPr id="189" name="Google Shape;189;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190" name="Google Shape;19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354"/>
        <p:cNvGrpSpPr/>
        <p:nvPr/>
      </p:nvGrpSpPr>
      <p:grpSpPr>
        <a:xfrm>
          <a:off x="0" y="0"/>
          <a:ext cx="0" cy="0"/>
          <a:chOff x="0" y="0"/>
          <a:chExt cx="0" cy="0"/>
        </a:xfrm>
      </p:grpSpPr>
      <p:sp>
        <p:nvSpPr>
          <p:cNvPr id="355" name="Google Shape;355;g3b60f6c908e_0_464"/>
          <p:cNvSpPr txBox="1">
            <a:spLocks noGrp="1"/>
          </p:cNvSpPr>
          <p:nvPr>
            <p:ph type="title"/>
          </p:nvPr>
        </p:nvSpPr>
        <p:spPr>
          <a:xfrm>
            <a:off x="288235" y="840509"/>
            <a:ext cx="10495800" cy="632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YBS Bölümü Ders Yükü Ortalaması (Saat)</a:t>
            </a:r>
            <a:endParaRPr/>
          </a:p>
        </p:txBody>
      </p:sp>
      <p:sp>
        <p:nvSpPr>
          <p:cNvPr id="356" name="Google Shape;356;g3b60f6c908e_0_46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357" name="Google Shape;357;g3b60f6c908e_0_46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20</a:t>
            </a:fld>
            <a:endParaRPr/>
          </a:p>
        </p:txBody>
      </p:sp>
      <p:graphicFrame>
        <p:nvGraphicFramePr>
          <p:cNvPr id="358" name="Google Shape;358;g3b60f6c908e_0_464"/>
          <p:cNvGraphicFramePr/>
          <p:nvPr>
            <p:extLst>
              <p:ext uri="{D42A27DB-BD31-4B8C-83A1-F6EECF244321}">
                <p14:modId xmlns:p14="http://schemas.microsoft.com/office/powerpoint/2010/main" val="3604046376"/>
              </p:ext>
            </p:extLst>
          </p:nvPr>
        </p:nvGraphicFramePr>
        <p:xfrm>
          <a:off x="337931" y="1811970"/>
          <a:ext cx="11493825" cy="4356221"/>
        </p:xfrm>
        <a:graphic>
          <a:graphicData uri="http://schemas.openxmlformats.org/drawingml/2006/table">
            <a:tbl>
              <a:tblPr firstRow="1" firstCol="1" lastRow="1" lastCol="1" bandRow="1" bandCol="1">
                <a:noFill/>
                <a:tableStyleId>{3673A5A6-AA55-4509-8DD8-B38B00E81409}</a:tableStyleId>
              </a:tblPr>
              <a:tblGrid>
                <a:gridCol w="72855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794775">
                  <a:extLst>
                    <a:ext uri="{9D8B030D-6E8A-4147-A177-3AD203B41FA5}">
                      <a16:colId xmlns:a16="http://schemas.microsoft.com/office/drawing/2014/main" val="20002"/>
                    </a:ext>
                  </a:extLst>
                </a:gridCol>
                <a:gridCol w="1304275">
                  <a:extLst>
                    <a:ext uri="{9D8B030D-6E8A-4147-A177-3AD203B41FA5}">
                      <a16:colId xmlns:a16="http://schemas.microsoft.com/office/drawing/2014/main" val="20003"/>
                    </a:ext>
                  </a:extLst>
                </a:gridCol>
                <a:gridCol w="794775">
                  <a:extLst>
                    <a:ext uri="{9D8B030D-6E8A-4147-A177-3AD203B41FA5}">
                      <a16:colId xmlns:a16="http://schemas.microsoft.com/office/drawing/2014/main" val="20004"/>
                    </a:ext>
                  </a:extLst>
                </a:gridCol>
              </a:tblGrid>
              <a:tr h="794600">
                <a:tc>
                  <a:txBody>
                    <a:bodyPr/>
                    <a:lstStyle/>
                    <a:p>
                      <a:pPr marL="0" marR="0" lvl="0" indent="0" algn="ctr" rtl="0">
                        <a:lnSpc>
                          <a:spcPct val="107000"/>
                        </a:lnSpc>
                        <a:spcBef>
                          <a:spcPts val="0"/>
                        </a:spcBef>
                        <a:spcAft>
                          <a:spcPts val="0"/>
                        </a:spcAft>
                        <a:buNone/>
                      </a:pPr>
                      <a:r>
                        <a:rPr lang="tr-TR" sz="1400">
                          <a:solidFill>
                            <a:srgbClr val="FF0000"/>
                          </a:solidFill>
                          <a:latin typeface="Calibri"/>
                          <a:ea typeface="Calibri"/>
                          <a:cs typeface="Calibri"/>
                          <a:sym typeface="Calibri"/>
                        </a:rPr>
                        <a:t>BİRİM DERS YÜKÜ ORTALAMASI</a:t>
                      </a:r>
                      <a:endParaRPr/>
                    </a:p>
                    <a:p>
                      <a:pPr marL="0" marR="0" lvl="0" indent="0" algn="ctr" rtl="0">
                        <a:lnSpc>
                          <a:spcPct val="107000"/>
                        </a:lnSpc>
                        <a:spcBef>
                          <a:spcPts val="0"/>
                        </a:spcBef>
                        <a:spcAft>
                          <a:spcPts val="0"/>
                        </a:spcAft>
                        <a:buNone/>
                      </a:pPr>
                      <a:r>
                        <a:rPr lang="tr-TR" sz="1400" i="1">
                          <a:solidFill>
                            <a:srgbClr val="3333FF"/>
                          </a:solidFill>
                          <a:latin typeface="Calibri"/>
                          <a:ea typeface="Calibri"/>
                          <a:cs typeface="Calibri"/>
                          <a:sym typeface="Calibri"/>
                        </a:rPr>
                        <a:t>(Lütfen birim program yapınıza uygun olan satırları cevaplayınız) </a:t>
                      </a:r>
                      <a:endParaRPr sz="1400" i="1">
                        <a:solidFill>
                          <a:srgbClr val="3333FF"/>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dirty="0">
                          <a:solidFill>
                            <a:srgbClr val="FF0000"/>
                          </a:solidFill>
                          <a:latin typeface="Calibri"/>
                          <a:ea typeface="Calibri"/>
                          <a:cs typeface="Calibri"/>
                          <a:sym typeface="Calibri"/>
                        </a:rPr>
                        <a:t>Sayı </a:t>
                      </a:r>
                      <a:endParaRPr dirty="0"/>
                    </a:p>
                    <a:p>
                      <a:pPr marL="0" marR="0" lvl="0" indent="0" algn="ctr" rtl="0">
                        <a:lnSpc>
                          <a:spcPct val="107000"/>
                        </a:lnSpc>
                        <a:spcBef>
                          <a:spcPts val="0"/>
                        </a:spcBef>
                        <a:spcAft>
                          <a:spcPts val="0"/>
                        </a:spcAft>
                        <a:buNone/>
                      </a:pPr>
                      <a:r>
                        <a:rPr lang="tr-TR" sz="1200" dirty="0">
                          <a:solidFill>
                            <a:srgbClr val="FF0000"/>
                          </a:solidFill>
                          <a:latin typeface="Calibri"/>
                          <a:ea typeface="Calibri"/>
                          <a:cs typeface="Calibri"/>
                          <a:sym typeface="Calibri"/>
                        </a:rPr>
                        <a:t>(Öğretim Üyesi/ Öğretim Görevlisi/ Öğretim Elemanı)*</a:t>
                      </a:r>
                      <a:endParaRPr sz="1200" dirty="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2024 (Bahar- Güz)</a:t>
                      </a:r>
                      <a:endParaRPr sz="1200">
                        <a:solidFill>
                          <a:srgbClr val="FF0000"/>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2025 (Bahar- Güz)</a:t>
                      </a:r>
                      <a:endParaRPr sz="1200">
                        <a:solidFill>
                          <a:srgbClr val="FF0000"/>
                        </a:solidFill>
                        <a:latin typeface="Calibri"/>
                        <a:ea typeface="Calibri"/>
                        <a:cs typeface="Calibri"/>
                        <a:sym typeface="Calibri"/>
                      </a:endParaRPr>
                    </a:p>
                  </a:txBody>
                  <a:tcPr marL="6700" marR="6700" marT="6700" marB="0" anchor="ctr"/>
                </a:tc>
                <a:extLst>
                  <a:ext uri="{0D108BD9-81ED-4DB2-BD59-A6C34878D82A}">
                    <a16:rowId xmlns:a16="http://schemas.microsoft.com/office/drawing/2014/main" val="10000"/>
                  </a:ext>
                </a:extLst>
              </a:tr>
              <a:tr h="23392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dirty="0"/>
                    </a:p>
                  </a:txBody>
                  <a:tcPr marL="6700" marR="6700" marT="6700" marB="0" anchor="ctr"/>
                </a:tc>
                <a:tc>
                  <a:txBody>
                    <a:bodyPr/>
                    <a:lstStyle/>
                    <a:p>
                      <a:pPr marL="0" marR="0" lvl="0" indent="0" algn="ctr" rtl="0">
                        <a:lnSpc>
                          <a:spcPct val="107000"/>
                        </a:lnSpc>
                        <a:spcBef>
                          <a:spcPts val="0"/>
                        </a:spcBef>
                        <a:spcAft>
                          <a:spcPts val="0"/>
                        </a:spcAft>
                        <a:buNone/>
                      </a:pPr>
                      <a:endParaRPr dirty="0"/>
                    </a:p>
                  </a:txBody>
                  <a:tcPr marL="0" marR="0" marT="0" marB="0" anchor="ctr"/>
                </a:tc>
                <a:tc>
                  <a:txBody>
                    <a:bodyPr/>
                    <a:lstStyle/>
                    <a:p>
                      <a:pPr marL="0" marR="0" lvl="0" indent="0" algn="ctr" rtl="0">
                        <a:lnSpc>
                          <a:spcPct val="107000"/>
                        </a:lnSpc>
                        <a:spcBef>
                          <a:spcPts val="0"/>
                        </a:spcBef>
                        <a:spcAft>
                          <a:spcPts val="0"/>
                        </a:spcAft>
                        <a:buNone/>
                      </a:pPr>
                      <a:endParaRPr dirty="0"/>
                    </a:p>
                  </a:txBody>
                  <a:tcPr marL="6700" marR="6700" marT="6700" marB="0" anchor="ctr"/>
                </a:tc>
                <a:extLst>
                  <a:ext uri="{0D108BD9-81ED-4DB2-BD59-A6C34878D82A}">
                    <a16:rowId xmlns:a16="http://schemas.microsoft.com/office/drawing/2014/main" val="10001"/>
                  </a:ext>
                </a:extLst>
              </a:tr>
              <a:tr h="2026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14</a:t>
                      </a:r>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3</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20</a:t>
                      </a:r>
                      <a:endParaRPr/>
                    </a:p>
                  </a:txBody>
                  <a:tcPr marL="6700" marR="6700" marT="6700" marB="0" anchor="ctr"/>
                </a:tc>
                <a:extLst>
                  <a:ext uri="{0D108BD9-81ED-4DB2-BD59-A6C34878D82A}">
                    <a16:rowId xmlns:a16="http://schemas.microsoft.com/office/drawing/2014/main" val="10002"/>
                  </a:ext>
                </a:extLst>
              </a:tr>
              <a:tr h="28700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(Tez, tez izleme, seminer ve uzmanlık dersleri hariç)</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a:t>
                      </a:r>
                      <a:endParaRPr dirty="0"/>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5</a:t>
                      </a:r>
                      <a:endParaRPr/>
                    </a:p>
                  </a:txBody>
                  <a:tcPr marL="6700" marR="6700" marT="6700" marB="0" anchor="ctr"/>
                </a:tc>
                <a:extLst>
                  <a:ext uri="{0D108BD9-81ED-4DB2-BD59-A6C34878D82A}">
                    <a16:rowId xmlns:a16="http://schemas.microsoft.com/office/drawing/2014/main" val="10003"/>
                  </a:ext>
                </a:extLst>
              </a:tr>
              <a:tr h="3997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(Sadece tez, tez izleme, seminer ve uzmanlık dersleri)</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a:t>
                      </a:r>
                      <a:endParaRPr dirty="0"/>
                    </a:p>
                  </a:txBody>
                  <a:tcPr marL="6700" marR="6700" marT="6700" marB="0" anchor="ctr"/>
                </a:tc>
                <a:extLst>
                  <a:ext uri="{0D108BD9-81ED-4DB2-BD59-A6C34878D82A}">
                    <a16:rowId xmlns:a16="http://schemas.microsoft.com/office/drawing/2014/main" val="10004"/>
                  </a:ext>
                </a:extLst>
              </a:tr>
              <a:tr h="29527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TOPLAM Ders Yükü (saat)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3</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40</a:t>
                      </a:r>
                      <a:endParaRPr dirty="0"/>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3</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64</a:t>
                      </a:r>
                      <a:endParaRPr dirty="0"/>
                    </a:p>
                  </a:txBody>
                  <a:tcPr marL="6700" marR="6700" marT="6700" marB="0" anchor="ctr"/>
                </a:tc>
                <a:extLst>
                  <a:ext uri="{0D108BD9-81ED-4DB2-BD59-A6C34878D82A}">
                    <a16:rowId xmlns:a16="http://schemas.microsoft.com/office/drawing/2014/main" val="10005"/>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6"/>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7"/>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8"/>
                  </a:ext>
                </a:extLst>
              </a:tr>
              <a:tr h="2861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TOPLAM Ders Yükü (saat) (Ön lisans ve Lisans)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9"/>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0"/>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Hariç)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1"/>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Dahil)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2"/>
                  </a:ext>
                </a:extLst>
              </a:tr>
              <a:tr h="186300">
                <a:tc gridSpan="5">
                  <a:txBody>
                    <a:bodyPr/>
                    <a:lstStyle/>
                    <a:p>
                      <a:pPr marL="0" marR="0" lvl="0" indent="0" algn="l" rtl="0">
                        <a:lnSpc>
                          <a:spcPct val="107000"/>
                        </a:lnSpc>
                        <a:spcBef>
                          <a:spcPts val="0"/>
                        </a:spcBef>
                        <a:spcAft>
                          <a:spcPts val="0"/>
                        </a:spcAft>
                        <a:buNone/>
                      </a:pPr>
                      <a:r>
                        <a:rPr lang="tr-TR" sz="1200" dirty="0">
                          <a:solidFill>
                            <a:srgbClr val="FF0000"/>
                          </a:solidFill>
                          <a:latin typeface="Calibri"/>
                          <a:ea typeface="Calibri"/>
                          <a:cs typeface="Calibri"/>
                          <a:sym typeface="Calibri"/>
                        </a:rPr>
                        <a:t>*: Her bir satırın karşısına o yıla ait toplam</a:t>
                      </a:r>
                      <a:r>
                        <a:rPr lang="tr-TR" sz="1100" dirty="0">
                          <a:latin typeface="Calibri"/>
                          <a:ea typeface="Calibri"/>
                          <a:cs typeface="Calibri"/>
                          <a:sym typeface="Calibri"/>
                        </a:rPr>
                        <a:t> </a:t>
                      </a:r>
                      <a:r>
                        <a:rPr lang="tr-TR" sz="1200" dirty="0">
                          <a:solidFill>
                            <a:srgbClr val="FF0000"/>
                          </a:solidFill>
                          <a:latin typeface="Calibri"/>
                          <a:ea typeface="Calibri"/>
                          <a:cs typeface="Calibri"/>
                          <a:sym typeface="Calibri"/>
                        </a:rPr>
                        <a:t>sayıyı yazınız.</a:t>
                      </a:r>
                      <a:endParaRPr sz="1200" dirty="0">
                        <a:solidFill>
                          <a:srgbClr val="FF0000"/>
                        </a:solidFill>
                        <a:latin typeface="Calibri"/>
                        <a:ea typeface="Calibri"/>
                        <a:cs typeface="Calibri"/>
                        <a:sym typeface="Calibri"/>
                      </a:endParaRPr>
                    </a:p>
                  </a:txBody>
                  <a:tcPr marL="6700" marR="6700" marT="670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bl>
          </a:graphicData>
        </a:graphic>
      </p:graphicFrame>
      <p:pic>
        <p:nvPicPr>
          <p:cNvPr id="359" name="Google Shape;359;g3b60f6c908e_0_464"/>
          <p:cNvPicPr preferRelativeResize="0"/>
          <p:nvPr/>
        </p:nvPicPr>
        <p:blipFill rotWithShape="1">
          <a:blip r:embed="rId3">
            <a:alphaModFix/>
          </a:blip>
          <a:srcRect/>
          <a:stretch/>
        </p:blipFill>
        <p:spPr>
          <a:xfrm>
            <a:off x="11831782" y="6320598"/>
            <a:ext cx="367608" cy="372713"/>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363"/>
        <p:cNvGrpSpPr/>
        <p:nvPr/>
      </p:nvGrpSpPr>
      <p:grpSpPr>
        <a:xfrm>
          <a:off x="0" y="0"/>
          <a:ext cx="0" cy="0"/>
          <a:chOff x="0" y="0"/>
          <a:chExt cx="0" cy="0"/>
        </a:xfrm>
      </p:grpSpPr>
      <p:sp>
        <p:nvSpPr>
          <p:cNvPr id="364" name="Google Shape;364;p21"/>
          <p:cNvSpPr txBox="1">
            <a:spLocks noGrp="1"/>
          </p:cNvSpPr>
          <p:nvPr>
            <p:ph type="title"/>
          </p:nvPr>
        </p:nvSpPr>
        <p:spPr>
          <a:xfrm>
            <a:off x="288235" y="840509"/>
            <a:ext cx="10495722" cy="6326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highlight>
                  <a:schemeClr val="accent4"/>
                </a:highlight>
              </a:rPr>
              <a:t>Birim Ders Yükü Ortalaması (Saat)</a:t>
            </a:r>
            <a:endParaRPr sz="3200" b="1">
              <a:solidFill>
                <a:srgbClr val="FF0000"/>
              </a:solidFill>
              <a:highlight>
                <a:schemeClr val="accent4"/>
              </a:highlight>
            </a:endParaRPr>
          </a:p>
        </p:txBody>
      </p:sp>
      <p:sp>
        <p:nvSpPr>
          <p:cNvPr id="365" name="Google Shape;3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66" name="Google Shape;36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21</a:t>
            </a:fld>
            <a:endParaRPr/>
          </a:p>
        </p:txBody>
      </p:sp>
      <p:graphicFrame>
        <p:nvGraphicFramePr>
          <p:cNvPr id="367" name="Google Shape;367;p21"/>
          <p:cNvGraphicFramePr/>
          <p:nvPr>
            <p:extLst>
              <p:ext uri="{D42A27DB-BD31-4B8C-83A1-F6EECF244321}">
                <p14:modId xmlns:p14="http://schemas.microsoft.com/office/powerpoint/2010/main" val="4046096800"/>
              </p:ext>
            </p:extLst>
          </p:nvPr>
        </p:nvGraphicFramePr>
        <p:xfrm>
          <a:off x="337931" y="1811970"/>
          <a:ext cx="11493825" cy="5138201"/>
        </p:xfrm>
        <a:graphic>
          <a:graphicData uri="http://schemas.openxmlformats.org/drawingml/2006/table">
            <a:tbl>
              <a:tblPr firstRow="1" firstCol="1" lastRow="1" lastCol="1" bandRow="1" bandCol="1">
                <a:noFill/>
                <a:tableStyleId>{3673A5A6-AA55-4509-8DD8-B38B00E81409}</a:tableStyleId>
              </a:tblPr>
              <a:tblGrid>
                <a:gridCol w="72855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794775">
                  <a:extLst>
                    <a:ext uri="{9D8B030D-6E8A-4147-A177-3AD203B41FA5}">
                      <a16:colId xmlns:a16="http://schemas.microsoft.com/office/drawing/2014/main" val="20002"/>
                    </a:ext>
                  </a:extLst>
                </a:gridCol>
                <a:gridCol w="1304275">
                  <a:extLst>
                    <a:ext uri="{9D8B030D-6E8A-4147-A177-3AD203B41FA5}">
                      <a16:colId xmlns:a16="http://schemas.microsoft.com/office/drawing/2014/main" val="20003"/>
                    </a:ext>
                  </a:extLst>
                </a:gridCol>
                <a:gridCol w="794775">
                  <a:extLst>
                    <a:ext uri="{9D8B030D-6E8A-4147-A177-3AD203B41FA5}">
                      <a16:colId xmlns:a16="http://schemas.microsoft.com/office/drawing/2014/main" val="20004"/>
                    </a:ext>
                  </a:extLst>
                </a:gridCol>
              </a:tblGrid>
              <a:tr h="794600">
                <a:tc>
                  <a:txBody>
                    <a:bodyPr/>
                    <a:lstStyle/>
                    <a:p>
                      <a:pPr marL="0" marR="0" lvl="0" indent="0" algn="ctr" rtl="0">
                        <a:lnSpc>
                          <a:spcPct val="107000"/>
                        </a:lnSpc>
                        <a:spcBef>
                          <a:spcPts val="0"/>
                        </a:spcBef>
                        <a:spcAft>
                          <a:spcPts val="0"/>
                        </a:spcAft>
                        <a:buNone/>
                      </a:pPr>
                      <a:r>
                        <a:rPr lang="tr-TR" sz="1400">
                          <a:solidFill>
                            <a:srgbClr val="FF0000"/>
                          </a:solidFill>
                          <a:latin typeface="Calibri"/>
                          <a:ea typeface="Calibri"/>
                          <a:cs typeface="Calibri"/>
                          <a:sym typeface="Calibri"/>
                        </a:rPr>
                        <a:t>BİRİM DERS YÜKÜ ORTALAMASI</a:t>
                      </a:r>
                      <a:endParaRPr/>
                    </a:p>
                    <a:p>
                      <a:pPr marL="0" marR="0" lvl="0" indent="0" algn="ctr" rtl="0">
                        <a:lnSpc>
                          <a:spcPct val="107000"/>
                        </a:lnSpc>
                        <a:spcBef>
                          <a:spcPts val="0"/>
                        </a:spcBef>
                        <a:spcAft>
                          <a:spcPts val="0"/>
                        </a:spcAft>
                        <a:buNone/>
                      </a:pPr>
                      <a:r>
                        <a:rPr lang="tr-TR" sz="1400" i="1">
                          <a:solidFill>
                            <a:srgbClr val="3333FF"/>
                          </a:solidFill>
                          <a:latin typeface="Calibri"/>
                          <a:ea typeface="Calibri"/>
                          <a:cs typeface="Calibri"/>
                          <a:sym typeface="Calibri"/>
                        </a:rPr>
                        <a:t>(Lütfen birim program yapınıza uygun olan satırları cevaplayınız) </a:t>
                      </a:r>
                      <a:endParaRPr sz="1400" i="1">
                        <a:solidFill>
                          <a:srgbClr val="3333FF"/>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2024 (Bahar- Güz)</a:t>
                      </a:r>
                      <a:endParaRPr sz="1200">
                        <a:solidFill>
                          <a:srgbClr val="FF0000"/>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2025 (Bahar- Güz)</a:t>
                      </a:r>
                      <a:endParaRPr sz="1200">
                        <a:solidFill>
                          <a:srgbClr val="FF0000"/>
                        </a:solidFill>
                        <a:latin typeface="Calibri"/>
                        <a:ea typeface="Calibri"/>
                        <a:cs typeface="Calibri"/>
                        <a:sym typeface="Calibri"/>
                      </a:endParaRPr>
                    </a:p>
                  </a:txBody>
                  <a:tcPr marL="6700" marR="6700" marT="6700" marB="0" anchor="ctr"/>
                </a:tc>
                <a:extLst>
                  <a:ext uri="{0D108BD9-81ED-4DB2-BD59-A6C34878D82A}">
                    <a16:rowId xmlns:a16="http://schemas.microsoft.com/office/drawing/2014/main" val="10000"/>
                  </a:ext>
                </a:extLst>
              </a:tr>
              <a:tr h="23392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a:t>
                      </a:r>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3</a:t>
                      </a:r>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a:t>
                      </a:r>
                      <a:endParaRPr/>
                    </a:p>
                  </a:txBody>
                  <a:tcPr marL="6700" marR="6700" marT="6700" marB="0" anchor="ctr"/>
                </a:tc>
                <a:extLst>
                  <a:ext uri="{0D108BD9-81ED-4DB2-BD59-A6C34878D82A}">
                    <a16:rowId xmlns:a16="http://schemas.microsoft.com/office/drawing/2014/main" val="10001"/>
                  </a:ext>
                </a:extLst>
              </a:tr>
              <a:tr h="2026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r>
                        <a:rPr lang="tr-TR" sz="1100" dirty="0" smtClean="0">
                          <a:latin typeface="Calibri"/>
                          <a:ea typeface="Calibri"/>
                          <a:cs typeface="Calibri"/>
                          <a:sym typeface="Calibri"/>
                        </a:rPr>
                        <a:t>6</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42</a:t>
                      </a:r>
                      <a:endParaRPr dirty="0"/>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r>
                        <a:rPr lang="tr-TR" sz="1100" dirty="0" smtClean="0">
                          <a:latin typeface="Calibri"/>
                          <a:ea typeface="Calibri"/>
                          <a:cs typeface="Calibri"/>
                          <a:sym typeface="Calibri"/>
                        </a:rPr>
                        <a:t>6</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48</a:t>
                      </a:r>
                      <a:endParaRPr dirty="0"/>
                    </a:p>
                  </a:txBody>
                  <a:tcPr marL="6700" marR="6700" marT="6700" marB="0" anchor="ctr"/>
                </a:tc>
                <a:extLst>
                  <a:ext uri="{0D108BD9-81ED-4DB2-BD59-A6C34878D82A}">
                    <a16:rowId xmlns:a16="http://schemas.microsoft.com/office/drawing/2014/main" val="10002"/>
                  </a:ext>
                </a:extLst>
              </a:tr>
              <a:tr h="28700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(Tez, tez izleme, seminer ve uzmanlık dersleri hariç)</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a:t>
                      </a:r>
                      <a:endParaRPr dirty="0"/>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5</a:t>
                      </a:r>
                      <a:endParaRPr/>
                    </a:p>
                  </a:txBody>
                  <a:tcPr marL="6700" marR="6700" marT="6700" marB="0" anchor="ctr"/>
                </a:tc>
                <a:extLst>
                  <a:ext uri="{0D108BD9-81ED-4DB2-BD59-A6C34878D82A}">
                    <a16:rowId xmlns:a16="http://schemas.microsoft.com/office/drawing/2014/main" val="10003"/>
                  </a:ext>
                </a:extLst>
              </a:tr>
              <a:tr h="3997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(Sadece tez, tez izleme, seminer ve uzmanlık dersleri)</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a:t>
                      </a: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3</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a:t>
                      </a:r>
                      <a:endParaRPr dirty="0"/>
                    </a:p>
                  </a:txBody>
                  <a:tcPr marL="6700" marR="6700" marT="6700" marB="0" anchor="ctr"/>
                </a:tc>
                <a:extLst>
                  <a:ext uri="{0D108BD9-81ED-4DB2-BD59-A6C34878D82A}">
                    <a16:rowId xmlns:a16="http://schemas.microsoft.com/office/drawing/2014/main" val="10004"/>
                  </a:ext>
                </a:extLst>
              </a:tr>
              <a:tr h="29527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TOPLAM Ders Yükü (saat)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r>
                        <a:rPr lang="tr-TR" sz="1100" dirty="0" smtClean="0">
                          <a:latin typeface="Calibri"/>
                          <a:ea typeface="Calibri"/>
                          <a:cs typeface="Calibri"/>
                          <a:sym typeface="Calibri"/>
                        </a:rPr>
                        <a:t>6</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68</a:t>
                      </a:r>
                      <a:endParaRPr dirty="0"/>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r>
                        <a:rPr lang="tr-TR" sz="1100" dirty="0" smtClean="0">
                          <a:latin typeface="Calibri"/>
                          <a:ea typeface="Calibri"/>
                          <a:cs typeface="Calibri"/>
                          <a:sym typeface="Calibri"/>
                        </a:rPr>
                        <a:t>6</a:t>
                      </a:r>
                      <a:endParaRPr sz="1100"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93</a:t>
                      </a:r>
                      <a:endParaRPr dirty="0"/>
                    </a:p>
                  </a:txBody>
                  <a:tcPr marL="6700" marR="6700" marT="6700" marB="0" anchor="ctr"/>
                </a:tc>
                <a:extLst>
                  <a:ext uri="{0D108BD9-81ED-4DB2-BD59-A6C34878D82A}">
                    <a16:rowId xmlns:a16="http://schemas.microsoft.com/office/drawing/2014/main" val="10005"/>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6"/>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7"/>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endParaRPr sz="11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8"/>
                  </a:ext>
                </a:extLst>
              </a:tr>
              <a:tr h="2861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TOPLAM Ders Yükü (saat) (Ön lisans ve Lisans)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9"/>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0"/>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Hariç)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1"/>
                  </a:ext>
                </a:extLst>
              </a:tr>
              <a:tr h="120823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Dahil)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2"/>
                  </a:ext>
                </a:extLst>
              </a:tr>
              <a:tr h="186300">
                <a:tc gridSpan="5">
                  <a:txBody>
                    <a:bodyPr/>
                    <a:lstStyle/>
                    <a:p>
                      <a:pPr marL="0" marR="0" lvl="0" indent="0" algn="l" rtl="0">
                        <a:lnSpc>
                          <a:spcPct val="107000"/>
                        </a:lnSpc>
                        <a:spcBef>
                          <a:spcPts val="0"/>
                        </a:spcBef>
                        <a:spcAft>
                          <a:spcPts val="0"/>
                        </a:spcAft>
                        <a:buNone/>
                      </a:pPr>
                      <a:r>
                        <a:rPr lang="tr-TR" sz="1200" dirty="0">
                          <a:solidFill>
                            <a:srgbClr val="FF0000"/>
                          </a:solidFill>
                          <a:latin typeface="Calibri"/>
                          <a:ea typeface="Calibri"/>
                          <a:cs typeface="Calibri"/>
                          <a:sym typeface="Calibri"/>
                        </a:rPr>
                        <a:t>*: Her bir satırın karşısına o yıla ait toplam</a:t>
                      </a:r>
                      <a:r>
                        <a:rPr lang="tr-TR" sz="1100" dirty="0">
                          <a:latin typeface="Calibri"/>
                          <a:ea typeface="Calibri"/>
                          <a:cs typeface="Calibri"/>
                          <a:sym typeface="Calibri"/>
                        </a:rPr>
                        <a:t> </a:t>
                      </a:r>
                      <a:r>
                        <a:rPr lang="tr-TR" sz="1200" dirty="0">
                          <a:solidFill>
                            <a:srgbClr val="FF0000"/>
                          </a:solidFill>
                          <a:latin typeface="Calibri"/>
                          <a:ea typeface="Calibri"/>
                          <a:cs typeface="Calibri"/>
                          <a:sym typeface="Calibri"/>
                        </a:rPr>
                        <a:t>sayıyı yazınız.</a:t>
                      </a:r>
                      <a:endParaRPr sz="1200" dirty="0">
                        <a:solidFill>
                          <a:srgbClr val="FF0000"/>
                        </a:solidFill>
                        <a:latin typeface="Calibri"/>
                        <a:ea typeface="Calibri"/>
                        <a:cs typeface="Calibri"/>
                        <a:sym typeface="Calibri"/>
                      </a:endParaRPr>
                    </a:p>
                  </a:txBody>
                  <a:tcPr marL="6700" marR="6700" marT="670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bl>
          </a:graphicData>
        </a:graphic>
      </p:graphicFrame>
      <p:pic>
        <p:nvPicPr>
          <p:cNvPr id="368" name="Google Shape;368;p21"/>
          <p:cNvPicPr preferRelativeResize="0"/>
          <p:nvPr/>
        </p:nvPicPr>
        <p:blipFill rotWithShape="1">
          <a:blip r:embed="rId3">
            <a:alphaModFix/>
          </a:blip>
          <a:srcRect/>
          <a:stretch/>
        </p:blipFill>
        <p:spPr>
          <a:xfrm>
            <a:off x="11831782" y="6320598"/>
            <a:ext cx="367608" cy="3727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3"/>
          <p:cNvSpPr txBox="1">
            <a:spLocks noGrp="1"/>
          </p:cNvSpPr>
          <p:nvPr>
            <p:ph type="title"/>
          </p:nvPr>
        </p:nvSpPr>
        <p:spPr>
          <a:xfrm>
            <a:off x="129310" y="766618"/>
            <a:ext cx="10603345" cy="7297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Ön Lisans / Lisans Bölüm ve Program Sayısı</a:t>
            </a:r>
            <a:br>
              <a:rPr lang="tr-TR" sz="2800" b="1">
                <a:solidFill>
                  <a:srgbClr val="FF0000"/>
                </a:solidFill>
              </a:rPr>
            </a:br>
            <a:r>
              <a:rPr lang="tr-TR" sz="1600" b="1" i="1">
                <a:solidFill>
                  <a:srgbClr val="0066FF"/>
                </a:solidFill>
              </a:rPr>
              <a:t>(Biriminize uygun olan satırları doldurunuz lütfen) </a:t>
            </a:r>
            <a:endParaRPr sz="1600" i="1">
              <a:solidFill>
                <a:srgbClr val="0066FF"/>
              </a:solidFill>
            </a:endParaRPr>
          </a:p>
        </p:txBody>
      </p:sp>
      <p:sp>
        <p:nvSpPr>
          <p:cNvPr id="374" name="Google Shape;37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75" name="Google Shape;37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22</a:t>
            </a:fld>
            <a:endParaRPr/>
          </a:p>
        </p:txBody>
      </p:sp>
      <p:graphicFrame>
        <p:nvGraphicFramePr>
          <p:cNvPr id="376" name="Google Shape;376;p23"/>
          <p:cNvGraphicFramePr/>
          <p:nvPr/>
        </p:nvGraphicFramePr>
        <p:xfrm>
          <a:off x="535711" y="2041235"/>
          <a:ext cx="11102100" cy="3124850"/>
        </p:xfrm>
        <a:graphic>
          <a:graphicData uri="http://schemas.openxmlformats.org/drawingml/2006/table">
            <a:tbl>
              <a:tblPr firstRow="1" firstCol="1" lastRow="1" lastCol="1" bandRow="1" bandCol="1">
                <a:noFill/>
                <a:tableStyleId>{AFF1343A-BB85-4D14-9737-C0707BBEDAA2}</a:tableStyleId>
              </a:tblPr>
              <a:tblGrid>
                <a:gridCol w="5144650">
                  <a:extLst>
                    <a:ext uri="{9D8B030D-6E8A-4147-A177-3AD203B41FA5}">
                      <a16:colId xmlns:a16="http://schemas.microsoft.com/office/drawing/2014/main" val="20000"/>
                    </a:ext>
                  </a:extLst>
                </a:gridCol>
                <a:gridCol w="3371175">
                  <a:extLst>
                    <a:ext uri="{9D8B030D-6E8A-4147-A177-3AD203B41FA5}">
                      <a16:colId xmlns:a16="http://schemas.microsoft.com/office/drawing/2014/main" val="20001"/>
                    </a:ext>
                  </a:extLst>
                </a:gridCol>
                <a:gridCol w="2586275">
                  <a:extLst>
                    <a:ext uri="{9D8B030D-6E8A-4147-A177-3AD203B41FA5}">
                      <a16:colId xmlns:a16="http://schemas.microsoft.com/office/drawing/2014/main" val="20002"/>
                    </a:ext>
                  </a:extLst>
                </a:gridCol>
              </a:tblGrid>
              <a:tr h="443350">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Program Sayısı</a:t>
                      </a:r>
                      <a:endParaRPr sz="2400" b="1" i="0" u="none" strike="noStrike">
                        <a:solidFill>
                          <a:srgbClr val="FF0000"/>
                        </a:solidFill>
                        <a:latin typeface="Calibri"/>
                        <a:ea typeface="Calibri"/>
                        <a:cs typeface="Calibri"/>
                        <a:sym typeface="Calibri"/>
                      </a:endParaRPr>
                    </a:p>
                  </a:txBody>
                  <a:tcPr marL="7625" marR="7625" marT="7625" marB="0" anchor="ct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2024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2025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0"/>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Bölüm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1"/>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Programı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2"/>
                  </a:ext>
                </a:extLst>
              </a:tr>
              <a:tr h="382925">
                <a:tc>
                  <a:txBody>
                    <a:bodyPr/>
                    <a:lstStyle/>
                    <a:p>
                      <a:pPr marL="72000" marR="0" lvl="0" indent="0" algn="r" rtl="0">
                        <a:lnSpc>
                          <a:spcPct val="100000"/>
                        </a:lnSpc>
                        <a:spcBef>
                          <a:spcPts val="0"/>
                        </a:spcBef>
                        <a:spcAft>
                          <a:spcPts val="0"/>
                        </a:spcAft>
                        <a:buNone/>
                      </a:pPr>
                      <a:r>
                        <a:rPr lang="tr-TR" sz="2000" b="1" u="none" strike="noStrike">
                          <a:solidFill>
                            <a:srgbClr val="FF0000"/>
                          </a:solidFill>
                        </a:rPr>
                        <a:t>Öğrenci Alan Aktif Ön Lisans Program Sayısı</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3"/>
                  </a:ext>
                </a:extLst>
              </a:tr>
              <a:tr h="382925">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Bölüm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4"/>
                  </a:ext>
                </a:extLst>
              </a:tr>
              <a:tr h="524700">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Programı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5"/>
                  </a:ext>
                </a:extLst>
              </a:tr>
              <a:tr h="625100">
                <a:tc>
                  <a:txBody>
                    <a:bodyPr/>
                    <a:lstStyle/>
                    <a:p>
                      <a:pPr marL="72000" marR="0" lvl="0" indent="0" algn="r" rtl="0">
                        <a:lnSpc>
                          <a:spcPct val="100000"/>
                        </a:lnSpc>
                        <a:spcBef>
                          <a:spcPts val="0"/>
                        </a:spcBef>
                        <a:spcAft>
                          <a:spcPts val="0"/>
                        </a:spcAft>
                        <a:buNone/>
                      </a:pPr>
                      <a:r>
                        <a:rPr lang="tr-TR" sz="2000" b="1" u="none" strike="noStrike">
                          <a:solidFill>
                            <a:srgbClr val="FF0000"/>
                          </a:solidFill>
                        </a:rPr>
                        <a:t>Öğrenci Alan Aktif Lisans Program Sayısı</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2</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a:spLocks noGrp="1"/>
          </p:cNvSpPr>
          <p:nvPr>
            <p:ph type="subTitle" idx="1"/>
          </p:nvPr>
        </p:nvSpPr>
        <p:spPr>
          <a:xfrm>
            <a:off x="1524000" y="2521384"/>
            <a:ext cx="9254836" cy="2457016"/>
          </a:xfrm>
          <a:prstGeom prst="rect">
            <a:avLst/>
          </a:prstGeom>
          <a:noFill/>
          <a:ln>
            <a:noFill/>
          </a:ln>
        </p:spPr>
        <p:txBody>
          <a:bodyPr spcFirstLastPara="1" wrap="square" lIns="91425" tIns="45700" rIns="91425" bIns="45700" anchor="t" anchorCtr="0">
            <a:normAutofit fontScale="32500" lnSpcReduction="20000"/>
          </a:bodyPr>
          <a:lstStyle/>
          <a:p>
            <a:pPr marL="0" lvl="0" indent="0" algn="ctr" rtl="0">
              <a:lnSpc>
                <a:spcPct val="90000"/>
              </a:lnSpc>
              <a:spcBef>
                <a:spcPts val="0"/>
              </a:spcBef>
              <a:spcAft>
                <a:spcPts val="0"/>
              </a:spcAft>
              <a:buClr>
                <a:srgbClr val="FF0000"/>
              </a:buClr>
              <a:buSzPct val="100000"/>
              <a:buNone/>
            </a:pPr>
            <a:r>
              <a:rPr lang="tr-TR" sz="24000" b="1">
                <a:solidFill>
                  <a:srgbClr val="FF0000"/>
                </a:solidFill>
              </a:rPr>
              <a:t>EĞİTİM ÖĞRETİM</a:t>
            </a:r>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rgbClr val="3333FF"/>
              </a:buClr>
              <a:buSzPct val="100000"/>
              <a:buNone/>
            </a:pPr>
            <a:r>
              <a:rPr lang="tr-TR" sz="9600" b="1">
                <a:solidFill>
                  <a:srgbClr val="3333FF"/>
                </a:solidFill>
              </a:rPr>
              <a:t>PROGRAMLAR VE ÖĞRENCİ </a:t>
            </a:r>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p:txBody>
      </p:sp>
      <p:sp>
        <p:nvSpPr>
          <p:cNvPr id="382" name="Google Shape;3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83" name="Google Shape;38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23</a:t>
            </a:fld>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5"/>
          <p:cNvSpPr txBox="1">
            <a:spLocks noGrp="1"/>
          </p:cNvSpPr>
          <p:nvPr>
            <p:ph type="title"/>
          </p:nvPr>
        </p:nvSpPr>
        <p:spPr>
          <a:xfrm>
            <a:off x="323273" y="766617"/>
            <a:ext cx="10455562" cy="6448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Ön Lisans / Lisans Eğitimi: </a:t>
            </a:r>
            <a:r>
              <a:rPr lang="tr-TR" sz="2800" b="1">
                <a:solidFill>
                  <a:srgbClr val="0066FF"/>
                </a:solidFill>
              </a:rPr>
              <a:t>Program Yapısı</a:t>
            </a:r>
            <a:endParaRPr sz="2800" b="1">
              <a:solidFill>
                <a:srgbClr val="0066FF"/>
              </a:solidFill>
            </a:endParaRPr>
          </a:p>
        </p:txBody>
      </p:sp>
      <p:sp>
        <p:nvSpPr>
          <p:cNvPr id="389" name="Google Shape;38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90" name="Google Shape;39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24</a:t>
            </a:fld>
            <a:endParaRPr/>
          </a:p>
        </p:txBody>
      </p:sp>
      <p:graphicFrame>
        <p:nvGraphicFramePr>
          <p:cNvPr id="391" name="Google Shape;391;p25"/>
          <p:cNvGraphicFramePr/>
          <p:nvPr/>
        </p:nvGraphicFramePr>
        <p:xfrm>
          <a:off x="434109" y="2068948"/>
          <a:ext cx="10658750" cy="3334375"/>
        </p:xfrm>
        <a:graphic>
          <a:graphicData uri="http://schemas.openxmlformats.org/drawingml/2006/table">
            <a:tbl>
              <a:tblPr>
                <a:noFill/>
                <a:tableStyleId>{3673A5A6-AA55-4509-8DD8-B38B00E81409}</a:tableStyleId>
              </a:tblPr>
              <a:tblGrid>
                <a:gridCol w="4457300">
                  <a:extLst>
                    <a:ext uri="{9D8B030D-6E8A-4147-A177-3AD203B41FA5}">
                      <a16:colId xmlns:a16="http://schemas.microsoft.com/office/drawing/2014/main" val="20000"/>
                    </a:ext>
                  </a:extLst>
                </a:gridCol>
                <a:gridCol w="6201450">
                  <a:extLst>
                    <a:ext uri="{9D8B030D-6E8A-4147-A177-3AD203B41FA5}">
                      <a16:colId xmlns:a16="http://schemas.microsoft.com/office/drawing/2014/main" val="20001"/>
                    </a:ext>
                  </a:extLst>
                </a:gridCol>
              </a:tblGrid>
              <a:tr h="312175">
                <a:tc>
                  <a:txBody>
                    <a:bodyPr/>
                    <a:lstStyle/>
                    <a:p>
                      <a:pPr marL="0" marR="0" lvl="0" indent="0" algn="ctr" rtl="0">
                        <a:lnSpc>
                          <a:spcPct val="107000"/>
                        </a:lnSpc>
                        <a:spcBef>
                          <a:spcPts val="0"/>
                        </a:spcBef>
                        <a:spcAft>
                          <a:spcPts val="0"/>
                        </a:spcAft>
                        <a:buNone/>
                      </a:pPr>
                      <a:r>
                        <a:rPr lang="tr-TR" sz="1600" b="1">
                          <a:solidFill>
                            <a:srgbClr val="0066FF"/>
                          </a:solidFill>
                        </a:rPr>
                        <a:t>Bölüm Adı*</a:t>
                      </a:r>
                      <a:endParaRPr sz="1600" b="1">
                        <a:solidFill>
                          <a:srgbClr val="0066FF"/>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rPr>
                        <a:t>Ana Bilim - Sanat Dalı/ Program Adı*</a:t>
                      </a:r>
                      <a:endParaRPr sz="1600" b="1">
                        <a:solidFill>
                          <a:srgbClr val="0066FF"/>
                        </a:solidFill>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0"/>
                  </a:ext>
                </a:extLst>
              </a:tr>
              <a:tr h="377775">
                <a:tc>
                  <a:txBody>
                    <a:bodyPr/>
                    <a:lstStyle/>
                    <a:p>
                      <a:pPr marL="0" marR="0" lvl="0" indent="0" algn="l" rtl="0">
                        <a:lnSpc>
                          <a:spcPct val="107000"/>
                        </a:lnSpc>
                        <a:spcBef>
                          <a:spcPts val="0"/>
                        </a:spcBef>
                        <a:spcAft>
                          <a:spcPts val="0"/>
                        </a:spcAft>
                        <a:buNone/>
                      </a:pPr>
                      <a:r>
                        <a:rPr lang="tr-TR" sz="1400" b="1">
                          <a:latin typeface="Calibri"/>
                          <a:ea typeface="Calibri"/>
                          <a:cs typeface="Calibri"/>
                          <a:sym typeface="Calibri"/>
                        </a:rPr>
                        <a:t>Yönetim Bilişim Sistemleri</a:t>
                      </a:r>
                      <a:endParaRPr sz="14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400" b="1">
                          <a:latin typeface="Calibri"/>
                          <a:ea typeface="Calibri"/>
                          <a:cs typeface="Calibri"/>
                          <a:sym typeface="Calibri"/>
                        </a:rPr>
                        <a:t> Yönetim Bilişim Sistemleri</a:t>
                      </a:r>
                      <a:endParaRPr sz="14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77775">
                <a:tc>
                  <a:txBody>
                    <a:bodyPr/>
                    <a:lstStyle/>
                    <a:p>
                      <a:pPr marL="0" marR="0" lvl="0" indent="0" algn="l" rtl="0">
                        <a:lnSpc>
                          <a:spcPct val="107000"/>
                        </a:lnSpc>
                        <a:spcBef>
                          <a:spcPts val="0"/>
                        </a:spcBef>
                        <a:spcAft>
                          <a:spcPts val="0"/>
                        </a:spcAft>
                        <a:buNone/>
                      </a:pPr>
                      <a:r>
                        <a:rPr lang="tr-TR" sz="1400" b="1">
                          <a:solidFill>
                            <a:schemeClr val="dk1"/>
                          </a:solidFill>
                          <a:latin typeface="Calibri"/>
                          <a:ea typeface="Calibri"/>
                          <a:cs typeface="Calibri"/>
                          <a:sym typeface="Calibri"/>
                        </a:rPr>
                        <a:t>Acil Yardım ve Afet Yönetimi</a:t>
                      </a:r>
                      <a:endParaRPr sz="14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Clr>
                          <a:schemeClr val="dk1"/>
                        </a:buClr>
                        <a:buSzPts val="1400"/>
                        <a:buFont typeface="Calibri"/>
                        <a:buNone/>
                      </a:pPr>
                      <a:r>
                        <a:rPr lang="tr-TR" sz="1400" b="1">
                          <a:solidFill>
                            <a:schemeClr val="dk1"/>
                          </a:solidFill>
                          <a:latin typeface="Calibri"/>
                          <a:ea typeface="Calibri"/>
                          <a:cs typeface="Calibri"/>
                          <a:sym typeface="Calibri"/>
                        </a:rPr>
                        <a:t> Acil Yardım ve Afet Yönetimi</a:t>
                      </a:r>
                      <a:endParaRPr/>
                    </a:p>
                  </a:txBody>
                  <a:tcPr marL="9525" marR="9525" marT="9525" marB="0" anchor="ctr"/>
                </a:tc>
                <a:extLst>
                  <a:ext uri="{0D108BD9-81ED-4DB2-BD59-A6C34878D82A}">
                    <a16:rowId xmlns:a16="http://schemas.microsoft.com/office/drawing/2014/main" val="10002"/>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3"/>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4"/>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5"/>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6"/>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7"/>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8"/>
                  </a:ext>
                </a:extLst>
              </a:tr>
            </a:tbl>
          </a:graphicData>
        </a:graphic>
      </p:graphicFrame>
      <p:sp>
        <p:nvSpPr>
          <p:cNvPr id="392" name="Google Shape;392;p25"/>
          <p:cNvSpPr txBox="1"/>
          <p:nvPr/>
        </p:nvSpPr>
        <p:spPr>
          <a:xfrm>
            <a:off x="434109" y="5879856"/>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*Bölüm ve Ana Bilim - Sanat Dalı/ Program sayısı kadar satır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6"/>
          <p:cNvSpPr txBox="1">
            <a:spLocks noGrp="1"/>
          </p:cNvSpPr>
          <p:nvPr>
            <p:ph type="title"/>
          </p:nvPr>
        </p:nvSpPr>
        <p:spPr>
          <a:xfrm>
            <a:off x="129310" y="812800"/>
            <a:ext cx="10603345" cy="68359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Lisansüstü Eğitim Programları </a:t>
            </a:r>
            <a:endParaRPr sz="2800">
              <a:solidFill>
                <a:srgbClr val="0000CC"/>
              </a:solidFill>
            </a:endParaRPr>
          </a:p>
        </p:txBody>
      </p:sp>
      <p:sp>
        <p:nvSpPr>
          <p:cNvPr id="398" name="Google Shape;39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399" name="Google Shape;39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25</a:t>
            </a:fld>
            <a:endParaRPr/>
          </a:p>
        </p:txBody>
      </p:sp>
      <p:graphicFrame>
        <p:nvGraphicFramePr>
          <p:cNvPr id="400" name="Google Shape;400;p26"/>
          <p:cNvGraphicFramePr/>
          <p:nvPr/>
        </p:nvGraphicFramePr>
        <p:xfrm>
          <a:off x="452583" y="1911921"/>
          <a:ext cx="11166750" cy="3777750"/>
        </p:xfrm>
        <a:graphic>
          <a:graphicData uri="http://schemas.openxmlformats.org/drawingml/2006/table">
            <a:tbl>
              <a:tblPr firstRow="1" firstCol="1" lastRow="1" lastCol="1" bandRow="1" bandCol="1">
                <a:noFill/>
                <a:tableStyleId>{AFF1343A-BB85-4D14-9737-C0707BBEDAA2}</a:tableStyleId>
              </a:tblPr>
              <a:tblGrid>
                <a:gridCol w="6605400">
                  <a:extLst>
                    <a:ext uri="{9D8B030D-6E8A-4147-A177-3AD203B41FA5}">
                      <a16:colId xmlns:a16="http://schemas.microsoft.com/office/drawing/2014/main" val="20000"/>
                    </a:ext>
                  </a:extLst>
                </a:gridCol>
                <a:gridCol w="2280675">
                  <a:extLst>
                    <a:ext uri="{9D8B030D-6E8A-4147-A177-3AD203B41FA5}">
                      <a16:colId xmlns:a16="http://schemas.microsoft.com/office/drawing/2014/main" val="20001"/>
                    </a:ext>
                  </a:extLst>
                </a:gridCol>
                <a:gridCol w="2280675">
                  <a:extLst>
                    <a:ext uri="{9D8B030D-6E8A-4147-A177-3AD203B41FA5}">
                      <a16:colId xmlns:a16="http://schemas.microsoft.com/office/drawing/2014/main" val="20002"/>
                    </a:ext>
                  </a:extLst>
                </a:gridCol>
              </a:tblGrid>
              <a:tr h="419750">
                <a:tc>
                  <a:txBody>
                    <a:bodyPr/>
                    <a:lstStyle/>
                    <a:p>
                      <a:pPr marL="0" marR="0" lvl="0" indent="0" algn="ctr" rtl="0">
                        <a:spcBef>
                          <a:spcPts val="0"/>
                        </a:spcBef>
                        <a:spcAft>
                          <a:spcPts val="0"/>
                        </a:spcAft>
                        <a:buNone/>
                      </a:pPr>
                      <a:r>
                        <a:rPr lang="tr-TR" sz="2000" b="1" u="none" strike="noStrike">
                          <a:solidFill>
                            <a:srgbClr val="FF0000"/>
                          </a:solidFill>
                        </a:rPr>
                        <a:t>Program Sayısı</a:t>
                      </a:r>
                      <a:endParaRPr sz="2000" b="1" i="0" u="none" strike="noStrike">
                        <a:solidFill>
                          <a:srgbClr val="FF0000"/>
                        </a:solidFill>
                        <a:latin typeface="Times New Roman"/>
                        <a:ea typeface="Times New Roman"/>
                        <a:cs typeface="Times New Roman"/>
                        <a:sym typeface="Times New Roman"/>
                      </a:endParaRPr>
                    </a:p>
                  </a:txBody>
                  <a:tcPr marL="7625" marR="7625" marT="8250" marB="0" anchor="ctr"/>
                </a:tc>
                <a:tc>
                  <a:txBody>
                    <a:bodyPr/>
                    <a:lstStyle/>
                    <a:p>
                      <a:pPr marL="0" marR="0" lvl="0" indent="0" algn="ctr" rtl="0">
                        <a:spcBef>
                          <a:spcPts val="0"/>
                        </a:spcBef>
                        <a:spcAft>
                          <a:spcPts val="0"/>
                        </a:spcAft>
                        <a:buNone/>
                      </a:pPr>
                      <a:r>
                        <a:rPr lang="tr-TR" sz="2000" b="1" u="none" strike="noStrike">
                          <a:solidFill>
                            <a:srgbClr val="FF0000"/>
                          </a:solidFill>
                        </a:rPr>
                        <a:t>2024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solidFill>
                            <a:srgbClr val="FF0000"/>
                          </a:solidFill>
                        </a:rPr>
                        <a:t>2025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0"/>
                  </a:ext>
                </a:extLst>
              </a:tr>
              <a:tr h="419750">
                <a:tc>
                  <a:txBody>
                    <a:bodyPr/>
                    <a:lstStyle/>
                    <a:p>
                      <a:pPr marL="0" marR="0" lvl="0" indent="0" algn="l" rtl="0">
                        <a:spcBef>
                          <a:spcPts val="0"/>
                        </a:spcBef>
                        <a:spcAft>
                          <a:spcPts val="0"/>
                        </a:spcAft>
                        <a:buNone/>
                      </a:pPr>
                      <a:r>
                        <a:rPr lang="tr-TR" sz="2000" u="none" strike="noStrike">
                          <a:solidFill>
                            <a:srgbClr val="3333FF"/>
                          </a:solidFill>
                        </a:rPr>
                        <a:t>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1"/>
                  </a:ext>
                </a:extLst>
              </a:tr>
              <a:tr h="419750">
                <a:tc>
                  <a:txBody>
                    <a:bodyPr/>
                    <a:lstStyle/>
                    <a:p>
                      <a:pPr marL="0" marR="0" lvl="0" indent="0" algn="l" rtl="0">
                        <a:spcBef>
                          <a:spcPts val="0"/>
                        </a:spcBef>
                        <a:spcAft>
                          <a:spcPts val="0"/>
                        </a:spcAft>
                        <a:buNone/>
                      </a:pPr>
                      <a:r>
                        <a:rPr lang="tr-TR" sz="2000" u="none" strike="noStrike">
                          <a:solidFill>
                            <a:srgbClr val="3333FF"/>
                          </a:solidFill>
                        </a:rPr>
                        <a:t>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t> 0</a:t>
                      </a:r>
                      <a:endParaRPr sz="2000" b="1"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t> 1</a:t>
                      </a:r>
                      <a:endParaRPr sz="2000" b="1"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2"/>
                  </a:ext>
                </a:extLst>
              </a:tr>
              <a:tr h="419750">
                <a:tc>
                  <a:txBody>
                    <a:bodyPr/>
                    <a:lstStyle/>
                    <a:p>
                      <a:pPr marL="0" marR="0" lvl="0" indent="0" algn="l" rtl="0">
                        <a:spcBef>
                          <a:spcPts val="0"/>
                        </a:spcBef>
                        <a:spcAft>
                          <a:spcPts val="0"/>
                        </a:spcAft>
                        <a:buNone/>
                      </a:pPr>
                      <a:r>
                        <a:rPr lang="tr-TR" sz="2000" u="none" strike="noStrike">
                          <a:solidFill>
                            <a:srgbClr val="3333FF"/>
                          </a:solidFill>
                        </a:rPr>
                        <a:t>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3"/>
                  </a:ext>
                </a:extLst>
              </a:tr>
              <a:tr h="419750">
                <a:tc>
                  <a:txBody>
                    <a:bodyPr/>
                    <a:lstStyle/>
                    <a:p>
                      <a:pPr marL="0" marR="0" lvl="0" indent="0" algn="r" rtl="0">
                        <a:spcBef>
                          <a:spcPts val="0"/>
                        </a:spcBef>
                        <a:spcAft>
                          <a:spcPts val="0"/>
                        </a:spcAft>
                        <a:buNone/>
                      </a:pPr>
                      <a:r>
                        <a:rPr lang="tr-TR" sz="2000" b="1" u="none" strike="noStrike">
                          <a:solidFill>
                            <a:srgbClr val="FF0000"/>
                          </a:solidFill>
                        </a:rPr>
                        <a:t>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solidFill>
                            <a:srgbClr val="FF0000"/>
                          </a:solidFill>
                        </a:rPr>
                        <a:t> </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solidFill>
                            <a:srgbClr val="FF0000"/>
                          </a:solidFill>
                        </a:rPr>
                        <a:t> </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4"/>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5"/>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1</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6"/>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7"/>
                  </a:ext>
                </a:extLst>
              </a:tr>
              <a:tr h="419750">
                <a:tc>
                  <a:txBody>
                    <a:bodyPr/>
                    <a:lstStyle/>
                    <a:p>
                      <a:pPr marL="0" marR="0" lvl="0" indent="0" algn="r" rtl="0">
                        <a:spcBef>
                          <a:spcPts val="0"/>
                        </a:spcBef>
                        <a:spcAft>
                          <a:spcPts val="0"/>
                        </a:spcAft>
                        <a:buNone/>
                      </a:pPr>
                      <a:r>
                        <a:rPr lang="tr-TR" sz="2000" b="1" u="none" strike="noStrike">
                          <a:solidFill>
                            <a:srgbClr val="FF0000"/>
                          </a:solidFill>
                        </a:rPr>
                        <a:t>ÖĞRENCİ ALAN AKTİF 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t> 0</a:t>
                      </a:r>
                      <a:endParaRPr sz="2000" b="1"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t> 1</a:t>
                      </a:r>
                      <a:endParaRPr sz="2000" b="1"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7"/>
          <p:cNvSpPr txBox="1">
            <a:spLocks noGrp="1"/>
          </p:cNvSpPr>
          <p:nvPr>
            <p:ph type="title"/>
          </p:nvPr>
        </p:nvSpPr>
        <p:spPr>
          <a:xfrm>
            <a:off x="237836" y="757382"/>
            <a:ext cx="10515600" cy="54494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3200"/>
              <a:buFont typeface="Calibri"/>
              <a:buNone/>
            </a:pPr>
            <a:r>
              <a:rPr lang="tr-TR" sz="3200" b="1">
                <a:solidFill>
                  <a:srgbClr val="0000CC"/>
                </a:solidFill>
              </a:rPr>
              <a:t>Lisansüstü Eğitim Programları </a:t>
            </a:r>
            <a:endParaRPr sz="3200"/>
          </a:p>
        </p:txBody>
      </p:sp>
      <p:sp>
        <p:nvSpPr>
          <p:cNvPr id="406" name="Google Shape;40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07" name="Google Shape;40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26</a:t>
            </a:fld>
            <a:endParaRPr/>
          </a:p>
        </p:txBody>
      </p:sp>
      <p:graphicFrame>
        <p:nvGraphicFramePr>
          <p:cNvPr id="408" name="Google Shape;408;p27"/>
          <p:cNvGraphicFramePr/>
          <p:nvPr/>
        </p:nvGraphicFramePr>
        <p:xfrm>
          <a:off x="838200" y="1925968"/>
          <a:ext cx="10815775" cy="3689650"/>
        </p:xfrm>
        <a:graphic>
          <a:graphicData uri="http://schemas.openxmlformats.org/drawingml/2006/table">
            <a:tbl>
              <a:tblPr>
                <a:noFill/>
                <a:tableStyleId>{3673A5A6-AA55-4509-8DD8-B38B00E81409}</a:tableStyleId>
              </a:tblPr>
              <a:tblGrid>
                <a:gridCol w="5467925">
                  <a:extLst>
                    <a:ext uri="{9D8B030D-6E8A-4147-A177-3AD203B41FA5}">
                      <a16:colId xmlns:a16="http://schemas.microsoft.com/office/drawing/2014/main" val="20000"/>
                    </a:ext>
                  </a:extLst>
                </a:gridCol>
                <a:gridCol w="2576950">
                  <a:extLst>
                    <a:ext uri="{9D8B030D-6E8A-4147-A177-3AD203B41FA5}">
                      <a16:colId xmlns:a16="http://schemas.microsoft.com/office/drawing/2014/main" val="20001"/>
                    </a:ext>
                  </a:extLst>
                </a:gridCol>
                <a:gridCol w="1588650">
                  <a:extLst>
                    <a:ext uri="{9D8B030D-6E8A-4147-A177-3AD203B41FA5}">
                      <a16:colId xmlns:a16="http://schemas.microsoft.com/office/drawing/2014/main" val="20002"/>
                    </a:ext>
                  </a:extLst>
                </a:gridCol>
                <a:gridCol w="1182250">
                  <a:extLst>
                    <a:ext uri="{9D8B030D-6E8A-4147-A177-3AD203B41FA5}">
                      <a16:colId xmlns:a16="http://schemas.microsoft.com/office/drawing/2014/main" val="20003"/>
                    </a:ext>
                  </a:extLst>
                </a:gridCol>
              </a:tblGrid>
              <a:tr h="290700">
                <a:tc rowSpan="2">
                  <a:txBody>
                    <a:bodyPr/>
                    <a:lstStyle/>
                    <a:p>
                      <a:pPr marL="0" marR="0" lvl="0" indent="0" algn="ctr" rtl="0">
                        <a:spcBef>
                          <a:spcPts val="0"/>
                        </a:spcBef>
                        <a:spcAft>
                          <a:spcPts val="0"/>
                        </a:spcAft>
                        <a:buNone/>
                      </a:pPr>
                      <a:r>
                        <a:rPr lang="tr-TR" sz="1800" b="1" u="none" strike="noStrike">
                          <a:solidFill>
                            <a:srgbClr val="FF0000"/>
                          </a:solidFill>
                        </a:rPr>
                        <a:t>Ana Bilim - Sanat Dalı/ Program Adı*</a:t>
                      </a:r>
                      <a:endParaRPr sz="1800" b="1" i="0" u="none" strike="noStrike">
                        <a:solidFill>
                          <a:srgbClr val="FF0000"/>
                        </a:solidFill>
                        <a:latin typeface="Calibri"/>
                        <a:ea typeface="Calibri"/>
                        <a:cs typeface="Calibri"/>
                        <a:sym typeface="Calibri"/>
                      </a:endParaRPr>
                    </a:p>
                  </a:txBody>
                  <a:tcPr marL="7625" marR="7625" marT="7625" marB="0" anchor="ctr"/>
                </a:tc>
                <a:tc gridSpan="3">
                  <a:txBody>
                    <a:bodyPr/>
                    <a:lstStyle/>
                    <a:p>
                      <a:pPr marL="0" marR="0" lvl="0" indent="0" algn="ctr" rtl="0">
                        <a:spcBef>
                          <a:spcPts val="0"/>
                        </a:spcBef>
                        <a:spcAft>
                          <a:spcPts val="0"/>
                        </a:spcAft>
                        <a:buNone/>
                      </a:pPr>
                      <a:r>
                        <a:rPr lang="tr-TR" sz="1800" b="1" i="0" u="none" strike="noStrike">
                          <a:solidFill>
                            <a:srgbClr val="FF0000"/>
                          </a:solidFill>
                          <a:latin typeface="Calibri"/>
                          <a:ea typeface="Calibri"/>
                          <a:cs typeface="Calibri"/>
                          <a:sym typeface="Calibri"/>
                        </a:rPr>
                        <a:t>Program Türü </a:t>
                      </a:r>
                      <a:r>
                        <a:rPr lang="tr-TR" sz="1400" b="1" i="1" u="none" strike="noStrike">
                          <a:solidFill>
                            <a:srgbClr val="3333FF"/>
                          </a:solidFill>
                          <a:latin typeface="Calibri"/>
                          <a:ea typeface="Calibri"/>
                          <a:cs typeface="Calibri"/>
                          <a:sym typeface="Calibri"/>
                        </a:rPr>
                        <a:t>(Lütfen uygun olan işaretleyiniz) </a:t>
                      </a:r>
                      <a:endParaRPr sz="1400" b="1" i="1" u="none" strike="noStrike">
                        <a:solidFill>
                          <a:srgbClr val="3333FF"/>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500">
                <a:tc vMerge="1">
                  <a:txBody>
                    <a:bodyPr/>
                    <a:lstStyle/>
                    <a:p>
                      <a:endParaRPr lang="tr-TR"/>
                    </a:p>
                  </a:txBody>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Tezsiz Yüksek Lisans</a:t>
                      </a:r>
                      <a:endParaRPr sz="1400" b="1" i="0" u="none" strike="noStrike">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Tezli Yüksek Lisans</a:t>
                      </a:r>
                      <a:endParaRPr sz="1400" b="1" i="0" u="none" strike="noStrike">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Doktora</a:t>
                      </a:r>
                      <a:endParaRPr sz="1400" b="1" i="0" u="none" strike="noStrike">
                        <a:solidFill>
                          <a:srgbClr val="FF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1"/>
                  </a:ext>
                </a:extLst>
              </a:tr>
              <a:tr h="332875">
                <a:tc>
                  <a:txBody>
                    <a:bodyPr/>
                    <a:lstStyle/>
                    <a:p>
                      <a:pPr marL="0" marR="0" lvl="0" indent="0" algn="l" rtl="0">
                        <a:spcBef>
                          <a:spcPts val="0"/>
                        </a:spcBef>
                        <a:spcAft>
                          <a:spcPts val="0"/>
                        </a:spcAft>
                        <a:buNone/>
                      </a:pPr>
                      <a:r>
                        <a:rPr lang="tr-TR" sz="1800" u="none" strike="noStrike">
                          <a:solidFill>
                            <a:schemeClr val="dk1"/>
                          </a:solidFill>
                          <a:latin typeface="Calibri"/>
                          <a:ea typeface="Calibri"/>
                          <a:cs typeface="Calibri"/>
                          <a:sym typeface="Calibri"/>
                        </a:rPr>
                        <a:t> Yönetim Bilişim Sistemleri</a:t>
                      </a:r>
                      <a:endParaRPr sz="1800" u="none" strike="noStrike">
                        <a:solidFill>
                          <a:schemeClr val="dk1"/>
                        </a:solidFill>
                        <a:latin typeface="Calibri"/>
                        <a:ea typeface="Calibri"/>
                        <a:cs typeface="Calibri"/>
                        <a:sym typeface="Calibri"/>
                      </a:endParaRPr>
                    </a:p>
                  </a:txBody>
                  <a:tcPr marL="7625" marR="7625" marT="7625" marB="0" anchor="ctr"/>
                </a:tc>
                <a:tc>
                  <a:txBody>
                    <a:bodyPr/>
                    <a:lstStyle/>
                    <a:p>
                      <a:pPr marL="0" marR="0" lvl="0" indent="0" algn="ctr" rtl="0">
                        <a:spcBef>
                          <a:spcPts val="0"/>
                        </a:spcBef>
                        <a:spcAft>
                          <a:spcPts val="0"/>
                        </a:spcAft>
                        <a:buNone/>
                      </a:pPr>
                      <a:r>
                        <a:rPr lang="tr-TR" sz="1800" u="none" strike="noStrike">
                          <a:solidFill>
                            <a:schemeClr val="dk1"/>
                          </a:solidFill>
                          <a:latin typeface="Calibri"/>
                          <a:ea typeface="Calibri"/>
                          <a:cs typeface="Calibri"/>
                          <a:sym typeface="Calibri"/>
                        </a:rPr>
                        <a:t> 0</a:t>
                      </a:r>
                      <a:endParaRPr sz="1800" u="none" strike="noStrike">
                        <a:solidFill>
                          <a:schemeClr val="dk1"/>
                        </a:solidFill>
                        <a:latin typeface="Calibri"/>
                        <a:ea typeface="Calibri"/>
                        <a:cs typeface="Calibri"/>
                        <a:sym typeface="Calibri"/>
                      </a:endParaRPr>
                    </a:p>
                  </a:txBody>
                  <a:tcPr marL="7625" marR="7625" marT="7625" marB="0" anchor="ctr"/>
                </a:tc>
                <a:tc>
                  <a:txBody>
                    <a:bodyPr/>
                    <a:lstStyle/>
                    <a:p>
                      <a:pPr marL="0" marR="0" lvl="0" indent="0" algn="ctr" rtl="0">
                        <a:spcBef>
                          <a:spcPts val="0"/>
                        </a:spcBef>
                        <a:spcAft>
                          <a:spcPts val="0"/>
                        </a:spcAft>
                        <a:buNone/>
                      </a:pPr>
                      <a:r>
                        <a:rPr lang="tr-TR" sz="1800" u="none" strike="noStrike">
                          <a:solidFill>
                            <a:schemeClr val="dk1"/>
                          </a:solidFill>
                          <a:latin typeface="Calibri"/>
                          <a:ea typeface="Calibri"/>
                          <a:cs typeface="Calibri"/>
                          <a:sym typeface="Calibri"/>
                        </a:rPr>
                        <a:t> 1</a:t>
                      </a:r>
                      <a:endParaRPr sz="1800" u="none" strike="noStrike">
                        <a:solidFill>
                          <a:schemeClr val="dk1"/>
                        </a:solidFill>
                        <a:latin typeface="Calibri"/>
                        <a:ea typeface="Calibri"/>
                        <a:cs typeface="Calibri"/>
                        <a:sym typeface="Calibri"/>
                      </a:endParaRPr>
                    </a:p>
                  </a:txBody>
                  <a:tcPr marL="7625" marR="7625" marT="7625" marB="0" anchor="ctr"/>
                </a:tc>
                <a:tc>
                  <a:txBody>
                    <a:bodyPr/>
                    <a:lstStyle/>
                    <a:p>
                      <a:pPr marL="0" marR="0" lvl="0" indent="0" algn="ctr" rtl="0">
                        <a:spcBef>
                          <a:spcPts val="0"/>
                        </a:spcBef>
                        <a:spcAft>
                          <a:spcPts val="0"/>
                        </a:spcAft>
                        <a:buNone/>
                      </a:pPr>
                      <a:r>
                        <a:rPr lang="tr-TR" sz="1800" u="none" strike="noStrike">
                          <a:solidFill>
                            <a:schemeClr val="dk1"/>
                          </a:solidFill>
                          <a:latin typeface="Calibri"/>
                          <a:ea typeface="Calibri"/>
                          <a:cs typeface="Calibri"/>
                          <a:sym typeface="Calibri"/>
                        </a:rPr>
                        <a:t> 0</a:t>
                      </a:r>
                      <a:endParaRPr sz="1800" u="none" strike="noStrike">
                        <a:solidFill>
                          <a:schemeClr val="dk1"/>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2"/>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3"/>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4"/>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5"/>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6"/>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7"/>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8"/>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r"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9"/>
                  </a:ext>
                </a:extLst>
              </a:tr>
              <a:tr h="210225">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extLst>
                  <a:ext uri="{0D108BD9-81ED-4DB2-BD59-A6C34878D82A}">
                    <a16:rowId xmlns:a16="http://schemas.microsoft.com/office/drawing/2014/main" val="10010"/>
                  </a:ext>
                </a:extLst>
              </a:tr>
              <a:tr h="210225">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extLst>
                  <a:ext uri="{0D108BD9-81ED-4DB2-BD59-A6C34878D82A}">
                    <a16:rowId xmlns:a16="http://schemas.microsoft.com/office/drawing/2014/main" val="10011"/>
                  </a:ext>
                </a:extLst>
              </a:tr>
            </a:tbl>
          </a:graphicData>
        </a:graphic>
      </p:graphicFrame>
      <p:sp>
        <p:nvSpPr>
          <p:cNvPr id="409" name="Google Shape;409;p27"/>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413"/>
        <p:cNvGrpSpPr/>
        <p:nvPr/>
      </p:nvGrpSpPr>
      <p:grpSpPr>
        <a:xfrm>
          <a:off x="0" y="0"/>
          <a:ext cx="0" cy="0"/>
          <a:chOff x="0" y="0"/>
          <a:chExt cx="0" cy="0"/>
        </a:xfrm>
      </p:grpSpPr>
      <p:sp>
        <p:nvSpPr>
          <p:cNvPr id="414" name="Google Shape;414;p28"/>
          <p:cNvSpPr txBox="1">
            <a:spLocks noGrp="1"/>
          </p:cNvSpPr>
          <p:nvPr>
            <p:ph type="title"/>
          </p:nvPr>
        </p:nvSpPr>
        <p:spPr>
          <a:xfrm>
            <a:off x="663035" y="882333"/>
            <a:ext cx="11031196" cy="51235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a:t>
            </a:r>
            <a:endParaRPr sz="2800">
              <a:solidFill>
                <a:srgbClr val="FF0000"/>
              </a:solidFill>
            </a:endParaRPr>
          </a:p>
        </p:txBody>
      </p:sp>
      <p:sp>
        <p:nvSpPr>
          <p:cNvPr id="415" name="Google Shape;41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16" name="Google Shape;41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27</a:t>
            </a:fld>
            <a:endParaRPr/>
          </a:p>
        </p:txBody>
      </p:sp>
      <p:graphicFrame>
        <p:nvGraphicFramePr>
          <p:cNvPr id="417" name="Google Shape;417;p28"/>
          <p:cNvGraphicFramePr/>
          <p:nvPr>
            <p:extLst>
              <p:ext uri="{D42A27DB-BD31-4B8C-83A1-F6EECF244321}">
                <p14:modId xmlns:p14="http://schemas.microsoft.com/office/powerpoint/2010/main" val="1877110972"/>
              </p:ext>
            </p:extLst>
          </p:nvPr>
        </p:nvGraphicFramePr>
        <p:xfrm>
          <a:off x="419738" y="1908314"/>
          <a:ext cx="11407825" cy="3767000"/>
        </p:xfrm>
        <a:graphic>
          <a:graphicData uri="http://schemas.openxmlformats.org/drawingml/2006/table">
            <a:tbl>
              <a:tblPr>
                <a:noFill/>
                <a:tableStyleId>{3673A5A6-AA55-4509-8DD8-B38B00E81409}</a:tableStyleId>
              </a:tblPr>
              <a:tblGrid>
                <a:gridCol w="2949625">
                  <a:extLst>
                    <a:ext uri="{9D8B030D-6E8A-4147-A177-3AD203B41FA5}">
                      <a16:colId xmlns:a16="http://schemas.microsoft.com/office/drawing/2014/main" val="20000"/>
                    </a:ext>
                  </a:extLst>
                </a:gridCol>
                <a:gridCol w="3532250">
                  <a:extLst>
                    <a:ext uri="{9D8B030D-6E8A-4147-A177-3AD203B41FA5}">
                      <a16:colId xmlns:a16="http://schemas.microsoft.com/office/drawing/2014/main" val="20001"/>
                    </a:ext>
                  </a:extLst>
                </a:gridCol>
                <a:gridCol w="2526400">
                  <a:extLst>
                    <a:ext uri="{9D8B030D-6E8A-4147-A177-3AD203B41FA5}">
                      <a16:colId xmlns:a16="http://schemas.microsoft.com/office/drawing/2014/main" val="20002"/>
                    </a:ext>
                  </a:extLst>
                </a:gridCol>
                <a:gridCol w="2399550">
                  <a:extLst>
                    <a:ext uri="{9D8B030D-6E8A-4147-A177-3AD203B41FA5}">
                      <a16:colId xmlns:a16="http://schemas.microsoft.com/office/drawing/2014/main" val="20003"/>
                    </a:ext>
                  </a:extLst>
                </a:gridCol>
              </a:tblGrid>
              <a:tr h="511250">
                <a:tc>
                  <a:txBody>
                    <a:bodyPr/>
                    <a:lstStyle/>
                    <a:p>
                      <a:pPr marL="0" marR="0" lvl="0" indent="0" algn="ctr" rtl="0">
                        <a:lnSpc>
                          <a:spcPct val="107000"/>
                        </a:lnSpc>
                        <a:spcBef>
                          <a:spcPts val="0"/>
                        </a:spcBef>
                        <a:spcAft>
                          <a:spcPts val="0"/>
                        </a:spcAft>
                        <a:buNone/>
                      </a:pPr>
                      <a:r>
                        <a:rPr lang="tr-TR" sz="1800" b="1">
                          <a:solidFill>
                            <a:srgbClr val="FF0000"/>
                          </a:solidFill>
                        </a:rPr>
                        <a:t>Bölüm Adı*</a:t>
                      </a:r>
                      <a:endParaRPr sz="18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rPr>
                        <a:t>Ana Bilim - Sanat Dalı/ Program Adı*</a:t>
                      </a:r>
                      <a:endParaRPr sz="18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2024 (Güz Dönemi)</a:t>
                      </a:r>
                      <a:endParaRPr sz="18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rPr>
                        <a:t>2025 (Güz Dönemi)</a:t>
                      </a:r>
                      <a:endParaRPr sz="1800" b="1">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36175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Acil Yardım ve Afet Yönetimi</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 Acil Yardım ve Afet Yönetimi</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64</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 96</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6175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Yönetim Bilişim Sistemleri</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 Yönetim Bilişim Sistemleri</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74</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dirty="0">
                          <a:solidFill>
                            <a:schemeClr val="dk1"/>
                          </a:solidFill>
                          <a:latin typeface="Calibri"/>
                          <a:ea typeface="Calibri"/>
                          <a:cs typeface="Calibri"/>
                          <a:sym typeface="Calibri"/>
                        </a:rPr>
                        <a:t> </a:t>
                      </a:r>
                      <a:r>
                        <a:rPr lang="tr-TR" sz="1800" b="1" dirty="0" smtClean="0">
                          <a:solidFill>
                            <a:schemeClr val="dk1"/>
                          </a:solidFill>
                          <a:latin typeface="Calibri"/>
                          <a:ea typeface="Calibri"/>
                          <a:cs typeface="Calibri"/>
                          <a:sym typeface="Calibri"/>
                        </a:rPr>
                        <a:t>116</a:t>
                      </a:r>
                      <a:endParaRPr sz="1800" b="1" dirty="0">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3"/>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4"/>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5"/>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6"/>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7"/>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endParaRPr sz="1800">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solidFill>
                            <a:schemeClr val="dk1"/>
                          </a:solidFill>
                          <a:latin typeface="Calibri"/>
                          <a:ea typeface="Calibri"/>
                          <a:cs typeface="Calibri"/>
                          <a:sym typeface="Calibri"/>
                        </a:rPr>
                        <a:t> </a:t>
                      </a:r>
                      <a:endParaRPr sz="1800"/>
                    </a:p>
                  </a:txBody>
                  <a:tcPr marL="0" marR="0" marT="0" marB="0" anchor="ctr"/>
                </a:tc>
                <a:extLst>
                  <a:ext uri="{0D108BD9-81ED-4DB2-BD59-A6C34878D82A}">
                    <a16:rowId xmlns:a16="http://schemas.microsoft.com/office/drawing/2014/main" val="10008"/>
                  </a:ext>
                </a:extLst>
              </a:tr>
              <a:tr h="361750">
                <a:tc>
                  <a:txBody>
                    <a:bodyPr/>
                    <a:lstStyle/>
                    <a:p>
                      <a:pPr marL="0" marR="0" lvl="0" indent="0" algn="r" rtl="0">
                        <a:lnSpc>
                          <a:spcPct val="107000"/>
                        </a:lnSpc>
                        <a:spcBef>
                          <a:spcPts val="0"/>
                        </a:spcBef>
                        <a:spcAft>
                          <a:spcPts val="0"/>
                        </a:spcAft>
                        <a:buNone/>
                      </a:pPr>
                      <a:r>
                        <a:rPr lang="tr-TR" sz="1600" b="1">
                          <a:solidFill>
                            <a:srgbClr val="FF0000"/>
                          </a:solidFill>
                        </a:rPr>
                        <a:t> TOPLAM  </a:t>
                      </a:r>
                      <a:endParaRPr sz="16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138</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dirty="0">
                          <a:solidFill>
                            <a:schemeClr val="dk1"/>
                          </a:solidFill>
                          <a:latin typeface="Calibri"/>
                          <a:ea typeface="Calibri"/>
                          <a:cs typeface="Calibri"/>
                          <a:sym typeface="Calibri"/>
                        </a:rPr>
                        <a:t> </a:t>
                      </a:r>
                      <a:r>
                        <a:rPr lang="tr-TR" sz="1800" b="1" dirty="0" smtClean="0">
                          <a:solidFill>
                            <a:schemeClr val="dk1"/>
                          </a:solidFill>
                          <a:latin typeface="Calibri"/>
                          <a:ea typeface="Calibri"/>
                          <a:cs typeface="Calibri"/>
                          <a:sym typeface="Calibri"/>
                        </a:rPr>
                        <a:t>212</a:t>
                      </a:r>
                      <a:endParaRPr sz="1800" b="1" dirty="0">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bl>
          </a:graphicData>
        </a:graphic>
      </p:graphicFrame>
      <p:sp>
        <p:nvSpPr>
          <p:cNvPr id="418" name="Google Shape;418;p28"/>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9"/>
          <p:cNvSpPr txBox="1">
            <a:spLocks noGrp="1"/>
          </p:cNvSpPr>
          <p:nvPr>
            <p:ph type="title"/>
          </p:nvPr>
        </p:nvSpPr>
        <p:spPr>
          <a:xfrm>
            <a:off x="663035" y="882333"/>
            <a:ext cx="11031196" cy="6067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(Cinsiyete Göre Dağılımı) </a:t>
            </a:r>
            <a:endParaRPr sz="2800">
              <a:solidFill>
                <a:srgbClr val="FF0000"/>
              </a:solidFill>
            </a:endParaRPr>
          </a:p>
        </p:txBody>
      </p:sp>
      <p:sp>
        <p:nvSpPr>
          <p:cNvPr id="424" name="Google Shape;42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25" name="Google Shape;42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28</a:t>
            </a:fld>
            <a:endParaRPr/>
          </a:p>
        </p:txBody>
      </p:sp>
      <p:sp>
        <p:nvSpPr>
          <p:cNvPr id="426" name="Google Shape;426;p29"/>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427" name="Google Shape;427;p29"/>
          <p:cNvGraphicFramePr/>
          <p:nvPr/>
        </p:nvGraphicFramePr>
        <p:xfrm>
          <a:off x="427384" y="2077284"/>
          <a:ext cx="11320700" cy="3664925"/>
        </p:xfrm>
        <a:graphic>
          <a:graphicData uri="http://schemas.openxmlformats.org/drawingml/2006/table">
            <a:tbl>
              <a:tblPr>
                <a:noFill/>
                <a:tableStyleId>{3673A5A6-AA55-4509-8DD8-B38B00E81409}</a:tableStyleId>
              </a:tblPr>
              <a:tblGrid>
                <a:gridCol w="3110950">
                  <a:extLst>
                    <a:ext uri="{9D8B030D-6E8A-4147-A177-3AD203B41FA5}">
                      <a16:colId xmlns:a16="http://schemas.microsoft.com/office/drawing/2014/main" val="20000"/>
                    </a:ext>
                  </a:extLst>
                </a:gridCol>
                <a:gridCol w="3707300">
                  <a:extLst>
                    <a:ext uri="{9D8B030D-6E8A-4147-A177-3AD203B41FA5}">
                      <a16:colId xmlns:a16="http://schemas.microsoft.com/office/drawing/2014/main" val="20001"/>
                    </a:ext>
                  </a:extLst>
                </a:gridCol>
                <a:gridCol w="626175">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924350">
                  <a:extLst>
                    <a:ext uri="{9D8B030D-6E8A-4147-A177-3AD203B41FA5}">
                      <a16:colId xmlns:a16="http://schemas.microsoft.com/office/drawing/2014/main" val="20004"/>
                    </a:ext>
                  </a:extLst>
                </a:gridCol>
                <a:gridCol w="606275">
                  <a:extLst>
                    <a:ext uri="{9D8B030D-6E8A-4147-A177-3AD203B41FA5}">
                      <a16:colId xmlns:a16="http://schemas.microsoft.com/office/drawing/2014/main" val="20005"/>
                    </a:ext>
                  </a:extLst>
                </a:gridCol>
                <a:gridCol w="715625">
                  <a:extLst>
                    <a:ext uri="{9D8B030D-6E8A-4147-A177-3AD203B41FA5}">
                      <a16:colId xmlns:a16="http://schemas.microsoft.com/office/drawing/2014/main" val="20006"/>
                    </a:ext>
                  </a:extLst>
                </a:gridCol>
                <a:gridCol w="944225">
                  <a:extLst>
                    <a:ext uri="{9D8B030D-6E8A-4147-A177-3AD203B41FA5}">
                      <a16:colId xmlns:a16="http://schemas.microsoft.com/office/drawing/2014/main" val="20007"/>
                    </a:ext>
                  </a:extLst>
                </a:gridCol>
              </a:tblGrid>
              <a:tr h="335975">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Adı*</a:t>
                      </a:r>
                      <a:endParaRPr sz="18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Ana Bilim - Sanat Dalı/ Program Adı*</a:t>
                      </a:r>
                      <a:endParaRPr sz="1800" b="1">
                        <a:solidFill>
                          <a:srgbClr val="FF0000"/>
                        </a:solidFill>
                        <a:latin typeface="Calibri"/>
                        <a:ea typeface="Calibri"/>
                        <a:cs typeface="Calibri"/>
                        <a:sym typeface="Calibri"/>
                      </a:endParaRPr>
                    </a:p>
                  </a:txBody>
                  <a:tcPr marL="9525" marR="9525" marT="9525" marB="0" anchor="ctr"/>
                </a:tc>
                <a:tc gridSpan="3">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 (Güz Dönemi)</a:t>
                      </a:r>
                      <a:endParaRPr sz="18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 (Güz Dönemi)</a:t>
                      </a:r>
                      <a:endParaRPr sz="18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569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Kız</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Erkek</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Kız</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Erkek</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59000">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Acil Yardım ve Afet Yönetimi</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Acil Yardım ve Afet Yönetimi</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43</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21</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64</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67</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29</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r>
                        <a:rPr lang="tr-TR" sz="1800" b="1">
                          <a:solidFill>
                            <a:srgbClr val="FF0000"/>
                          </a:solidFill>
                          <a:latin typeface="Calibri"/>
                          <a:ea typeface="Calibri"/>
                          <a:cs typeface="Calibri"/>
                          <a:sym typeface="Calibri"/>
                        </a:rPr>
                        <a:t>96</a:t>
                      </a:r>
                      <a:endParaRPr sz="18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59000">
                <a:tc>
                  <a:txBody>
                    <a:bodyPr/>
                    <a:lstStyle/>
                    <a:p>
                      <a:pPr marL="0" marR="0" lvl="0" indent="0" algn="l"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Yönetim Bilişim Sistemleri</a:t>
                      </a:r>
                      <a:endParaRPr/>
                    </a:p>
                  </a:txBody>
                  <a:tcPr marL="3800" marR="3800" marT="3800" marB="0" anchor="ctr"/>
                </a:tc>
                <a:tc>
                  <a:txBody>
                    <a:bodyPr/>
                    <a:lstStyle/>
                    <a:p>
                      <a:pPr marL="0" marR="0" lvl="0" indent="0" algn="l"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Yönetim Bilişim Sistemleri</a:t>
                      </a:r>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46</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28</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74</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73</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43</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latin typeface="Calibri"/>
                          <a:ea typeface="Calibri"/>
                          <a:cs typeface="Calibri"/>
                          <a:sym typeface="Calibri"/>
                        </a:rPr>
                        <a:t> </a:t>
                      </a:r>
                      <a:r>
                        <a:rPr lang="tr-TR" sz="1800" b="1" dirty="0">
                          <a:solidFill>
                            <a:srgbClr val="FF0000"/>
                          </a:solidFill>
                          <a:latin typeface="Calibri"/>
                          <a:ea typeface="Calibri"/>
                          <a:cs typeface="Calibri"/>
                          <a:sym typeface="Calibri"/>
                        </a:rPr>
                        <a:t>116</a:t>
                      </a:r>
                      <a:endParaRPr sz="1800" b="1" dirty="0">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r h="359000">
                <a:tc>
                  <a:txBody>
                    <a:bodyPr/>
                    <a:lstStyle/>
                    <a:p>
                      <a:pPr marL="0" marR="0" lvl="0" indent="0" algn="r" rtl="0">
                        <a:lnSpc>
                          <a:spcPct val="107000"/>
                        </a:lnSpc>
                        <a:spcBef>
                          <a:spcPts val="0"/>
                        </a:spcBef>
                        <a:spcAft>
                          <a:spcPts val="0"/>
                        </a:spcAft>
                        <a:buNone/>
                      </a:pPr>
                      <a:r>
                        <a:rPr lang="tr-TR" sz="1800" b="1">
                          <a:latin typeface="Calibri"/>
                          <a:ea typeface="Calibri"/>
                          <a:cs typeface="Calibri"/>
                          <a:sym typeface="Calibri"/>
                        </a:rPr>
                        <a:t> </a:t>
                      </a:r>
                      <a:r>
                        <a:rPr lang="tr-TR" sz="1800" b="1">
                          <a:solidFill>
                            <a:srgbClr val="FF0000"/>
                          </a:solidFill>
                          <a:latin typeface="Calibri"/>
                          <a:ea typeface="Calibri"/>
                          <a:cs typeface="Calibri"/>
                          <a:sym typeface="Calibri"/>
                        </a:rPr>
                        <a:t>TOPLAM</a:t>
                      </a:r>
                      <a:r>
                        <a:rPr lang="tr-TR" sz="1800" b="1">
                          <a:latin typeface="Calibri"/>
                          <a:ea typeface="Calibri"/>
                          <a:cs typeface="Calibri"/>
                          <a:sym typeface="Calibri"/>
                        </a:rPr>
                        <a:t>  </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89</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49</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138</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140</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72</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latin typeface="Calibri"/>
                          <a:ea typeface="Calibri"/>
                          <a:cs typeface="Calibri"/>
                          <a:sym typeface="Calibri"/>
                        </a:rPr>
                        <a:t> 212</a:t>
                      </a:r>
                      <a:endParaRPr sz="1800" b="1"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0"/>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Öğrenci Sayısı </a:t>
            </a:r>
            <a:br>
              <a:rPr lang="tr-TR" sz="2800" b="1">
                <a:solidFill>
                  <a:srgbClr val="3333FF"/>
                </a:solidFill>
              </a:rPr>
            </a:br>
            <a:r>
              <a:rPr lang="tr-TR" sz="1800" b="1" i="1">
                <a:solidFill>
                  <a:srgbClr val="FF0000"/>
                </a:solidFill>
              </a:rPr>
              <a:t>(Programdaki ön lisans, lisans ve lisansüstü toplam öğrenci sayısı)</a:t>
            </a:r>
            <a:endParaRPr sz="1800" b="1" i="1">
              <a:solidFill>
                <a:srgbClr val="FF0000"/>
              </a:solidFill>
            </a:endParaRPr>
          </a:p>
        </p:txBody>
      </p:sp>
      <p:sp>
        <p:nvSpPr>
          <p:cNvPr id="433" name="Google Shape;433;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34" name="Google Shape;43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29</a:t>
            </a:fld>
            <a:endParaRPr/>
          </a:p>
        </p:txBody>
      </p:sp>
      <p:sp>
        <p:nvSpPr>
          <p:cNvPr id="435" name="Google Shape;435;p30"/>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436" name="Google Shape;436;p30"/>
          <p:cNvGraphicFramePr/>
          <p:nvPr/>
        </p:nvGraphicFramePr>
        <p:xfrm>
          <a:off x="674257" y="2028498"/>
          <a:ext cx="11139400" cy="4231438"/>
        </p:xfrm>
        <a:graphic>
          <a:graphicData uri="http://schemas.openxmlformats.org/drawingml/2006/table">
            <a:tbl>
              <a:tblPr>
                <a:noFill/>
                <a:tableStyleId>{3673A5A6-AA55-4509-8DD8-B38B00E81409}</a:tableStyleId>
              </a:tblPr>
              <a:tblGrid>
                <a:gridCol w="2257125">
                  <a:extLst>
                    <a:ext uri="{9D8B030D-6E8A-4147-A177-3AD203B41FA5}">
                      <a16:colId xmlns:a16="http://schemas.microsoft.com/office/drawing/2014/main" val="20000"/>
                    </a:ext>
                  </a:extLst>
                </a:gridCol>
                <a:gridCol w="2176425">
                  <a:extLst>
                    <a:ext uri="{9D8B030D-6E8A-4147-A177-3AD203B41FA5}">
                      <a16:colId xmlns:a16="http://schemas.microsoft.com/office/drawing/2014/main" val="20001"/>
                    </a:ext>
                  </a:extLst>
                </a:gridCol>
                <a:gridCol w="1608575">
                  <a:extLst>
                    <a:ext uri="{9D8B030D-6E8A-4147-A177-3AD203B41FA5}">
                      <a16:colId xmlns:a16="http://schemas.microsoft.com/office/drawing/2014/main" val="20002"/>
                    </a:ext>
                  </a:extLst>
                </a:gridCol>
                <a:gridCol w="1854975">
                  <a:extLst>
                    <a:ext uri="{9D8B030D-6E8A-4147-A177-3AD203B41FA5}">
                      <a16:colId xmlns:a16="http://schemas.microsoft.com/office/drawing/2014/main" val="20003"/>
                    </a:ext>
                  </a:extLst>
                </a:gridCol>
                <a:gridCol w="1462975">
                  <a:extLst>
                    <a:ext uri="{9D8B030D-6E8A-4147-A177-3AD203B41FA5}">
                      <a16:colId xmlns:a16="http://schemas.microsoft.com/office/drawing/2014/main" val="20004"/>
                    </a:ext>
                  </a:extLst>
                </a:gridCol>
                <a:gridCol w="1779325">
                  <a:extLst>
                    <a:ext uri="{9D8B030D-6E8A-4147-A177-3AD203B41FA5}">
                      <a16:colId xmlns:a16="http://schemas.microsoft.com/office/drawing/2014/main" val="20005"/>
                    </a:ext>
                  </a:extLst>
                </a:gridCol>
              </a:tblGrid>
              <a:tr h="358525">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395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827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Acil Yardım ve Afet Yönetimi</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 Acil Yardım ve Afet Yönetimi</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 64 /3≈21</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Arş. Gör. Bazında 64/1=64 </a:t>
                      </a:r>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 96/3≈32</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 Arş. Gör. Bazında 96/1=96</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827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Yönetim Bilişim Sistemleri</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 Yönetim Bilişim Sistemleri</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 74/3≈24</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Arş. Gör. Bazında 74/1=74 </a:t>
                      </a:r>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116/3≈38</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 Arş. Gör. Bazında 116/1=116</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b="1">
                          <a:solidFill>
                            <a:srgbClr val="FF0000"/>
                          </a:solidFill>
                        </a:rPr>
                        <a:t> BİRİM ORTALAMASI  </a:t>
                      </a:r>
                      <a:endParaRPr sz="1100" b="1">
                        <a:solidFill>
                          <a:srgbClr val="FF0000"/>
                        </a:solidFill>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b="1">
                          <a:solidFill>
                            <a:srgbClr val="FF0000"/>
                          </a:solidFill>
                        </a:rPr>
                        <a:t> </a:t>
                      </a:r>
                      <a:endParaRPr sz="11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
          <p:cNvSpPr txBox="1">
            <a:spLocks noGrp="1"/>
          </p:cNvSpPr>
          <p:nvPr>
            <p:ph type="subTitle" idx="1"/>
          </p:nvPr>
        </p:nvSpPr>
        <p:spPr>
          <a:xfrm>
            <a:off x="1524000" y="2521384"/>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6000"/>
              <a:buNone/>
            </a:pPr>
            <a:r>
              <a:rPr lang="tr-TR" sz="6000" b="1">
                <a:solidFill>
                  <a:srgbClr val="FF0000"/>
                </a:solidFill>
              </a:rPr>
              <a:t>YÖNETİM</a:t>
            </a:r>
            <a:endParaRPr sz="6000"/>
          </a:p>
        </p:txBody>
      </p:sp>
      <p:sp>
        <p:nvSpPr>
          <p:cNvPr id="196" name="Google Shape;196;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197" name="Google Shape;197;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a:t>
            </a:fld>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1"/>
          <p:cNvSpPr txBox="1">
            <a:spLocks noGrp="1"/>
          </p:cNvSpPr>
          <p:nvPr>
            <p:ph type="title"/>
          </p:nvPr>
        </p:nvSpPr>
        <p:spPr>
          <a:xfrm>
            <a:off x="663035" y="882333"/>
            <a:ext cx="11031196" cy="6067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(Engelli) </a:t>
            </a:r>
            <a:endParaRPr sz="2800">
              <a:solidFill>
                <a:srgbClr val="FF0000"/>
              </a:solidFill>
            </a:endParaRPr>
          </a:p>
        </p:txBody>
      </p:sp>
      <p:sp>
        <p:nvSpPr>
          <p:cNvPr id="442" name="Google Shape;44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43" name="Google Shape;44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30</a:t>
            </a:fld>
            <a:endParaRPr/>
          </a:p>
        </p:txBody>
      </p:sp>
      <p:sp>
        <p:nvSpPr>
          <p:cNvPr id="444" name="Google Shape;444;p31"/>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445" name="Google Shape;445;p31"/>
          <p:cNvGraphicFramePr/>
          <p:nvPr/>
        </p:nvGraphicFramePr>
        <p:xfrm>
          <a:off x="318054" y="2027583"/>
          <a:ext cx="11509450" cy="3854615"/>
        </p:xfrm>
        <a:graphic>
          <a:graphicData uri="http://schemas.openxmlformats.org/drawingml/2006/table">
            <a:tbl>
              <a:tblPr>
                <a:noFill/>
                <a:tableStyleId>{3673A5A6-AA55-4509-8DD8-B38B00E81409}</a:tableStyleId>
              </a:tblPr>
              <a:tblGrid>
                <a:gridCol w="2046450">
                  <a:extLst>
                    <a:ext uri="{9D8B030D-6E8A-4147-A177-3AD203B41FA5}">
                      <a16:colId xmlns:a16="http://schemas.microsoft.com/office/drawing/2014/main" val="20000"/>
                    </a:ext>
                  </a:extLst>
                </a:gridCol>
                <a:gridCol w="2609450">
                  <a:extLst>
                    <a:ext uri="{9D8B030D-6E8A-4147-A177-3AD203B41FA5}">
                      <a16:colId xmlns:a16="http://schemas.microsoft.com/office/drawing/2014/main" val="20001"/>
                    </a:ext>
                  </a:extLst>
                </a:gridCol>
                <a:gridCol w="814500">
                  <a:extLst>
                    <a:ext uri="{9D8B030D-6E8A-4147-A177-3AD203B41FA5}">
                      <a16:colId xmlns:a16="http://schemas.microsoft.com/office/drawing/2014/main" val="20002"/>
                    </a:ext>
                  </a:extLst>
                </a:gridCol>
                <a:gridCol w="814500">
                  <a:extLst>
                    <a:ext uri="{9D8B030D-6E8A-4147-A177-3AD203B41FA5}">
                      <a16:colId xmlns:a16="http://schemas.microsoft.com/office/drawing/2014/main" val="20003"/>
                    </a:ext>
                  </a:extLst>
                </a:gridCol>
                <a:gridCol w="584250">
                  <a:extLst>
                    <a:ext uri="{9D8B030D-6E8A-4147-A177-3AD203B41FA5}">
                      <a16:colId xmlns:a16="http://schemas.microsoft.com/office/drawing/2014/main" val="20004"/>
                    </a:ext>
                  </a:extLst>
                </a:gridCol>
                <a:gridCol w="612825">
                  <a:extLst>
                    <a:ext uri="{9D8B030D-6E8A-4147-A177-3AD203B41FA5}">
                      <a16:colId xmlns:a16="http://schemas.microsoft.com/office/drawing/2014/main" val="20005"/>
                    </a:ext>
                  </a:extLst>
                </a:gridCol>
                <a:gridCol w="721875">
                  <a:extLst>
                    <a:ext uri="{9D8B030D-6E8A-4147-A177-3AD203B41FA5}">
                      <a16:colId xmlns:a16="http://schemas.microsoft.com/office/drawing/2014/main" val="20006"/>
                    </a:ext>
                  </a:extLst>
                </a:gridCol>
                <a:gridCol w="721875">
                  <a:extLst>
                    <a:ext uri="{9D8B030D-6E8A-4147-A177-3AD203B41FA5}">
                      <a16:colId xmlns:a16="http://schemas.microsoft.com/office/drawing/2014/main" val="20007"/>
                    </a:ext>
                  </a:extLst>
                </a:gridCol>
                <a:gridCol w="611100">
                  <a:extLst>
                    <a:ext uri="{9D8B030D-6E8A-4147-A177-3AD203B41FA5}">
                      <a16:colId xmlns:a16="http://schemas.microsoft.com/office/drawing/2014/main" val="20008"/>
                    </a:ext>
                  </a:extLst>
                </a:gridCol>
                <a:gridCol w="678600">
                  <a:extLst>
                    <a:ext uri="{9D8B030D-6E8A-4147-A177-3AD203B41FA5}">
                      <a16:colId xmlns:a16="http://schemas.microsoft.com/office/drawing/2014/main" val="20009"/>
                    </a:ext>
                  </a:extLst>
                </a:gridCol>
                <a:gridCol w="678600">
                  <a:extLst>
                    <a:ext uri="{9D8B030D-6E8A-4147-A177-3AD203B41FA5}">
                      <a16:colId xmlns:a16="http://schemas.microsoft.com/office/drawing/2014/main" val="20010"/>
                    </a:ext>
                  </a:extLst>
                </a:gridCol>
                <a:gridCol w="615425">
                  <a:extLst>
                    <a:ext uri="{9D8B030D-6E8A-4147-A177-3AD203B41FA5}">
                      <a16:colId xmlns:a16="http://schemas.microsoft.com/office/drawing/2014/main" val="20011"/>
                    </a:ext>
                  </a:extLst>
                </a:gridCol>
              </a:tblGrid>
              <a:tr h="320775">
                <a:tc rowSpan="2">
                  <a:txBody>
                    <a:bodyPr/>
                    <a:lstStyle/>
                    <a:p>
                      <a:pPr marL="0" marR="0" lvl="0" indent="0" algn="ctr" rtl="0">
                        <a:lnSpc>
                          <a:spcPct val="107000"/>
                        </a:lnSpc>
                        <a:spcBef>
                          <a:spcPts val="0"/>
                        </a:spcBef>
                        <a:spcAft>
                          <a:spcPts val="0"/>
                        </a:spcAft>
                        <a:buNone/>
                      </a:pPr>
                      <a:r>
                        <a:rPr lang="tr-TR" sz="1400" b="1">
                          <a:solidFill>
                            <a:srgbClr val="FF0000"/>
                          </a:solidFill>
                        </a:rPr>
                        <a:t>Bölüm Adı*</a:t>
                      </a:r>
                      <a:endParaRPr sz="14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400" b="1">
                          <a:solidFill>
                            <a:srgbClr val="FF0000"/>
                          </a:solidFill>
                        </a:rPr>
                        <a:t>Ana Bilim - Sanat Dalı/ Program Adı*</a:t>
                      </a:r>
                      <a:endParaRPr sz="1400" b="1">
                        <a:solidFill>
                          <a:srgbClr val="FF0000"/>
                        </a:solidFill>
                        <a:latin typeface="Calibri"/>
                        <a:ea typeface="Calibri"/>
                        <a:cs typeface="Calibri"/>
                        <a:sym typeface="Calibri"/>
                      </a:endParaRPr>
                    </a:p>
                  </a:txBody>
                  <a:tcPr marL="9525" marR="9525" marT="9525" marB="0" anchor="ctr"/>
                </a:tc>
                <a:tc gridSpan="5">
                  <a:txBody>
                    <a:bodyPr/>
                    <a:lstStyle/>
                    <a:p>
                      <a:pPr marL="0" marR="0" lvl="0" indent="0" algn="ctr" rtl="0">
                        <a:lnSpc>
                          <a:spcPct val="107000"/>
                        </a:lnSpc>
                        <a:spcBef>
                          <a:spcPts val="0"/>
                        </a:spcBef>
                        <a:spcAft>
                          <a:spcPts val="0"/>
                        </a:spcAft>
                        <a:buNone/>
                      </a:pPr>
                      <a:r>
                        <a:rPr lang="tr-TR" sz="1400" b="1">
                          <a:solidFill>
                            <a:srgbClr val="FF0000"/>
                          </a:solidFill>
                        </a:rPr>
                        <a:t>2024 (Güz Dönemi)</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400" b="1">
                          <a:solidFill>
                            <a:srgbClr val="FF0000"/>
                          </a:solidFill>
                        </a:rPr>
                        <a:t>2025 (Güz Dönemi)</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742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42750">
                <a:tc>
                  <a:txBody>
                    <a:bodyPr/>
                    <a:lstStyle/>
                    <a:p>
                      <a:pPr marL="0" marR="0" lvl="0" indent="0" algn="l" rtl="0">
                        <a:lnSpc>
                          <a:spcPct val="107000"/>
                        </a:lnSpc>
                        <a:spcBef>
                          <a:spcPts val="0"/>
                        </a:spcBef>
                        <a:spcAft>
                          <a:spcPts val="0"/>
                        </a:spcAft>
                        <a:buNone/>
                      </a:pPr>
                      <a:r>
                        <a:rPr lang="tr-TR" sz="1400" b="1">
                          <a:solidFill>
                            <a:schemeClr val="dk1"/>
                          </a:solidFill>
                          <a:latin typeface="Calibri"/>
                          <a:ea typeface="Calibri"/>
                          <a:cs typeface="Calibri"/>
                          <a:sym typeface="Calibri"/>
                        </a:rPr>
                        <a:t>Acil Yardım ve Afet Yönetimi</a:t>
                      </a:r>
                      <a:endParaRPr sz="14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400" b="1">
                          <a:solidFill>
                            <a:schemeClr val="dk1"/>
                          </a:solidFill>
                          <a:latin typeface="Calibri"/>
                          <a:ea typeface="Calibri"/>
                          <a:cs typeface="Calibri"/>
                          <a:sym typeface="Calibri"/>
                        </a:rPr>
                        <a:t> Acil Yardım ve Afet Yönetimi</a:t>
                      </a:r>
                      <a:endParaRPr sz="1400" b="1">
                        <a:solidFill>
                          <a:schemeClr val="dk1"/>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b="1"/>
                        <a:t> 1</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0</a:t>
                      </a:r>
                      <a:endParaRPr sz="1100" b="1"/>
                    </a:p>
                  </a:txBody>
                  <a:tcPr marL="3800" marR="3800" marT="380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1</a:t>
                      </a:r>
                      <a:endParaRPr sz="1100" b="1">
                        <a:solidFill>
                          <a:srgbClr val="3333FF"/>
                        </a:solidFill>
                      </a:endParaRPr>
                    </a:p>
                  </a:txBody>
                  <a:tcPr marL="0" marR="0" marT="0" marB="0" anchor="ctr"/>
                </a:tc>
                <a:tc>
                  <a:txBody>
                    <a:bodyPr/>
                    <a:lstStyle/>
                    <a:p>
                      <a:pPr marL="0" marR="0" lvl="0" indent="0" algn="l" rtl="0">
                        <a:lnSpc>
                          <a:spcPct val="107000"/>
                        </a:lnSpc>
                        <a:spcBef>
                          <a:spcPts val="0"/>
                        </a:spcBef>
                        <a:spcAft>
                          <a:spcPts val="0"/>
                        </a:spcAft>
                        <a:buNone/>
                      </a:pPr>
                      <a:r>
                        <a:rPr lang="tr-TR" sz="1100" b="1"/>
                        <a:t> 1</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9525" marR="9525" marT="9525"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1</a:t>
                      </a:r>
                      <a:endParaRPr sz="1100" b="1">
                        <a:solidFill>
                          <a:srgbClr val="3333FF"/>
                        </a:solidFill>
                      </a:endParaRPr>
                    </a:p>
                  </a:txBody>
                  <a:tcPr marL="0" marR="0" marT="0" marB="0" anchor="ctr"/>
                </a:tc>
                <a:extLst>
                  <a:ext uri="{0D108BD9-81ED-4DB2-BD59-A6C34878D82A}">
                    <a16:rowId xmlns:a16="http://schemas.microsoft.com/office/drawing/2014/main" val="10002"/>
                  </a:ext>
                </a:extLst>
              </a:tr>
              <a:tr h="342750">
                <a:tc>
                  <a:txBody>
                    <a:bodyPr/>
                    <a:lstStyle/>
                    <a:p>
                      <a:pPr marL="0" marR="0" lvl="0" indent="0" algn="l" rtl="0">
                        <a:lnSpc>
                          <a:spcPct val="107000"/>
                        </a:lnSpc>
                        <a:spcBef>
                          <a:spcPts val="0"/>
                        </a:spcBef>
                        <a:spcAft>
                          <a:spcPts val="0"/>
                        </a:spcAft>
                        <a:buNone/>
                      </a:pPr>
                      <a:r>
                        <a:rPr lang="tr-TR" sz="1400" b="1">
                          <a:solidFill>
                            <a:schemeClr val="dk1"/>
                          </a:solidFill>
                          <a:latin typeface="Calibri"/>
                          <a:ea typeface="Calibri"/>
                          <a:cs typeface="Calibri"/>
                          <a:sym typeface="Calibri"/>
                        </a:rPr>
                        <a:t>Yönetim Bilişim Sistemleri</a:t>
                      </a:r>
                      <a:endParaRPr sz="14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400" b="1">
                          <a:solidFill>
                            <a:schemeClr val="dk1"/>
                          </a:solidFill>
                          <a:latin typeface="Calibri"/>
                          <a:ea typeface="Calibri"/>
                          <a:cs typeface="Calibri"/>
                          <a:sym typeface="Calibri"/>
                        </a:rPr>
                        <a:t> Yönetim Bilişim Sistemleri</a:t>
                      </a:r>
                      <a:endParaRPr sz="1400" b="1">
                        <a:solidFill>
                          <a:schemeClr val="dk1"/>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0</a:t>
                      </a:r>
                      <a:endParaRPr sz="1100" b="1"/>
                    </a:p>
                  </a:txBody>
                  <a:tcPr marL="3800" marR="3800" marT="380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0</a:t>
                      </a:r>
                      <a:endParaRPr sz="1100" b="1">
                        <a:solidFill>
                          <a:srgbClr val="3333FF"/>
                        </a:solidFill>
                      </a:endParaRPr>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t> 0</a:t>
                      </a:r>
                      <a:endParaRPr sz="1100" b="1"/>
                    </a:p>
                  </a:txBody>
                  <a:tcPr marL="9525" marR="9525" marT="9525" marB="0" anchor="ctr"/>
                </a:tc>
                <a:tc>
                  <a:txBody>
                    <a:bodyPr/>
                    <a:lstStyle/>
                    <a:p>
                      <a:pPr marL="0" marR="0" lvl="0" indent="0" algn="l" rtl="0">
                        <a:lnSpc>
                          <a:spcPct val="107000"/>
                        </a:lnSpc>
                        <a:spcBef>
                          <a:spcPts val="0"/>
                        </a:spcBef>
                        <a:spcAft>
                          <a:spcPts val="0"/>
                        </a:spcAft>
                        <a:buNone/>
                      </a:pPr>
                      <a:r>
                        <a:rPr lang="tr-TR" sz="1100" b="1"/>
                        <a:t> 0</a:t>
                      </a:r>
                      <a:endParaRPr sz="1100" b="1"/>
                    </a:p>
                  </a:txBody>
                  <a:tcPr marL="0" marR="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0</a:t>
                      </a:r>
                      <a:endParaRPr sz="1100" b="1">
                        <a:solidFill>
                          <a:srgbClr val="3333FF"/>
                        </a:solidFill>
                      </a:endParaRPr>
                    </a:p>
                  </a:txBody>
                  <a:tcPr marL="0" marR="0" marT="0" marB="0" anchor="ctr"/>
                </a:tc>
                <a:extLst>
                  <a:ext uri="{0D108BD9-81ED-4DB2-BD59-A6C34878D82A}">
                    <a16:rowId xmlns:a16="http://schemas.microsoft.com/office/drawing/2014/main" val="10003"/>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42750">
                <a:tc>
                  <a:txBody>
                    <a:bodyPr/>
                    <a:lstStyle/>
                    <a:p>
                      <a:pPr marL="0" marR="0" lvl="0" indent="0" algn="r" rtl="0">
                        <a:lnSpc>
                          <a:spcPct val="107000"/>
                        </a:lnSpc>
                        <a:spcBef>
                          <a:spcPts val="0"/>
                        </a:spcBef>
                        <a:spcAft>
                          <a:spcPts val="0"/>
                        </a:spcAft>
                        <a:buNone/>
                      </a:pPr>
                      <a:r>
                        <a:rPr lang="tr-TR" sz="1100"/>
                        <a:t> </a:t>
                      </a:r>
                      <a:r>
                        <a:rPr lang="tr-TR" sz="1600">
                          <a:solidFill>
                            <a:srgbClr val="FF0000"/>
                          </a:solidFill>
                        </a:rPr>
                        <a:t>TOPLAM</a:t>
                      </a:r>
                      <a:r>
                        <a:rPr lang="tr-TR" sz="1100"/>
                        <a:t>  </a:t>
                      </a: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449"/>
        <p:cNvGrpSpPr/>
        <p:nvPr/>
      </p:nvGrpSpPr>
      <p:grpSpPr>
        <a:xfrm>
          <a:off x="0" y="0"/>
          <a:ext cx="0" cy="0"/>
          <a:chOff x="0" y="0"/>
          <a:chExt cx="0" cy="0"/>
        </a:xfrm>
      </p:grpSpPr>
      <p:sp>
        <p:nvSpPr>
          <p:cNvPr id="450" name="Google Shape;450;p32"/>
          <p:cNvSpPr txBox="1">
            <a:spLocks noGrp="1"/>
          </p:cNvSpPr>
          <p:nvPr>
            <p:ph type="title"/>
          </p:nvPr>
        </p:nvSpPr>
        <p:spPr>
          <a:xfrm>
            <a:off x="258417" y="790313"/>
            <a:ext cx="10505661" cy="6257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ÖĞRENCİ SAYISI (</a:t>
            </a:r>
            <a:r>
              <a:rPr lang="tr-TR" sz="2800" b="1" i="1">
                <a:solidFill>
                  <a:srgbClr val="FF0000"/>
                </a:solidFill>
              </a:rPr>
              <a:t>Varsa, Lisansüstü </a:t>
            </a:r>
            <a:r>
              <a:rPr lang="tr-TR" sz="2800" b="1">
                <a:solidFill>
                  <a:srgbClr val="FF0000"/>
                </a:solidFill>
              </a:rPr>
              <a:t>)</a:t>
            </a:r>
            <a:endParaRPr sz="2800">
              <a:solidFill>
                <a:srgbClr val="FF0000"/>
              </a:solidFill>
            </a:endParaRPr>
          </a:p>
        </p:txBody>
      </p:sp>
      <p:sp>
        <p:nvSpPr>
          <p:cNvPr id="451" name="Google Shape;45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52" name="Google Shape;45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31</a:t>
            </a:fld>
            <a:endParaRPr/>
          </a:p>
        </p:txBody>
      </p:sp>
      <p:sp>
        <p:nvSpPr>
          <p:cNvPr id="453" name="Google Shape;453;p32"/>
          <p:cNvSpPr txBox="1"/>
          <p:nvPr/>
        </p:nvSpPr>
        <p:spPr>
          <a:xfrm>
            <a:off x="459498" y="5925707"/>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kadar satır ekleyiniz. </a:t>
            </a:r>
            <a:endParaRPr sz="1400" b="1" i="1">
              <a:solidFill>
                <a:srgbClr val="C00000"/>
              </a:solidFill>
              <a:latin typeface="Calibri"/>
              <a:ea typeface="Calibri"/>
              <a:cs typeface="Calibri"/>
              <a:sym typeface="Calibri"/>
            </a:endParaRPr>
          </a:p>
        </p:txBody>
      </p:sp>
      <p:graphicFrame>
        <p:nvGraphicFramePr>
          <p:cNvPr id="454" name="Google Shape;454;p32"/>
          <p:cNvGraphicFramePr/>
          <p:nvPr/>
        </p:nvGraphicFramePr>
        <p:xfrm>
          <a:off x="387626" y="1958012"/>
          <a:ext cx="11459775" cy="3856375"/>
        </p:xfrm>
        <a:graphic>
          <a:graphicData uri="http://schemas.openxmlformats.org/drawingml/2006/table">
            <a:tbl>
              <a:tblPr>
                <a:noFill/>
                <a:tableStyleId>{3673A5A6-AA55-4509-8DD8-B38B00E81409}</a:tableStyleId>
              </a:tblPr>
              <a:tblGrid>
                <a:gridCol w="3063875">
                  <a:extLst>
                    <a:ext uri="{9D8B030D-6E8A-4147-A177-3AD203B41FA5}">
                      <a16:colId xmlns:a16="http://schemas.microsoft.com/office/drawing/2014/main" val="20000"/>
                    </a:ext>
                  </a:extLst>
                </a:gridCol>
                <a:gridCol w="1164725">
                  <a:extLst>
                    <a:ext uri="{9D8B030D-6E8A-4147-A177-3AD203B41FA5}">
                      <a16:colId xmlns:a16="http://schemas.microsoft.com/office/drawing/2014/main" val="20001"/>
                    </a:ext>
                  </a:extLst>
                </a:gridCol>
                <a:gridCol w="1164725">
                  <a:extLst>
                    <a:ext uri="{9D8B030D-6E8A-4147-A177-3AD203B41FA5}">
                      <a16:colId xmlns:a16="http://schemas.microsoft.com/office/drawing/2014/main" val="20002"/>
                    </a:ext>
                  </a:extLst>
                </a:gridCol>
                <a:gridCol w="1028750">
                  <a:extLst>
                    <a:ext uri="{9D8B030D-6E8A-4147-A177-3AD203B41FA5}">
                      <a16:colId xmlns:a16="http://schemas.microsoft.com/office/drawing/2014/main" val="20003"/>
                    </a:ext>
                  </a:extLst>
                </a:gridCol>
                <a:gridCol w="877100">
                  <a:extLst>
                    <a:ext uri="{9D8B030D-6E8A-4147-A177-3AD203B41FA5}">
                      <a16:colId xmlns:a16="http://schemas.microsoft.com/office/drawing/2014/main" val="20004"/>
                    </a:ext>
                  </a:extLst>
                </a:gridCol>
                <a:gridCol w="877100">
                  <a:extLst>
                    <a:ext uri="{9D8B030D-6E8A-4147-A177-3AD203B41FA5}">
                      <a16:colId xmlns:a16="http://schemas.microsoft.com/office/drawing/2014/main" val="20005"/>
                    </a:ext>
                  </a:extLst>
                </a:gridCol>
                <a:gridCol w="1165475">
                  <a:extLst>
                    <a:ext uri="{9D8B030D-6E8A-4147-A177-3AD203B41FA5}">
                      <a16:colId xmlns:a16="http://schemas.microsoft.com/office/drawing/2014/main" val="20006"/>
                    </a:ext>
                  </a:extLst>
                </a:gridCol>
                <a:gridCol w="1165475">
                  <a:extLst>
                    <a:ext uri="{9D8B030D-6E8A-4147-A177-3AD203B41FA5}">
                      <a16:colId xmlns:a16="http://schemas.microsoft.com/office/drawing/2014/main" val="20007"/>
                    </a:ext>
                  </a:extLst>
                </a:gridCol>
                <a:gridCol w="952550">
                  <a:extLst>
                    <a:ext uri="{9D8B030D-6E8A-4147-A177-3AD203B41FA5}">
                      <a16:colId xmlns:a16="http://schemas.microsoft.com/office/drawing/2014/main" val="20008"/>
                    </a:ext>
                  </a:extLst>
                </a:gridCol>
              </a:tblGrid>
              <a:tr h="321600">
                <a:tc rowSpan="2">
                  <a:txBody>
                    <a:bodyPr/>
                    <a:lstStyle/>
                    <a:p>
                      <a:pPr marL="0" marR="0" lvl="0" indent="0" algn="ctr" rtl="0">
                        <a:lnSpc>
                          <a:spcPct val="107000"/>
                        </a:lnSpc>
                        <a:spcBef>
                          <a:spcPts val="0"/>
                        </a:spcBef>
                        <a:spcAft>
                          <a:spcPts val="0"/>
                        </a:spcAft>
                        <a:buNone/>
                      </a:pPr>
                      <a:r>
                        <a:rPr lang="tr-TR" sz="1800" b="1">
                          <a:solidFill>
                            <a:srgbClr val="FF0000"/>
                          </a:solidFill>
                        </a:rPr>
                        <a:t>Ana Bilim/Sanat Dalı Adı</a:t>
                      </a:r>
                      <a:endParaRPr sz="1800" b="1">
                        <a:solidFill>
                          <a:srgbClr val="FF0000"/>
                        </a:solidFill>
                        <a:latin typeface="Calibri"/>
                        <a:ea typeface="Calibri"/>
                        <a:cs typeface="Calibri"/>
                        <a:sym typeface="Calibri"/>
                      </a:endParaRPr>
                    </a:p>
                  </a:txBody>
                  <a:tcPr marL="44450" marR="44450" marT="9525" marB="0" anchor="ctr"/>
                </a:tc>
                <a:tc gridSpan="4">
                  <a:txBody>
                    <a:bodyPr/>
                    <a:lstStyle/>
                    <a:p>
                      <a:pPr marL="0" marR="0" lvl="0" indent="0" algn="ctr" rtl="0">
                        <a:lnSpc>
                          <a:spcPct val="107000"/>
                        </a:lnSpc>
                        <a:spcBef>
                          <a:spcPts val="0"/>
                        </a:spcBef>
                        <a:spcAft>
                          <a:spcPts val="0"/>
                        </a:spcAft>
                        <a:buNone/>
                      </a:pPr>
                      <a:r>
                        <a:rPr lang="tr-TR" sz="1600" b="1">
                          <a:solidFill>
                            <a:srgbClr val="FF0000"/>
                          </a:solidFill>
                        </a:rPr>
                        <a:t>2024 Güz</a:t>
                      </a:r>
                      <a:endParaRPr sz="1600" b="1">
                        <a:solidFill>
                          <a:srgbClr val="FF0000"/>
                        </a:solidFill>
                        <a:latin typeface="Calibri"/>
                        <a:ea typeface="Calibri"/>
                        <a:cs typeface="Calibri"/>
                        <a:sym typeface="Calibri"/>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marL="0" marR="0" lvl="0" indent="0" algn="ctr" rtl="0">
                        <a:lnSpc>
                          <a:spcPct val="107000"/>
                        </a:lnSpc>
                        <a:spcBef>
                          <a:spcPts val="0"/>
                        </a:spcBef>
                        <a:spcAft>
                          <a:spcPts val="0"/>
                        </a:spcAft>
                        <a:buNone/>
                      </a:pPr>
                      <a:r>
                        <a:rPr lang="tr-TR" sz="1600" b="1">
                          <a:solidFill>
                            <a:srgbClr val="FF0000"/>
                          </a:solidFill>
                        </a:rPr>
                        <a:t>2025 Güz</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40375">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1"/>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r>
                        <a:rPr lang="tr-TR" sz="1400" b="1" i="0" u="none" strike="noStrike" cap="none">
                          <a:solidFill>
                            <a:srgbClr val="000000"/>
                          </a:solidFill>
                          <a:latin typeface="Calibri"/>
                          <a:ea typeface="Calibri"/>
                          <a:cs typeface="Calibri"/>
                          <a:sym typeface="Calibri"/>
                        </a:rPr>
                        <a:t>Yönetim Bilişim Sistemleri</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6</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0</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0</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6</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0</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0</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12</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2"/>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3"/>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4"/>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5"/>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6"/>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7"/>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8"/>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9"/>
                  </a:ext>
                </a:extLst>
              </a:tr>
              <a:tr h="321600">
                <a:tc>
                  <a:txBody>
                    <a:bodyPr/>
                    <a:lstStyle/>
                    <a:p>
                      <a:pPr marL="0" marR="0" lvl="0" indent="0" algn="r" rtl="0">
                        <a:lnSpc>
                          <a:spcPct val="107000"/>
                        </a:lnSpc>
                        <a:spcBef>
                          <a:spcPts val="0"/>
                        </a:spcBef>
                        <a:spcAft>
                          <a:spcPts val="0"/>
                        </a:spcAft>
                        <a:buNone/>
                      </a:pPr>
                      <a:r>
                        <a:rPr lang="tr-TR" sz="1600" b="1">
                          <a:solidFill>
                            <a:srgbClr val="FF0000"/>
                          </a:solidFill>
                        </a:rPr>
                        <a:t>TOPLAM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3"/>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Lisansüstü Öğrenci Sayısı </a:t>
            </a:r>
            <a:br>
              <a:rPr lang="tr-TR" sz="2800" b="1">
                <a:solidFill>
                  <a:srgbClr val="3333FF"/>
                </a:solidFill>
              </a:rPr>
            </a:br>
            <a:r>
              <a:rPr lang="tr-TR" sz="1800" b="1" i="1">
                <a:solidFill>
                  <a:srgbClr val="FF0000"/>
                </a:solidFill>
              </a:rPr>
              <a:t>(Varsa, programdaki lisansüstü toplam öğrenci sayısı)</a:t>
            </a:r>
            <a:endParaRPr sz="1800" b="1" i="1">
              <a:solidFill>
                <a:srgbClr val="FF0000"/>
              </a:solidFill>
            </a:endParaRPr>
          </a:p>
        </p:txBody>
      </p:sp>
      <p:sp>
        <p:nvSpPr>
          <p:cNvPr id="460" name="Google Shape;46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61" name="Google Shape;46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32</a:t>
            </a:fld>
            <a:endParaRPr/>
          </a:p>
        </p:txBody>
      </p:sp>
      <p:sp>
        <p:nvSpPr>
          <p:cNvPr id="462" name="Google Shape;462;p33"/>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463" name="Google Shape;463;p33"/>
          <p:cNvGraphicFramePr/>
          <p:nvPr>
            <p:extLst>
              <p:ext uri="{D42A27DB-BD31-4B8C-83A1-F6EECF244321}">
                <p14:modId xmlns:p14="http://schemas.microsoft.com/office/powerpoint/2010/main" val="685978932"/>
              </p:ext>
            </p:extLst>
          </p:nvPr>
        </p:nvGraphicFramePr>
        <p:xfrm>
          <a:off x="838200" y="2028498"/>
          <a:ext cx="10975450" cy="3815250"/>
        </p:xfrm>
        <a:graphic>
          <a:graphicData uri="http://schemas.openxmlformats.org/drawingml/2006/table">
            <a:tbl>
              <a:tblPr>
                <a:noFill/>
                <a:tableStyleId>{3673A5A6-AA55-4509-8DD8-B38B00E81409}</a:tableStyleId>
              </a:tblPr>
              <a:tblGrid>
                <a:gridCol w="2223900">
                  <a:extLst>
                    <a:ext uri="{9D8B030D-6E8A-4147-A177-3AD203B41FA5}">
                      <a16:colId xmlns:a16="http://schemas.microsoft.com/office/drawing/2014/main" val="20000"/>
                    </a:ext>
                  </a:extLst>
                </a:gridCol>
                <a:gridCol w="2144400">
                  <a:extLst>
                    <a:ext uri="{9D8B030D-6E8A-4147-A177-3AD203B41FA5}">
                      <a16:colId xmlns:a16="http://schemas.microsoft.com/office/drawing/2014/main" val="20001"/>
                    </a:ext>
                  </a:extLst>
                </a:gridCol>
                <a:gridCol w="1584900">
                  <a:extLst>
                    <a:ext uri="{9D8B030D-6E8A-4147-A177-3AD203B41FA5}">
                      <a16:colId xmlns:a16="http://schemas.microsoft.com/office/drawing/2014/main" val="20002"/>
                    </a:ext>
                  </a:extLst>
                </a:gridCol>
                <a:gridCol w="1827650">
                  <a:extLst>
                    <a:ext uri="{9D8B030D-6E8A-4147-A177-3AD203B41FA5}">
                      <a16:colId xmlns:a16="http://schemas.microsoft.com/office/drawing/2014/main" val="20003"/>
                    </a:ext>
                  </a:extLst>
                </a:gridCol>
                <a:gridCol w="1441450">
                  <a:extLst>
                    <a:ext uri="{9D8B030D-6E8A-4147-A177-3AD203B41FA5}">
                      <a16:colId xmlns:a16="http://schemas.microsoft.com/office/drawing/2014/main" val="20004"/>
                    </a:ext>
                  </a:extLst>
                </a:gridCol>
                <a:gridCol w="1753150">
                  <a:extLst>
                    <a:ext uri="{9D8B030D-6E8A-4147-A177-3AD203B41FA5}">
                      <a16:colId xmlns:a16="http://schemas.microsoft.com/office/drawing/2014/main" val="20005"/>
                    </a:ext>
                  </a:extLst>
                </a:gridCol>
              </a:tblGrid>
              <a:tr h="358525">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395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82700">
                <a:tc>
                  <a:txBody>
                    <a:bodyPr/>
                    <a:lstStyle/>
                    <a:p>
                      <a:pPr marL="0" marR="0" lvl="0" indent="0" algn="ctr" rtl="0">
                        <a:lnSpc>
                          <a:spcPct val="107000"/>
                        </a:lnSpc>
                        <a:spcBef>
                          <a:spcPts val="0"/>
                        </a:spcBef>
                        <a:spcAft>
                          <a:spcPts val="0"/>
                        </a:spcAft>
                        <a:buNone/>
                      </a:pPr>
                      <a:r>
                        <a:rPr lang="tr-TR" b="1">
                          <a:latin typeface="Times New Roman"/>
                          <a:ea typeface="Times New Roman"/>
                          <a:cs typeface="Times New Roman"/>
                          <a:sym typeface="Times New Roman"/>
                        </a:rPr>
                        <a:t>Yönetim Bilişim Sistemleri</a:t>
                      </a:r>
                      <a:endParaRPr b="1">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b="1"/>
                        <a:t> </a:t>
                      </a:r>
                      <a:r>
                        <a:rPr lang="tr-TR" b="1">
                          <a:latin typeface="Times New Roman"/>
                          <a:ea typeface="Times New Roman"/>
                          <a:cs typeface="Times New Roman"/>
                          <a:sym typeface="Times New Roman"/>
                        </a:rPr>
                        <a:t>Yönetim Bilişim Sistemleri</a:t>
                      </a:r>
                      <a:endParaRPr b="1">
                        <a:latin typeface="Times New Roman"/>
                        <a:ea typeface="Times New Roman"/>
                        <a:cs typeface="Times New Roman"/>
                        <a:sym typeface="Times New Roman"/>
                      </a:endParaRPr>
                    </a:p>
                  </a:txBody>
                  <a:tcPr marL="9525" marR="9525" marT="9525" marB="0" anchor="ctr"/>
                </a:tc>
                <a:tc>
                  <a:txBody>
                    <a:bodyPr/>
                    <a:lstStyle/>
                    <a:p>
                      <a:pPr marL="0" marR="0" lvl="0" indent="0" algn="ctr" rtl="0">
                        <a:lnSpc>
                          <a:spcPct val="107000"/>
                        </a:lnSpc>
                        <a:spcBef>
                          <a:spcPts val="0"/>
                        </a:spcBef>
                        <a:spcAft>
                          <a:spcPts val="0"/>
                        </a:spcAft>
                        <a:buNone/>
                      </a:pPr>
                      <a:r>
                        <a:rPr lang="tr-TR" b="1" dirty="0"/>
                        <a:t> </a:t>
                      </a:r>
                      <a:r>
                        <a:rPr lang="tr-TR" b="1" dirty="0" smtClean="0"/>
                        <a:t>2</a:t>
                      </a:r>
                      <a:endParaRPr b="1" dirty="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b="1"/>
                        <a:t> </a:t>
                      </a:r>
                      <a:endParaRPr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b="1" dirty="0" smtClean="0"/>
                        <a:t>2</a:t>
                      </a:r>
                      <a:endParaRPr b="1" dirty="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b="1"/>
                        <a:t> </a:t>
                      </a:r>
                      <a:endParaRPr b="1">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b="1">
                          <a:solidFill>
                            <a:srgbClr val="FF0000"/>
                          </a:solidFill>
                        </a:rPr>
                        <a:t> BİRİM ORTALAMASI  </a:t>
                      </a:r>
                      <a:endParaRPr sz="1100" b="1">
                        <a:solidFill>
                          <a:srgbClr val="FF0000"/>
                        </a:solidFill>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b="1">
                          <a:solidFill>
                            <a:srgbClr val="FF0000"/>
                          </a:solidFill>
                        </a:rPr>
                        <a:t> </a:t>
                      </a:r>
                      <a:endParaRPr sz="11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67"/>
        <p:cNvGrpSpPr/>
        <p:nvPr/>
      </p:nvGrpSpPr>
      <p:grpSpPr>
        <a:xfrm>
          <a:off x="0" y="0"/>
          <a:ext cx="0" cy="0"/>
          <a:chOff x="0" y="0"/>
          <a:chExt cx="0" cy="0"/>
        </a:xfrm>
      </p:grpSpPr>
      <p:sp>
        <p:nvSpPr>
          <p:cNvPr id="468" name="Google Shape;468;p34"/>
          <p:cNvSpPr txBox="1">
            <a:spLocks noGrp="1"/>
          </p:cNvSpPr>
          <p:nvPr>
            <p:ph type="title"/>
          </p:nvPr>
        </p:nvSpPr>
        <p:spPr>
          <a:xfrm>
            <a:off x="478485" y="847035"/>
            <a:ext cx="10306877" cy="51183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Yabancı Uyruklu Öğrenci Sayısı</a:t>
            </a:r>
            <a:endParaRPr sz="2800">
              <a:solidFill>
                <a:srgbClr val="FF0000"/>
              </a:solidFill>
            </a:endParaRPr>
          </a:p>
        </p:txBody>
      </p:sp>
      <p:sp>
        <p:nvSpPr>
          <p:cNvPr id="469" name="Google Shape;46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70" name="Google Shape;47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33</a:t>
            </a:fld>
            <a:endParaRPr/>
          </a:p>
        </p:txBody>
      </p:sp>
      <p:graphicFrame>
        <p:nvGraphicFramePr>
          <p:cNvPr id="471" name="Google Shape;471;p34"/>
          <p:cNvGraphicFramePr/>
          <p:nvPr/>
        </p:nvGraphicFramePr>
        <p:xfrm>
          <a:off x="241540" y="1769167"/>
          <a:ext cx="11605900" cy="4075347"/>
        </p:xfrm>
        <a:graphic>
          <a:graphicData uri="http://schemas.openxmlformats.org/drawingml/2006/table">
            <a:tbl>
              <a:tblPr firstRow="1" firstCol="1" bandRow="1">
                <a:noFill/>
                <a:tableStyleId>{880628B8-0C30-4B26-9143-B2E0F5E3BE27}</a:tableStyleId>
              </a:tblPr>
              <a:tblGrid>
                <a:gridCol w="2748650">
                  <a:extLst>
                    <a:ext uri="{9D8B030D-6E8A-4147-A177-3AD203B41FA5}">
                      <a16:colId xmlns:a16="http://schemas.microsoft.com/office/drawing/2014/main" val="20000"/>
                    </a:ext>
                  </a:extLst>
                </a:gridCol>
                <a:gridCol w="4147350">
                  <a:extLst>
                    <a:ext uri="{9D8B030D-6E8A-4147-A177-3AD203B41FA5}">
                      <a16:colId xmlns:a16="http://schemas.microsoft.com/office/drawing/2014/main" val="20001"/>
                    </a:ext>
                  </a:extLst>
                </a:gridCol>
                <a:gridCol w="3233700">
                  <a:extLst>
                    <a:ext uri="{9D8B030D-6E8A-4147-A177-3AD203B41FA5}">
                      <a16:colId xmlns:a16="http://schemas.microsoft.com/office/drawing/2014/main" val="20002"/>
                    </a:ext>
                  </a:extLst>
                </a:gridCol>
                <a:gridCol w="1476200">
                  <a:extLst>
                    <a:ext uri="{9D8B030D-6E8A-4147-A177-3AD203B41FA5}">
                      <a16:colId xmlns:a16="http://schemas.microsoft.com/office/drawing/2014/main" val="20003"/>
                    </a:ext>
                  </a:extLst>
                </a:gridCol>
              </a:tblGrid>
              <a:tr h="302775">
                <a:tc>
                  <a:txBody>
                    <a:bodyPr/>
                    <a:lstStyle/>
                    <a:p>
                      <a:pPr marL="0" marR="0" lvl="0" indent="0" algn="ctr" rtl="0">
                        <a:lnSpc>
                          <a:spcPct val="107000"/>
                        </a:lnSpc>
                        <a:spcBef>
                          <a:spcPts val="0"/>
                        </a:spcBef>
                        <a:spcAft>
                          <a:spcPts val="0"/>
                        </a:spcAft>
                        <a:buNone/>
                      </a:pPr>
                      <a:r>
                        <a:rPr lang="tr-TR" sz="1800">
                          <a:solidFill>
                            <a:srgbClr val="FF0000"/>
                          </a:solidFill>
                        </a:rPr>
                        <a:t>Bölüm Adı*</a:t>
                      </a:r>
                      <a:endParaRPr sz="18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a:solidFill>
                            <a:srgbClr val="FF0000"/>
                          </a:solidFill>
                        </a:rPr>
                        <a:t>Ana Bilim - Sanat Dalı/ Program Adı*</a:t>
                      </a:r>
                      <a:endParaRPr sz="1800">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solidFill>
                            <a:srgbClr val="FF0000"/>
                          </a:solidFill>
                        </a:rPr>
                        <a:t>Ülkesi</a:t>
                      </a:r>
                      <a:endParaRPr sz="1800">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solidFill>
                            <a:srgbClr val="FF0000"/>
                          </a:solidFill>
                        </a:rPr>
                        <a:t>Sayı</a:t>
                      </a:r>
                      <a:endParaRPr sz="1800">
                        <a:solidFill>
                          <a:srgbClr val="FF0000"/>
                        </a:solidFill>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0"/>
                  </a:ext>
                </a:extLst>
              </a:tr>
              <a:tr h="269700">
                <a:tc>
                  <a:txBody>
                    <a:bodyPr/>
                    <a:lstStyle/>
                    <a:p>
                      <a:pPr marL="0" marR="0" lvl="0" indent="0" algn="ctr" rtl="0">
                        <a:lnSpc>
                          <a:spcPct val="107000"/>
                        </a:lnSpc>
                        <a:spcBef>
                          <a:spcPts val="0"/>
                        </a:spcBef>
                        <a:spcAft>
                          <a:spcPts val="0"/>
                        </a:spcAft>
                        <a:buNone/>
                      </a:pPr>
                      <a:r>
                        <a:rPr lang="tr-TR"/>
                        <a:t> Acil Yardım ve Afet Yönetimi</a:t>
                      </a:r>
                      <a:endParaRPr/>
                    </a:p>
                  </a:txBody>
                  <a:tcPr marL="0" marR="0" marT="0"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Clr>
                          <a:schemeClr val="dk1"/>
                        </a:buClr>
                        <a:buSzPts val="1400"/>
                        <a:buFont typeface="Times New Roman"/>
                        <a:buNone/>
                      </a:pPr>
                      <a:r>
                        <a:rPr lang="tr-TR"/>
                        <a:t> Acil Yardım ve Afet Yönetimi</a:t>
                      </a:r>
                      <a:endParaRPr/>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a:t>-</a:t>
                      </a:r>
                      <a:endParaRPr/>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a:t>0</a:t>
                      </a:r>
                      <a:endParaRPr/>
                    </a:p>
                  </a:txBody>
                  <a:tcPr marL="44450" marR="44450" marT="9525" marB="0" anchor="ctr">
                    <a:lnB w="12700" cap="flat" cmpd="sng">
                      <a:solidFill>
                        <a:srgbClr val="5B9BD5"/>
                      </a:solidFill>
                      <a:prstDash val="solid"/>
                      <a:round/>
                      <a:headEnd type="none" w="sm" len="sm"/>
                      <a:tailEnd type="none" w="sm" len="sm"/>
                    </a:lnB>
                  </a:tcPr>
                </a:tc>
                <a:extLst>
                  <a:ext uri="{0D108BD9-81ED-4DB2-BD59-A6C34878D82A}">
                    <a16:rowId xmlns:a16="http://schemas.microsoft.com/office/drawing/2014/main" val="10001"/>
                  </a:ext>
                </a:extLst>
              </a:tr>
              <a:tr h="269700">
                <a:tc>
                  <a:txBody>
                    <a:bodyPr/>
                    <a:lstStyle/>
                    <a:p>
                      <a:pPr marL="0" marR="0" lvl="0" indent="0" algn="ctr" rtl="0">
                        <a:lnSpc>
                          <a:spcPct val="107000"/>
                        </a:lnSpc>
                        <a:spcBef>
                          <a:spcPts val="0"/>
                        </a:spcBef>
                        <a:spcAft>
                          <a:spcPts val="0"/>
                        </a:spcAft>
                        <a:buNone/>
                      </a:pPr>
                      <a:r>
                        <a:rPr lang="tr-TR"/>
                        <a:t> Yönetim Bilişim Sistemleri</a:t>
                      </a:r>
                      <a:endParaRPr/>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a:t>Yönetim Bilişim Sistemleri</a:t>
                      </a:r>
                      <a:endParaRPr/>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a:t>KKTC</a:t>
                      </a:r>
                      <a:endParaRPr/>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a:t>1</a:t>
                      </a:r>
                      <a:endParaRPr/>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extLst>
                  <a:ext uri="{0D108BD9-81ED-4DB2-BD59-A6C34878D82A}">
                    <a16:rowId xmlns:a16="http://schemas.microsoft.com/office/drawing/2014/main" val="10002"/>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lnT w="25400" cap="flat" cmpd="sng">
                      <a:solidFill>
                        <a:srgbClr val="5B9BD5"/>
                      </a:solidFill>
                      <a:prstDash val="solid"/>
                      <a:round/>
                      <a:headEnd type="none" w="sm" len="sm"/>
                      <a:tailEnd type="none" w="sm" len="sm"/>
                    </a:lnT>
                  </a:tcPr>
                </a:tc>
                <a:extLst>
                  <a:ext uri="{0D108BD9-81ED-4DB2-BD59-A6C34878D82A}">
                    <a16:rowId xmlns:a16="http://schemas.microsoft.com/office/drawing/2014/main" val="10003"/>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4"/>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5"/>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6"/>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7"/>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8"/>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9"/>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0"/>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1"/>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2"/>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3"/>
                  </a:ext>
                </a:extLst>
              </a:tr>
              <a:tr h="266225">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r" rtl="0">
                        <a:lnSpc>
                          <a:spcPct val="107000"/>
                        </a:lnSpc>
                        <a:spcBef>
                          <a:spcPts val="0"/>
                        </a:spcBef>
                        <a:spcAft>
                          <a:spcPts val="0"/>
                        </a:spcAft>
                        <a:buNone/>
                      </a:pPr>
                      <a:endParaRPr sz="1400" b="1">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r" rtl="0">
                        <a:lnSpc>
                          <a:spcPct val="107000"/>
                        </a:lnSpc>
                        <a:spcBef>
                          <a:spcPts val="0"/>
                        </a:spcBef>
                        <a:spcAft>
                          <a:spcPts val="0"/>
                        </a:spcAft>
                        <a:buNone/>
                      </a:pPr>
                      <a:r>
                        <a:rPr lang="tr-TR" sz="1400" b="1">
                          <a:solidFill>
                            <a:srgbClr val="FF0000"/>
                          </a:solidFill>
                        </a:rPr>
                        <a:t> TOPLAM</a:t>
                      </a:r>
                      <a:endParaRPr sz="14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 1</a:t>
                      </a:r>
                      <a:endParaRPr sz="1400" b="1">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4"/>
                  </a:ext>
                </a:extLst>
              </a:tr>
            </a:tbl>
          </a:graphicData>
        </a:graphic>
      </p:graphicFrame>
      <p:sp>
        <p:nvSpPr>
          <p:cNvPr id="472" name="Google Shape;472;p34"/>
          <p:cNvSpPr txBox="1"/>
          <p:nvPr/>
        </p:nvSpPr>
        <p:spPr>
          <a:xfrm>
            <a:off x="407504" y="5864088"/>
            <a:ext cx="58243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76"/>
        <p:cNvGrpSpPr/>
        <p:nvPr/>
      </p:nvGrpSpPr>
      <p:grpSpPr>
        <a:xfrm>
          <a:off x="0" y="0"/>
          <a:ext cx="0" cy="0"/>
          <a:chOff x="0" y="0"/>
          <a:chExt cx="0" cy="0"/>
        </a:xfrm>
      </p:grpSpPr>
      <p:sp>
        <p:nvSpPr>
          <p:cNvPr id="477" name="Google Shape;477;g3b60b8dece3_1_191"/>
          <p:cNvSpPr txBox="1">
            <a:spLocks noGrp="1"/>
          </p:cNvSpPr>
          <p:nvPr>
            <p:ph type="title"/>
          </p:nvPr>
        </p:nvSpPr>
        <p:spPr>
          <a:xfrm>
            <a:off x="146878" y="745435"/>
            <a:ext cx="10635000" cy="63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YKS/ Özel Yetenek Sınavı / ÖZYES Yerleşme ve Kesin Kayıt Sonuçları </a:t>
            </a:r>
            <a:endParaRPr sz="2800">
              <a:solidFill>
                <a:srgbClr val="FF0000"/>
              </a:solidFill>
            </a:endParaRPr>
          </a:p>
        </p:txBody>
      </p:sp>
      <p:sp>
        <p:nvSpPr>
          <p:cNvPr id="478" name="Google Shape;478;g3b60b8dece3_1_1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79" name="Google Shape;479;g3b60b8dece3_1_1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34</a:t>
            </a:fld>
            <a:endParaRPr/>
          </a:p>
        </p:txBody>
      </p:sp>
      <p:sp>
        <p:nvSpPr>
          <p:cNvPr id="480" name="Google Shape;480;g3b60b8dece3_1_191"/>
          <p:cNvSpPr txBox="1"/>
          <p:nvPr/>
        </p:nvSpPr>
        <p:spPr>
          <a:xfrm>
            <a:off x="330956" y="5917915"/>
            <a:ext cx="5761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a:p>
        </p:txBody>
      </p:sp>
      <p:graphicFrame>
        <p:nvGraphicFramePr>
          <p:cNvPr id="481" name="Google Shape;481;g3b60b8dece3_1_191"/>
          <p:cNvGraphicFramePr/>
          <p:nvPr/>
        </p:nvGraphicFramePr>
        <p:xfrm>
          <a:off x="595901" y="2003461"/>
          <a:ext cx="11281375" cy="3890540"/>
        </p:xfrm>
        <a:graphic>
          <a:graphicData uri="http://schemas.openxmlformats.org/drawingml/2006/table">
            <a:tbl>
              <a:tblPr firstRow="1" firstCol="1" bandRow="1">
                <a:noFill/>
                <a:tableStyleId>{880628B8-0C30-4B26-9143-B2E0F5E3BE27}</a:tableStyleId>
              </a:tblPr>
              <a:tblGrid>
                <a:gridCol w="2147300">
                  <a:extLst>
                    <a:ext uri="{9D8B030D-6E8A-4147-A177-3AD203B41FA5}">
                      <a16:colId xmlns:a16="http://schemas.microsoft.com/office/drawing/2014/main" val="20000"/>
                    </a:ext>
                  </a:extLst>
                </a:gridCol>
                <a:gridCol w="983975">
                  <a:extLst>
                    <a:ext uri="{9D8B030D-6E8A-4147-A177-3AD203B41FA5}">
                      <a16:colId xmlns:a16="http://schemas.microsoft.com/office/drawing/2014/main" val="20001"/>
                    </a:ext>
                  </a:extLst>
                </a:gridCol>
                <a:gridCol w="983975">
                  <a:extLst>
                    <a:ext uri="{9D8B030D-6E8A-4147-A177-3AD203B41FA5}">
                      <a16:colId xmlns:a16="http://schemas.microsoft.com/office/drawing/2014/main" val="20002"/>
                    </a:ext>
                  </a:extLst>
                </a:gridCol>
                <a:gridCol w="1033675">
                  <a:extLst>
                    <a:ext uri="{9D8B030D-6E8A-4147-A177-3AD203B41FA5}">
                      <a16:colId xmlns:a16="http://schemas.microsoft.com/office/drawing/2014/main" val="20003"/>
                    </a:ext>
                  </a:extLst>
                </a:gridCol>
                <a:gridCol w="824950">
                  <a:extLst>
                    <a:ext uri="{9D8B030D-6E8A-4147-A177-3AD203B41FA5}">
                      <a16:colId xmlns:a16="http://schemas.microsoft.com/office/drawing/2014/main" val="20004"/>
                    </a:ext>
                  </a:extLst>
                </a:gridCol>
                <a:gridCol w="904450">
                  <a:extLst>
                    <a:ext uri="{9D8B030D-6E8A-4147-A177-3AD203B41FA5}">
                      <a16:colId xmlns:a16="http://schemas.microsoft.com/office/drawing/2014/main" val="20005"/>
                    </a:ext>
                  </a:extLst>
                </a:gridCol>
                <a:gridCol w="967550">
                  <a:extLst>
                    <a:ext uri="{9D8B030D-6E8A-4147-A177-3AD203B41FA5}">
                      <a16:colId xmlns:a16="http://schemas.microsoft.com/office/drawing/2014/main" val="20006"/>
                    </a:ext>
                  </a:extLst>
                </a:gridCol>
                <a:gridCol w="858875">
                  <a:extLst>
                    <a:ext uri="{9D8B030D-6E8A-4147-A177-3AD203B41FA5}">
                      <a16:colId xmlns:a16="http://schemas.microsoft.com/office/drawing/2014/main" val="20007"/>
                    </a:ext>
                  </a:extLst>
                </a:gridCol>
                <a:gridCol w="858875">
                  <a:extLst>
                    <a:ext uri="{9D8B030D-6E8A-4147-A177-3AD203B41FA5}">
                      <a16:colId xmlns:a16="http://schemas.microsoft.com/office/drawing/2014/main" val="20008"/>
                    </a:ext>
                  </a:extLst>
                </a:gridCol>
                <a:gridCol w="858875">
                  <a:extLst>
                    <a:ext uri="{9D8B030D-6E8A-4147-A177-3AD203B41FA5}">
                      <a16:colId xmlns:a16="http://schemas.microsoft.com/office/drawing/2014/main" val="20009"/>
                    </a:ext>
                  </a:extLst>
                </a:gridCol>
                <a:gridCol w="858875">
                  <a:extLst>
                    <a:ext uri="{9D8B030D-6E8A-4147-A177-3AD203B41FA5}">
                      <a16:colId xmlns:a16="http://schemas.microsoft.com/office/drawing/2014/main" val="20010"/>
                    </a:ext>
                  </a:extLst>
                </a:gridCol>
              </a:tblGrid>
              <a:tr h="319400">
                <a:tc>
                  <a:txBody>
                    <a:bodyPr/>
                    <a:lstStyle/>
                    <a:p>
                      <a:pPr marL="0" marR="0" lvl="0" indent="0" algn="ctr"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9525" marB="0" anchor="ctr"/>
                </a:tc>
                <a:tc gridSpan="5">
                  <a:txBody>
                    <a:bodyPr/>
                    <a:lstStyle/>
                    <a:p>
                      <a:pPr marL="0" marR="0" lvl="0" indent="0" algn="ctr" rtl="0">
                        <a:lnSpc>
                          <a:spcPct val="107000"/>
                        </a:lnSpc>
                        <a:spcBef>
                          <a:spcPts val="0"/>
                        </a:spcBef>
                        <a:spcAft>
                          <a:spcPts val="0"/>
                        </a:spcAft>
                        <a:buNone/>
                      </a:pPr>
                      <a:r>
                        <a:rPr lang="tr-TR" sz="1600"/>
                        <a:t>2024</a:t>
                      </a:r>
                      <a:endParaRPr sz="1600">
                        <a:latin typeface="Calibri"/>
                        <a:ea typeface="Calibri"/>
                        <a:cs typeface="Calibri"/>
                        <a:sym typeface="Calibri"/>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600"/>
                        <a:t>2025</a:t>
                      </a:r>
                      <a:endParaRPr sz="1600">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37350">
                <a:tc>
                  <a:txBody>
                    <a:bodyPr/>
                    <a:lstStyle/>
                    <a:p>
                      <a:pPr marL="0" marR="0" lvl="0" indent="0" algn="ctr" rtl="0">
                        <a:lnSpc>
                          <a:spcPct val="107000"/>
                        </a:lnSpc>
                        <a:spcBef>
                          <a:spcPts val="0"/>
                        </a:spcBef>
                        <a:spcAft>
                          <a:spcPts val="0"/>
                        </a:spcAft>
                        <a:buNone/>
                      </a:pPr>
                      <a:r>
                        <a:rPr lang="tr-TR" sz="1600" b="1"/>
                        <a:t>Program Adı</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Kontenjan (n)</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Yerleşen (n)</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Yerleşme, %</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(n)</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Kontenjan (n)</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t>Yerleşen (n)</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t>Yerleşme, %</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(n)</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06900">
                <a:tc>
                  <a:txBody>
                    <a:bodyPr/>
                    <a:lstStyle/>
                    <a:p>
                      <a:pPr marL="0" marR="0" lvl="0" indent="0" algn="ctr" rtl="0">
                        <a:lnSpc>
                          <a:spcPct val="107000"/>
                        </a:lnSpc>
                        <a:spcBef>
                          <a:spcPts val="0"/>
                        </a:spcBef>
                        <a:spcAft>
                          <a:spcPts val="0"/>
                        </a:spcAft>
                        <a:buNone/>
                      </a:pPr>
                      <a:r>
                        <a:rPr lang="tr-TR">
                          <a:latin typeface="Calibri"/>
                          <a:ea typeface="Calibri"/>
                          <a:cs typeface="Calibri"/>
                          <a:sym typeface="Calibri"/>
                        </a:rPr>
                        <a:t>Acil Yardım ve Afet Yönetimi</a:t>
                      </a:r>
                      <a:endParaRPr/>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30</a:t>
                      </a:r>
                      <a:endParaRPr b="1"/>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30</a:t>
                      </a:r>
                      <a:endParaRPr b="1"/>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100</a:t>
                      </a:r>
                      <a:endParaRPr b="1"/>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29</a:t>
                      </a:r>
                      <a:endParaRPr b="1"/>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96</a:t>
                      </a:r>
                      <a:endParaRPr b="1"/>
                    </a:p>
                  </a:txBody>
                  <a:tcPr marL="44450" marR="44450" marT="9525"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32</a:t>
                      </a:r>
                      <a:endParaRPr b="1"/>
                    </a:p>
                  </a:txBody>
                  <a:tcPr marL="0" marR="0" marT="0"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32</a:t>
                      </a:r>
                      <a:endParaRPr b="1"/>
                    </a:p>
                  </a:txBody>
                  <a:tcPr marL="0" marR="0" marT="0"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100</a:t>
                      </a:r>
                      <a:endParaRPr b="1"/>
                    </a:p>
                  </a:txBody>
                  <a:tcPr marL="0" marR="0" marT="0"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32</a:t>
                      </a:r>
                      <a:endParaRPr b="1"/>
                    </a:p>
                  </a:txBody>
                  <a:tcPr marL="0" marR="0" marT="0" marB="0" anchor="ctr">
                    <a:lnB w="127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100</a:t>
                      </a:r>
                      <a:endParaRPr b="1"/>
                    </a:p>
                  </a:txBody>
                  <a:tcPr marL="0" marR="0" marT="0" marB="0" anchor="ctr">
                    <a:lnB w="12700" cap="flat" cmpd="sng">
                      <a:solidFill>
                        <a:srgbClr val="5B9BD5"/>
                      </a:solidFill>
                      <a:prstDash val="solid"/>
                      <a:round/>
                      <a:headEnd type="none" w="sm" len="sm"/>
                      <a:tailEnd type="none" w="sm" len="sm"/>
                    </a:lnB>
                  </a:tcPr>
                </a:tc>
                <a:extLst>
                  <a:ext uri="{0D108BD9-81ED-4DB2-BD59-A6C34878D82A}">
                    <a16:rowId xmlns:a16="http://schemas.microsoft.com/office/drawing/2014/main" val="10002"/>
                  </a:ext>
                </a:extLst>
              </a:tr>
              <a:tr h="306900">
                <a:tc>
                  <a:txBody>
                    <a:bodyPr/>
                    <a:lstStyle/>
                    <a:p>
                      <a:pPr marL="0" marR="0" lvl="0" indent="0" algn="ctr" rtl="0">
                        <a:lnSpc>
                          <a:spcPct val="107000"/>
                        </a:lnSpc>
                        <a:spcBef>
                          <a:spcPts val="0"/>
                        </a:spcBef>
                        <a:spcAft>
                          <a:spcPts val="0"/>
                        </a:spcAft>
                        <a:buNone/>
                      </a:pPr>
                      <a:r>
                        <a:rPr lang="tr-TR"/>
                        <a:t>Yönetim Bilişim Sistemleri</a:t>
                      </a:r>
                      <a:endParaRPr>
                        <a:latin typeface="Calibri"/>
                        <a:ea typeface="Calibri"/>
                        <a:cs typeface="Calibri"/>
                        <a:sym typeface="Calibri"/>
                      </a:endParaRPr>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40</a:t>
                      </a:r>
                      <a:endParaRPr b="1"/>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41</a:t>
                      </a:r>
                      <a:endParaRPr b="1"/>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100</a:t>
                      </a:r>
                      <a:endParaRPr b="1"/>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41</a:t>
                      </a:r>
                      <a:endParaRPr b="1"/>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102,5</a:t>
                      </a:r>
                      <a:endParaRPr b="1"/>
                    </a:p>
                  </a:txBody>
                  <a:tcPr marL="44450" marR="44450" marT="9525"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40</a:t>
                      </a:r>
                      <a:endParaRPr b="1"/>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41</a:t>
                      </a:r>
                      <a:endParaRPr b="1"/>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100</a:t>
                      </a:r>
                      <a:endParaRPr b="1"/>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41</a:t>
                      </a:r>
                      <a:endParaRPr b="1"/>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102,5 </a:t>
                      </a:r>
                      <a:endParaRPr b="1"/>
                    </a:p>
                  </a:txBody>
                  <a:tcPr marL="0" marR="0" marT="0" marB="0" anchor="ctr">
                    <a:lnL w="12700" cap="flat" cmpd="sng">
                      <a:solidFill>
                        <a:srgbClr val="5B9BD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25400" cap="flat" cmpd="sng">
                      <a:solidFill>
                        <a:srgbClr val="5B9BD5"/>
                      </a:solidFill>
                      <a:prstDash val="solid"/>
                      <a:round/>
                      <a:headEnd type="none" w="sm" len="sm"/>
                      <a:tailEnd type="none" w="sm" len="sm"/>
                    </a:lnB>
                  </a:tcPr>
                </a:tc>
                <a:extLst>
                  <a:ext uri="{0D108BD9-81ED-4DB2-BD59-A6C34878D82A}">
                    <a16:rowId xmlns:a16="http://schemas.microsoft.com/office/drawing/2014/main" val="10003"/>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lnT w="25400" cap="flat" cmpd="sng">
                      <a:solidFill>
                        <a:srgbClr val="5B9BD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lnT w="25400" cap="flat" cmpd="sng">
                      <a:solidFill>
                        <a:srgbClr val="5B9BD5"/>
                      </a:solidFill>
                      <a:prstDash val="solid"/>
                      <a:round/>
                      <a:headEnd type="none" w="sm" len="sm"/>
                      <a:tailEnd type="none" w="sm" len="sm"/>
                    </a:lnT>
                  </a:tcPr>
                </a:tc>
                <a:extLst>
                  <a:ext uri="{0D108BD9-81ED-4DB2-BD59-A6C34878D82A}">
                    <a16:rowId xmlns:a16="http://schemas.microsoft.com/office/drawing/2014/main" val="10004"/>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19400">
                <a:tc>
                  <a:txBody>
                    <a:bodyPr/>
                    <a:lstStyle/>
                    <a:p>
                      <a:pPr marL="0" marR="0" lvl="0" indent="0" algn="r" rtl="0">
                        <a:lnSpc>
                          <a:spcPct val="107000"/>
                        </a:lnSpc>
                        <a:spcBef>
                          <a:spcPts val="0"/>
                        </a:spcBef>
                        <a:spcAft>
                          <a:spcPts val="0"/>
                        </a:spcAft>
                        <a:buNone/>
                      </a:pPr>
                      <a:r>
                        <a:rPr lang="tr-TR" sz="1200"/>
                        <a:t>TOPLAM</a:t>
                      </a: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30</a:t>
                      </a:r>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30</a:t>
                      </a:r>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100</a:t>
                      </a:r>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29</a:t>
                      </a:r>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latin typeface="Calibri"/>
                          <a:ea typeface="Calibri"/>
                          <a:cs typeface="Calibri"/>
                          <a:sym typeface="Calibri"/>
                        </a:rPr>
                        <a:t>96</a:t>
                      </a:r>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32</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32 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100 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32 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100 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85"/>
        <p:cNvGrpSpPr/>
        <p:nvPr/>
      </p:nvGrpSpPr>
      <p:grpSpPr>
        <a:xfrm>
          <a:off x="0" y="0"/>
          <a:ext cx="0" cy="0"/>
          <a:chOff x="0" y="0"/>
          <a:chExt cx="0" cy="0"/>
        </a:xfrm>
      </p:grpSpPr>
      <p:sp>
        <p:nvSpPr>
          <p:cNvPr id="486" name="Google Shape;486;g3b60b8dece3_1_199"/>
          <p:cNvSpPr txBox="1">
            <a:spLocks noGrp="1"/>
          </p:cNvSpPr>
          <p:nvPr>
            <p:ph type="title"/>
          </p:nvPr>
        </p:nvSpPr>
        <p:spPr>
          <a:xfrm>
            <a:off x="307442" y="751484"/>
            <a:ext cx="10425300" cy="66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YKS/ÖZYES Tercih/ Yerleşme Durumu</a:t>
            </a:r>
            <a:endParaRPr sz="3200">
              <a:solidFill>
                <a:srgbClr val="FF0000"/>
              </a:solidFill>
            </a:endParaRPr>
          </a:p>
        </p:txBody>
      </p:sp>
      <p:sp>
        <p:nvSpPr>
          <p:cNvPr id="487" name="Google Shape;487;g3b60b8dece3_1_1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488" name="Google Shape;488;g3b60b8dece3_1_1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35</a:t>
            </a:fld>
            <a:endParaRPr/>
          </a:p>
        </p:txBody>
      </p:sp>
      <p:graphicFrame>
        <p:nvGraphicFramePr>
          <p:cNvPr id="489" name="Google Shape;489;g3b60b8dece3_1_199"/>
          <p:cNvGraphicFramePr/>
          <p:nvPr>
            <p:extLst>
              <p:ext uri="{D42A27DB-BD31-4B8C-83A1-F6EECF244321}">
                <p14:modId xmlns:p14="http://schemas.microsoft.com/office/powerpoint/2010/main" val="279189222"/>
              </p:ext>
            </p:extLst>
          </p:nvPr>
        </p:nvGraphicFramePr>
        <p:xfrm>
          <a:off x="307441" y="1997764"/>
          <a:ext cx="11480375" cy="3816600"/>
        </p:xfrm>
        <a:graphic>
          <a:graphicData uri="http://schemas.openxmlformats.org/drawingml/2006/table">
            <a:tbl>
              <a:tblPr firstRow="1" firstCol="1" lastRow="1" lastCol="1" bandRow="1" bandCol="1">
                <a:noFill/>
                <a:tableStyleId>{AFF1343A-BB85-4D14-9737-C0707BBEDAA2}</a:tableStyleId>
              </a:tblPr>
              <a:tblGrid>
                <a:gridCol w="3128475">
                  <a:extLst>
                    <a:ext uri="{9D8B030D-6E8A-4147-A177-3AD203B41FA5}">
                      <a16:colId xmlns:a16="http://schemas.microsoft.com/office/drawing/2014/main" val="20000"/>
                    </a:ext>
                  </a:extLst>
                </a:gridCol>
                <a:gridCol w="4403475">
                  <a:extLst>
                    <a:ext uri="{9D8B030D-6E8A-4147-A177-3AD203B41FA5}">
                      <a16:colId xmlns:a16="http://schemas.microsoft.com/office/drawing/2014/main" val="20001"/>
                    </a:ext>
                  </a:extLst>
                </a:gridCol>
                <a:gridCol w="2068225">
                  <a:extLst>
                    <a:ext uri="{9D8B030D-6E8A-4147-A177-3AD203B41FA5}">
                      <a16:colId xmlns:a16="http://schemas.microsoft.com/office/drawing/2014/main" val="20002"/>
                    </a:ext>
                  </a:extLst>
                </a:gridCol>
                <a:gridCol w="1880200">
                  <a:extLst>
                    <a:ext uri="{9D8B030D-6E8A-4147-A177-3AD203B41FA5}">
                      <a16:colId xmlns:a16="http://schemas.microsoft.com/office/drawing/2014/main" val="20003"/>
                    </a:ext>
                  </a:extLst>
                </a:gridCol>
              </a:tblGrid>
              <a:tr h="332700">
                <a:tc>
                  <a:txBody>
                    <a:bodyPr/>
                    <a:lstStyle/>
                    <a:p>
                      <a:pPr marL="0" marR="0" lvl="0" indent="0" algn="ctr" rtl="0">
                        <a:lnSpc>
                          <a:spcPct val="107000"/>
                        </a:lnSpc>
                        <a:spcBef>
                          <a:spcPts val="0"/>
                        </a:spcBef>
                        <a:spcAft>
                          <a:spcPts val="0"/>
                        </a:spcAft>
                        <a:buNone/>
                      </a:pPr>
                      <a:r>
                        <a:rPr lang="tr-TR" sz="1600" b="1">
                          <a:solidFill>
                            <a:srgbClr val="FF0000"/>
                          </a:solidFill>
                        </a:rPr>
                        <a:t>PROGRAM ADI*</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YKS TERCİH/ YERLEŞME DURUMU</a:t>
                      </a:r>
                      <a:endParaRPr sz="16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0"/>
                  </a:ext>
                </a:extLst>
              </a:tr>
              <a:tr h="288375">
                <a:tc rowSpan="4">
                  <a:txBody>
                    <a:bodyPr/>
                    <a:lstStyle/>
                    <a:p>
                      <a:pPr marL="0" marR="0" lvl="0" indent="0" algn="l" rtl="0">
                        <a:lnSpc>
                          <a:spcPct val="107000"/>
                        </a:lnSpc>
                        <a:spcBef>
                          <a:spcPts val="0"/>
                        </a:spcBef>
                        <a:spcAft>
                          <a:spcPts val="0"/>
                        </a:spcAft>
                        <a:buNone/>
                      </a:pPr>
                      <a:r>
                        <a:rPr lang="tr-TR" sz="1100" dirty="0"/>
                        <a:t> </a:t>
                      </a:r>
                      <a:r>
                        <a:rPr lang="tr-TR" sz="1400" b="1" dirty="0"/>
                        <a:t>Acil Yardım ve Afet Yönetimi</a:t>
                      </a:r>
                      <a:endParaRPr sz="1100" dirty="0">
                        <a:latin typeface="Calibri"/>
                        <a:ea typeface="Calibri"/>
                        <a:cs typeface="Calibri"/>
                        <a:sym typeface="Calibri"/>
                      </a:endParaRPr>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b="1"/>
                        <a:t> 274,04</a:t>
                      </a:r>
                      <a:endParaRPr sz="1100" b="1"/>
                    </a:p>
                  </a:txBody>
                  <a:tcPr marL="7625" marR="7625" marT="7625" marB="0" anchor="ctr"/>
                </a:tc>
                <a:tc>
                  <a:txBody>
                    <a:bodyPr/>
                    <a:lstStyle/>
                    <a:p>
                      <a:pPr marL="0" marR="0" lvl="0" indent="0" algn="l" rtl="0">
                        <a:lnSpc>
                          <a:spcPct val="107000"/>
                        </a:lnSpc>
                        <a:spcBef>
                          <a:spcPts val="0"/>
                        </a:spcBef>
                        <a:spcAft>
                          <a:spcPts val="0"/>
                        </a:spcAft>
                        <a:buNone/>
                      </a:pPr>
                      <a:r>
                        <a:rPr lang="tr-TR" sz="1100" b="1"/>
                        <a:t> 286,99</a:t>
                      </a:r>
                      <a:endParaRPr sz="1100" b="1"/>
                    </a:p>
                  </a:txBody>
                  <a:tcPr marL="7625" marR="7625" marT="7625" marB="0" anchor="ctr"/>
                </a:tc>
                <a:extLst>
                  <a:ext uri="{0D108BD9-81ED-4DB2-BD59-A6C34878D82A}">
                    <a16:rowId xmlns:a16="http://schemas.microsoft.com/office/drawing/2014/main" val="10001"/>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b="1"/>
                        <a:t> 245,97</a:t>
                      </a:r>
                      <a:endParaRPr sz="1100" b="1"/>
                    </a:p>
                  </a:txBody>
                  <a:tcPr marL="7625" marR="7625" marT="7625" marB="0" anchor="ctr"/>
                </a:tc>
                <a:tc>
                  <a:txBody>
                    <a:bodyPr/>
                    <a:lstStyle/>
                    <a:p>
                      <a:pPr marL="0" marR="0" lvl="0" indent="0" algn="l" rtl="0">
                        <a:lnSpc>
                          <a:spcPct val="107000"/>
                        </a:lnSpc>
                        <a:spcBef>
                          <a:spcPts val="0"/>
                        </a:spcBef>
                        <a:spcAft>
                          <a:spcPts val="0"/>
                        </a:spcAft>
                        <a:buNone/>
                      </a:pPr>
                      <a:r>
                        <a:rPr lang="tr-TR" sz="1100" b="1"/>
                        <a:t> 260,39</a:t>
                      </a:r>
                      <a:endParaRPr sz="1100" b="1"/>
                    </a:p>
                  </a:txBody>
                  <a:tcPr marL="7625" marR="7625" marT="7625" marB="0" anchor="ctr"/>
                </a:tc>
                <a:extLst>
                  <a:ext uri="{0D108BD9-81ED-4DB2-BD59-A6C34878D82A}">
                    <a16:rowId xmlns:a16="http://schemas.microsoft.com/office/drawing/2014/main" val="10002"/>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b="1"/>
                        <a:t> %41</a:t>
                      </a:r>
                      <a:endParaRPr sz="1100" b="1"/>
                    </a:p>
                  </a:txBody>
                  <a:tcPr marL="7625" marR="7625" marT="7625" marB="0" anchor="ctr"/>
                </a:tc>
                <a:tc>
                  <a:txBody>
                    <a:bodyPr/>
                    <a:lstStyle/>
                    <a:p>
                      <a:pPr marL="0" marR="0" lvl="0" indent="0" algn="l" rtl="0">
                        <a:lnSpc>
                          <a:spcPct val="107000"/>
                        </a:lnSpc>
                        <a:spcBef>
                          <a:spcPts val="0"/>
                        </a:spcBef>
                        <a:spcAft>
                          <a:spcPts val="0"/>
                        </a:spcAft>
                        <a:buNone/>
                      </a:pPr>
                      <a:r>
                        <a:rPr lang="tr-TR" sz="1100" b="1"/>
                        <a:t> %39</a:t>
                      </a:r>
                      <a:endParaRPr sz="1100" b="1"/>
                    </a:p>
                  </a:txBody>
                  <a:tcPr marL="7625" marR="7625" marT="7625" marB="0" anchor="ctr"/>
                </a:tc>
                <a:extLst>
                  <a:ext uri="{0D108BD9-81ED-4DB2-BD59-A6C34878D82A}">
                    <a16:rowId xmlns:a16="http://schemas.microsoft.com/office/drawing/2014/main" val="10003"/>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b="1"/>
                        <a:t> %45</a:t>
                      </a:r>
                      <a:endParaRPr sz="1100" b="1"/>
                    </a:p>
                  </a:txBody>
                  <a:tcPr marL="7625" marR="7625" marT="7625" marB="0" anchor="ctr">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tr-TR" sz="1100" b="1"/>
                        <a:t> %43</a:t>
                      </a:r>
                      <a:endParaRPr sz="1100" b="1"/>
                    </a:p>
                  </a:txBody>
                  <a:tcPr marL="7625" marR="7625" marT="7625" marB="0" anchor="ct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88375">
                <a:tc rowSpan="4">
                  <a:txBody>
                    <a:bodyPr/>
                    <a:lstStyle/>
                    <a:p>
                      <a:pPr marL="0" marR="0" lvl="0" indent="0" algn="l" rtl="0">
                        <a:lnSpc>
                          <a:spcPct val="107000"/>
                        </a:lnSpc>
                        <a:spcBef>
                          <a:spcPts val="0"/>
                        </a:spcBef>
                        <a:spcAft>
                          <a:spcPts val="0"/>
                        </a:spcAft>
                        <a:buNone/>
                      </a:pPr>
                      <a:r>
                        <a:rPr lang="tr-TR" sz="1100" b="1" dirty="0"/>
                        <a:t> </a:t>
                      </a:r>
                      <a:r>
                        <a:rPr lang="tr-TR" sz="1400" b="1" dirty="0"/>
                        <a:t>Yönetim Bilişim Sistemleri </a:t>
                      </a:r>
                      <a:endParaRPr sz="1400" b="1" dirty="0"/>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lnR w="12700" cap="flat" cmpd="sng">
                      <a:solidFill>
                        <a:srgbClr val="000000"/>
                      </a:solidFill>
                      <a:prstDash val="solid"/>
                      <a:round/>
                      <a:headEnd type="none" w="sm" len="sm"/>
                      <a:tailEnd type="none" w="sm" len="sm"/>
                    </a:lnR>
                  </a:tcPr>
                </a:tc>
                <a:tc>
                  <a:txBody>
                    <a:bodyPr/>
                    <a:lstStyle/>
                    <a:p>
                      <a:pPr marL="0" marR="0" lvl="0" indent="0" algn="l" rtl="0">
                        <a:lnSpc>
                          <a:spcPct val="107000"/>
                        </a:lnSpc>
                        <a:spcBef>
                          <a:spcPts val="0"/>
                        </a:spcBef>
                        <a:spcAft>
                          <a:spcPts val="0"/>
                        </a:spcAft>
                        <a:buNone/>
                      </a:pPr>
                      <a:r>
                        <a:rPr lang="tr-TR" sz="1100" b="1"/>
                        <a:t> 353,60</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tr-TR" sz="1100" b="1"/>
                        <a:t> 372,00</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lnR w="12700" cap="flat" cmpd="sng">
                      <a:solidFill>
                        <a:srgbClr val="000000"/>
                      </a:solidFill>
                      <a:prstDash val="solid"/>
                      <a:round/>
                      <a:headEnd type="none" w="sm" len="sm"/>
                      <a:tailEnd type="none" w="sm" len="sm"/>
                    </a:lnR>
                  </a:tcPr>
                </a:tc>
                <a:tc>
                  <a:txBody>
                    <a:bodyPr/>
                    <a:lstStyle/>
                    <a:p>
                      <a:pPr marL="0" marR="0" lvl="0" indent="0" algn="l" rtl="0">
                        <a:lnSpc>
                          <a:spcPct val="107000"/>
                        </a:lnSpc>
                        <a:spcBef>
                          <a:spcPts val="0"/>
                        </a:spcBef>
                        <a:spcAft>
                          <a:spcPts val="0"/>
                        </a:spcAft>
                        <a:buNone/>
                      </a:pPr>
                      <a:r>
                        <a:rPr lang="tr-TR" sz="1100" b="1"/>
                        <a:t> 336,45</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tr-TR" sz="1100" b="1"/>
                        <a:t> 344,07</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lnR w="12700" cap="flat" cmpd="sng">
                      <a:solidFill>
                        <a:srgbClr val="000000"/>
                      </a:solidFill>
                      <a:prstDash val="solid"/>
                      <a:round/>
                      <a:headEnd type="none" w="sm" len="sm"/>
                      <a:tailEnd type="none" w="sm" len="sm"/>
                    </a:lnR>
                  </a:tcPr>
                </a:tc>
                <a:tc>
                  <a:txBody>
                    <a:bodyPr/>
                    <a:lstStyle/>
                    <a:p>
                      <a:pPr marL="0" marR="0" lvl="0" indent="0" algn="l" rtl="0">
                        <a:lnSpc>
                          <a:spcPct val="107000"/>
                        </a:lnSpc>
                        <a:spcBef>
                          <a:spcPts val="0"/>
                        </a:spcBef>
                        <a:spcAft>
                          <a:spcPts val="0"/>
                        </a:spcAft>
                        <a:buNone/>
                      </a:pPr>
                      <a:r>
                        <a:rPr lang="tr-TR" sz="1100" b="1"/>
                        <a:t> %9,45</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tr-TR" sz="1100" b="1"/>
                        <a:t> %9,23</a:t>
                      </a:r>
                      <a:endParaRPr sz="1100" b="1"/>
                    </a:p>
                  </a:txBody>
                  <a:tcPr marL="7625" marR="7625" marT="76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b="1"/>
                        <a:t> 353,60</a:t>
                      </a:r>
                      <a:endParaRPr sz="1100" b="1"/>
                    </a:p>
                  </a:txBody>
                  <a:tcPr marL="7625" marR="7625" marT="7625" marB="0" anchor="ctr">
                    <a:lnT w="12700" cap="flat" cmpd="sng">
                      <a:solidFill>
                        <a:srgbClr val="000000"/>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1100" b="1"/>
                        <a:t> 372,00</a:t>
                      </a:r>
                      <a:endParaRPr sz="1100" b="1"/>
                    </a:p>
                  </a:txBody>
                  <a:tcPr marL="7625" marR="7625" marT="7625" marB="0" anchor="ct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8"/>
                  </a:ext>
                </a:extLst>
              </a:tr>
              <a:tr h="288375">
                <a:tc rowSpan="4">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9"/>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0"/>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1"/>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2"/>
                  </a:ext>
                </a:extLst>
              </a:tr>
            </a:tbl>
          </a:graphicData>
        </a:graphic>
      </p:graphicFrame>
      <p:sp>
        <p:nvSpPr>
          <p:cNvPr id="490" name="Google Shape;490;g3b60b8dece3_1_199"/>
          <p:cNvSpPr txBox="1"/>
          <p:nvPr/>
        </p:nvSpPr>
        <p:spPr>
          <a:xfrm>
            <a:off x="330956" y="5923722"/>
            <a:ext cx="6338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5"/>
          <p:cNvSpPr txBox="1">
            <a:spLocks noGrp="1"/>
          </p:cNvSpPr>
          <p:nvPr>
            <p:ph type="title"/>
          </p:nvPr>
        </p:nvSpPr>
        <p:spPr>
          <a:xfrm>
            <a:off x="168966" y="805070"/>
            <a:ext cx="10426148" cy="5764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Yatay Geçiş Yapan Öğrenci Sayısı </a:t>
            </a:r>
            <a:r>
              <a:rPr lang="tr-TR" sz="3200" b="1">
                <a:solidFill>
                  <a:srgbClr val="FF0000"/>
                </a:solidFill>
              </a:rPr>
              <a:t>(G.A.N.O. ile) </a:t>
            </a:r>
            <a:r>
              <a:rPr lang="tr-TR" sz="3200" b="1">
                <a:solidFill>
                  <a:srgbClr val="0066FF"/>
                </a:solidFill>
              </a:rPr>
              <a:t> </a:t>
            </a:r>
            <a:endParaRPr/>
          </a:p>
        </p:txBody>
      </p:sp>
      <p:sp>
        <p:nvSpPr>
          <p:cNvPr id="496" name="Google Shape;49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497" name="Google Shape;49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36</a:t>
            </a:fld>
            <a:endParaRPr sz="1200" b="0" i="0" u="none" strike="noStrike" cap="none">
              <a:solidFill>
                <a:srgbClr val="888888"/>
              </a:solidFill>
              <a:latin typeface="Calibri"/>
              <a:ea typeface="Calibri"/>
              <a:cs typeface="Calibri"/>
              <a:sym typeface="Calibri"/>
            </a:endParaRPr>
          </a:p>
        </p:txBody>
      </p:sp>
      <p:graphicFrame>
        <p:nvGraphicFramePr>
          <p:cNvPr id="498" name="Google Shape;498;p35"/>
          <p:cNvGraphicFramePr/>
          <p:nvPr/>
        </p:nvGraphicFramePr>
        <p:xfrm>
          <a:off x="367749" y="2057401"/>
          <a:ext cx="11509500" cy="3619368"/>
        </p:xfrm>
        <a:graphic>
          <a:graphicData uri="http://schemas.openxmlformats.org/drawingml/2006/table">
            <a:tbl>
              <a:tblPr>
                <a:noFill/>
                <a:tableStyleId>{3673A5A6-AA55-4509-8DD8-B38B00E81409}</a:tableStyleId>
              </a:tblPr>
              <a:tblGrid>
                <a:gridCol w="3106550">
                  <a:extLst>
                    <a:ext uri="{9D8B030D-6E8A-4147-A177-3AD203B41FA5}">
                      <a16:colId xmlns:a16="http://schemas.microsoft.com/office/drawing/2014/main" val="20000"/>
                    </a:ext>
                  </a:extLst>
                </a:gridCol>
                <a:gridCol w="3058900">
                  <a:extLst>
                    <a:ext uri="{9D8B030D-6E8A-4147-A177-3AD203B41FA5}">
                      <a16:colId xmlns:a16="http://schemas.microsoft.com/office/drawing/2014/main" val="20001"/>
                    </a:ext>
                  </a:extLst>
                </a:gridCol>
                <a:gridCol w="1257425">
                  <a:extLst>
                    <a:ext uri="{9D8B030D-6E8A-4147-A177-3AD203B41FA5}">
                      <a16:colId xmlns:a16="http://schemas.microsoft.com/office/drawing/2014/main" val="20002"/>
                    </a:ext>
                  </a:extLst>
                </a:gridCol>
                <a:gridCol w="1439950">
                  <a:extLst>
                    <a:ext uri="{9D8B030D-6E8A-4147-A177-3AD203B41FA5}">
                      <a16:colId xmlns:a16="http://schemas.microsoft.com/office/drawing/2014/main" val="20003"/>
                    </a:ext>
                  </a:extLst>
                </a:gridCol>
                <a:gridCol w="1277700">
                  <a:extLst>
                    <a:ext uri="{9D8B030D-6E8A-4147-A177-3AD203B41FA5}">
                      <a16:colId xmlns:a16="http://schemas.microsoft.com/office/drawing/2014/main" val="20004"/>
                    </a:ext>
                  </a:extLst>
                </a:gridCol>
                <a:gridCol w="1368975">
                  <a:extLst>
                    <a:ext uri="{9D8B030D-6E8A-4147-A177-3AD203B41FA5}">
                      <a16:colId xmlns:a16="http://schemas.microsoft.com/office/drawing/2014/main" val="20005"/>
                    </a:ext>
                  </a:extLst>
                </a:gridCol>
              </a:tblGrid>
              <a:tr h="395850">
                <a:tc rowSpan="2">
                  <a:txBody>
                    <a:bodyPr/>
                    <a:lstStyle/>
                    <a:p>
                      <a:pPr marL="0" marR="0" lvl="0" indent="0" algn="ctr" rtl="0">
                        <a:lnSpc>
                          <a:spcPct val="107000"/>
                        </a:lnSpc>
                        <a:spcBef>
                          <a:spcPts val="0"/>
                        </a:spcBef>
                        <a:spcAft>
                          <a:spcPts val="0"/>
                        </a:spcAft>
                        <a:buNone/>
                      </a:pPr>
                      <a:r>
                        <a:rPr lang="tr-TR" sz="1600" b="1">
                          <a:solidFill>
                            <a:srgbClr val="FF0000"/>
                          </a:solidFill>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5692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 </a:t>
                      </a: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36150">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Programı</a:t>
                      </a:r>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1</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3</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4</a:t>
                      </a:r>
                      <a:endParaRPr/>
                    </a:p>
                  </a:txBody>
                  <a:tcPr marL="9525" marR="9525" marT="9525" marB="0" anchor="ctr"/>
                </a:tc>
                <a:extLst>
                  <a:ext uri="{0D108BD9-81ED-4DB2-BD59-A6C34878D82A}">
                    <a16:rowId xmlns:a16="http://schemas.microsoft.com/office/drawing/2014/main" val="10002"/>
                  </a:ext>
                </a:extLst>
              </a:tr>
              <a:tr h="422975">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rPr>
                        <a:t> Acil Yardım ve Afet Yönetimi Programı</a:t>
                      </a:r>
                      <a:endParaRPr sz="16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rPr>
                        <a:t> 0</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rPr>
                        <a:t> 2</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rPr>
                        <a:t>0 </a:t>
                      </a:r>
                      <a:endParaRPr sz="1600" b="1">
                        <a:solidFill>
                          <a:schemeClr val="dk1"/>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22975">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22975">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17825">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22975">
                <a:tc>
                  <a:txBody>
                    <a:bodyPr/>
                    <a:lstStyle/>
                    <a:p>
                      <a:pPr marL="0" marR="0" lvl="0" indent="0" algn="r" rtl="0">
                        <a:lnSpc>
                          <a:spcPct val="107000"/>
                        </a:lnSpc>
                        <a:spcBef>
                          <a:spcPts val="0"/>
                        </a:spcBef>
                        <a:spcAft>
                          <a:spcPts val="0"/>
                        </a:spcAft>
                        <a:buNone/>
                      </a:pPr>
                      <a:r>
                        <a:rPr lang="tr-TR" sz="1600" b="1">
                          <a:solidFill>
                            <a:srgbClr val="FF0000"/>
                          </a:solidFill>
                        </a:rPr>
                        <a:t> TOPLAM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1</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0</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5 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4 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
        <p:nvSpPr>
          <p:cNvPr id="499" name="Google Shape;499;p35"/>
          <p:cNvSpPr txBox="1"/>
          <p:nvPr/>
        </p:nvSpPr>
        <p:spPr>
          <a:xfrm>
            <a:off x="330956" y="5923722"/>
            <a:ext cx="633820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400"/>
              <a:buFont typeface="Calibri"/>
              <a:buNone/>
            </a:pPr>
            <a:r>
              <a:rPr lang="tr-TR" sz="1400" b="1" i="1" u="none" strike="noStrike" cap="none">
                <a:solidFill>
                  <a:srgbClr val="C00000"/>
                </a:solidFill>
                <a:latin typeface="Calibri"/>
                <a:ea typeface="Calibri"/>
                <a:cs typeface="Calibri"/>
                <a:sym typeface="Calibri"/>
              </a:rPr>
              <a:t>*Her Ana Bilim - Sanat Dalı/ Program için ayrı satır ekleyiniz. </a:t>
            </a:r>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6"/>
          <p:cNvSpPr txBox="1">
            <a:spLocks noGrp="1"/>
          </p:cNvSpPr>
          <p:nvPr>
            <p:ph type="title"/>
          </p:nvPr>
        </p:nvSpPr>
        <p:spPr>
          <a:xfrm>
            <a:off x="168964" y="834109"/>
            <a:ext cx="10595113" cy="60729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2800"/>
              <a:buFont typeface="Calibri"/>
              <a:buNone/>
            </a:pPr>
            <a:r>
              <a:rPr lang="tr-TR" sz="2800" b="1">
                <a:solidFill>
                  <a:srgbClr val="0066FF"/>
                </a:solidFill>
              </a:rPr>
              <a:t>Yatay Geçiş Yapan Öğrenci Sayısı </a:t>
            </a:r>
            <a:r>
              <a:rPr lang="tr-TR" sz="2800" b="1">
                <a:solidFill>
                  <a:srgbClr val="FF0000"/>
                </a:solidFill>
              </a:rPr>
              <a:t>(Merkezi Yerleştirme Puanı ile) </a:t>
            </a:r>
            <a:endParaRPr sz="2800" b="1">
              <a:solidFill>
                <a:srgbClr val="0066FF"/>
              </a:solidFill>
            </a:endParaRPr>
          </a:p>
        </p:txBody>
      </p:sp>
      <p:sp>
        <p:nvSpPr>
          <p:cNvPr id="505" name="Google Shape;50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506" name="Google Shape;50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37</a:t>
            </a:fld>
            <a:endParaRPr sz="1200" b="0" i="0" u="none" strike="noStrike" cap="none">
              <a:solidFill>
                <a:srgbClr val="888888"/>
              </a:solidFill>
              <a:latin typeface="Calibri"/>
              <a:ea typeface="Calibri"/>
              <a:cs typeface="Calibri"/>
              <a:sym typeface="Calibri"/>
            </a:endParaRPr>
          </a:p>
        </p:txBody>
      </p:sp>
      <p:sp>
        <p:nvSpPr>
          <p:cNvPr id="507" name="Google Shape;507;p36"/>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400"/>
              <a:buFont typeface="Calibri"/>
              <a:buNone/>
            </a:pPr>
            <a:r>
              <a:rPr lang="tr-TR" sz="1400" b="1" i="1" u="none" strike="noStrike" cap="none">
                <a:solidFill>
                  <a:srgbClr val="C00000"/>
                </a:solidFill>
                <a:latin typeface="Calibri"/>
                <a:ea typeface="Calibri"/>
                <a:cs typeface="Calibri"/>
                <a:sym typeface="Calibri"/>
              </a:rPr>
              <a:t>*Her Ana Bilim - Sanat Dalı/ Program için ayrı satır ekleyiniz. </a:t>
            </a:r>
            <a:endParaRPr/>
          </a:p>
        </p:txBody>
      </p:sp>
      <p:graphicFrame>
        <p:nvGraphicFramePr>
          <p:cNvPr id="508" name="Google Shape;508;p36"/>
          <p:cNvGraphicFramePr/>
          <p:nvPr/>
        </p:nvGraphicFramePr>
        <p:xfrm>
          <a:off x="330956" y="1970760"/>
          <a:ext cx="11509500" cy="3602904"/>
        </p:xfrm>
        <a:graphic>
          <a:graphicData uri="http://schemas.openxmlformats.org/drawingml/2006/table">
            <a:tbl>
              <a:tblPr>
                <a:noFill/>
                <a:tableStyleId>{3673A5A6-AA55-4509-8DD8-B38B00E81409}</a:tableStyleId>
              </a:tblPr>
              <a:tblGrid>
                <a:gridCol w="2698775">
                  <a:extLst>
                    <a:ext uri="{9D8B030D-6E8A-4147-A177-3AD203B41FA5}">
                      <a16:colId xmlns:a16="http://schemas.microsoft.com/office/drawing/2014/main" val="20000"/>
                    </a:ext>
                  </a:extLst>
                </a:gridCol>
                <a:gridCol w="3601675">
                  <a:extLst>
                    <a:ext uri="{9D8B030D-6E8A-4147-A177-3AD203B41FA5}">
                      <a16:colId xmlns:a16="http://schemas.microsoft.com/office/drawing/2014/main" val="20001"/>
                    </a:ext>
                  </a:extLst>
                </a:gridCol>
                <a:gridCol w="1329550">
                  <a:extLst>
                    <a:ext uri="{9D8B030D-6E8A-4147-A177-3AD203B41FA5}">
                      <a16:colId xmlns:a16="http://schemas.microsoft.com/office/drawing/2014/main" val="20002"/>
                    </a:ext>
                  </a:extLst>
                </a:gridCol>
                <a:gridCol w="1260100">
                  <a:extLst>
                    <a:ext uri="{9D8B030D-6E8A-4147-A177-3AD203B41FA5}">
                      <a16:colId xmlns:a16="http://schemas.microsoft.com/office/drawing/2014/main" val="20003"/>
                    </a:ext>
                  </a:extLst>
                </a:gridCol>
                <a:gridCol w="1289850">
                  <a:extLst>
                    <a:ext uri="{9D8B030D-6E8A-4147-A177-3AD203B41FA5}">
                      <a16:colId xmlns:a16="http://schemas.microsoft.com/office/drawing/2014/main" val="20004"/>
                    </a:ext>
                  </a:extLst>
                </a:gridCol>
                <a:gridCol w="1329550">
                  <a:extLst>
                    <a:ext uri="{9D8B030D-6E8A-4147-A177-3AD203B41FA5}">
                      <a16:colId xmlns:a16="http://schemas.microsoft.com/office/drawing/2014/main" val="20005"/>
                    </a:ext>
                  </a:extLst>
                </a:gridCol>
              </a:tblGrid>
              <a:tr h="383050">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51870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0066FF"/>
                          </a:solidFill>
                          <a:latin typeface="Calibri"/>
                          <a:ea typeface="Calibri"/>
                          <a:cs typeface="Calibri"/>
                          <a:sym typeface="Calibri"/>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latin typeface="Calibri"/>
                          <a:ea typeface="Calibri"/>
                          <a:cs typeface="Calibri"/>
                          <a:sym typeface="Calibri"/>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22050">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Programı</a:t>
                      </a:r>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2</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1</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2</a:t>
                      </a:r>
                      <a:endParaRPr/>
                    </a:p>
                  </a:txBody>
                  <a:tcPr marL="9525" marR="9525" marT="9525" marB="0" anchor="ctr"/>
                </a:tc>
                <a:extLst>
                  <a:ext uri="{0D108BD9-81ED-4DB2-BD59-A6C34878D82A}">
                    <a16:rowId xmlns:a16="http://schemas.microsoft.com/office/drawing/2014/main" val="10002"/>
                  </a:ext>
                </a:extLst>
              </a:tr>
              <a:tr h="404325">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rPr>
                        <a:t> Acil Yardım ve Afet Yönetimi Programı</a:t>
                      </a:r>
                      <a:endParaRPr sz="16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1</a:t>
                      </a:r>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9525" marR="9525" marT="9525" marB="0" anchor="ctr"/>
                </a:tc>
                <a:extLst>
                  <a:ext uri="{0D108BD9-81ED-4DB2-BD59-A6C34878D82A}">
                    <a16:rowId xmlns:a16="http://schemas.microsoft.com/office/drawing/2014/main" val="10003"/>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09300">
                <a:tc>
                  <a:txBody>
                    <a:bodyPr/>
                    <a:lstStyle/>
                    <a:p>
                      <a:pPr marL="0" marR="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 TOPLAM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2</a:t>
                      </a: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1</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1</a:t>
                      </a: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a:t>
                      </a: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7"/>
          <p:cNvSpPr txBox="1">
            <a:spLocks noGrp="1"/>
          </p:cNvSpPr>
          <p:nvPr>
            <p:ph type="title"/>
          </p:nvPr>
        </p:nvSpPr>
        <p:spPr>
          <a:xfrm>
            <a:off x="150492" y="807725"/>
            <a:ext cx="10595113" cy="5332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Özel Öğrencilik Hakkını Kullanan Öğrenci Sayısı </a:t>
            </a:r>
            <a:endParaRPr/>
          </a:p>
        </p:txBody>
      </p:sp>
      <p:sp>
        <p:nvSpPr>
          <p:cNvPr id="514" name="Google Shape;51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515" name="Google Shape;51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38</a:t>
            </a:fld>
            <a:endParaRPr sz="1200" b="0" i="0" u="none" strike="noStrike" cap="none">
              <a:solidFill>
                <a:srgbClr val="888888"/>
              </a:solidFill>
              <a:latin typeface="Calibri"/>
              <a:ea typeface="Calibri"/>
              <a:cs typeface="Calibri"/>
              <a:sym typeface="Calibri"/>
            </a:endParaRPr>
          </a:p>
        </p:txBody>
      </p:sp>
      <p:sp>
        <p:nvSpPr>
          <p:cNvPr id="516" name="Google Shape;516;p37"/>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400"/>
              <a:buFont typeface="Calibri"/>
              <a:buNone/>
            </a:pPr>
            <a:r>
              <a:rPr lang="tr-TR" sz="1400" b="1" i="1" u="none" strike="noStrike" cap="none">
                <a:solidFill>
                  <a:srgbClr val="C00000"/>
                </a:solidFill>
                <a:latin typeface="Calibri"/>
                <a:ea typeface="Calibri"/>
                <a:cs typeface="Calibri"/>
                <a:sym typeface="Calibri"/>
              </a:rPr>
              <a:t>*Her Ana Bilim - Sanat Dalı/ Program için ayrı satır ekleyiniz. </a:t>
            </a:r>
            <a:endParaRPr/>
          </a:p>
        </p:txBody>
      </p:sp>
      <p:graphicFrame>
        <p:nvGraphicFramePr>
          <p:cNvPr id="517" name="Google Shape;517;p37"/>
          <p:cNvGraphicFramePr/>
          <p:nvPr/>
        </p:nvGraphicFramePr>
        <p:xfrm>
          <a:off x="606287" y="2057402"/>
          <a:ext cx="11270975" cy="3454829"/>
        </p:xfrm>
        <a:graphic>
          <a:graphicData uri="http://schemas.openxmlformats.org/drawingml/2006/table">
            <a:tbl>
              <a:tblPr>
                <a:noFill/>
                <a:tableStyleId>{3673A5A6-AA55-4509-8DD8-B38B00E81409}</a:tableStyleId>
              </a:tblPr>
              <a:tblGrid>
                <a:gridCol w="2653175">
                  <a:extLst>
                    <a:ext uri="{9D8B030D-6E8A-4147-A177-3AD203B41FA5}">
                      <a16:colId xmlns:a16="http://schemas.microsoft.com/office/drawing/2014/main" val="20000"/>
                    </a:ext>
                  </a:extLst>
                </a:gridCol>
                <a:gridCol w="3337075">
                  <a:extLst>
                    <a:ext uri="{9D8B030D-6E8A-4147-A177-3AD203B41FA5}">
                      <a16:colId xmlns:a16="http://schemas.microsoft.com/office/drawing/2014/main" val="20001"/>
                    </a:ext>
                  </a:extLst>
                </a:gridCol>
                <a:gridCol w="1297375">
                  <a:extLst>
                    <a:ext uri="{9D8B030D-6E8A-4147-A177-3AD203B41FA5}">
                      <a16:colId xmlns:a16="http://schemas.microsoft.com/office/drawing/2014/main" val="20002"/>
                    </a:ext>
                  </a:extLst>
                </a:gridCol>
                <a:gridCol w="1479825">
                  <a:extLst>
                    <a:ext uri="{9D8B030D-6E8A-4147-A177-3AD203B41FA5}">
                      <a16:colId xmlns:a16="http://schemas.microsoft.com/office/drawing/2014/main" val="20003"/>
                    </a:ext>
                  </a:extLst>
                </a:gridCol>
                <a:gridCol w="1256825">
                  <a:extLst>
                    <a:ext uri="{9D8B030D-6E8A-4147-A177-3AD203B41FA5}">
                      <a16:colId xmlns:a16="http://schemas.microsoft.com/office/drawing/2014/main" val="20004"/>
                    </a:ext>
                  </a:extLst>
                </a:gridCol>
                <a:gridCol w="1246700">
                  <a:extLst>
                    <a:ext uri="{9D8B030D-6E8A-4147-A177-3AD203B41FA5}">
                      <a16:colId xmlns:a16="http://schemas.microsoft.com/office/drawing/2014/main" val="20005"/>
                    </a:ext>
                  </a:extLst>
                </a:gridCol>
              </a:tblGrid>
              <a:tr h="354975">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45090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Gelen Öğrenci Sayısı</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Gelen Öğrenci Sayısı</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91125">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Programı</a:t>
                      </a:r>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0</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a:t>
                      </a:r>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74675">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rPr>
                        <a:t> Acil Yardım ve Afet Yönetimi Programı</a:t>
                      </a:r>
                      <a:endParaRPr sz="16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0</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0</a:t>
                      </a:r>
                      <a:endParaRPr sz="1600" b="1">
                        <a:solidFill>
                          <a:schemeClr val="dk1"/>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379300">
                <a:tc>
                  <a:txBody>
                    <a:bodyPr/>
                    <a:lstStyle/>
                    <a:p>
                      <a:pPr marL="0" marR="0" lvl="0" indent="0" algn="r" rtl="0">
                        <a:lnSpc>
                          <a:spcPct val="107000"/>
                        </a:lnSpc>
                        <a:spcBef>
                          <a:spcPts val="0"/>
                        </a:spcBef>
                        <a:spcAft>
                          <a:spcPts val="0"/>
                        </a:spcAft>
                        <a:buNone/>
                      </a:pPr>
                      <a:r>
                        <a:rPr lang="tr-TR" sz="1600" b="1">
                          <a:solidFill>
                            <a:schemeClr val="dk1"/>
                          </a:solidFill>
                          <a:latin typeface="Calibri"/>
                          <a:ea typeface="Calibri"/>
                          <a:cs typeface="Calibri"/>
                          <a:sym typeface="Calibri"/>
                        </a:rPr>
                        <a:t> TOPLAM  </a:t>
                      </a:r>
                      <a:endParaRPr sz="16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0</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0 </a:t>
                      </a:r>
                      <a:endParaRPr sz="16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chemeClr val="dk1"/>
                          </a:solidFill>
                          <a:latin typeface="Calibri"/>
                          <a:ea typeface="Calibri"/>
                          <a:cs typeface="Calibri"/>
                          <a:sym typeface="Calibri"/>
                        </a:rPr>
                        <a:t> 0</a:t>
                      </a:r>
                      <a:endParaRPr sz="1600" b="1">
                        <a:solidFill>
                          <a:schemeClr val="dk1"/>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8"/>
          <p:cNvSpPr txBox="1">
            <a:spLocks noGrp="1"/>
          </p:cNvSpPr>
          <p:nvPr>
            <p:ph type="title"/>
          </p:nvPr>
        </p:nvSpPr>
        <p:spPr>
          <a:xfrm>
            <a:off x="168964" y="770007"/>
            <a:ext cx="10595113" cy="579581"/>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0066FF"/>
              </a:buClr>
              <a:buSzPts val="3200"/>
              <a:buFont typeface="Calibri"/>
              <a:buNone/>
            </a:pPr>
            <a:r>
              <a:rPr lang="tr-TR" sz="3200" b="1">
                <a:solidFill>
                  <a:srgbClr val="0066FF"/>
                </a:solidFill>
              </a:rPr>
              <a:t>Kayıt Donduran Öğrenci Sayısı</a:t>
            </a:r>
            <a:endParaRPr sz="3200" b="1">
              <a:solidFill>
                <a:srgbClr val="0066FF"/>
              </a:solidFill>
            </a:endParaRPr>
          </a:p>
        </p:txBody>
      </p:sp>
      <p:sp>
        <p:nvSpPr>
          <p:cNvPr id="523" name="Google Shape;52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524" name="Google Shape;52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39</a:t>
            </a:fld>
            <a:endParaRPr sz="1200" b="0" i="0" u="none" strike="noStrike" cap="none">
              <a:solidFill>
                <a:srgbClr val="888888"/>
              </a:solidFill>
              <a:latin typeface="Calibri"/>
              <a:ea typeface="Calibri"/>
              <a:cs typeface="Calibri"/>
              <a:sym typeface="Calibri"/>
            </a:endParaRPr>
          </a:p>
        </p:txBody>
      </p:sp>
      <p:sp>
        <p:nvSpPr>
          <p:cNvPr id="525" name="Google Shape;525;p38"/>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400"/>
              <a:buFont typeface="Calibri"/>
              <a:buNone/>
            </a:pPr>
            <a:r>
              <a:rPr lang="tr-TR" sz="1400" b="1" i="1" u="none" strike="noStrike" cap="none">
                <a:solidFill>
                  <a:srgbClr val="C00000"/>
                </a:solidFill>
                <a:latin typeface="Calibri"/>
                <a:ea typeface="Calibri"/>
                <a:cs typeface="Calibri"/>
                <a:sym typeface="Calibri"/>
              </a:rPr>
              <a:t>*Her Ana Bilim - Sanat Dalı/ Program için ayrı satır ekleyiniz. </a:t>
            </a:r>
            <a:endParaRPr/>
          </a:p>
        </p:txBody>
      </p:sp>
      <p:graphicFrame>
        <p:nvGraphicFramePr>
          <p:cNvPr id="526" name="Google Shape;526;p38"/>
          <p:cNvGraphicFramePr/>
          <p:nvPr/>
        </p:nvGraphicFramePr>
        <p:xfrm>
          <a:off x="477079" y="1987827"/>
          <a:ext cx="11459825" cy="3007175"/>
        </p:xfrm>
        <a:graphic>
          <a:graphicData uri="http://schemas.openxmlformats.org/drawingml/2006/table">
            <a:tbl>
              <a:tblPr>
                <a:noFill/>
                <a:tableStyleId>{3673A5A6-AA55-4509-8DD8-B38B00E81409}</a:tableStyleId>
              </a:tblPr>
              <a:tblGrid>
                <a:gridCol w="3147850">
                  <a:extLst>
                    <a:ext uri="{9D8B030D-6E8A-4147-A177-3AD203B41FA5}">
                      <a16:colId xmlns:a16="http://schemas.microsoft.com/office/drawing/2014/main" val="20000"/>
                    </a:ext>
                  </a:extLst>
                </a:gridCol>
                <a:gridCol w="3983575">
                  <a:extLst>
                    <a:ext uri="{9D8B030D-6E8A-4147-A177-3AD203B41FA5}">
                      <a16:colId xmlns:a16="http://schemas.microsoft.com/office/drawing/2014/main" val="20001"/>
                    </a:ext>
                  </a:extLst>
                </a:gridCol>
                <a:gridCol w="2291550">
                  <a:extLst>
                    <a:ext uri="{9D8B030D-6E8A-4147-A177-3AD203B41FA5}">
                      <a16:colId xmlns:a16="http://schemas.microsoft.com/office/drawing/2014/main" val="20002"/>
                    </a:ext>
                  </a:extLst>
                </a:gridCol>
                <a:gridCol w="2036850">
                  <a:extLst>
                    <a:ext uri="{9D8B030D-6E8A-4147-A177-3AD203B41FA5}">
                      <a16:colId xmlns:a16="http://schemas.microsoft.com/office/drawing/2014/main" val="20003"/>
                    </a:ext>
                  </a:extLst>
                </a:gridCol>
              </a:tblGrid>
              <a:tr h="552175">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Bölüm Adı*</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 Ana Bilim - Sanat Dalı/ Program Adı*</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rPr>
                        <a:t>2024 (Güz – Bahar)</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2025  (Güz – Bahar)</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488600">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Yönetim Bilişim Sistemleri Programı</a:t>
                      </a:r>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0</a:t>
                      </a:r>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1</a:t>
                      </a:r>
                      <a:endParaRPr/>
                    </a:p>
                  </a:txBody>
                  <a:tcPr marL="0" marR="0" marT="0" marB="0" anchor="ctr"/>
                </a:tc>
                <a:extLst>
                  <a:ext uri="{0D108BD9-81ED-4DB2-BD59-A6C34878D82A}">
                    <a16:rowId xmlns:a16="http://schemas.microsoft.com/office/drawing/2014/main" val="10001"/>
                  </a:ext>
                </a:extLst>
              </a:tr>
              <a:tr h="488600">
                <a:tc>
                  <a:txBody>
                    <a:bodyPr/>
                    <a:lstStyle/>
                    <a:p>
                      <a:pPr marL="0" marR="0" lvl="0" indent="0" algn="l" rtl="0">
                        <a:lnSpc>
                          <a:spcPct val="107000"/>
                        </a:lnSpc>
                        <a:spcBef>
                          <a:spcPts val="0"/>
                        </a:spcBef>
                        <a:spcAft>
                          <a:spcPts val="0"/>
                        </a:spcAft>
                        <a:buNone/>
                      </a:pPr>
                      <a:r>
                        <a:rPr lang="tr-TR" sz="1600" b="1">
                          <a:solidFill>
                            <a:schemeClr val="dk1"/>
                          </a:solidFill>
                          <a:latin typeface="Calibri"/>
                          <a:ea typeface="Calibri"/>
                          <a:cs typeface="Calibri"/>
                          <a:sym typeface="Calibri"/>
                        </a:rPr>
                        <a:t>Acil Yardım ve Afet Yönetimi Bölümü</a:t>
                      </a:r>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chemeClr val="dk1"/>
                          </a:solidFill>
                        </a:rPr>
                        <a:t> Acil Yardım ve Afet Yönetimi Programı</a:t>
                      </a:r>
                      <a:endParaRPr sz="16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1</a:t>
                      </a:r>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2</a:t>
                      </a:r>
                      <a:endParaRPr/>
                    </a:p>
                  </a:txBody>
                  <a:tcPr marL="0" marR="0" marT="0" marB="0" anchor="ctr"/>
                </a:tc>
                <a:extLst>
                  <a:ext uri="{0D108BD9-81ED-4DB2-BD59-A6C34878D82A}">
                    <a16:rowId xmlns:a16="http://schemas.microsoft.com/office/drawing/2014/main" val="10002"/>
                  </a:ext>
                </a:extLst>
              </a:tr>
              <a:tr h="494600">
                <a:tc>
                  <a:txBody>
                    <a:bodyPr/>
                    <a:lstStyle/>
                    <a:p>
                      <a:pPr marL="0" marR="0" lvl="0" indent="0" algn="l" rtl="0">
                        <a:lnSpc>
                          <a:spcPct val="107000"/>
                        </a:lnSpc>
                        <a:spcBef>
                          <a:spcPts val="0"/>
                        </a:spcBef>
                        <a:spcAft>
                          <a:spcPts val="0"/>
                        </a:spcAft>
                        <a:buNone/>
                      </a:pP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494600">
                <a:tc>
                  <a:txBody>
                    <a:bodyPr/>
                    <a:lstStyle/>
                    <a:p>
                      <a:pPr marL="0" marR="0" lvl="0" indent="0" algn="l" rtl="0">
                        <a:lnSpc>
                          <a:spcPct val="107000"/>
                        </a:lnSpc>
                        <a:spcBef>
                          <a:spcPts val="0"/>
                        </a:spcBef>
                        <a:spcAft>
                          <a:spcPts val="0"/>
                        </a:spcAft>
                        <a:buNone/>
                      </a:pP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488600">
                <a:tc>
                  <a:txBody>
                    <a:bodyPr/>
                    <a:lstStyle/>
                    <a:p>
                      <a:pPr marL="0" marR="0" lvl="0" indent="0" algn="r" rtl="0">
                        <a:lnSpc>
                          <a:spcPct val="107000"/>
                        </a:lnSpc>
                        <a:spcBef>
                          <a:spcPts val="0"/>
                        </a:spcBef>
                        <a:spcAft>
                          <a:spcPts val="0"/>
                        </a:spcAft>
                        <a:buNone/>
                      </a:pPr>
                      <a:r>
                        <a:rPr lang="tr-TR" sz="1800" b="1">
                          <a:solidFill>
                            <a:schemeClr val="dk1"/>
                          </a:solidFill>
                        </a:rPr>
                        <a:t> TOPLAM  </a:t>
                      </a:r>
                      <a:endParaRPr sz="1800" b="1">
                        <a:solidFill>
                          <a:schemeClr val="dk1"/>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chemeClr val="dk1"/>
                          </a:solidFill>
                        </a:rPr>
                        <a:t> </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chemeClr val="dk1"/>
                          </a:solidFill>
                        </a:rPr>
                        <a:t> 1</a:t>
                      </a:r>
                      <a:endParaRPr sz="1800" b="1">
                        <a:solidFill>
                          <a:schemeClr val="dk1"/>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chemeClr val="dk1"/>
                          </a:solidFill>
                        </a:rPr>
                        <a:t>3 </a:t>
                      </a:r>
                      <a:endParaRPr sz="1800" b="1">
                        <a:solidFill>
                          <a:schemeClr val="dk1"/>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201"/>
        <p:cNvGrpSpPr/>
        <p:nvPr/>
      </p:nvGrpSpPr>
      <p:grpSpPr>
        <a:xfrm>
          <a:off x="0" y="0"/>
          <a:ext cx="0" cy="0"/>
          <a:chOff x="0" y="0"/>
          <a:chExt cx="0" cy="0"/>
        </a:xfrm>
      </p:grpSpPr>
      <p:sp>
        <p:nvSpPr>
          <p:cNvPr id="202" name="Google Shape;202;p4"/>
          <p:cNvSpPr txBox="1">
            <a:spLocks noGrp="1"/>
          </p:cNvSpPr>
          <p:nvPr>
            <p:ph type="title"/>
          </p:nvPr>
        </p:nvSpPr>
        <p:spPr>
          <a:xfrm>
            <a:off x="1042750" y="771672"/>
            <a:ext cx="9792375" cy="69272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YÖNETİM: </a:t>
            </a:r>
            <a:r>
              <a:rPr lang="tr-TR" sz="2800" b="1">
                <a:solidFill>
                  <a:srgbClr val="3333FF"/>
                </a:solidFill>
                <a:latin typeface="Calibri"/>
                <a:ea typeface="Calibri"/>
                <a:cs typeface="Calibri"/>
                <a:sym typeface="Calibri"/>
              </a:rPr>
              <a:t>Dekanlık/ Müdürlük</a:t>
            </a:r>
            <a:endParaRPr sz="2800" b="1">
              <a:solidFill>
                <a:srgbClr val="3333FF"/>
              </a:solidFill>
              <a:latin typeface="Calibri"/>
              <a:ea typeface="Calibri"/>
              <a:cs typeface="Calibri"/>
              <a:sym typeface="Calibri"/>
            </a:endParaRPr>
          </a:p>
        </p:txBody>
      </p:sp>
      <p:graphicFrame>
        <p:nvGraphicFramePr>
          <p:cNvPr id="203" name="Google Shape;203;p4"/>
          <p:cNvGraphicFramePr/>
          <p:nvPr/>
        </p:nvGraphicFramePr>
        <p:xfrm>
          <a:off x="361699" y="2084307"/>
          <a:ext cx="11516250" cy="3081125"/>
        </p:xfrm>
        <a:graphic>
          <a:graphicData uri="http://schemas.openxmlformats.org/drawingml/2006/table">
            <a:tbl>
              <a:tblPr firstRow="1" firstCol="1" bandRow="1">
                <a:noFill/>
                <a:tableStyleId>{AFF1343A-BB85-4D14-9737-C0707BBEDAA2}</a:tableStyleId>
              </a:tblPr>
              <a:tblGrid>
                <a:gridCol w="5173075">
                  <a:extLst>
                    <a:ext uri="{9D8B030D-6E8A-4147-A177-3AD203B41FA5}">
                      <a16:colId xmlns:a16="http://schemas.microsoft.com/office/drawing/2014/main" val="20000"/>
                    </a:ext>
                  </a:extLst>
                </a:gridCol>
                <a:gridCol w="6343175">
                  <a:extLst>
                    <a:ext uri="{9D8B030D-6E8A-4147-A177-3AD203B41FA5}">
                      <a16:colId xmlns:a16="http://schemas.microsoft.com/office/drawing/2014/main" val="20001"/>
                    </a:ext>
                  </a:extLst>
                </a:gridCol>
              </a:tblGrid>
              <a:tr h="504725">
                <a:tc>
                  <a:txBody>
                    <a:bodyPr/>
                    <a:lstStyle/>
                    <a:p>
                      <a:pPr marL="36000" marR="0" lvl="0" indent="0" algn="ctr" rtl="0">
                        <a:lnSpc>
                          <a:spcPct val="150000"/>
                        </a:lnSpc>
                        <a:spcBef>
                          <a:spcPts val="0"/>
                        </a:spcBef>
                        <a:spcAft>
                          <a:spcPts val="0"/>
                        </a:spcAft>
                        <a:buNone/>
                      </a:pPr>
                      <a:r>
                        <a:rPr lang="tr-TR" sz="2000" b="1" u="none" strike="noStrike" cap="none">
                          <a:solidFill>
                            <a:srgbClr val="3333FF"/>
                          </a:solidFill>
                        </a:rPr>
                        <a:t>Birim Yöneticisi</a:t>
                      </a:r>
                      <a:endParaRPr sz="2000" b="1" u="none" strike="noStrike" cap="none">
                        <a:solidFill>
                          <a:srgbClr val="3333FF"/>
                        </a:solidFill>
                        <a:latin typeface="Calibri"/>
                        <a:ea typeface="Calibri"/>
                        <a:cs typeface="Calibri"/>
                        <a:sym typeface="Calibri"/>
                      </a:endParaRPr>
                    </a:p>
                  </a:txBody>
                  <a:tcPr marL="0" marR="0" marT="0" marB="0" anchor="ctr"/>
                </a:tc>
                <a:tc>
                  <a:txBody>
                    <a:bodyPr/>
                    <a:lstStyle/>
                    <a:p>
                      <a:pPr marL="36000" marR="0" lvl="0" indent="0" algn="ctr" rtl="0">
                        <a:lnSpc>
                          <a:spcPct val="150000"/>
                        </a:lnSpc>
                        <a:spcBef>
                          <a:spcPts val="0"/>
                        </a:spcBef>
                        <a:spcAft>
                          <a:spcPts val="0"/>
                        </a:spcAft>
                        <a:buClr>
                          <a:srgbClr val="3333FF"/>
                        </a:buClr>
                        <a:buSzPts val="2000"/>
                        <a:buFont typeface="Calibri"/>
                        <a:buNone/>
                      </a:pPr>
                      <a:r>
                        <a:rPr lang="tr-TR" sz="2000" b="1" u="none" strike="noStrike" cap="none">
                          <a:solidFill>
                            <a:srgbClr val="3333FF"/>
                          </a:solidFill>
                        </a:rPr>
                        <a:t>Ünvanı Adı Soyadı</a:t>
                      </a:r>
                      <a:endParaRPr sz="2000" b="1" u="none" strike="noStrike" cap="none">
                        <a:solidFill>
                          <a:srgbClr val="3333FF"/>
                        </a:solidFill>
                      </a:endParaRPr>
                    </a:p>
                  </a:txBody>
                  <a:tcPr marL="0" marR="0" marT="0" marB="0" anchor="ctr"/>
                </a:tc>
                <a:extLst>
                  <a:ext uri="{0D108BD9-81ED-4DB2-BD59-A6C34878D82A}">
                    <a16:rowId xmlns:a16="http://schemas.microsoft.com/office/drawing/2014/main" val="10000"/>
                  </a:ext>
                </a:extLst>
              </a:tr>
              <a:tr h="50472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Dekan/Müdür</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Clr>
                          <a:srgbClr val="962E2E"/>
                        </a:buClr>
                        <a:buSzPts val="2000"/>
                        <a:buFont typeface="Calibri"/>
                        <a:buNone/>
                      </a:pPr>
                      <a:r>
                        <a:rPr lang="tr-TR" sz="2000" b="1" u="none" strike="noStrike" cap="none">
                          <a:solidFill>
                            <a:srgbClr val="962E2E"/>
                          </a:solidFill>
                          <a:latin typeface="Calibri"/>
                          <a:ea typeface="Calibri"/>
                          <a:cs typeface="Calibri"/>
                          <a:sym typeface="Calibri"/>
                        </a:rPr>
                        <a:t>Prof. Dr. Salih AKYILDIZ</a:t>
                      </a:r>
                      <a:endParaRPr sz="2000" b="1" u="none" strike="noStrike" cap="none">
                        <a:solidFill>
                          <a:srgbClr val="962E2E"/>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50472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 Yardımcısı/ Müdür Yardımcısı</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None/>
                      </a:pPr>
                      <a:r>
                        <a:rPr lang="tr-TR" sz="2000" b="1" u="none" strike="noStrike" cap="none">
                          <a:solidFill>
                            <a:srgbClr val="962E2E"/>
                          </a:solidFill>
                          <a:latin typeface="Calibri"/>
                          <a:ea typeface="Calibri"/>
                          <a:cs typeface="Calibri"/>
                          <a:sym typeface="Calibri"/>
                        </a:rPr>
                        <a:t>Doç. Dr. Mehmet KOKOÇ</a:t>
                      </a:r>
                      <a:endParaRPr sz="2000" b="1" u="none" strike="noStrike" cap="none">
                        <a:solidFill>
                          <a:srgbClr val="962E2E"/>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2097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 Yardımcısı/ Müdür Yardımcısı</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None/>
                      </a:pPr>
                      <a:r>
                        <a:rPr lang="tr-TR" sz="2000" b="1" u="none" strike="noStrike" cap="none">
                          <a:solidFill>
                            <a:srgbClr val="962E2E"/>
                          </a:solidFill>
                          <a:latin typeface="Calibri"/>
                          <a:ea typeface="Calibri"/>
                          <a:cs typeface="Calibri"/>
                          <a:sym typeface="Calibri"/>
                        </a:rPr>
                        <a:t>Doç. Dr. Ayşe ASİLTÜRK</a:t>
                      </a:r>
                      <a:endParaRPr sz="2000" b="1" u="none" strike="noStrike" cap="none">
                        <a:solidFill>
                          <a:srgbClr val="962E2E"/>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1045975">
                <a:tc>
                  <a:txBody>
                    <a:bodyPr/>
                    <a:lstStyle/>
                    <a:p>
                      <a:pPr marL="36000" marR="0" lvl="0" indent="0" algn="l" rtl="0">
                        <a:lnSpc>
                          <a:spcPct val="100000"/>
                        </a:lnSpc>
                        <a:spcBef>
                          <a:spcPts val="0"/>
                        </a:spcBef>
                        <a:spcAft>
                          <a:spcPts val="0"/>
                        </a:spcAft>
                        <a:buNone/>
                      </a:pPr>
                      <a:r>
                        <a:rPr lang="tr-TR" sz="2000" u="none" strike="noStrike" cap="none"/>
                        <a:t>Yüksekokul Sekreteri</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00000"/>
                        </a:lnSpc>
                        <a:spcBef>
                          <a:spcPts val="0"/>
                        </a:spcBef>
                        <a:spcAft>
                          <a:spcPts val="0"/>
                        </a:spcAft>
                        <a:buNone/>
                      </a:pPr>
                      <a:r>
                        <a:rPr lang="tr-TR" sz="2000" b="1" u="none" strike="noStrike" cap="none">
                          <a:solidFill>
                            <a:srgbClr val="962E2E"/>
                          </a:solidFill>
                          <a:latin typeface="Calibri"/>
                          <a:ea typeface="Calibri"/>
                          <a:cs typeface="Calibri"/>
                          <a:sym typeface="Calibri"/>
                        </a:rPr>
                        <a:t>Murat YAZICI</a:t>
                      </a:r>
                      <a:endParaRPr sz="2000" b="1" u="none" strike="noStrike" cap="none">
                        <a:solidFill>
                          <a:srgbClr val="962E2E"/>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bl>
          </a:graphicData>
        </a:graphic>
      </p:graphicFrame>
      <p:sp>
        <p:nvSpPr>
          <p:cNvPr id="204" name="Google Shape;20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05" name="Google Shape;205;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a:t>
            </a:fld>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3b60b8dece3_1_291"/>
          <p:cNvSpPr txBox="1">
            <a:spLocks noGrp="1"/>
          </p:cNvSpPr>
          <p:nvPr>
            <p:ph type="title"/>
          </p:nvPr>
        </p:nvSpPr>
        <p:spPr>
          <a:xfrm>
            <a:off x="371060" y="745435"/>
            <a:ext cx="10333500" cy="611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dirty="0">
                <a:solidFill>
                  <a:srgbClr val="FF0000"/>
                </a:solidFill>
              </a:rPr>
              <a:t>AYAY Bölümü Program Dersleri Analizi-1</a:t>
            </a:r>
            <a:endParaRPr dirty="0"/>
          </a:p>
        </p:txBody>
      </p:sp>
      <p:sp>
        <p:nvSpPr>
          <p:cNvPr id="532" name="Google Shape;532;g3b60b8dece3_1_2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33" name="Google Shape;533;g3b60b8dece3_1_2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40</a:t>
            </a:fld>
            <a:endParaRPr/>
          </a:p>
        </p:txBody>
      </p:sp>
      <p:graphicFrame>
        <p:nvGraphicFramePr>
          <p:cNvPr id="534" name="Google Shape;534;g3b60b8dece3_1_291"/>
          <p:cNvGraphicFramePr/>
          <p:nvPr/>
        </p:nvGraphicFramePr>
        <p:xfrm>
          <a:off x="258415" y="1928194"/>
          <a:ext cx="11748050" cy="3856400"/>
        </p:xfrm>
        <a:graphic>
          <a:graphicData uri="http://schemas.openxmlformats.org/drawingml/2006/table">
            <a:tbl>
              <a:tblPr>
                <a:noFill/>
                <a:tableStyleId>{3673A5A6-AA55-4509-8DD8-B38B00E81409}</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50">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5999"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a:p>
                  </a:txBody>
                  <a:tcPr marL="3175" marR="3175" marT="3175" marB="0" anchor="ctr"/>
                </a:tc>
                <a:tc gridSpan="6">
                  <a:txBody>
                    <a:bodyPr/>
                    <a:lstStyle/>
                    <a:p>
                      <a:pPr marL="35999" marR="0" lvl="0" indent="0" algn="ctr" rtl="0">
                        <a:lnSpc>
                          <a:spcPct val="100000"/>
                        </a:lnSpc>
                        <a:spcBef>
                          <a:spcPts val="0"/>
                        </a:spcBef>
                        <a:spcAft>
                          <a:spcPts val="0"/>
                        </a:spcAft>
                        <a:buNone/>
                      </a:pPr>
                      <a:r>
                        <a:rPr lang="tr-TR" sz="2000" b="1">
                          <a:solidFill>
                            <a:srgbClr val="3333FF"/>
                          </a:solidFill>
                          <a:latin typeface="Calibri"/>
                          <a:ea typeface="Calibri"/>
                          <a:cs typeface="Calibri"/>
                          <a:sym typeface="Calibri"/>
                        </a:rPr>
                        <a:t>Acil Yardım ve Afet Yönetimi</a:t>
                      </a:r>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5999"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extLst>
                  <a:ext uri="{0D108BD9-81ED-4DB2-BD59-A6C34878D82A}">
                    <a16:rowId xmlns:a16="http://schemas.microsoft.com/office/drawing/2014/main" val="10001"/>
                  </a:ext>
                </a:extLst>
              </a:tr>
              <a:tr h="322025">
                <a:tc>
                  <a:txBody>
                    <a:bodyPr/>
                    <a:lstStyle/>
                    <a:p>
                      <a:pPr marL="720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32</a:t>
                      </a:r>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46</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27</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43</a:t>
                      </a:r>
                      <a:endParaRPr/>
                    </a:p>
                  </a:txBody>
                  <a:tcPr marL="0" marR="0" marT="0" marB="0" anchor="ctr"/>
                </a:tc>
                <a:extLst>
                  <a:ext uri="{0D108BD9-81ED-4DB2-BD59-A6C34878D82A}">
                    <a16:rowId xmlns:a16="http://schemas.microsoft.com/office/drawing/2014/main" val="10002"/>
                  </a:ext>
                </a:extLst>
              </a:tr>
              <a:tr h="322025">
                <a:tc>
                  <a:txBody>
                    <a:bodyPr/>
                    <a:lstStyle/>
                    <a:p>
                      <a:pPr marL="720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4</a:t>
                      </a:r>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8</a:t>
                      </a:r>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9</a:t>
                      </a:r>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11</a:t>
                      </a:r>
                      <a:endParaRPr/>
                    </a:p>
                  </a:txBody>
                  <a:tcPr marL="0" marR="0" marT="0" marB="0" anchor="ctr"/>
                </a:tc>
                <a:extLst>
                  <a:ext uri="{0D108BD9-81ED-4DB2-BD59-A6C34878D82A}">
                    <a16:rowId xmlns:a16="http://schemas.microsoft.com/office/drawing/2014/main" val="10003"/>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latin typeface="Calibri"/>
                          <a:ea typeface="Calibri"/>
                          <a:cs typeface="Calibri"/>
                          <a:sym typeface="Calibri"/>
                        </a:rPr>
                        <a:t>36</a:t>
                      </a:r>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54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36 </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latin typeface="Calibri"/>
                          <a:ea typeface="Calibri"/>
                          <a:cs typeface="Calibri"/>
                          <a:sym typeface="Calibri"/>
                        </a:rPr>
                        <a:t>54</a:t>
                      </a:r>
                      <a:endParaRPr/>
                    </a:p>
                  </a:txBody>
                  <a:tcPr marL="0" marR="0" marT="0" marB="0" anchor="ctr"/>
                </a:tc>
                <a:extLst>
                  <a:ext uri="{0D108BD9-81ED-4DB2-BD59-A6C34878D82A}">
                    <a16:rowId xmlns:a16="http://schemas.microsoft.com/office/drawing/2014/main" val="10004"/>
                  </a:ext>
                </a:extLst>
              </a:tr>
              <a:tr h="384400">
                <a:tc>
                  <a:txBody>
                    <a:bodyPr/>
                    <a:lstStyle/>
                    <a:p>
                      <a:pPr marL="720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86</a:t>
                      </a:r>
                      <a:endParaRPr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103</a:t>
                      </a:r>
                      <a:endParaRPr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69</a:t>
                      </a:r>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110</a:t>
                      </a:r>
                      <a:endParaRPr/>
                    </a:p>
                  </a:txBody>
                  <a:tcPr marL="0" marR="0" marT="0" marB="0" anchor="ctr"/>
                </a:tc>
                <a:extLst>
                  <a:ext uri="{0D108BD9-81ED-4DB2-BD59-A6C34878D82A}">
                    <a16:rowId xmlns:a16="http://schemas.microsoft.com/office/drawing/2014/main" val="10005"/>
                  </a:ext>
                </a:extLst>
              </a:tr>
              <a:tr h="315725">
                <a:tc>
                  <a:txBody>
                    <a:bodyPr/>
                    <a:lstStyle/>
                    <a:p>
                      <a:pPr marL="720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8</a:t>
                      </a:r>
                      <a:endParaRPr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44</a:t>
                      </a:r>
                      <a:endParaRPr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25 </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37</a:t>
                      </a:r>
                      <a:endParaRPr/>
                    </a:p>
                  </a:txBody>
                  <a:tcPr marL="0" marR="0" marT="0" marB="0" anchor="ctr"/>
                </a:tc>
                <a:extLst>
                  <a:ext uri="{0D108BD9-81ED-4DB2-BD59-A6C34878D82A}">
                    <a16:rowId xmlns:a16="http://schemas.microsoft.com/office/drawing/2014/main" val="10006"/>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94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147</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94</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147</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506050">
                <a:tc>
                  <a:txBody>
                    <a:bodyPr/>
                    <a:lstStyle/>
                    <a:p>
                      <a:pPr marL="720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108</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150</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105</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165 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408650">
                <a:tc>
                  <a:txBody>
                    <a:bodyPr/>
                    <a:lstStyle/>
                    <a:p>
                      <a:pPr marL="720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27</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60</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30</a:t>
                      </a:r>
                      <a:endParaRPr/>
                    </a:p>
                  </a:txBody>
                  <a:tcPr marL="0" marR="0" marT="0" marB="0" anchor="ctr"/>
                </a:tc>
                <a:tc>
                  <a:txBody>
                    <a:bodyPr/>
                    <a:lstStyle/>
                    <a:p>
                      <a:pPr marL="35999" marR="0" lvl="0" indent="0" algn="ctr" rtl="0">
                        <a:lnSpc>
                          <a:spcPct val="100000"/>
                        </a:lnSpc>
                        <a:spcBef>
                          <a:spcPts val="0"/>
                        </a:spcBef>
                        <a:spcAft>
                          <a:spcPts val="0"/>
                        </a:spcAft>
                        <a:buNone/>
                      </a:pPr>
                      <a:r>
                        <a:rPr lang="tr-TR" sz="2000" b="1">
                          <a:latin typeface="Calibri"/>
                          <a:ea typeface="Calibri"/>
                          <a:cs typeface="Calibri"/>
                          <a:sym typeface="Calibri"/>
                        </a:rPr>
                        <a:t>45</a:t>
                      </a:r>
                      <a:endParaRPr/>
                    </a:p>
                  </a:txBody>
                  <a:tcPr marL="0" marR="0" marT="0" marB="0" anchor="ctr"/>
                </a:tc>
                <a:extLst>
                  <a:ext uri="{0D108BD9-81ED-4DB2-BD59-A6C34878D82A}">
                    <a16:rowId xmlns:a16="http://schemas.microsoft.com/office/drawing/2014/main" val="10009"/>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135 </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210</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135</a:t>
                      </a:r>
                      <a:r>
                        <a:rPr lang="tr-TR" sz="2000" b="1"/>
                        <a:t> </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a:t>
                      </a:r>
                      <a:r>
                        <a:rPr lang="tr-TR" sz="2000" b="1">
                          <a:solidFill>
                            <a:srgbClr val="FF0000"/>
                          </a:solidFill>
                        </a:rPr>
                        <a:t>210</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
        <p:nvSpPr>
          <p:cNvPr id="535" name="Google Shape;535;g3b60b8dece3_1_291"/>
          <p:cNvSpPr txBox="1"/>
          <p:nvPr/>
        </p:nvSpPr>
        <p:spPr>
          <a:xfrm>
            <a:off x="861060" y="5884023"/>
            <a:ext cx="7002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3b60f6c908e_0_648"/>
          <p:cNvSpPr txBox="1">
            <a:spLocks noGrp="1"/>
          </p:cNvSpPr>
          <p:nvPr>
            <p:ph type="title"/>
          </p:nvPr>
        </p:nvSpPr>
        <p:spPr>
          <a:xfrm>
            <a:off x="371060" y="745435"/>
            <a:ext cx="10333500" cy="611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YBS Bölümü Program Dersleri Analizi</a:t>
            </a:r>
            <a:endParaRPr/>
          </a:p>
        </p:txBody>
      </p:sp>
      <p:sp>
        <p:nvSpPr>
          <p:cNvPr id="541" name="Google Shape;541;g3b60f6c908e_0_64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542" name="Google Shape;542;g3b60f6c908e_0_64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41</a:t>
            </a:fld>
            <a:endParaRPr/>
          </a:p>
        </p:txBody>
      </p:sp>
      <p:graphicFrame>
        <p:nvGraphicFramePr>
          <p:cNvPr id="543" name="Google Shape;543;g3b60f6c908e_0_648"/>
          <p:cNvGraphicFramePr/>
          <p:nvPr>
            <p:extLst>
              <p:ext uri="{D42A27DB-BD31-4B8C-83A1-F6EECF244321}">
                <p14:modId xmlns:p14="http://schemas.microsoft.com/office/powerpoint/2010/main" val="2391512725"/>
              </p:ext>
            </p:extLst>
          </p:nvPr>
        </p:nvGraphicFramePr>
        <p:xfrm>
          <a:off x="258415" y="1928194"/>
          <a:ext cx="11748050" cy="3856400"/>
        </p:xfrm>
        <a:graphic>
          <a:graphicData uri="http://schemas.openxmlformats.org/drawingml/2006/table">
            <a:tbl>
              <a:tblPr>
                <a:noFill/>
                <a:tableStyleId>{3673A5A6-AA55-4509-8DD8-B38B00E81409}</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50">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5999"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a:p>
                  </a:txBody>
                  <a:tcPr marL="3175" marR="3175" marT="3175" marB="0" anchor="ctr"/>
                </a:tc>
                <a:tc gridSpan="6">
                  <a:txBody>
                    <a:bodyPr/>
                    <a:lstStyle/>
                    <a:p>
                      <a:pPr marL="35999" marR="0" lvl="0" indent="0" algn="ctr" rtl="0">
                        <a:lnSpc>
                          <a:spcPct val="100000"/>
                        </a:lnSpc>
                        <a:spcBef>
                          <a:spcPts val="0"/>
                        </a:spcBef>
                        <a:spcAft>
                          <a:spcPts val="0"/>
                        </a:spcAft>
                        <a:buNone/>
                      </a:pPr>
                      <a:r>
                        <a:rPr lang="tr-TR" sz="2000" b="1" dirty="0" smtClean="0">
                          <a:solidFill>
                            <a:srgbClr val="3333FF"/>
                          </a:solidFill>
                          <a:latin typeface="Calibri"/>
                          <a:ea typeface="Calibri"/>
                          <a:cs typeface="Calibri"/>
                          <a:sym typeface="Calibri"/>
                        </a:rPr>
                        <a:t>Yönetim Bilişim</a:t>
                      </a:r>
                      <a:r>
                        <a:rPr lang="tr-TR" sz="2000" b="1" baseline="0" dirty="0" smtClean="0">
                          <a:solidFill>
                            <a:srgbClr val="3333FF"/>
                          </a:solidFill>
                          <a:latin typeface="Calibri"/>
                          <a:ea typeface="Calibri"/>
                          <a:cs typeface="Calibri"/>
                          <a:sym typeface="Calibri"/>
                        </a:rPr>
                        <a:t> Sistemleri</a:t>
                      </a:r>
                      <a:endParaRPr sz="2000" b="1" dirty="0">
                        <a:solidFill>
                          <a:srgbClr val="3333FF"/>
                        </a:solidFill>
                        <a:latin typeface="Calibri"/>
                        <a:ea typeface="Calibri"/>
                        <a:cs typeface="Calibri"/>
                        <a:sym typeface="Calibri"/>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5999"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extLst>
                  <a:ext uri="{0D108BD9-81ED-4DB2-BD59-A6C34878D82A}">
                    <a16:rowId xmlns:a16="http://schemas.microsoft.com/office/drawing/2014/main" val="10001"/>
                  </a:ext>
                </a:extLst>
              </a:tr>
              <a:tr h="322025">
                <a:tc>
                  <a:txBody>
                    <a:bodyPr/>
                    <a:lstStyle/>
                    <a:p>
                      <a:pPr marL="720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36 </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40 </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27</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33</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22025">
                <a:tc>
                  <a:txBody>
                    <a:bodyPr/>
                    <a:lstStyle/>
                    <a:p>
                      <a:pPr marL="720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2</a:t>
                      </a:r>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5</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6</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6</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38 </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45 </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33</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39</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84400">
                <a:tc>
                  <a:txBody>
                    <a:bodyPr/>
                    <a:lstStyle/>
                    <a:p>
                      <a:pPr marL="720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85 </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solidFill>
                            <a:schemeClr val="dk1"/>
                          </a:solidFill>
                          <a:latin typeface="Calibri"/>
                          <a:ea typeface="Calibri"/>
                          <a:cs typeface="Calibri"/>
                          <a:sym typeface="Calibri"/>
                        </a:rPr>
                        <a:t>87 </a:t>
                      </a:r>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73</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80</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15725">
                <a:tc>
                  <a:txBody>
                    <a:bodyPr/>
                    <a:lstStyle/>
                    <a:p>
                      <a:pPr marL="720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7</a:t>
                      </a:r>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solidFill>
                            <a:schemeClr val="dk1"/>
                          </a:solidFill>
                          <a:latin typeface="Calibri"/>
                          <a:ea typeface="Calibri"/>
                          <a:cs typeface="Calibri"/>
                          <a:sym typeface="Calibri"/>
                        </a:rPr>
                        <a:t>6 </a:t>
                      </a:r>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12</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12</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latin typeface="Calibri"/>
                          <a:ea typeface="Calibri"/>
                          <a:cs typeface="Calibri"/>
                          <a:sym typeface="Calibri"/>
                        </a:rPr>
                        <a:t>92 </a:t>
                      </a:r>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latin typeface="Calibri"/>
                          <a:ea typeface="Calibri"/>
                          <a:cs typeface="Calibri"/>
                          <a:sym typeface="Calibri"/>
                        </a:rPr>
                        <a:t> 93</a:t>
                      </a:r>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85</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92</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506050">
                <a:tc>
                  <a:txBody>
                    <a:bodyPr/>
                    <a:lstStyle/>
                    <a:p>
                      <a:pPr marL="720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112</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solidFill>
                            <a:schemeClr val="dk1"/>
                          </a:solidFill>
                          <a:latin typeface="Calibri"/>
                          <a:ea typeface="Calibri"/>
                          <a:cs typeface="Calibri"/>
                          <a:sym typeface="Calibri"/>
                        </a:rPr>
                        <a:t>121 </a:t>
                      </a:r>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99</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123</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408650">
                <a:tc>
                  <a:txBody>
                    <a:bodyPr/>
                    <a:lstStyle/>
                    <a:p>
                      <a:pPr marL="720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latin typeface="Calibri"/>
                          <a:ea typeface="Calibri"/>
                          <a:cs typeface="Calibri"/>
                          <a:sym typeface="Calibri"/>
                        </a:rPr>
                        <a:t>10</a:t>
                      </a:r>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solidFill>
                            <a:schemeClr val="dk1"/>
                          </a:solidFill>
                          <a:latin typeface="Calibri"/>
                          <a:ea typeface="Calibri"/>
                          <a:cs typeface="Calibri"/>
                          <a:sym typeface="Calibri"/>
                        </a:rPr>
                        <a:t> 10</a:t>
                      </a:r>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 14</a:t>
                      </a:r>
                      <a:endParaRPr sz="2000" b="1">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t>14 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22025">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122</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ctr" rtl="0">
                        <a:lnSpc>
                          <a:spcPct val="100000"/>
                        </a:lnSpc>
                        <a:spcBef>
                          <a:spcPts val="0"/>
                        </a:spcBef>
                        <a:spcAft>
                          <a:spcPts val="0"/>
                        </a:spcAft>
                        <a:buNone/>
                      </a:pPr>
                      <a:r>
                        <a:rPr lang="tr-TR" sz="2000" b="1">
                          <a:solidFill>
                            <a:srgbClr val="FF0000"/>
                          </a:solidFill>
                        </a:rPr>
                        <a:t>131 </a:t>
                      </a:r>
                      <a:endParaRPr sz="2000" b="1">
                        <a:solidFill>
                          <a:srgbClr val="FF0000"/>
                        </a:solidFill>
                        <a:latin typeface="Calibri"/>
                        <a:ea typeface="Calibri"/>
                        <a:cs typeface="Calibri"/>
                        <a:sym typeface="Calibri"/>
                      </a:endParaRPr>
                    </a:p>
                  </a:txBody>
                  <a:tcPr marL="3175" marR="3175" marT="3175" marB="0" anchor="ctr"/>
                </a:tc>
                <a:tc>
                  <a:txBody>
                    <a:bodyPr/>
                    <a:lstStyle/>
                    <a:p>
                      <a:pPr marL="35999"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5999"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a:solidFill>
                            <a:srgbClr val="FF0000"/>
                          </a:solidFill>
                        </a:rPr>
                        <a:t> 113</a:t>
                      </a:r>
                      <a:endParaRPr sz="2000" b="1">
                        <a:solidFill>
                          <a:srgbClr val="FF0000"/>
                        </a:solidFill>
                        <a:latin typeface="Calibri"/>
                        <a:ea typeface="Calibri"/>
                        <a:cs typeface="Calibri"/>
                        <a:sym typeface="Calibri"/>
                      </a:endParaRPr>
                    </a:p>
                  </a:txBody>
                  <a:tcPr marL="0" marR="0" marT="0" marB="0" anchor="ctr"/>
                </a:tc>
                <a:tc>
                  <a:txBody>
                    <a:bodyPr/>
                    <a:lstStyle/>
                    <a:p>
                      <a:pPr marL="35999" marR="0" lvl="0" indent="0" algn="ctr" rtl="0">
                        <a:lnSpc>
                          <a:spcPct val="100000"/>
                        </a:lnSpc>
                        <a:spcBef>
                          <a:spcPts val="0"/>
                        </a:spcBef>
                        <a:spcAft>
                          <a:spcPts val="0"/>
                        </a:spcAft>
                        <a:buNone/>
                      </a:pPr>
                      <a:r>
                        <a:rPr lang="tr-TR" sz="2000" b="1" dirty="0">
                          <a:solidFill>
                            <a:srgbClr val="FF0000"/>
                          </a:solidFill>
                        </a:rPr>
                        <a:t> 137</a:t>
                      </a:r>
                      <a:endParaRPr sz="20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
        <p:nvSpPr>
          <p:cNvPr id="544" name="Google Shape;544;g3b60f6c908e_0_648"/>
          <p:cNvSpPr txBox="1"/>
          <p:nvPr/>
        </p:nvSpPr>
        <p:spPr>
          <a:xfrm>
            <a:off x="861060" y="5884023"/>
            <a:ext cx="7002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40"/>
          <p:cNvSpPr txBox="1">
            <a:spLocks noGrp="1"/>
          </p:cNvSpPr>
          <p:nvPr>
            <p:ph type="title"/>
          </p:nvPr>
        </p:nvSpPr>
        <p:spPr>
          <a:xfrm>
            <a:off x="371060" y="745435"/>
            <a:ext cx="10333383" cy="6109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highlight>
                  <a:schemeClr val="accent4"/>
                </a:highlight>
              </a:rPr>
              <a:t>Birim Program Dersleri Analizi</a:t>
            </a:r>
            <a:endParaRPr sz="3600" b="1">
              <a:solidFill>
                <a:srgbClr val="FF0000"/>
              </a:solidFill>
              <a:highlight>
                <a:schemeClr val="accent4"/>
              </a:highlight>
            </a:endParaRPr>
          </a:p>
        </p:txBody>
      </p:sp>
      <p:sp>
        <p:nvSpPr>
          <p:cNvPr id="550" name="Google Shape;55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51" name="Google Shape;55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42</a:t>
            </a:fld>
            <a:endParaRPr/>
          </a:p>
        </p:txBody>
      </p:sp>
      <p:graphicFrame>
        <p:nvGraphicFramePr>
          <p:cNvPr id="552" name="Google Shape;552;p40"/>
          <p:cNvGraphicFramePr/>
          <p:nvPr>
            <p:extLst>
              <p:ext uri="{D42A27DB-BD31-4B8C-83A1-F6EECF244321}">
                <p14:modId xmlns:p14="http://schemas.microsoft.com/office/powerpoint/2010/main" val="1644523969"/>
              </p:ext>
            </p:extLst>
          </p:nvPr>
        </p:nvGraphicFramePr>
        <p:xfrm>
          <a:off x="258415" y="1928194"/>
          <a:ext cx="11748050" cy="3856400"/>
        </p:xfrm>
        <a:graphic>
          <a:graphicData uri="http://schemas.openxmlformats.org/drawingml/2006/table">
            <a:tbl>
              <a:tblPr>
                <a:noFill/>
                <a:tableStyleId>{3673A5A6-AA55-4509-8DD8-B38B00E81409}</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50">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6000"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sz="2000" b="1">
                        <a:solidFill>
                          <a:srgbClr val="3333FF"/>
                        </a:solidFill>
                        <a:latin typeface="Calibri"/>
                        <a:ea typeface="Calibri"/>
                        <a:cs typeface="Calibri"/>
                        <a:sym typeface="Calibri"/>
                      </a:endParaRPr>
                    </a:p>
                  </a:txBody>
                  <a:tcPr marL="3175" marR="3175" marT="3175" marB="0" anchor="ctr"/>
                </a:tc>
                <a:tc gridSpan="6">
                  <a:txBody>
                    <a:bodyPr/>
                    <a:lstStyle/>
                    <a:p>
                      <a:pPr marL="36000" marR="0" lvl="0" indent="0" algn="ctr" rtl="0">
                        <a:lnSpc>
                          <a:spcPct val="100000"/>
                        </a:lnSpc>
                        <a:spcBef>
                          <a:spcPts val="0"/>
                        </a:spcBef>
                        <a:spcAft>
                          <a:spcPts val="0"/>
                        </a:spcAft>
                        <a:buNone/>
                      </a:pPr>
                      <a:endParaRPr sz="2000" b="1">
                        <a:solidFill>
                          <a:srgbClr val="3333FF"/>
                        </a:solidFill>
                        <a:latin typeface="Calibri"/>
                        <a:ea typeface="Calibri"/>
                        <a:cs typeface="Calibri"/>
                        <a:sym typeface="Calibri"/>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extLst>
                  <a:ext uri="{0D108BD9-81ED-4DB2-BD59-A6C34878D82A}">
                    <a16:rowId xmlns:a16="http://schemas.microsoft.com/office/drawing/2014/main" val="10001"/>
                  </a:ext>
                </a:extLst>
              </a:tr>
              <a:tr h="322025">
                <a:tc>
                  <a:txBody>
                    <a:bodyPr/>
                    <a:lstStyle/>
                    <a:p>
                      <a:pPr marL="720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62 </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86 </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54 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76 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22025">
                <a:tc>
                  <a:txBody>
                    <a:bodyPr/>
                    <a:lstStyle/>
                    <a:p>
                      <a:pPr marL="720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6 </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13 </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15</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17 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68 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99 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solidFill>
                            <a:srgbClr val="FF0000"/>
                          </a:solidFill>
                        </a:rPr>
                        <a:t>69 </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solidFill>
                            <a:srgbClr val="FF0000"/>
                          </a:solidFill>
                        </a:rPr>
                        <a:t>93 </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84400">
                <a:tc>
                  <a:txBody>
                    <a:bodyPr/>
                    <a:lstStyle/>
                    <a:p>
                      <a:pPr marL="720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171</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190 </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142</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190 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15725">
                <a:tc>
                  <a:txBody>
                    <a:bodyPr/>
                    <a:lstStyle/>
                    <a:p>
                      <a:pPr marL="720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15 </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50 </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37 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49 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186 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240 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dirty="0">
                          <a:solidFill>
                            <a:srgbClr val="FF0000"/>
                          </a:solidFill>
                        </a:rPr>
                        <a:t> 179</a:t>
                      </a:r>
                      <a:endParaRPr sz="2000" b="1" dirty="0">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dirty="0">
                          <a:solidFill>
                            <a:srgbClr val="FF0000"/>
                          </a:solidFill>
                        </a:rPr>
                        <a:t>239 </a:t>
                      </a:r>
                      <a:endParaRPr sz="20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506050">
                <a:tc>
                  <a:txBody>
                    <a:bodyPr/>
                    <a:lstStyle/>
                    <a:p>
                      <a:pPr marL="720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220 </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271 </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204</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288</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408650">
                <a:tc>
                  <a:txBody>
                    <a:bodyPr/>
                    <a:lstStyle/>
                    <a:p>
                      <a:pPr marL="720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37</a:t>
                      </a:r>
                      <a:endParaRPr sz="2000" b="1"/>
                    </a:p>
                  </a:txBody>
                  <a:tcPr marL="3175" marR="3175" marT="3175" marB="0" anchor="ctr"/>
                </a:tc>
                <a:tc>
                  <a:txBody>
                    <a:bodyPr/>
                    <a:lstStyle/>
                    <a:p>
                      <a:pPr marL="72000" marR="0" lvl="0" indent="0" algn="ctr" rtl="0">
                        <a:lnSpc>
                          <a:spcPct val="100000"/>
                        </a:lnSpc>
                        <a:spcBef>
                          <a:spcPts val="0"/>
                        </a:spcBef>
                        <a:spcAft>
                          <a:spcPts val="0"/>
                        </a:spcAft>
                        <a:buNone/>
                      </a:pPr>
                      <a:r>
                        <a:rPr lang="tr-TR" sz="2000" b="1"/>
                        <a:t>70 </a:t>
                      </a:r>
                      <a:endParaRPr sz="2000" b="1"/>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44 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59 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257</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341 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dirty="0">
                          <a:solidFill>
                            <a:srgbClr val="FF0000"/>
                          </a:solidFill>
                        </a:rPr>
                        <a:t> 248</a:t>
                      </a:r>
                      <a:endParaRPr sz="2000" b="1" dirty="0">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dirty="0" smtClean="0">
                          <a:solidFill>
                            <a:srgbClr val="FF0000"/>
                          </a:solidFill>
                        </a:rPr>
                        <a:t>347</a:t>
                      </a:r>
                      <a:r>
                        <a:rPr lang="tr-TR" sz="2000" b="1" dirty="0">
                          <a:solidFill>
                            <a:srgbClr val="FF0000"/>
                          </a:solidFill>
                        </a:rPr>
                        <a:t> </a:t>
                      </a:r>
                      <a:endParaRPr sz="20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
        <p:nvSpPr>
          <p:cNvPr id="553" name="Google Shape;553;p40"/>
          <p:cNvSpPr txBox="1"/>
          <p:nvPr/>
        </p:nvSpPr>
        <p:spPr>
          <a:xfrm>
            <a:off x="861060" y="5884023"/>
            <a:ext cx="70027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sz="18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3b60b8dece3_1_476"/>
          <p:cNvSpPr txBox="1">
            <a:spLocks noGrp="1"/>
          </p:cNvSpPr>
          <p:nvPr>
            <p:ph type="title"/>
          </p:nvPr>
        </p:nvSpPr>
        <p:spPr>
          <a:xfrm>
            <a:off x="371060" y="74543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dirty="0">
                <a:solidFill>
                  <a:srgbClr val="FF0000"/>
                </a:solidFill>
              </a:rPr>
              <a:t>AYAY Bölümü Program Dersleri </a:t>
            </a:r>
            <a:r>
              <a:rPr lang="tr-TR" sz="3600" b="1" dirty="0" smtClean="0">
                <a:solidFill>
                  <a:srgbClr val="FF0000"/>
                </a:solidFill>
              </a:rPr>
              <a:t>Analizi-2*</a:t>
            </a:r>
            <a:endParaRPr dirty="0"/>
          </a:p>
        </p:txBody>
      </p:sp>
      <p:sp>
        <p:nvSpPr>
          <p:cNvPr id="559" name="Google Shape;559;g3b60b8dece3_1_4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60" name="Google Shape;560;g3b60b8dece3_1_4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43</a:t>
            </a:fld>
            <a:endParaRPr/>
          </a:p>
        </p:txBody>
      </p:sp>
      <p:graphicFrame>
        <p:nvGraphicFramePr>
          <p:cNvPr id="562" name="Google Shape;562;g3b60b8dece3_1_476"/>
          <p:cNvGraphicFramePr/>
          <p:nvPr>
            <p:extLst>
              <p:ext uri="{D42A27DB-BD31-4B8C-83A1-F6EECF244321}">
                <p14:modId xmlns:p14="http://schemas.microsoft.com/office/powerpoint/2010/main" val="19442693"/>
              </p:ext>
            </p:extLst>
          </p:nvPr>
        </p:nvGraphicFramePr>
        <p:xfrm>
          <a:off x="447261" y="2057399"/>
          <a:ext cx="11380325" cy="3526683"/>
        </p:xfrm>
        <a:graphic>
          <a:graphicData uri="http://schemas.openxmlformats.org/drawingml/2006/table">
            <a:tbl>
              <a:tblPr>
                <a:noFill/>
                <a:tableStyleId>{3673A5A6-AA55-4509-8DD8-B38B00E81409}</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24975">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tc>
                <a:tc gridSpan="6">
                  <a:txBody>
                    <a:bodyPr/>
                    <a:lstStyle/>
                    <a:p>
                      <a:pPr marL="72000" marR="0" lvl="0" indent="0" algn="ctr" rtl="0">
                        <a:lnSpc>
                          <a:spcPct val="107000"/>
                        </a:lnSpc>
                        <a:spcBef>
                          <a:spcPts val="0"/>
                        </a:spcBef>
                        <a:spcAft>
                          <a:spcPts val="0"/>
                        </a:spcAft>
                        <a:buNone/>
                      </a:pPr>
                      <a:r>
                        <a:rPr lang="tr-TR" sz="2000" b="1" dirty="0" smtClean="0">
                          <a:solidFill>
                            <a:srgbClr val="3333FF"/>
                          </a:solidFill>
                        </a:rPr>
                        <a:t>Acil Yardım ve </a:t>
                      </a:r>
                      <a:r>
                        <a:rPr lang="tr-TR" sz="2000" b="1" smtClean="0">
                          <a:solidFill>
                            <a:srgbClr val="3333FF"/>
                          </a:solidFill>
                        </a:rPr>
                        <a:t>Afet Yönetimi</a:t>
                      </a:r>
                      <a:r>
                        <a:rPr lang="tr-TR" sz="2000" b="1">
                          <a:solidFill>
                            <a:srgbClr val="3333FF"/>
                          </a:solidFill>
                        </a:rPr>
                        <a:t> </a:t>
                      </a:r>
                      <a:endParaRPr sz="2000" b="1" dirty="0">
                        <a:solidFill>
                          <a:srgbClr val="3333FF"/>
                        </a:solidFill>
                        <a:latin typeface="Calibri"/>
                        <a:ea typeface="Calibri"/>
                        <a:cs typeface="Calibri"/>
                        <a:sym typeface="Calibri"/>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92750">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22300">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25 </a:t>
                      </a:r>
                      <a:endParaRPr sz="1800"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35 </a:t>
                      </a:r>
                      <a:endParaRPr sz="1800"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2 </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8 </a:t>
                      </a:r>
                      <a:endParaRPr sz="1800" b="1"/>
                    </a:p>
                  </a:txBody>
                  <a:tcPr marL="0" marR="0" marT="0" marB="0"/>
                </a:tc>
                <a:extLst>
                  <a:ext uri="{0D108BD9-81ED-4DB2-BD59-A6C34878D82A}">
                    <a16:rowId xmlns:a16="http://schemas.microsoft.com/office/drawing/2014/main" val="10002"/>
                  </a:ext>
                </a:extLst>
              </a:tr>
              <a:tr h="322300">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7</a:t>
                      </a:r>
                      <a:endParaRPr sz="1800"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11</a:t>
                      </a:r>
                      <a:endParaRPr sz="1800"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2</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8</a:t>
                      </a:r>
                      <a:endParaRPr sz="1800" b="1"/>
                    </a:p>
                  </a:txBody>
                  <a:tcPr marL="0" marR="0" marT="0" marB="0"/>
                </a:tc>
                <a:extLst>
                  <a:ext uri="{0D108BD9-81ED-4DB2-BD59-A6C34878D82A}">
                    <a16:rowId xmlns:a16="http://schemas.microsoft.com/office/drawing/2014/main" val="10003"/>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32</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46 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4 </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16</a:t>
                      </a:r>
                      <a:endParaRPr sz="1800" b="1">
                        <a:solidFill>
                          <a:srgbClr val="FF0000"/>
                        </a:solidFill>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22300">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61 </a:t>
                      </a:r>
                      <a:endParaRPr sz="1800"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78 </a:t>
                      </a:r>
                      <a:endParaRPr sz="1800"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8 </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32 </a:t>
                      </a:r>
                      <a:endParaRPr sz="1800" b="1"/>
                    </a:p>
                  </a:txBody>
                  <a:tcPr marL="3175" marR="3175" marT="3175" marB="0" anchor="ctr"/>
                </a:tc>
                <a:extLst>
                  <a:ext uri="{0D108BD9-81ED-4DB2-BD59-A6C34878D82A}">
                    <a16:rowId xmlns:a16="http://schemas.microsoft.com/office/drawing/2014/main" val="10005"/>
                  </a:ext>
                </a:extLst>
              </a:tr>
              <a:tr h="322300">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40 </a:t>
                      </a:r>
                      <a:endParaRPr sz="1800"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30</a:t>
                      </a:r>
                      <a:endParaRPr sz="1800"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0</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0 </a:t>
                      </a:r>
                      <a:endParaRPr sz="1800" b="1"/>
                    </a:p>
                  </a:txBody>
                  <a:tcPr marL="3175" marR="3175" marT="3175" marB="0" anchor="ctr"/>
                </a:tc>
                <a:extLst>
                  <a:ext uri="{0D108BD9-81ED-4DB2-BD59-A6C34878D82A}">
                    <a16:rowId xmlns:a16="http://schemas.microsoft.com/office/drawing/2014/main" val="10006"/>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101 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108 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8 </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32</a:t>
                      </a:r>
                      <a:endParaRPr sz="1800" b="1">
                        <a:solidFill>
                          <a:srgbClr val="FF0000"/>
                        </a:solidFill>
                        <a:latin typeface="Calibri"/>
                        <a:ea typeface="Calibri"/>
                        <a:cs typeface="Calibri"/>
                        <a:sym typeface="Calibri"/>
                      </a:endParaRPr>
                    </a:p>
                  </a:txBody>
                  <a:tcPr marL="3175" marR="3175" marT="3175" marB="0" anchor="ctr"/>
                </a:tc>
                <a:extLst>
                  <a:ext uri="{0D108BD9-81ED-4DB2-BD59-A6C34878D82A}">
                    <a16:rowId xmlns:a16="http://schemas.microsoft.com/office/drawing/2014/main" val="10007"/>
                  </a:ext>
                </a:extLst>
              </a:tr>
              <a:tr h="322300">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78</a:t>
                      </a:r>
                      <a:endParaRPr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105</a:t>
                      </a:r>
                      <a:endParaRPr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27 </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60 </a:t>
                      </a:r>
                      <a:endParaRPr sz="1800" b="1"/>
                    </a:p>
                  </a:txBody>
                  <a:tcPr marL="0" marR="0" marT="0" marB="0"/>
                </a:tc>
                <a:extLst>
                  <a:ext uri="{0D108BD9-81ED-4DB2-BD59-A6C34878D82A}">
                    <a16:rowId xmlns:a16="http://schemas.microsoft.com/office/drawing/2014/main" val="10008"/>
                  </a:ext>
                </a:extLst>
              </a:tr>
              <a:tr h="322300">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t>30</a:t>
                      </a:r>
                      <a:endParaRPr b="1"/>
                    </a:p>
                  </a:txBody>
                  <a:tcPr marL="3175" marR="3175" marT="3175" marB="0" anchor="ctr"/>
                </a:tc>
                <a:tc>
                  <a:txBody>
                    <a:bodyPr/>
                    <a:lstStyle/>
                    <a:p>
                      <a:pPr marL="72000" marR="0" lvl="0" indent="0" algn="ctr" rtl="0">
                        <a:lnSpc>
                          <a:spcPct val="107000"/>
                        </a:lnSpc>
                        <a:spcBef>
                          <a:spcPts val="0"/>
                        </a:spcBef>
                        <a:spcAft>
                          <a:spcPts val="0"/>
                        </a:spcAft>
                        <a:buNone/>
                      </a:pPr>
                      <a:r>
                        <a:rPr lang="tr-TR" sz="1800" b="1"/>
                        <a:t>45</a:t>
                      </a:r>
                      <a:endParaRPr b="1"/>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t>0</a:t>
                      </a:r>
                      <a:endParaRPr sz="1800" b="1"/>
                    </a:p>
                  </a:txBody>
                  <a:tcPr marL="0" marR="0" marT="0" marB="0"/>
                </a:tc>
                <a:tc>
                  <a:txBody>
                    <a:bodyPr/>
                    <a:lstStyle/>
                    <a:p>
                      <a:pPr marL="72000" marR="0" lvl="0" indent="0" algn="ctr" rtl="0">
                        <a:lnSpc>
                          <a:spcPct val="107000"/>
                        </a:lnSpc>
                        <a:spcBef>
                          <a:spcPts val="0"/>
                        </a:spcBef>
                        <a:spcAft>
                          <a:spcPts val="0"/>
                        </a:spcAft>
                        <a:buNone/>
                      </a:pPr>
                      <a:r>
                        <a:rPr lang="tr-TR" sz="1800" b="1"/>
                        <a:t>0</a:t>
                      </a:r>
                      <a:endParaRPr sz="1800" b="1"/>
                    </a:p>
                  </a:txBody>
                  <a:tcPr marL="0" marR="0" marT="0" marB="0"/>
                </a:tc>
                <a:extLst>
                  <a:ext uri="{0D108BD9-81ED-4DB2-BD59-A6C34878D82A}">
                    <a16:rowId xmlns:a16="http://schemas.microsoft.com/office/drawing/2014/main" val="10009"/>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108</a:t>
                      </a:r>
                      <a:endParaRPr b="1"/>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150</a:t>
                      </a:r>
                      <a:endParaRPr b="1"/>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dirty="0">
                          <a:solidFill>
                            <a:srgbClr val="FF0000"/>
                          </a:solidFill>
                        </a:rPr>
                        <a:t>27 </a:t>
                      </a:r>
                      <a:endParaRPr sz="1800" b="1" dirty="0">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dirty="0">
                          <a:solidFill>
                            <a:srgbClr val="FF0000"/>
                          </a:solidFill>
                        </a:rPr>
                        <a:t>67 </a:t>
                      </a:r>
                      <a:endParaRPr sz="1800" b="1" dirty="0">
                        <a:solidFill>
                          <a:srgbClr val="FF0000"/>
                        </a:solidFill>
                        <a:latin typeface="Calibri"/>
                        <a:ea typeface="Calibri"/>
                        <a:cs typeface="Calibri"/>
                        <a:sym typeface="Calibri"/>
                      </a:endParaRPr>
                    </a:p>
                  </a:txBody>
                  <a:tcPr marL="0" marR="0" marT="0" marB="0"/>
                </a:tc>
                <a:extLst>
                  <a:ext uri="{0D108BD9-81ED-4DB2-BD59-A6C34878D82A}">
                    <a16:rowId xmlns:a16="http://schemas.microsoft.com/office/drawing/2014/main" val="10010"/>
                  </a:ext>
                </a:extLst>
              </a:tr>
            </a:tbl>
          </a:graphicData>
        </a:graphic>
      </p:graphicFrame>
      <p:pic>
        <p:nvPicPr>
          <p:cNvPr id="563" name="Google Shape;563;g3b60b8dece3_1_476"/>
          <p:cNvPicPr preferRelativeResize="0"/>
          <p:nvPr/>
        </p:nvPicPr>
        <p:blipFill rotWithShape="1">
          <a:blip r:embed="rId3">
            <a:alphaModFix/>
          </a:blip>
          <a:srcRect/>
          <a:stretch/>
        </p:blipFill>
        <p:spPr>
          <a:xfrm>
            <a:off x="11714591" y="6313518"/>
            <a:ext cx="444612" cy="450787"/>
          </a:xfrm>
          <a:prstGeom prst="rect">
            <a:avLst/>
          </a:prstGeom>
          <a:noFill/>
          <a:ln>
            <a:noFill/>
          </a:ln>
        </p:spPr>
      </p:pic>
      <p:sp>
        <p:nvSpPr>
          <p:cNvPr id="2" name="Dikdörtgen 1"/>
          <p:cNvSpPr/>
          <p:nvPr/>
        </p:nvSpPr>
        <p:spPr>
          <a:xfrm>
            <a:off x="447261" y="5794911"/>
            <a:ext cx="11267330" cy="338554"/>
          </a:xfrm>
          <a:prstGeom prst="rect">
            <a:avLst/>
          </a:prstGeom>
        </p:spPr>
        <p:txBody>
          <a:bodyPr wrap="square">
            <a:spAutoFit/>
          </a:bodyPr>
          <a:lstStyle/>
          <a:p>
            <a:r>
              <a:rPr lang="tr-TR" sz="1600" b="1" dirty="0" smtClean="0">
                <a:solidFill>
                  <a:srgbClr val="C00000"/>
                </a:solidFill>
              </a:rPr>
              <a:t>*Ders </a:t>
            </a:r>
            <a:r>
              <a:rPr lang="tr-TR" sz="1600" b="1" dirty="0">
                <a:solidFill>
                  <a:srgbClr val="C00000"/>
                </a:solidFill>
              </a:rPr>
              <a:t>kodları, AYY veya SAYY olarak başlayan dersler alan içi olup diğer dersler alan dışı olarak ele alınmıştır.</a:t>
            </a:r>
            <a:endParaRPr lang="tr-TR" sz="1600"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g3b60b8dece3_1_569"/>
          <p:cNvSpPr txBox="1">
            <a:spLocks noGrp="1"/>
          </p:cNvSpPr>
          <p:nvPr>
            <p:ph type="title"/>
          </p:nvPr>
        </p:nvSpPr>
        <p:spPr>
          <a:xfrm>
            <a:off x="548637" y="795347"/>
            <a:ext cx="10176000" cy="736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579" name="Google Shape;579;g3b60b8dece3_1_56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80" name="Google Shape;580;g3b60b8dece3_1_56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44</a:t>
            </a:fld>
            <a:endParaRPr/>
          </a:p>
        </p:txBody>
      </p:sp>
      <p:sp>
        <p:nvSpPr>
          <p:cNvPr id="581" name="Google Shape;581;g3b60b8dece3_1_569"/>
          <p:cNvSpPr txBox="1"/>
          <p:nvPr/>
        </p:nvSpPr>
        <p:spPr>
          <a:xfrm>
            <a:off x="861060" y="5884023"/>
            <a:ext cx="70029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b="1" i="1">
                <a:solidFill>
                  <a:srgbClr val="C00000"/>
                </a:solidFill>
                <a:latin typeface="Calibri"/>
                <a:ea typeface="Calibri"/>
                <a:cs typeface="Calibri"/>
                <a:sym typeface="Calibri"/>
              </a:rPr>
              <a:t>* Program sayısı ikiden fazla ise başka bir slayt oluşturunuz. </a:t>
            </a:r>
            <a:endParaRPr/>
          </a:p>
        </p:txBody>
      </p:sp>
      <p:graphicFrame>
        <p:nvGraphicFramePr>
          <p:cNvPr id="582" name="Google Shape;582;g3b60b8dece3_1_569"/>
          <p:cNvGraphicFramePr/>
          <p:nvPr>
            <p:extLst>
              <p:ext uri="{D42A27DB-BD31-4B8C-83A1-F6EECF244321}">
                <p14:modId xmlns:p14="http://schemas.microsoft.com/office/powerpoint/2010/main" val="1759460895"/>
              </p:ext>
            </p:extLst>
          </p:nvPr>
        </p:nvGraphicFramePr>
        <p:xfrm>
          <a:off x="388121" y="1943099"/>
          <a:ext cx="11407675" cy="3920550"/>
        </p:xfrm>
        <a:graphic>
          <a:graphicData uri="http://schemas.openxmlformats.org/drawingml/2006/table">
            <a:tbl>
              <a:tblPr firstRow="1" firstCol="1" lastRow="1" lastCol="1" bandRow="1" bandCol="1">
                <a:noFill/>
                <a:tableStyleId>{3673A5A6-AA55-4509-8DD8-B38B00E81409}</a:tableStyleId>
              </a:tblPr>
              <a:tblGrid>
                <a:gridCol w="1838250">
                  <a:extLst>
                    <a:ext uri="{9D8B030D-6E8A-4147-A177-3AD203B41FA5}">
                      <a16:colId xmlns:a16="http://schemas.microsoft.com/office/drawing/2014/main" val="20000"/>
                    </a:ext>
                  </a:extLst>
                </a:gridCol>
                <a:gridCol w="2381425">
                  <a:extLst>
                    <a:ext uri="{9D8B030D-6E8A-4147-A177-3AD203B41FA5}">
                      <a16:colId xmlns:a16="http://schemas.microsoft.com/office/drawing/2014/main" val="20001"/>
                    </a:ext>
                  </a:extLst>
                </a:gridCol>
                <a:gridCol w="592525">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15775">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15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18325">
                <a:tc rowSpan="5">
                  <a:txBody>
                    <a:bodyPr/>
                    <a:lstStyle/>
                    <a:p>
                      <a:pPr marL="0" marR="0" lvl="0" indent="0" algn="l" rtl="0">
                        <a:lnSpc>
                          <a:spcPct val="107000"/>
                        </a:lnSpc>
                        <a:spcBef>
                          <a:spcPts val="0"/>
                        </a:spcBef>
                        <a:spcAft>
                          <a:spcPts val="0"/>
                        </a:spcAft>
                        <a:buNone/>
                      </a:pPr>
                      <a:r>
                        <a:rPr lang="tr-TR" sz="1400" b="0"/>
                        <a:t>Acil Yardım ve Afet Yönetimi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dirty="0"/>
                        <a:t> 19</a:t>
                      </a:r>
                      <a:endParaRPr sz="1400" b="1" dirty="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6</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25</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24</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t> 20</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2 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19</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4 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23</a:t>
                      </a:r>
                      <a:endParaRPr sz="1400" b="1"/>
                    </a:p>
                  </a:txBody>
                  <a:tcPr marL="9525" marR="9525" marT="9525" marB="0" anchor="ctr"/>
                </a:tc>
                <a:extLst>
                  <a:ext uri="{0D108BD9-81ED-4DB2-BD59-A6C34878D82A}">
                    <a16:rowId xmlns:a16="http://schemas.microsoft.com/office/drawing/2014/main" val="10002"/>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dirty="0"/>
                        <a:t> 19</a:t>
                      </a:r>
                      <a:endParaRPr sz="1400" b="1" dirty="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dirty="0"/>
                        <a:t> 7</a:t>
                      </a:r>
                      <a:endParaRPr sz="1400" b="1"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26</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20</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10</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30 </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t> 14</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3 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17</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11</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4</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15</a:t>
                      </a:r>
                      <a:endParaRPr sz="1400" b="1"/>
                    </a:p>
                  </a:txBody>
                  <a:tcPr marL="9525" marR="9525" marT="9525" marB="0" anchor="ctr"/>
                </a:tc>
                <a:extLst>
                  <a:ext uri="{0D108BD9-81ED-4DB2-BD59-A6C34878D82A}">
                    <a16:rowId xmlns:a16="http://schemas.microsoft.com/office/drawing/2014/main" val="10003"/>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dirty="0"/>
                        <a:t> </a:t>
                      </a:r>
                      <a:endParaRPr sz="1400" b="1"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dirty="0"/>
                        <a:t> </a:t>
                      </a:r>
                      <a:endParaRPr sz="1400" b="1"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t> 10</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6</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16</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12</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5</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17</a:t>
                      </a:r>
                      <a:endParaRPr sz="1400" b="1"/>
                    </a:p>
                  </a:txBody>
                  <a:tcPr marL="9525" marR="9525" marT="9525" marB="0" anchor="ctr"/>
                </a:tc>
                <a:extLst>
                  <a:ext uri="{0D108BD9-81ED-4DB2-BD59-A6C34878D82A}">
                    <a16:rowId xmlns:a16="http://schemas.microsoft.com/office/drawing/2014/main" val="10004"/>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dirty="0"/>
                        <a:t> </a:t>
                      </a:r>
                      <a:endParaRPr sz="1400" b="1" dirty="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endParaRPr sz="1400" b="1"/>
                    </a:p>
                  </a:txBody>
                  <a:tcPr marL="9525" marR="9525" marT="9525" marB="0" anchor="ctr"/>
                </a:tc>
                <a:extLst>
                  <a:ext uri="{0D108BD9-81ED-4DB2-BD59-A6C34878D82A}">
                    <a16:rowId xmlns:a16="http://schemas.microsoft.com/office/drawing/2014/main" val="10005"/>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1"/>
                        <a:t> 38</a:t>
                      </a:r>
                      <a:endParaRPr sz="1400" b="1"/>
                    </a:p>
                  </a:txBody>
                  <a:tcPr marL="7625" marR="7625" marT="7625"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13</a:t>
                      </a:r>
                      <a:endParaRPr sz="1400"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51</a:t>
                      </a:r>
                      <a:endParaRPr sz="1400"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42</a:t>
                      </a:r>
                      <a:endParaRPr sz="1400"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12 </a:t>
                      </a:r>
                      <a:endParaRPr sz="1400" b="1" dirty="0"/>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54</a:t>
                      </a:r>
                      <a:endParaRPr sz="1400" b="1" dirty="0"/>
                    </a:p>
                  </a:txBody>
                  <a:tcPr marL="9525" marR="9525" marT="9525"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44</a:t>
                      </a:r>
                      <a:endParaRPr b="1"/>
                    </a:p>
                  </a:txBody>
                  <a:tcPr marL="7625" marR="7625" marT="7625"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11</a:t>
                      </a:r>
                      <a:endParaRPr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55</a:t>
                      </a:r>
                      <a:endParaRPr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42</a:t>
                      </a:r>
                      <a:endParaRPr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13</a:t>
                      </a:r>
                      <a:endParaRPr b="1"/>
                    </a:p>
                  </a:txBody>
                  <a:tcPr marL="0" marR="0" marT="0" marB="0" anchor="ctr">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55</a:t>
                      </a:r>
                      <a:endParaRPr b="1"/>
                    </a:p>
                  </a:txBody>
                  <a:tcPr marL="9525" marR="9525" marT="9525" marB="0" anchor="ctr">
                    <a:lnB w="12700" cap="flat" cmpd="sng">
                      <a:solidFill>
                        <a:srgbClr val="4472C4"/>
                      </a:solidFill>
                      <a:prstDash val="solid"/>
                      <a:round/>
                      <a:headEnd type="none" w="sm" len="sm"/>
                      <a:tailEnd type="none" w="sm" len="sm"/>
                    </a:lnB>
                  </a:tcPr>
                </a:tc>
                <a:extLst>
                  <a:ext uri="{0D108BD9-81ED-4DB2-BD59-A6C34878D82A}">
                    <a16:rowId xmlns:a16="http://schemas.microsoft.com/office/drawing/2014/main" val="10006"/>
                  </a:ext>
                </a:extLst>
              </a:tr>
              <a:tr h="318325">
                <a:tc rowSpan="5">
                  <a:txBody>
                    <a:bodyPr/>
                    <a:lstStyle/>
                    <a:p>
                      <a:pPr marL="0" marR="0" lvl="0" indent="0" algn="l" rtl="0">
                        <a:lnSpc>
                          <a:spcPct val="107000"/>
                        </a:lnSpc>
                        <a:spcBef>
                          <a:spcPts val="0"/>
                        </a:spcBef>
                        <a:spcAft>
                          <a:spcPts val="0"/>
                        </a:spcAft>
                        <a:buNone/>
                      </a:pPr>
                      <a:r>
                        <a:rPr lang="tr-TR" sz="1400" b="0"/>
                        <a:t> Yönetim Bilişim </a:t>
                      </a:r>
                      <a:r>
                        <a:rPr lang="tr-TR" b="0"/>
                        <a:t>Sistemleri</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lnR w="12700" cap="flat" cmpd="sng">
                      <a:solidFill>
                        <a:srgbClr val="4472C4"/>
                      </a:solidFill>
                      <a:prstDash val="solid"/>
                      <a:round/>
                      <a:headEnd type="none" w="sm" len="sm"/>
                      <a:tailEnd type="none" w="sm" len="sm"/>
                    </a:lnR>
                  </a:tcPr>
                </a:tc>
                <a:tc>
                  <a:txBody>
                    <a:bodyPr/>
                    <a:lstStyle/>
                    <a:p>
                      <a:pPr marL="0" marR="0" lvl="0" indent="0" algn="ctr" rtl="0">
                        <a:lnSpc>
                          <a:spcPct val="107000"/>
                        </a:lnSpc>
                        <a:spcBef>
                          <a:spcPts val="0"/>
                        </a:spcBef>
                        <a:spcAft>
                          <a:spcPts val="0"/>
                        </a:spcAft>
                        <a:buNone/>
                      </a:pPr>
                      <a:r>
                        <a:rPr lang="tr-TR" sz="1400" b="1"/>
                        <a:t> 21</a:t>
                      </a:r>
                      <a:endParaRPr sz="1400" b="1">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1 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19</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2 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21</a:t>
                      </a:r>
                      <a:endParaRPr sz="1400" b="1" dirty="0">
                        <a:latin typeface="Calibri"/>
                        <a:ea typeface="Calibri"/>
                        <a:cs typeface="Calibri"/>
                        <a:sym typeface="Calibri"/>
                      </a:endParaRPr>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21</a:t>
                      </a:r>
                      <a:endParaRPr sz="1400" b="1" dirty="0">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1 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19</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2 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21</a:t>
                      </a:r>
                      <a:endParaRPr sz="1400" b="1"/>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extLst>
                  <a:ext uri="{0D108BD9-81ED-4DB2-BD59-A6C34878D82A}">
                    <a16:rowId xmlns:a16="http://schemas.microsoft.com/office/drawing/2014/main" val="10007"/>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lnR w="12700" cap="flat" cmpd="sng">
                      <a:solidFill>
                        <a:srgbClr val="4472C4"/>
                      </a:solidFill>
                      <a:prstDash val="solid"/>
                      <a:round/>
                      <a:headEnd type="none" w="sm" len="sm"/>
                      <a:tailEnd type="none" w="sm" len="sm"/>
                    </a:lnR>
                  </a:tcPr>
                </a:tc>
                <a:tc>
                  <a:txBody>
                    <a:bodyPr/>
                    <a:lstStyle/>
                    <a:p>
                      <a:pPr marL="0" marR="0" lvl="0" indent="0" algn="ctr" rtl="0">
                        <a:lnSpc>
                          <a:spcPct val="107000"/>
                        </a:lnSpc>
                        <a:spcBef>
                          <a:spcPts val="0"/>
                        </a:spcBef>
                        <a:spcAft>
                          <a:spcPts val="0"/>
                        </a:spcAft>
                        <a:buNone/>
                      </a:pPr>
                      <a:r>
                        <a:rPr lang="tr-TR" sz="1400" b="1"/>
                        <a:t> 18</a:t>
                      </a:r>
                      <a:endParaRPr sz="1400" b="1">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4 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16</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4 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20</a:t>
                      </a:r>
                      <a:endParaRPr sz="1400" b="1">
                        <a:latin typeface="Calibri"/>
                        <a:ea typeface="Calibri"/>
                        <a:cs typeface="Calibri"/>
                        <a:sym typeface="Calibri"/>
                      </a:endParaRPr>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18</a:t>
                      </a:r>
                      <a:endParaRPr sz="1400" b="1" dirty="0">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4 </a:t>
                      </a:r>
                      <a:endParaRPr sz="1400" b="1" dirty="0">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22</a:t>
                      </a:r>
                      <a:endParaRPr sz="1400" b="1" dirty="0">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14</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4 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18</a:t>
                      </a:r>
                      <a:endParaRPr sz="1400" b="1"/>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25400" cap="flat" cmpd="sng">
                      <a:solidFill>
                        <a:srgbClr val="4472C4"/>
                      </a:solidFill>
                      <a:prstDash val="solid"/>
                      <a:round/>
                      <a:headEnd type="none" w="sm" len="sm"/>
                      <a:tailEnd type="none" w="sm" len="sm"/>
                    </a:lnT>
                    <a:lnB w="50800" cap="flat" cmpd="sng">
                      <a:solidFill>
                        <a:srgbClr val="4472C4"/>
                      </a:solidFill>
                      <a:prstDash val="solid"/>
                      <a:round/>
                      <a:headEnd type="none" w="sm" len="sm"/>
                      <a:tailEnd type="none" w="sm" len="sm"/>
                    </a:lnB>
                  </a:tcPr>
                </a:tc>
                <a:extLst>
                  <a:ext uri="{0D108BD9-81ED-4DB2-BD59-A6C34878D82A}">
                    <a16:rowId xmlns:a16="http://schemas.microsoft.com/office/drawing/2014/main" val="10008"/>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lnR w="12700" cap="flat" cmpd="sng">
                      <a:solidFill>
                        <a:srgbClr val="4472C4"/>
                      </a:solidFill>
                      <a:prstDash val="solid"/>
                      <a:round/>
                      <a:headEnd type="none" w="sm" len="sm"/>
                      <a:tailEnd type="none" w="sm" len="sm"/>
                    </a:lnR>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a:t> </a:t>
                      </a:r>
                      <a:endParaRPr sz="1400" b="1">
                        <a:latin typeface="Calibri"/>
                        <a:ea typeface="Calibri"/>
                        <a:cs typeface="Calibri"/>
                        <a:sym typeface="Calibri"/>
                      </a:endParaRPr>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7625" marR="7625" marT="76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endParaRPr sz="1400" b="1">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a:t>
                      </a:r>
                      <a:endParaRPr sz="1400" b="1" dirty="0">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14</a:t>
                      </a:r>
                      <a:endParaRPr sz="1400" b="1" dirty="0">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2 </a:t>
                      </a:r>
                      <a:endParaRPr sz="1400" b="1" dirty="0">
                        <a:latin typeface="Calibri"/>
                        <a:ea typeface="Calibri"/>
                        <a:cs typeface="Calibri"/>
                        <a:sym typeface="Calibri"/>
                      </a:endParaRPr>
                    </a:p>
                  </a:txBody>
                  <a:tcPr marL="0" marR="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400" b="1" dirty="0"/>
                        <a:t> 16</a:t>
                      </a:r>
                      <a:endParaRPr sz="1400" b="1" dirty="0"/>
                    </a:p>
                  </a:txBody>
                  <a:tcPr marL="9525" marR="9525" marT="9525"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50800" cap="flat" cmpd="sng">
                      <a:solidFill>
                        <a:srgbClr val="4472C4"/>
                      </a:solidFill>
                      <a:prstDash val="solid"/>
                      <a:round/>
                      <a:headEnd type="none" w="sm" len="sm"/>
                      <a:tailEnd type="none" w="sm" len="sm"/>
                    </a:lnT>
                    <a:lnB w="12700" cap="flat" cmpd="sng">
                      <a:solidFill>
                        <a:srgbClr val="4472C4"/>
                      </a:solidFill>
                      <a:prstDash val="solid"/>
                      <a:round/>
                      <a:headEnd type="none" w="sm" len="sm"/>
                      <a:tailEnd type="none" w="sm" len="sm"/>
                    </a:lnB>
                  </a:tcPr>
                </a:tc>
                <a:extLst>
                  <a:ext uri="{0D108BD9-81ED-4DB2-BD59-A6C34878D82A}">
                    <a16:rowId xmlns:a16="http://schemas.microsoft.com/office/drawing/2014/main" val="10009"/>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rgbClr val="4472C4"/>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400"/>
                        <a:t> </a:t>
                      </a:r>
                      <a:endParaRPr sz="1400"/>
                    </a:p>
                  </a:txBody>
                  <a:tcPr marL="9525" marR="9525" marT="9525" marB="0" anchor="ctr">
                    <a:lnT w="12700" cap="flat" cmpd="sng">
                      <a:solidFill>
                        <a:srgbClr val="4472C4"/>
                      </a:solidFill>
                      <a:prstDash val="solid"/>
                      <a:round/>
                      <a:headEnd type="none" w="sm" len="sm"/>
                      <a:tailEnd type="none" w="sm" len="sm"/>
                    </a:lnT>
                  </a:tcPr>
                </a:tc>
                <a:extLst>
                  <a:ext uri="{0D108BD9-81ED-4DB2-BD59-A6C34878D82A}">
                    <a16:rowId xmlns:a16="http://schemas.microsoft.com/office/drawing/2014/main" val="10010"/>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400"/>
                        <a:t> 39</a:t>
                      </a:r>
                      <a:endParaRPr sz="1400"/>
                    </a:p>
                  </a:txBody>
                  <a:tcPr marL="7625" marR="7625" marT="7625" marB="0" anchor="ctr"/>
                </a:tc>
                <a:tc>
                  <a:txBody>
                    <a:bodyPr/>
                    <a:lstStyle/>
                    <a:p>
                      <a:pPr marL="0" marR="0" lvl="0" indent="0" algn="ctr" rtl="0">
                        <a:lnSpc>
                          <a:spcPct val="107000"/>
                        </a:lnSpc>
                        <a:spcBef>
                          <a:spcPts val="0"/>
                        </a:spcBef>
                        <a:spcAft>
                          <a:spcPts val="0"/>
                        </a:spcAft>
                        <a:buNone/>
                      </a:pPr>
                      <a:r>
                        <a:rPr lang="tr-TR" sz="1400"/>
                        <a:t> 5</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44</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35</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6</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41</a:t>
                      </a:r>
                      <a:endParaRPr sz="1400"/>
                    </a:p>
                  </a:txBody>
                  <a:tcPr marL="9525" marR="9525" marT="9525" marB="0" anchor="ctr"/>
                </a:tc>
                <a:tc>
                  <a:txBody>
                    <a:bodyPr/>
                    <a:lstStyle/>
                    <a:p>
                      <a:pPr marL="0" marR="0" lvl="0" indent="0" algn="ctr" rtl="0">
                        <a:lnSpc>
                          <a:spcPct val="107000"/>
                        </a:lnSpc>
                        <a:spcBef>
                          <a:spcPts val="0"/>
                        </a:spcBef>
                        <a:spcAft>
                          <a:spcPts val="0"/>
                        </a:spcAft>
                        <a:buNone/>
                      </a:pPr>
                      <a:r>
                        <a:rPr lang="tr-TR" sz="1400"/>
                        <a:t> 39</a:t>
                      </a:r>
                      <a:endParaRPr sz="1400"/>
                    </a:p>
                  </a:txBody>
                  <a:tcPr marL="7625" marR="7625" marT="7625" marB="0" anchor="ctr"/>
                </a:tc>
                <a:tc>
                  <a:txBody>
                    <a:bodyPr/>
                    <a:lstStyle/>
                    <a:p>
                      <a:pPr marL="0" marR="0" lvl="0" indent="0" algn="ctr" rtl="0">
                        <a:lnSpc>
                          <a:spcPct val="107000"/>
                        </a:lnSpc>
                        <a:spcBef>
                          <a:spcPts val="0"/>
                        </a:spcBef>
                        <a:spcAft>
                          <a:spcPts val="0"/>
                        </a:spcAft>
                        <a:buNone/>
                      </a:pPr>
                      <a:r>
                        <a:rPr lang="tr-TR" sz="1400"/>
                        <a:t> 5</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44</a:t>
                      </a:r>
                      <a:endParaRPr sz="1400"/>
                    </a:p>
                  </a:txBody>
                  <a:tcPr marL="0" marR="0" marT="0" marB="0" anchor="ctr"/>
                </a:tc>
                <a:tc>
                  <a:txBody>
                    <a:bodyPr/>
                    <a:lstStyle/>
                    <a:p>
                      <a:pPr marL="0" marR="0" lvl="0" indent="0" algn="ctr" rtl="0">
                        <a:lnSpc>
                          <a:spcPct val="107000"/>
                        </a:lnSpc>
                        <a:spcBef>
                          <a:spcPts val="0"/>
                        </a:spcBef>
                        <a:spcAft>
                          <a:spcPts val="0"/>
                        </a:spcAft>
                        <a:buNone/>
                      </a:pPr>
                      <a:r>
                        <a:rPr lang="tr-TR"/>
                        <a:t>47</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a:t> 8</a:t>
                      </a:r>
                      <a:endParaRPr sz="1400"/>
                    </a:p>
                  </a:txBody>
                  <a:tcPr marL="0" marR="0" marT="0" marB="0" anchor="ctr"/>
                </a:tc>
                <a:tc>
                  <a:txBody>
                    <a:bodyPr/>
                    <a:lstStyle/>
                    <a:p>
                      <a:pPr marL="0" marR="0" lvl="0" indent="0" algn="ctr" rtl="0">
                        <a:lnSpc>
                          <a:spcPct val="107000"/>
                        </a:lnSpc>
                        <a:spcBef>
                          <a:spcPts val="0"/>
                        </a:spcBef>
                        <a:spcAft>
                          <a:spcPts val="0"/>
                        </a:spcAft>
                        <a:buNone/>
                      </a:pPr>
                      <a:r>
                        <a:rPr lang="tr-TR" sz="1400" dirty="0"/>
                        <a:t> 55</a:t>
                      </a:r>
                      <a:endParaRPr sz="1400" dirty="0"/>
                    </a:p>
                  </a:txBody>
                  <a:tcPr marL="9525" marR="9525" marT="9525"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4"/>
          <p:cNvSpPr txBox="1">
            <a:spLocks noGrp="1"/>
          </p:cNvSpPr>
          <p:nvPr>
            <p:ph type="title"/>
          </p:nvPr>
        </p:nvSpPr>
        <p:spPr>
          <a:xfrm>
            <a:off x="683490" y="775855"/>
            <a:ext cx="9959110" cy="7296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Çift Anadal Programı Sayısı </a:t>
            </a:r>
            <a:endParaRPr/>
          </a:p>
        </p:txBody>
      </p:sp>
      <p:sp>
        <p:nvSpPr>
          <p:cNvPr id="588" name="Google Shape;58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89" name="Google Shape;589;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45</a:t>
            </a:fld>
            <a:endParaRPr/>
          </a:p>
        </p:txBody>
      </p:sp>
      <p:graphicFrame>
        <p:nvGraphicFramePr>
          <p:cNvPr id="590" name="Google Shape;590;p44"/>
          <p:cNvGraphicFramePr/>
          <p:nvPr/>
        </p:nvGraphicFramePr>
        <p:xfrm>
          <a:off x="683490" y="1976580"/>
          <a:ext cx="11111325" cy="4144316"/>
        </p:xfrm>
        <a:graphic>
          <a:graphicData uri="http://schemas.openxmlformats.org/drawingml/2006/table">
            <a:tbl>
              <a:tblPr>
                <a:noFill/>
                <a:tableStyleId>{3673A5A6-AA55-4509-8DD8-B38B00E81409}</a:tableStyleId>
              </a:tblPr>
              <a:tblGrid>
                <a:gridCol w="3129075">
                  <a:extLst>
                    <a:ext uri="{9D8B030D-6E8A-4147-A177-3AD203B41FA5}">
                      <a16:colId xmlns:a16="http://schemas.microsoft.com/office/drawing/2014/main" val="20000"/>
                    </a:ext>
                  </a:extLst>
                </a:gridCol>
                <a:gridCol w="2881300">
                  <a:extLst>
                    <a:ext uri="{9D8B030D-6E8A-4147-A177-3AD203B41FA5}">
                      <a16:colId xmlns:a16="http://schemas.microsoft.com/office/drawing/2014/main" val="20001"/>
                    </a:ext>
                  </a:extLst>
                </a:gridCol>
                <a:gridCol w="2274300">
                  <a:extLst>
                    <a:ext uri="{9D8B030D-6E8A-4147-A177-3AD203B41FA5}">
                      <a16:colId xmlns:a16="http://schemas.microsoft.com/office/drawing/2014/main" val="20002"/>
                    </a:ext>
                  </a:extLst>
                </a:gridCol>
                <a:gridCol w="2826650">
                  <a:extLst>
                    <a:ext uri="{9D8B030D-6E8A-4147-A177-3AD203B41FA5}">
                      <a16:colId xmlns:a16="http://schemas.microsoft.com/office/drawing/2014/main" val="20003"/>
                    </a:ext>
                  </a:extLst>
                </a:gridCol>
              </a:tblGrid>
              <a:tr h="402500">
                <a:tc gridSpan="2">
                  <a:txBody>
                    <a:bodyPr/>
                    <a:lstStyle/>
                    <a:p>
                      <a:pPr marL="0" marR="0" lvl="0" indent="0" algn="r" rtl="0">
                        <a:lnSpc>
                          <a:spcPct val="107000"/>
                        </a:lnSpc>
                        <a:spcBef>
                          <a:spcPts val="0"/>
                        </a:spcBef>
                        <a:spcAft>
                          <a:spcPts val="0"/>
                        </a:spcAft>
                        <a:buNone/>
                      </a:pPr>
                      <a:r>
                        <a:rPr lang="tr-TR" sz="2000" b="1">
                          <a:solidFill>
                            <a:srgbClr val="FF0000"/>
                          </a:solidFill>
                          <a:latin typeface="Calibri"/>
                          <a:ea typeface="Calibri"/>
                          <a:cs typeface="Calibri"/>
                          <a:sym typeface="Calibri"/>
                        </a:rPr>
                        <a:t>Çift Anadal Programı Sayısı (Varsa)</a:t>
                      </a:r>
                      <a:endParaRPr sz="2000" b="1">
                        <a:solidFill>
                          <a:srgbClr val="FF0000"/>
                        </a:solidFill>
                        <a:latin typeface="Calibri"/>
                        <a:ea typeface="Calibri"/>
                        <a:cs typeface="Calibri"/>
                        <a:sym typeface="Calibri"/>
                      </a:endParaRPr>
                    </a:p>
                  </a:txBody>
                  <a:tcPr marL="3800" marR="3800" marT="3800" marB="0" anchor="ctr"/>
                </a:tc>
                <a:tc hMerge="1">
                  <a:txBody>
                    <a:bodyPr/>
                    <a:lstStyle/>
                    <a:p>
                      <a:endParaRPr lang="tr-TR"/>
                    </a:p>
                  </a:txBody>
                  <a:tcPr/>
                </a:tc>
                <a:tc gridSpan="2">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hMerge="1">
                  <a:txBody>
                    <a:bodyPr/>
                    <a:lstStyle/>
                    <a:p>
                      <a:endParaRPr lang="tr-TR"/>
                    </a:p>
                  </a:txBody>
                  <a:tcPr/>
                </a:tc>
                <a:extLst>
                  <a:ext uri="{0D108BD9-81ED-4DB2-BD59-A6C34878D82A}">
                    <a16:rowId xmlns:a16="http://schemas.microsoft.com/office/drawing/2014/main" val="10000"/>
                  </a:ext>
                </a:extLst>
              </a:tr>
              <a:tr h="543750">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Anadal Program </a:t>
                      </a:r>
                      <a:r>
                        <a:rPr lang="tr-TR" sz="1200" b="1" i="1">
                          <a:solidFill>
                            <a:srgbClr val="FF0000"/>
                          </a:solidFill>
                          <a:latin typeface="Calibri"/>
                          <a:ea typeface="Calibri"/>
                          <a:cs typeface="Calibri"/>
                          <a:sym typeface="Calibri"/>
                        </a:rPr>
                        <a:t>(Varsa, aşağıdaki bilgileri yazınız) </a:t>
                      </a:r>
                      <a:endParaRPr sz="1200" b="1" i="1">
                        <a:solidFill>
                          <a:srgbClr val="FF0000"/>
                        </a:solidFill>
                        <a:latin typeface="Calibri"/>
                        <a:ea typeface="Calibri"/>
                        <a:cs typeface="Calibri"/>
                        <a:sym typeface="Calibri"/>
                      </a:endParaRPr>
                    </a:p>
                  </a:txBody>
                  <a:tcPr marL="3800" marR="3800" marT="380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Clr>
                          <a:srgbClr val="3333FF"/>
                        </a:buClr>
                        <a:buSzPts val="2000"/>
                        <a:buFont typeface="Calibri"/>
                        <a:buNone/>
                      </a:pPr>
                      <a:r>
                        <a:rPr lang="tr-TR" sz="2000" b="1">
                          <a:solidFill>
                            <a:srgbClr val="3333FF"/>
                          </a:solidFill>
                          <a:latin typeface="Calibri"/>
                          <a:ea typeface="Calibri"/>
                          <a:cs typeface="Calibri"/>
                          <a:sym typeface="Calibri"/>
                        </a:rPr>
                        <a:t>Çift Anadal Programı </a:t>
                      </a:r>
                      <a:r>
                        <a:rPr lang="tr-TR" sz="1200" b="1" i="1">
                          <a:solidFill>
                            <a:srgbClr val="FF0000"/>
                          </a:solidFill>
                          <a:latin typeface="Calibri"/>
                          <a:ea typeface="Calibri"/>
                          <a:cs typeface="Calibri"/>
                          <a:sym typeface="Calibri"/>
                        </a:rPr>
                        <a:t>(Varsa, aşağıdaki bilgileri yazınız) </a:t>
                      </a:r>
                      <a:endParaRPr sz="1200" b="1" i="1">
                        <a:solidFill>
                          <a:srgbClr val="FF0000"/>
                        </a:solidFill>
                        <a:latin typeface="Calibri"/>
                        <a:ea typeface="Calibri"/>
                        <a:cs typeface="Calibri"/>
                        <a:sym typeface="Calibri"/>
                      </a:endParaRPr>
                    </a:p>
                  </a:txBody>
                  <a:tcPr marL="9525" marR="9525" marT="9525" marB="0" anchor="ctr"/>
                </a:tc>
                <a:tc hMerge="1">
                  <a:txBody>
                    <a:bodyPr/>
                    <a:lstStyle/>
                    <a:p>
                      <a:endParaRPr lang="tr-TR"/>
                    </a:p>
                  </a:txBody>
                  <a:tcPr/>
                </a:tc>
                <a:extLst>
                  <a:ext uri="{0D108BD9-81ED-4DB2-BD59-A6C34878D82A}">
                    <a16:rowId xmlns:a16="http://schemas.microsoft.com/office/drawing/2014/main" val="10001"/>
                  </a:ext>
                </a:extLst>
              </a:tr>
              <a:tr h="677200">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Birim / Bölüm Adı</a:t>
                      </a:r>
                      <a:endParaRPr sz="2000">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Ana Bilim - Sanat Dalı/ Program Adı</a:t>
                      </a:r>
                      <a:endParaRPr sz="2000">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Birim / Bölüm Adı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Ana Bilim - Sanat Dalı/ Program Adı</a:t>
                      </a:r>
                      <a:endParaRPr sz="2000">
                        <a:solidFill>
                          <a:srgbClr val="3333FF"/>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02500">
                <a:tc>
                  <a:txBody>
                    <a:bodyPr/>
                    <a:lstStyle/>
                    <a:p>
                      <a:pPr marL="0" marR="0" lvl="0" indent="0" algn="l" rtl="0">
                        <a:lnSpc>
                          <a:spcPct val="107000"/>
                        </a:lnSpc>
                        <a:spcBef>
                          <a:spcPts val="0"/>
                        </a:spcBef>
                        <a:spcAft>
                          <a:spcPts val="0"/>
                        </a:spcAft>
                        <a:buNone/>
                      </a:pPr>
                      <a:r>
                        <a:rPr lang="tr-TR" sz="1800" b="1"/>
                        <a:t> Acil Yardım ve Afet Yönetimi </a:t>
                      </a:r>
                      <a:endParaRPr sz="1800" b="1"/>
                    </a:p>
                  </a:txBody>
                  <a:tcPr marL="3800" marR="3800" marT="3800" marB="0" anchor="ctr">
                    <a:lnB w="12700" cap="flat" cmpd="sng">
                      <a:solidFill>
                        <a:schemeClr val="accent5"/>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tr-TR" sz="1800" b="1"/>
                        <a:t> Acil Yardım ve Afet Yönetimi </a:t>
                      </a:r>
                      <a:endParaRPr sz="1800" b="1"/>
                    </a:p>
                  </a:txBody>
                  <a:tcPr marL="9525" marR="9525" marT="9525" marB="0" anchor="ctr">
                    <a:lnB w="12700" cap="flat" cmpd="sng">
                      <a:solidFill>
                        <a:schemeClr val="accent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800" b="1"/>
                        <a:t> -</a:t>
                      </a:r>
                      <a:endParaRPr sz="1800" b="1"/>
                    </a:p>
                  </a:txBody>
                  <a:tcPr marL="9525" marR="9525" marT="9525" marB="0" anchor="ctr">
                    <a:lnB w="12700" cap="flat" cmpd="sng">
                      <a:solidFill>
                        <a:schemeClr val="accent5"/>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800" b="1"/>
                        <a:t> -</a:t>
                      </a:r>
                      <a:endParaRPr sz="1800" b="1"/>
                    </a:p>
                  </a:txBody>
                  <a:tcPr marL="9525" marR="9525" marT="9525" marB="0" anchor="ctr">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3"/>
                  </a:ext>
                </a:extLst>
              </a:tr>
              <a:tr h="402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r>
                        <a:rPr lang="tr-TR" sz="1800" b="1">
                          <a:solidFill>
                            <a:schemeClr val="dk1"/>
                          </a:solidFill>
                          <a:latin typeface="Calibri"/>
                          <a:ea typeface="Calibri"/>
                          <a:cs typeface="Calibri"/>
                          <a:sym typeface="Calibri"/>
                        </a:rPr>
                        <a:t>Yönetim B</a:t>
                      </a:r>
                      <a:r>
                        <a:rPr lang="tr-TR" sz="1800" b="1"/>
                        <a:t>ili</a:t>
                      </a:r>
                      <a:r>
                        <a:rPr lang="tr-TR" sz="1800" b="1">
                          <a:solidFill>
                            <a:schemeClr val="dk1"/>
                          </a:solidFill>
                          <a:latin typeface="Calibri"/>
                          <a:ea typeface="Calibri"/>
                          <a:cs typeface="Calibri"/>
                          <a:sym typeface="Calibri"/>
                        </a:rPr>
                        <a:t>şim Sistemleri</a:t>
                      </a:r>
                      <a:endParaRPr sz="18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chemeClr val="dk1"/>
                        </a:buClr>
                        <a:buSzPts val="1800"/>
                        <a:buFont typeface="Calibri"/>
                        <a:buNone/>
                      </a:pPr>
                      <a:r>
                        <a:rPr lang="tr-TR" sz="1800">
                          <a:latin typeface="Calibri"/>
                          <a:ea typeface="Calibri"/>
                          <a:cs typeface="Calibri"/>
                          <a:sym typeface="Calibri"/>
                        </a:rPr>
                        <a:t> </a:t>
                      </a:r>
                      <a:endParaRPr sz="1800">
                        <a:latin typeface="Calibri"/>
                        <a:ea typeface="Calibri"/>
                        <a:cs typeface="Calibri"/>
                        <a:sym typeface="Calibri"/>
                      </a:endParaRPr>
                    </a:p>
                    <a:p>
                      <a:pPr marL="0" marR="0" lvl="0" indent="0" algn="l"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Yönetim Bilişim Sistemleri</a:t>
                      </a:r>
                      <a:endParaRPr sz="1800">
                        <a:latin typeface="Calibri"/>
                        <a:ea typeface="Calibri"/>
                        <a:cs typeface="Calibri"/>
                        <a:sym typeface="Calibri"/>
                      </a:endParaRPr>
                    </a:p>
                    <a:p>
                      <a:pPr marL="0" marR="0" lvl="0" indent="0" algn="l" rtl="0">
                        <a:lnSpc>
                          <a:spcPct val="107000"/>
                        </a:lnSpc>
                        <a:spcBef>
                          <a:spcPts val="0"/>
                        </a:spcBef>
                        <a:spcAft>
                          <a:spcPts val="0"/>
                        </a:spcAft>
                        <a:buNone/>
                      </a:pPr>
                      <a:endParaRPr sz="18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0" marR="0" lvl="0" indent="0" algn="ctr"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 Bilgisayar ve Bilişim Bilimleri Fakültesi</a:t>
                      </a:r>
                      <a:endParaRPr sz="1800" b="1">
                        <a:solidFill>
                          <a:schemeClr val="dk1"/>
                        </a:solidFill>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0" marR="0" lvl="0" indent="0" algn="ctr" rtl="0">
                        <a:lnSpc>
                          <a:spcPct val="107000"/>
                        </a:lnSpc>
                        <a:spcBef>
                          <a:spcPts val="0"/>
                        </a:spcBef>
                        <a:spcAft>
                          <a:spcPts val="0"/>
                        </a:spcAft>
                        <a:buClr>
                          <a:schemeClr val="dk1"/>
                        </a:buClr>
                        <a:buSzPts val="1800"/>
                        <a:buFont typeface="Calibri"/>
                        <a:buNone/>
                      </a:pPr>
                      <a:r>
                        <a:rPr lang="tr-TR" sz="1800" b="1">
                          <a:solidFill>
                            <a:schemeClr val="dk1"/>
                          </a:solidFill>
                          <a:latin typeface="Calibri"/>
                          <a:ea typeface="Calibri"/>
                          <a:cs typeface="Calibri"/>
                          <a:sym typeface="Calibri"/>
                        </a:rPr>
                        <a:t> Dijital Oyun Tasarımı Programı</a:t>
                      </a:r>
                      <a:endParaRPr/>
                    </a:p>
                    <a:p>
                      <a:pPr marL="0" marR="0" lvl="0" indent="0" algn="ctr" rtl="0">
                        <a:lnSpc>
                          <a:spcPct val="107000"/>
                        </a:lnSpc>
                        <a:spcBef>
                          <a:spcPts val="0"/>
                        </a:spcBef>
                        <a:spcAft>
                          <a:spcPts val="0"/>
                        </a:spcAft>
                        <a:buClr>
                          <a:schemeClr val="dk1"/>
                        </a:buClr>
                        <a:buSzPts val="1800"/>
                        <a:buFont typeface="Calibri"/>
                        <a:buNone/>
                      </a:pPr>
                      <a:endParaRPr sz="1800" b="1">
                        <a:solidFill>
                          <a:schemeClr val="dk1"/>
                        </a:solidFill>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4"/>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lnT w="12700" cap="flat" cmpd="sng">
                      <a:solidFill>
                        <a:schemeClr val="accent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lnT w="12700" cap="flat" cmpd="sng">
                      <a:solidFill>
                        <a:schemeClr val="accent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lnT w="12700" cap="flat" cmpd="sng">
                      <a:solidFill>
                        <a:schemeClr val="accent5"/>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lnT w="12700" cap="flat" cmpd="sng">
                      <a:solidFill>
                        <a:schemeClr val="accent5"/>
                      </a:solidFill>
                      <a:prstDash val="solid"/>
                      <a:round/>
                      <a:headEnd type="none" w="sm" len="sm"/>
                      <a:tailEnd type="none" w="sm" len="sm"/>
                    </a:lnT>
                  </a:tcPr>
                </a:tc>
                <a:extLst>
                  <a:ext uri="{0D108BD9-81ED-4DB2-BD59-A6C34878D82A}">
                    <a16:rowId xmlns:a16="http://schemas.microsoft.com/office/drawing/2014/main" val="10005"/>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pic>
        <p:nvPicPr>
          <p:cNvPr id="591" name="Google Shape;591;p44"/>
          <p:cNvPicPr preferRelativeResize="0"/>
          <p:nvPr/>
        </p:nvPicPr>
        <p:blipFill rotWithShape="1">
          <a:blip r:embed="rId3">
            <a:alphaModFix/>
          </a:blip>
          <a:srcRect/>
          <a:stretch/>
        </p:blipFill>
        <p:spPr>
          <a:xfrm>
            <a:off x="11727271" y="6309753"/>
            <a:ext cx="388992" cy="3943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5"/>
          <p:cNvSpPr txBox="1">
            <a:spLocks noGrp="1"/>
          </p:cNvSpPr>
          <p:nvPr>
            <p:ph type="subTitle" idx="1"/>
          </p:nvPr>
        </p:nvSpPr>
        <p:spPr>
          <a:xfrm>
            <a:off x="1524000" y="2521384"/>
            <a:ext cx="9254836" cy="245701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Fiziksel Altyapı ve Tesisler</a:t>
            </a: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p:txBody>
      </p:sp>
      <p:sp>
        <p:nvSpPr>
          <p:cNvPr id="597" name="Google Shape;597;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598" name="Google Shape;598;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46</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Shape 602"/>
        <p:cNvGrpSpPr/>
        <p:nvPr/>
      </p:nvGrpSpPr>
      <p:grpSpPr>
        <a:xfrm>
          <a:off x="0" y="0"/>
          <a:ext cx="0" cy="0"/>
          <a:chOff x="0" y="0"/>
          <a:chExt cx="0" cy="0"/>
        </a:xfrm>
      </p:grpSpPr>
      <p:sp>
        <p:nvSpPr>
          <p:cNvPr id="603" name="Google Shape;603;p46"/>
          <p:cNvSpPr txBox="1">
            <a:spLocks noGrp="1"/>
          </p:cNvSpPr>
          <p:nvPr>
            <p:ph type="title"/>
          </p:nvPr>
        </p:nvSpPr>
        <p:spPr>
          <a:xfrm>
            <a:off x="298174" y="827949"/>
            <a:ext cx="10680402" cy="641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Eğitim Alanları (Derslikler)</a:t>
            </a:r>
            <a:endParaRPr sz="2800">
              <a:solidFill>
                <a:srgbClr val="3333FF"/>
              </a:solidFill>
            </a:endParaRPr>
          </a:p>
        </p:txBody>
      </p:sp>
      <p:sp>
        <p:nvSpPr>
          <p:cNvPr id="604" name="Google Shape;60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05" name="Google Shape;60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47</a:t>
            </a:fld>
            <a:endParaRPr/>
          </a:p>
        </p:txBody>
      </p:sp>
      <p:graphicFrame>
        <p:nvGraphicFramePr>
          <p:cNvPr id="606" name="Google Shape;606;p46"/>
          <p:cNvGraphicFramePr/>
          <p:nvPr/>
        </p:nvGraphicFramePr>
        <p:xfrm>
          <a:off x="221647" y="1783599"/>
          <a:ext cx="11637850" cy="4709075"/>
        </p:xfrm>
        <a:graphic>
          <a:graphicData uri="http://schemas.openxmlformats.org/drawingml/2006/table">
            <a:tbl>
              <a:tblPr firstRow="1" firstCol="1" bandRow="1">
                <a:noFill/>
                <a:tableStyleId>{3673A5A6-AA55-4509-8DD8-B38B00E81409}</a:tableStyleId>
              </a:tblPr>
              <a:tblGrid>
                <a:gridCol w="2445900">
                  <a:extLst>
                    <a:ext uri="{9D8B030D-6E8A-4147-A177-3AD203B41FA5}">
                      <a16:colId xmlns:a16="http://schemas.microsoft.com/office/drawing/2014/main" val="20000"/>
                    </a:ext>
                  </a:extLst>
                </a:gridCol>
                <a:gridCol w="596625">
                  <a:extLst>
                    <a:ext uri="{9D8B030D-6E8A-4147-A177-3AD203B41FA5}">
                      <a16:colId xmlns:a16="http://schemas.microsoft.com/office/drawing/2014/main" val="20001"/>
                    </a:ext>
                  </a:extLst>
                </a:gridCol>
                <a:gridCol w="556550">
                  <a:extLst>
                    <a:ext uri="{9D8B030D-6E8A-4147-A177-3AD203B41FA5}">
                      <a16:colId xmlns:a16="http://schemas.microsoft.com/office/drawing/2014/main" val="20002"/>
                    </a:ext>
                  </a:extLst>
                </a:gridCol>
                <a:gridCol w="1020350">
                  <a:extLst>
                    <a:ext uri="{9D8B030D-6E8A-4147-A177-3AD203B41FA5}">
                      <a16:colId xmlns:a16="http://schemas.microsoft.com/office/drawing/2014/main" val="20003"/>
                    </a:ext>
                  </a:extLst>
                </a:gridCol>
                <a:gridCol w="890475">
                  <a:extLst>
                    <a:ext uri="{9D8B030D-6E8A-4147-A177-3AD203B41FA5}">
                      <a16:colId xmlns:a16="http://schemas.microsoft.com/office/drawing/2014/main" val="20004"/>
                    </a:ext>
                  </a:extLst>
                </a:gridCol>
                <a:gridCol w="1011075">
                  <a:extLst>
                    <a:ext uri="{9D8B030D-6E8A-4147-A177-3AD203B41FA5}">
                      <a16:colId xmlns:a16="http://schemas.microsoft.com/office/drawing/2014/main" val="20005"/>
                    </a:ext>
                  </a:extLst>
                </a:gridCol>
                <a:gridCol w="1113100">
                  <a:extLst>
                    <a:ext uri="{9D8B030D-6E8A-4147-A177-3AD203B41FA5}">
                      <a16:colId xmlns:a16="http://schemas.microsoft.com/office/drawing/2014/main" val="20006"/>
                    </a:ext>
                  </a:extLst>
                </a:gridCol>
                <a:gridCol w="1210050">
                  <a:extLst>
                    <a:ext uri="{9D8B030D-6E8A-4147-A177-3AD203B41FA5}">
                      <a16:colId xmlns:a16="http://schemas.microsoft.com/office/drawing/2014/main" val="20007"/>
                    </a:ext>
                  </a:extLst>
                </a:gridCol>
                <a:gridCol w="867750">
                  <a:extLst>
                    <a:ext uri="{9D8B030D-6E8A-4147-A177-3AD203B41FA5}">
                      <a16:colId xmlns:a16="http://schemas.microsoft.com/office/drawing/2014/main" val="20008"/>
                    </a:ext>
                  </a:extLst>
                </a:gridCol>
                <a:gridCol w="1030750">
                  <a:extLst>
                    <a:ext uri="{9D8B030D-6E8A-4147-A177-3AD203B41FA5}">
                      <a16:colId xmlns:a16="http://schemas.microsoft.com/office/drawing/2014/main" val="20009"/>
                    </a:ext>
                  </a:extLst>
                </a:gridCol>
                <a:gridCol w="895225">
                  <a:extLst>
                    <a:ext uri="{9D8B030D-6E8A-4147-A177-3AD203B41FA5}">
                      <a16:colId xmlns:a16="http://schemas.microsoft.com/office/drawing/2014/main" val="20010"/>
                    </a:ext>
                  </a:extLst>
                </a:gridCol>
              </a:tblGrid>
              <a:tr h="847875">
                <a:tc>
                  <a:txBody>
                    <a:bodyPr/>
                    <a:lstStyle/>
                    <a:p>
                      <a:pPr marL="0" marR="0" lvl="0" indent="0" algn="ctr" rtl="0">
                        <a:lnSpc>
                          <a:spcPct val="107000"/>
                        </a:lnSpc>
                        <a:spcBef>
                          <a:spcPts val="0"/>
                        </a:spcBef>
                        <a:spcAft>
                          <a:spcPts val="0"/>
                        </a:spcAft>
                        <a:buNone/>
                      </a:pPr>
                      <a:r>
                        <a:rPr lang="tr-TR" sz="1200">
                          <a:solidFill>
                            <a:srgbClr val="FF0000"/>
                          </a:solidFill>
                        </a:rPr>
                        <a:t>EĞİTİM ALANI</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Sayısı</a:t>
                      </a:r>
                      <a:endParaRPr/>
                    </a:p>
                    <a:p>
                      <a:pPr marL="0" marR="0" lvl="0" indent="0" algn="ctr" rtl="0">
                        <a:lnSpc>
                          <a:spcPct val="107000"/>
                        </a:lnSpc>
                        <a:spcBef>
                          <a:spcPts val="0"/>
                        </a:spcBef>
                        <a:spcAft>
                          <a:spcPts val="0"/>
                        </a:spcAft>
                        <a:buNone/>
                      </a:pPr>
                      <a:r>
                        <a:rPr lang="tr-TR" sz="1200">
                          <a:solidFill>
                            <a:srgbClr val="FF0000"/>
                          </a:solidFill>
                        </a:rPr>
                        <a:t>(Adet )</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Alanı (m</a:t>
                      </a:r>
                      <a:r>
                        <a:rPr lang="tr-TR" sz="1200" baseline="30000">
                          <a:solidFill>
                            <a:srgbClr val="FF0000"/>
                          </a:solidFill>
                        </a:rPr>
                        <a:t>2</a:t>
                      </a:r>
                      <a:r>
                        <a:rPr lang="tr-TR" sz="1200">
                          <a:solidFill>
                            <a:srgbClr val="FF0000"/>
                          </a:solidFill>
                        </a:rPr>
                        <a:t>)</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Kapasitesi </a:t>
                      </a:r>
                      <a:endParaRPr sz="1200">
                        <a:solidFill>
                          <a:srgbClr val="FF0000"/>
                        </a:solidFill>
                      </a:endParaRPr>
                    </a:p>
                    <a:p>
                      <a:pPr marL="0" marR="0" lvl="0" indent="0" algn="ctr" rtl="0">
                        <a:lnSpc>
                          <a:spcPct val="107000"/>
                        </a:lnSpc>
                        <a:spcBef>
                          <a:spcPts val="0"/>
                        </a:spcBef>
                        <a:spcAft>
                          <a:spcPts val="0"/>
                        </a:spcAft>
                        <a:buNone/>
                      </a:pPr>
                      <a:r>
                        <a:rPr lang="tr-TR" sz="1200">
                          <a:solidFill>
                            <a:srgbClr val="FF0000"/>
                          </a:solidFill>
                        </a:rPr>
                        <a:t>(Kişi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Haftalık Kullanım Süresi (Saat)</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Bilgisayar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Bilgisayar ve 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Akılla Tahta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Kablolu İnternet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Wi-Fi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232100">
                <a:tc>
                  <a:txBody>
                    <a:bodyPr/>
                    <a:lstStyle/>
                    <a:p>
                      <a:pPr marL="36000" marR="0" lvl="0" indent="0" algn="l" rtl="0">
                        <a:lnSpc>
                          <a:spcPct val="100000"/>
                        </a:lnSpc>
                        <a:spcBef>
                          <a:spcPts val="0"/>
                        </a:spcBef>
                        <a:spcAft>
                          <a:spcPts val="0"/>
                        </a:spcAft>
                        <a:buNone/>
                      </a:pPr>
                      <a:r>
                        <a:rPr lang="tr-TR" sz="1400" b="1"/>
                        <a:t>Amfi</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1"/>
                  </a:ext>
                </a:extLst>
              </a:tr>
              <a:tr h="232100">
                <a:tc>
                  <a:txBody>
                    <a:bodyPr/>
                    <a:lstStyle/>
                    <a:p>
                      <a:pPr marL="36000" marR="0" lvl="0" indent="0" algn="l" rtl="0">
                        <a:lnSpc>
                          <a:spcPct val="100000"/>
                        </a:lnSpc>
                        <a:spcBef>
                          <a:spcPts val="0"/>
                        </a:spcBef>
                        <a:spcAft>
                          <a:spcPts val="0"/>
                        </a:spcAft>
                        <a:buNone/>
                      </a:pPr>
                      <a:r>
                        <a:rPr lang="tr-TR" sz="1400" b="1"/>
                        <a:t>Sınıf</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2</a:t>
                      </a:r>
                      <a:endParaRPr sz="11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55,91</a:t>
                      </a:r>
                      <a:endParaRPr/>
                    </a:p>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88,67</a:t>
                      </a:r>
                      <a:endParaRPr sz="11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t> 68</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2</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2</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2</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1</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2</a:t>
                      </a: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b="1"/>
                        <a:t> 2</a:t>
                      </a:r>
                      <a:endParaRPr sz="1100" b="1">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232100">
                <a:tc>
                  <a:txBody>
                    <a:bodyPr/>
                    <a:lstStyle/>
                    <a:p>
                      <a:pPr marL="36000" marR="0" lvl="0" indent="0" algn="l" rtl="0">
                        <a:lnSpc>
                          <a:spcPct val="100000"/>
                        </a:lnSpc>
                        <a:spcBef>
                          <a:spcPts val="0"/>
                        </a:spcBef>
                        <a:spcAft>
                          <a:spcPts val="0"/>
                        </a:spcAft>
                        <a:buNone/>
                      </a:pPr>
                      <a:r>
                        <a:rPr lang="tr-TR" sz="1400" b="1"/>
                        <a:t>Atölye</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232100">
                <a:tc>
                  <a:txBody>
                    <a:bodyPr/>
                    <a:lstStyle/>
                    <a:p>
                      <a:pPr marL="36000" marR="0" lvl="0" indent="0" algn="l" rtl="0">
                        <a:lnSpc>
                          <a:spcPct val="100000"/>
                        </a:lnSpc>
                        <a:spcBef>
                          <a:spcPts val="0"/>
                        </a:spcBef>
                        <a:spcAft>
                          <a:spcPts val="0"/>
                        </a:spcAft>
                        <a:buNone/>
                      </a:pPr>
                      <a:r>
                        <a:rPr lang="tr-TR" sz="1400" b="1"/>
                        <a:t>Seminer Salonu</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232100">
                <a:tc>
                  <a:txBody>
                    <a:bodyPr/>
                    <a:lstStyle/>
                    <a:p>
                      <a:pPr marL="36000" marR="0" lvl="0" indent="0" algn="l" rtl="0">
                        <a:lnSpc>
                          <a:spcPct val="100000"/>
                        </a:lnSpc>
                        <a:spcBef>
                          <a:spcPts val="0"/>
                        </a:spcBef>
                        <a:spcAft>
                          <a:spcPts val="0"/>
                        </a:spcAft>
                        <a:buClr>
                          <a:schemeClr val="dk1"/>
                        </a:buClr>
                        <a:buSzPts val="1400"/>
                        <a:buFont typeface="Calibri"/>
                        <a:buNone/>
                      </a:pPr>
                      <a:r>
                        <a:rPr lang="tr-TR" sz="1400" b="1">
                          <a:latin typeface="Calibri"/>
                          <a:ea typeface="Calibri"/>
                          <a:cs typeface="Calibri"/>
                          <a:sym typeface="Calibri"/>
                        </a:rPr>
                        <a:t>Toplantı Salonu</a:t>
                      </a:r>
                      <a:endParaRPr sz="1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232100">
                <a:tc>
                  <a:txBody>
                    <a:bodyPr/>
                    <a:lstStyle/>
                    <a:p>
                      <a:pPr marL="36000" marR="0" lvl="0" indent="0" algn="l" rtl="0">
                        <a:lnSpc>
                          <a:spcPct val="100000"/>
                        </a:lnSpc>
                        <a:spcBef>
                          <a:spcPts val="0"/>
                        </a:spcBef>
                        <a:spcAft>
                          <a:spcPts val="0"/>
                        </a:spcAft>
                        <a:buNone/>
                      </a:pPr>
                      <a:r>
                        <a:rPr lang="tr-TR" sz="1400" b="1"/>
                        <a:t>Orkestra Dersliği</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232100">
                <a:tc>
                  <a:txBody>
                    <a:bodyPr/>
                    <a:lstStyle/>
                    <a:p>
                      <a:pPr marL="36000" marR="0" lvl="0" indent="0" algn="l" rtl="0">
                        <a:lnSpc>
                          <a:spcPct val="100000"/>
                        </a:lnSpc>
                        <a:spcBef>
                          <a:spcPts val="0"/>
                        </a:spcBef>
                        <a:spcAft>
                          <a:spcPts val="0"/>
                        </a:spcAft>
                        <a:buNone/>
                      </a:pPr>
                      <a:r>
                        <a:rPr lang="tr-TR" sz="1400" b="1"/>
                        <a:t>Drama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232100">
                <a:tc>
                  <a:txBody>
                    <a:bodyPr/>
                    <a:lstStyle/>
                    <a:p>
                      <a:pPr marL="36000" marR="0" lvl="0" indent="0" algn="l" rtl="0">
                        <a:lnSpc>
                          <a:spcPct val="100000"/>
                        </a:lnSpc>
                        <a:spcBef>
                          <a:spcPts val="0"/>
                        </a:spcBef>
                        <a:spcAft>
                          <a:spcPts val="0"/>
                        </a:spcAft>
                        <a:buNone/>
                      </a:pPr>
                      <a:r>
                        <a:rPr lang="tr-TR" sz="1400" b="1"/>
                        <a:t>Öğrenci Çalışma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232100">
                <a:tc>
                  <a:txBody>
                    <a:bodyPr/>
                    <a:lstStyle/>
                    <a:p>
                      <a:pPr marL="36000" marR="0" lvl="0" indent="0" algn="l" rtl="0">
                        <a:lnSpc>
                          <a:spcPct val="100000"/>
                        </a:lnSpc>
                        <a:spcBef>
                          <a:spcPts val="0"/>
                        </a:spcBef>
                        <a:spcAft>
                          <a:spcPts val="0"/>
                        </a:spcAft>
                        <a:buNone/>
                      </a:pPr>
                      <a:r>
                        <a:rPr lang="tr-TR" sz="1400" b="1"/>
                        <a:t>Proje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r h="457525">
                <a:tc>
                  <a:txBody>
                    <a:bodyPr/>
                    <a:lstStyle/>
                    <a:p>
                      <a:pPr marL="36000" marR="0" lvl="0" indent="0" algn="l" rtl="0">
                        <a:lnSpc>
                          <a:spcPct val="100000"/>
                        </a:lnSpc>
                        <a:spcBef>
                          <a:spcPts val="0"/>
                        </a:spcBef>
                        <a:spcAft>
                          <a:spcPts val="0"/>
                        </a:spcAft>
                        <a:buNone/>
                      </a:pPr>
                      <a:r>
                        <a:rPr lang="tr-TR" sz="1400" b="1"/>
                        <a:t>Eğitim Laboratuvarı (Ders Uygulaması)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0"/>
                  </a:ext>
                </a:extLst>
              </a:tr>
              <a:tr h="232100">
                <a:tc>
                  <a:txBody>
                    <a:bodyPr/>
                    <a:lstStyle/>
                    <a:p>
                      <a:pPr marL="36000" marR="0" lvl="0" indent="0" algn="l" rtl="0">
                        <a:lnSpc>
                          <a:spcPct val="100000"/>
                        </a:lnSpc>
                        <a:spcBef>
                          <a:spcPts val="0"/>
                        </a:spcBef>
                        <a:spcAft>
                          <a:spcPts val="0"/>
                        </a:spcAft>
                        <a:buNone/>
                      </a:pPr>
                      <a:r>
                        <a:rPr lang="tr-TR" sz="1400" b="1"/>
                        <a:t>Teknoloji Laboratuvarı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1"/>
                  </a:ext>
                </a:extLst>
              </a:tr>
              <a:tr h="232100">
                <a:tc>
                  <a:txBody>
                    <a:bodyPr/>
                    <a:lstStyle/>
                    <a:p>
                      <a:pPr marL="36000" marR="0" lvl="0" indent="0" algn="l" rtl="0">
                        <a:lnSpc>
                          <a:spcPct val="100000"/>
                        </a:lnSpc>
                        <a:spcBef>
                          <a:spcPts val="0"/>
                        </a:spcBef>
                        <a:spcAft>
                          <a:spcPts val="0"/>
                        </a:spcAft>
                        <a:buNone/>
                      </a:pPr>
                      <a:r>
                        <a:rPr lang="tr-TR" sz="1400" b="1"/>
                        <a:t>Bilgisayar Laboratuvarı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1</a:t>
                      </a:r>
                      <a:endParaRPr sz="11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87,36</a:t>
                      </a:r>
                      <a:endParaRPr sz="1100" b="1">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100" b="1"/>
                        <a:t> </a:t>
                      </a:r>
                      <a:endParaRPr sz="1100" b="1"/>
                    </a:p>
                    <a:p>
                      <a:pPr marL="0" marR="0" lvl="0" indent="0" algn="ctr" rtl="0">
                        <a:lnSpc>
                          <a:spcPct val="107000"/>
                        </a:lnSpc>
                        <a:spcBef>
                          <a:spcPts val="0"/>
                        </a:spcBef>
                        <a:spcAft>
                          <a:spcPts val="0"/>
                        </a:spcAft>
                        <a:buNone/>
                      </a:pPr>
                      <a:r>
                        <a:rPr lang="tr-TR" sz="1100" b="1">
                          <a:latin typeface="Times New Roman"/>
                          <a:ea typeface="Times New Roman"/>
                          <a:cs typeface="Times New Roman"/>
                          <a:sym typeface="Times New Roman"/>
                        </a:rPr>
                        <a:t>51</a:t>
                      </a:r>
                      <a:endParaRPr/>
                    </a:p>
                    <a:p>
                      <a:pPr marL="0" marR="0" lvl="0" indent="0" algn="ctr" rtl="0">
                        <a:lnSpc>
                          <a:spcPct val="107000"/>
                        </a:lnSpc>
                        <a:spcBef>
                          <a:spcPts val="0"/>
                        </a:spcBef>
                        <a:spcAft>
                          <a:spcPts val="0"/>
                        </a:spcAft>
                        <a:buNone/>
                      </a:pPr>
                      <a:endParaRPr sz="1100" b="1">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100"/>
                        <a:t> </a:t>
                      </a:r>
                      <a:r>
                        <a:rPr lang="tr-TR" sz="1100" b="1"/>
                        <a:t>26 saat</a:t>
                      </a:r>
                      <a:endParaRPr/>
                    </a:p>
                    <a:p>
                      <a:pPr marL="0" marR="0" lvl="0" indent="0" algn="ctr" rtl="0">
                        <a:lnSpc>
                          <a:spcPct val="107000"/>
                        </a:lnSpc>
                        <a:spcBef>
                          <a:spcPts val="0"/>
                        </a:spcBef>
                        <a:spcAft>
                          <a:spcPts val="0"/>
                        </a:spcAft>
                        <a:buNone/>
                      </a:pPr>
                      <a:r>
                        <a:rPr lang="tr-TR" sz="1100" b="1"/>
                        <a:t>Birim Öğretim ders yükü %65 (MYS)</a:t>
                      </a:r>
                      <a:endParaRPr sz="1100" b="1">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2"/>
                  </a:ext>
                </a:extLst>
              </a:tr>
              <a:tr h="232100">
                <a:tc>
                  <a:txBody>
                    <a:bodyPr/>
                    <a:lstStyle/>
                    <a:p>
                      <a:pPr marL="36000" marR="0" lvl="0" indent="0" algn="r" rtl="0">
                        <a:lnSpc>
                          <a:spcPct val="100000"/>
                        </a:lnSpc>
                        <a:spcBef>
                          <a:spcPts val="0"/>
                        </a:spcBef>
                        <a:spcAft>
                          <a:spcPts val="0"/>
                        </a:spcAft>
                        <a:buNone/>
                      </a:pPr>
                      <a:r>
                        <a:rPr lang="tr-TR" sz="1100"/>
                        <a:t>                                </a:t>
                      </a:r>
                      <a:r>
                        <a:rPr lang="tr-TR" sz="1400">
                          <a:solidFill>
                            <a:srgbClr val="FF0000"/>
                          </a:solidFill>
                        </a:rPr>
                        <a:t>TOPLAM</a:t>
                      </a:r>
                      <a:endParaRPr sz="14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3"/>
                  </a:ext>
                </a:extLst>
              </a:tr>
            </a:tbl>
          </a:graphicData>
        </a:graphic>
      </p:graphicFrame>
      <p:sp>
        <p:nvSpPr>
          <p:cNvPr id="607" name="Google Shape;607;p46"/>
          <p:cNvSpPr txBox="1"/>
          <p:nvPr/>
        </p:nvSpPr>
        <p:spPr>
          <a:xfrm>
            <a:off x="109366" y="6017843"/>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tabloda verilen eğitim alanlarına göre cevaplayınız.</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611"/>
        <p:cNvGrpSpPr/>
        <p:nvPr/>
      </p:nvGrpSpPr>
      <p:grpSpPr>
        <a:xfrm>
          <a:off x="0" y="0"/>
          <a:ext cx="0" cy="0"/>
          <a:chOff x="0" y="0"/>
          <a:chExt cx="0" cy="0"/>
        </a:xfrm>
      </p:grpSpPr>
      <p:sp>
        <p:nvSpPr>
          <p:cNvPr id="612" name="Google Shape;612;p47"/>
          <p:cNvSpPr txBox="1">
            <a:spLocks noGrp="1"/>
          </p:cNvSpPr>
          <p:nvPr>
            <p:ph type="title"/>
          </p:nvPr>
        </p:nvSpPr>
        <p:spPr>
          <a:xfrm>
            <a:off x="561535" y="856084"/>
            <a:ext cx="10140376" cy="6415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Altyapı ve Tesisler: </a:t>
            </a:r>
            <a:r>
              <a:rPr lang="tr-TR" sz="2800" b="1">
                <a:solidFill>
                  <a:srgbClr val="485793"/>
                </a:solidFill>
                <a:latin typeface="Calibri"/>
                <a:ea typeface="Calibri"/>
                <a:cs typeface="Calibri"/>
                <a:sym typeface="Calibri"/>
              </a:rPr>
              <a:t>Sağlık, Sosyal, Kültürel ve Sportif Alanlar</a:t>
            </a:r>
            <a:endParaRPr sz="2800">
              <a:solidFill>
                <a:srgbClr val="485793"/>
              </a:solidFill>
            </a:endParaRPr>
          </a:p>
        </p:txBody>
      </p:sp>
      <p:sp>
        <p:nvSpPr>
          <p:cNvPr id="613" name="Google Shape;613;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14" name="Google Shape;61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48</a:t>
            </a:fld>
            <a:endParaRPr/>
          </a:p>
        </p:txBody>
      </p:sp>
      <p:graphicFrame>
        <p:nvGraphicFramePr>
          <p:cNvPr id="615" name="Google Shape;615;p47"/>
          <p:cNvGraphicFramePr/>
          <p:nvPr/>
        </p:nvGraphicFramePr>
        <p:xfrm>
          <a:off x="416285" y="2039839"/>
          <a:ext cx="11406250" cy="3812300"/>
        </p:xfrm>
        <a:graphic>
          <a:graphicData uri="http://schemas.openxmlformats.org/drawingml/2006/table">
            <a:tbl>
              <a:tblPr firstRow="1" firstCol="1" bandRow="1">
                <a:noFill/>
                <a:tableStyleId>{AFF1343A-BB85-4D14-9737-C0707BBEDAA2}</a:tableStyleId>
              </a:tblPr>
              <a:tblGrid>
                <a:gridCol w="5245600">
                  <a:extLst>
                    <a:ext uri="{9D8B030D-6E8A-4147-A177-3AD203B41FA5}">
                      <a16:colId xmlns:a16="http://schemas.microsoft.com/office/drawing/2014/main" val="20000"/>
                    </a:ext>
                  </a:extLst>
                </a:gridCol>
                <a:gridCol w="1847275">
                  <a:extLst>
                    <a:ext uri="{9D8B030D-6E8A-4147-A177-3AD203B41FA5}">
                      <a16:colId xmlns:a16="http://schemas.microsoft.com/office/drawing/2014/main" val="20001"/>
                    </a:ext>
                  </a:extLst>
                </a:gridCol>
                <a:gridCol w="1551700">
                  <a:extLst>
                    <a:ext uri="{9D8B030D-6E8A-4147-A177-3AD203B41FA5}">
                      <a16:colId xmlns:a16="http://schemas.microsoft.com/office/drawing/2014/main" val="20002"/>
                    </a:ext>
                  </a:extLst>
                </a:gridCol>
                <a:gridCol w="2761675">
                  <a:extLst>
                    <a:ext uri="{9D8B030D-6E8A-4147-A177-3AD203B41FA5}">
                      <a16:colId xmlns:a16="http://schemas.microsoft.com/office/drawing/2014/main" val="20003"/>
                    </a:ext>
                  </a:extLst>
                </a:gridCol>
              </a:tblGrid>
              <a:tr h="652150">
                <a:tc>
                  <a:txBody>
                    <a:bodyPr/>
                    <a:lstStyle/>
                    <a:p>
                      <a:pPr marL="0" marR="0" lvl="0" indent="0" algn="ctr" rtl="0">
                        <a:lnSpc>
                          <a:spcPct val="107000"/>
                        </a:lnSpc>
                        <a:spcBef>
                          <a:spcPts val="0"/>
                        </a:spcBef>
                        <a:spcAft>
                          <a:spcPts val="0"/>
                        </a:spcAft>
                        <a:buNone/>
                      </a:pPr>
                      <a:r>
                        <a:rPr lang="tr-TR" sz="2400" b="1">
                          <a:solidFill>
                            <a:srgbClr val="FF0000"/>
                          </a:solidFill>
                          <a:latin typeface="Calibri"/>
                          <a:ea typeface="Calibri"/>
                          <a:cs typeface="Calibri"/>
                          <a:sym typeface="Calibri"/>
                        </a:rPr>
                        <a:t>Sağlık, Sosyal, Kültürel ve Sportif Alanlar</a:t>
                      </a:r>
                      <a:endParaRPr sz="24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Sayısı (Adet )</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Alanı (m</a:t>
                      </a:r>
                      <a:r>
                        <a:rPr lang="tr-TR" sz="2000" b="1" baseline="30000">
                          <a:solidFill>
                            <a:srgbClr val="FF0000"/>
                          </a:solidFill>
                          <a:latin typeface="Calibri"/>
                          <a:ea typeface="Calibri"/>
                          <a:cs typeface="Calibri"/>
                          <a:sym typeface="Calibri"/>
                        </a:rPr>
                        <a:t>2</a:t>
                      </a:r>
                      <a:r>
                        <a:rPr lang="tr-TR" sz="2000" b="1">
                          <a:solidFill>
                            <a:srgbClr val="FF0000"/>
                          </a:solidFill>
                          <a:latin typeface="Calibri"/>
                          <a:ea typeface="Calibri"/>
                          <a:cs typeface="Calibri"/>
                          <a:sym typeface="Calibri"/>
                        </a:rPr>
                        <a:t>)</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Kapasitesi (Kişi Sayısı)</a:t>
                      </a:r>
                      <a:endParaRPr sz="20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Açık Spor Sahası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Kapalı Spor Sahası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Kantin/Kafeterya</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Yemekhane</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Mescit</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Öğrenci Kulüp Odası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51450">
                <a:tc>
                  <a:txBody>
                    <a:bodyPr/>
                    <a:lstStyle/>
                    <a:p>
                      <a:pPr marL="0" marR="0" lvl="0" indent="0" algn="r" rtl="0">
                        <a:lnSpc>
                          <a:spcPct val="107000"/>
                        </a:lnSpc>
                        <a:spcBef>
                          <a:spcPts val="0"/>
                        </a:spcBef>
                        <a:spcAft>
                          <a:spcPts val="0"/>
                        </a:spcAft>
                        <a:buNone/>
                      </a:pPr>
                      <a:r>
                        <a:rPr lang="tr-TR" sz="2400" b="1">
                          <a:solidFill>
                            <a:srgbClr val="FF0000"/>
                          </a:solidFill>
                          <a:latin typeface="Calibri"/>
                          <a:ea typeface="Calibri"/>
                          <a:cs typeface="Calibri"/>
                          <a:sym typeface="Calibri"/>
                        </a:rPr>
                        <a:t>                                TOPLAM</a:t>
                      </a:r>
                      <a:endParaRPr sz="24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619"/>
        <p:cNvGrpSpPr/>
        <p:nvPr/>
      </p:nvGrpSpPr>
      <p:grpSpPr>
        <a:xfrm>
          <a:off x="0" y="0"/>
          <a:ext cx="0" cy="0"/>
          <a:chOff x="0" y="0"/>
          <a:chExt cx="0" cy="0"/>
        </a:xfrm>
      </p:grpSpPr>
      <p:sp>
        <p:nvSpPr>
          <p:cNvPr id="620" name="Google Shape;620;p48"/>
          <p:cNvSpPr txBox="1">
            <a:spLocks noGrp="1"/>
          </p:cNvSpPr>
          <p:nvPr>
            <p:ph type="title"/>
          </p:nvPr>
        </p:nvSpPr>
        <p:spPr>
          <a:xfrm>
            <a:off x="838200" y="924960"/>
            <a:ext cx="10140376" cy="61622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Hizmet Alanları</a:t>
            </a:r>
            <a:endParaRPr sz="2800">
              <a:solidFill>
                <a:srgbClr val="3333FF"/>
              </a:solidFill>
            </a:endParaRPr>
          </a:p>
        </p:txBody>
      </p:sp>
      <p:sp>
        <p:nvSpPr>
          <p:cNvPr id="621" name="Google Shape;62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22" name="Google Shape;62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49</a:t>
            </a:fld>
            <a:endParaRPr/>
          </a:p>
        </p:txBody>
      </p:sp>
      <p:sp>
        <p:nvSpPr>
          <p:cNvPr id="623" name="Google Shape;623;p48"/>
          <p:cNvSpPr/>
          <p:nvPr/>
        </p:nvSpPr>
        <p:spPr>
          <a:xfrm>
            <a:off x="11801284" y="6586463"/>
            <a:ext cx="234962" cy="270024"/>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aphicFrame>
        <p:nvGraphicFramePr>
          <p:cNvPr id="624" name="Google Shape;624;p48"/>
          <p:cNvGraphicFramePr/>
          <p:nvPr/>
        </p:nvGraphicFramePr>
        <p:xfrm>
          <a:off x="346080" y="2068815"/>
          <a:ext cx="11572675" cy="3090194"/>
        </p:xfrm>
        <a:graphic>
          <a:graphicData uri="http://schemas.openxmlformats.org/drawingml/2006/table">
            <a:tbl>
              <a:tblPr firstRow="1" firstCol="1" bandRow="1">
                <a:noFill/>
                <a:tableStyleId>{3673A5A6-AA55-4509-8DD8-B38B00E81409}</a:tableStyleId>
              </a:tblPr>
              <a:tblGrid>
                <a:gridCol w="2436125">
                  <a:extLst>
                    <a:ext uri="{9D8B030D-6E8A-4147-A177-3AD203B41FA5}">
                      <a16:colId xmlns:a16="http://schemas.microsoft.com/office/drawing/2014/main" val="20000"/>
                    </a:ext>
                  </a:extLst>
                </a:gridCol>
                <a:gridCol w="1023175">
                  <a:extLst>
                    <a:ext uri="{9D8B030D-6E8A-4147-A177-3AD203B41FA5}">
                      <a16:colId xmlns:a16="http://schemas.microsoft.com/office/drawing/2014/main" val="20001"/>
                    </a:ext>
                  </a:extLst>
                </a:gridCol>
                <a:gridCol w="1560950">
                  <a:extLst>
                    <a:ext uri="{9D8B030D-6E8A-4147-A177-3AD203B41FA5}">
                      <a16:colId xmlns:a16="http://schemas.microsoft.com/office/drawing/2014/main" val="20002"/>
                    </a:ext>
                  </a:extLst>
                </a:gridCol>
                <a:gridCol w="1551700">
                  <a:extLst>
                    <a:ext uri="{9D8B030D-6E8A-4147-A177-3AD203B41FA5}">
                      <a16:colId xmlns:a16="http://schemas.microsoft.com/office/drawing/2014/main" val="20003"/>
                    </a:ext>
                  </a:extLst>
                </a:gridCol>
                <a:gridCol w="2493825">
                  <a:extLst>
                    <a:ext uri="{9D8B030D-6E8A-4147-A177-3AD203B41FA5}">
                      <a16:colId xmlns:a16="http://schemas.microsoft.com/office/drawing/2014/main" val="20004"/>
                    </a:ext>
                  </a:extLst>
                </a:gridCol>
                <a:gridCol w="2506900">
                  <a:extLst>
                    <a:ext uri="{9D8B030D-6E8A-4147-A177-3AD203B41FA5}">
                      <a16:colId xmlns:a16="http://schemas.microsoft.com/office/drawing/2014/main" val="20005"/>
                    </a:ext>
                  </a:extLst>
                </a:gridCol>
              </a:tblGrid>
              <a:tr h="861275">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Sayısı</a:t>
                      </a:r>
                      <a:endParaRPr sz="2000">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Sayısı (Adet)</a:t>
                      </a:r>
                      <a:endParaRPr sz="20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Alanı (m</a:t>
                      </a:r>
                      <a:r>
                        <a:rPr lang="tr-TR" sz="2000" baseline="30000">
                          <a:solidFill>
                            <a:srgbClr val="FF0000"/>
                          </a:solidFill>
                          <a:latin typeface="Calibri"/>
                          <a:ea typeface="Calibri"/>
                          <a:cs typeface="Calibri"/>
                          <a:sym typeface="Calibri"/>
                        </a:rPr>
                        <a:t>2)</a:t>
                      </a:r>
                      <a:endParaRPr sz="20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Başına Düşen Personel Sayısı</a:t>
                      </a:r>
                      <a:endParaRPr sz="2000">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Başına Düşen Fiziksel Alan (m</a:t>
                      </a:r>
                      <a:r>
                        <a:rPr lang="tr-TR" sz="2000" baseline="30000">
                          <a:solidFill>
                            <a:srgbClr val="FF0000"/>
                          </a:solidFill>
                          <a:latin typeface="Calibri"/>
                          <a:ea typeface="Calibri"/>
                          <a:cs typeface="Calibri"/>
                          <a:sym typeface="Calibri"/>
                        </a:rPr>
                        <a:t>2</a:t>
                      </a:r>
                      <a:r>
                        <a:rPr lang="tr-TR" sz="2000">
                          <a:solidFill>
                            <a:srgbClr val="FF0000"/>
                          </a:solidFill>
                          <a:latin typeface="Calibri"/>
                          <a:ea typeface="Calibri"/>
                          <a:cs typeface="Calibri"/>
                          <a:sym typeface="Calibri"/>
                        </a:rPr>
                        <a:t>)</a:t>
                      </a:r>
                      <a:endParaRPr sz="200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9085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Akademik Personel Hizmet Alanları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9</a:t>
                      </a:r>
                      <a:endParaRPr sz="20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9</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174,15</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1</a:t>
                      </a:r>
                      <a:endParaRPr sz="2000">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19,35</a:t>
                      </a:r>
                      <a:endParaRPr sz="2000">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6049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İdari Personel Hizmet Alanları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6</a:t>
                      </a:r>
                      <a:endParaRPr sz="20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4</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121,39 </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1</a:t>
                      </a:r>
                      <a:endParaRPr sz="2000">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20,23 </a:t>
                      </a:r>
                      <a:endParaRPr sz="200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600675">
                <a:tc>
                  <a:txBody>
                    <a:bodyPr/>
                    <a:lstStyle/>
                    <a:p>
                      <a:pPr marL="0" marR="0" lvl="0" indent="0" algn="r" rtl="0">
                        <a:lnSpc>
                          <a:spcPct val="107000"/>
                        </a:lnSpc>
                        <a:spcBef>
                          <a:spcPts val="0"/>
                        </a:spcBef>
                        <a:spcAft>
                          <a:spcPts val="0"/>
                        </a:spcAft>
                        <a:buNone/>
                      </a:pPr>
                      <a:r>
                        <a:rPr lang="tr-TR" sz="2000">
                          <a:solidFill>
                            <a:srgbClr val="FF0000"/>
                          </a:solidFill>
                          <a:latin typeface="Calibri"/>
                          <a:ea typeface="Calibri"/>
                          <a:cs typeface="Calibri"/>
                          <a:sym typeface="Calibri"/>
                        </a:rPr>
                        <a:t>                               TOPLAM</a:t>
                      </a:r>
                      <a:endParaRPr sz="2000">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t>12</a:t>
                      </a:r>
                      <a:endParaRPr sz="2000">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13</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295,54</a:t>
                      </a:r>
                      <a:endParaRPr sz="20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t>1</a:t>
                      </a:r>
                      <a:endParaRPr sz="2000">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39,58</a:t>
                      </a:r>
                      <a:endParaRPr sz="200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209"/>
        <p:cNvGrpSpPr/>
        <p:nvPr/>
      </p:nvGrpSpPr>
      <p:grpSpPr>
        <a:xfrm>
          <a:off x="0" y="0"/>
          <a:ext cx="0" cy="0"/>
          <a:chOff x="0" y="0"/>
          <a:chExt cx="0" cy="0"/>
        </a:xfrm>
      </p:grpSpPr>
      <p:sp>
        <p:nvSpPr>
          <p:cNvPr id="210" name="Google Shape;21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11" name="Google Shape;21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a:t>
            </a:fld>
            <a:endParaRPr/>
          </a:p>
        </p:txBody>
      </p:sp>
      <p:sp>
        <p:nvSpPr>
          <p:cNvPr id="212" name="Google Shape;212;p5"/>
          <p:cNvSpPr txBox="1"/>
          <p:nvPr/>
        </p:nvSpPr>
        <p:spPr>
          <a:xfrm>
            <a:off x="-1" y="797551"/>
            <a:ext cx="10741891" cy="69031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0000"/>
              </a:buClr>
              <a:buSzPts val="3200"/>
              <a:buFont typeface="Calibri"/>
              <a:buNone/>
            </a:pPr>
            <a:r>
              <a:rPr lang="tr-TR" sz="3200" b="1" i="0" u="none" strike="noStrike" cap="none">
                <a:solidFill>
                  <a:srgbClr val="FF0000"/>
                </a:solidFill>
                <a:latin typeface="Calibri"/>
                <a:ea typeface="Calibri"/>
                <a:cs typeface="Calibri"/>
                <a:sym typeface="Calibri"/>
              </a:rPr>
              <a:t>YÖNETİM: </a:t>
            </a:r>
            <a:r>
              <a:rPr lang="tr-TR" sz="3200" b="1" i="0" u="none" strike="noStrike" cap="none">
                <a:solidFill>
                  <a:srgbClr val="3333FF"/>
                </a:solidFill>
                <a:latin typeface="Calibri"/>
                <a:ea typeface="Calibri"/>
                <a:cs typeface="Calibri"/>
                <a:sym typeface="Calibri"/>
              </a:rPr>
              <a:t>Bölüm Başkanlıkları</a:t>
            </a:r>
            <a:endParaRPr sz="3200" b="0" i="0" u="none" strike="noStrike" cap="none">
              <a:solidFill>
                <a:srgbClr val="3333FF"/>
              </a:solidFill>
              <a:latin typeface="Calibri"/>
              <a:ea typeface="Calibri"/>
              <a:cs typeface="Calibri"/>
              <a:sym typeface="Calibri"/>
            </a:endParaRPr>
          </a:p>
        </p:txBody>
      </p:sp>
      <p:graphicFrame>
        <p:nvGraphicFramePr>
          <p:cNvPr id="213" name="Google Shape;213;p5"/>
          <p:cNvGraphicFramePr/>
          <p:nvPr/>
        </p:nvGraphicFramePr>
        <p:xfrm>
          <a:off x="496390" y="1782621"/>
          <a:ext cx="11372325" cy="3982044"/>
        </p:xfrm>
        <a:graphic>
          <a:graphicData uri="http://schemas.openxmlformats.org/drawingml/2006/table">
            <a:tbl>
              <a:tblPr firstRow="1" firstCol="1" bandRow="1">
                <a:noFill/>
                <a:tableStyleId>{3673A5A6-AA55-4509-8DD8-B38B00E81409}</a:tableStyleId>
              </a:tblPr>
              <a:tblGrid>
                <a:gridCol w="2902600">
                  <a:extLst>
                    <a:ext uri="{9D8B030D-6E8A-4147-A177-3AD203B41FA5}">
                      <a16:colId xmlns:a16="http://schemas.microsoft.com/office/drawing/2014/main" val="20000"/>
                    </a:ext>
                  </a:extLst>
                </a:gridCol>
                <a:gridCol w="3001500">
                  <a:extLst>
                    <a:ext uri="{9D8B030D-6E8A-4147-A177-3AD203B41FA5}">
                      <a16:colId xmlns:a16="http://schemas.microsoft.com/office/drawing/2014/main" val="20001"/>
                    </a:ext>
                  </a:extLst>
                </a:gridCol>
                <a:gridCol w="2733650">
                  <a:extLst>
                    <a:ext uri="{9D8B030D-6E8A-4147-A177-3AD203B41FA5}">
                      <a16:colId xmlns:a16="http://schemas.microsoft.com/office/drawing/2014/main" val="20002"/>
                    </a:ext>
                  </a:extLst>
                </a:gridCol>
                <a:gridCol w="2734575">
                  <a:extLst>
                    <a:ext uri="{9D8B030D-6E8A-4147-A177-3AD203B41FA5}">
                      <a16:colId xmlns:a16="http://schemas.microsoft.com/office/drawing/2014/main" val="20003"/>
                    </a:ext>
                  </a:extLst>
                </a:gridCol>
              </a:tblGrid>
              <a:tr h="559050">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ADI*</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Başkanı </a:t>
                      </a:r>
                      <a:endParaRPr sz="1800" u="none" strike="noStrike" cap="none">
                        <a:solidFill>
                          <a:srgbClr val="FF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Ünvanı Adı Soyadı</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47500">
                <a:tc>
                  <a:txBody>
                    <a:bodyPr/>
                    <a:lstStyle/>
                    <a:p>
                      <a:pPr marL="0" marR="0" lvl="0" indent="0" algn="l" rtl="0">
                        <a:spcBef>
                          <a:spcPts val="0"/>
                        </a:spcBef>
                        <a:spcAft>
                          <a:spcPts val="0"/>
                        </a:spcAft>
                        <a:buNone/>
                      </a:pPr>
                      <a:r>
                        <a:rPr lang="tr-TR" sz="1800" u="none" strike="noStrike" cap="none">
                          <a:latin typeface="Calibri"/>
                          <a:ea typeface="Calibri"/>
                          <a:cs typeface="Calibri"/>
                          <a:sym typeface="Calibri"/>
                        </a:rPr>
                        <a:t>Acil Yardım ve Afet Yönetimi</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tr-TR" sz="1800" b="1" i="0">
                          <a:solidFill>
                            <a:schemeClr val="dk1"/>
                          </a:solidFill>
                          <a:latin typeface="Calibri"/>
                          <a:ea typeface="Calibri"/>
                          <a:cs typeface="Calibri"/>
                          <a:sym typeface="Calibri"/>
                        </a:rPr>
                        <a:t>Doç. Dr. Perihan Şimşek</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47500">
                <a:tc>
                  <a:txBody>
                    <a:bodyPr/>
                    <a:lstStyle/>
                    <a:p>
                      <a:pPr marL="0" marR="0" lvl="0" indent="0" algn="l" rtl="0">
                        <a:spcBef>
                          <a:spcPts val="0"/>
                        </a:spcBef>
                        <a:spcAft>
                          <a:spcPts val="0"/>
                        </a:spcAft>
                        <a:buNone/>
                      </a:pPr>
                      <a:r>
                        <a:rPr lang="tr-TR" sz="1800">
                          <a:latin typeface="Calibri"/>
                          <a:ea typeface="Calibri"/>
                          <a:cs typeface="Calibri"/>
                          <a:sym typeface="Calibri"/>
                        </a:rPr>
                        <a:t>Yönetim Bilişim Sistemleri</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tr-TR" sz="1800" b="1" i="0">
                          <a:solidFill>
                            <a:schemeClr val="dk1"/>
                          </a:solidFill>
                          <a:latin typeface="Calibri"/>
                          <a:ea typeface="Calibri"/>
                          <a:cs typeface="Calibri"/>
                          <a:sym typeface="Calibri"/>
                        </a:rPr>
                        <a:t>Doç. Dr. Mehmet Kokoç</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tr-TR" sz="1800" b="1" i="0">
                          <a:solidFill>
                            <a:schemeClr val="dk1"/>
                          </a:solidFill>
                          <a:latin typeface="Calibri"/>
                          <a:ea typeface="Calibri"/>
                          <a:cs typeface="Calibri"/>
                          <a:sym typeface="Calibri"/>
                        </a:rPr>
                        <a:t>Dr. Öğr. Üyesi Ahmet Taş</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Gastronomi ve Mutfak Sanatları</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r>
                        <a:rPr lang="tr-TR" sz="1800" b="1" i="0">
                          <a:solidFill>
                            <a:schemeClr val="dk1"/>
                          </a:solidFill>
                          <a:latin typeface="Calibri"/>
                          <a:ea typeface="Calibri"/>
                          <a:cs typeface="Calibri"/>
                          <a:sym typeface="Calibri"/>
                        </a:rPr>
                        <a:t>Prof. Dr. Hüseyin Serencam</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4750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29925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29925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bl>
          </a:graphicData>
        </a:graphic>
      </p:graphicFrame>
      <p:sp>
        <p:nvSpPr>
          <p:cNvPr id="214" name="Google Shape;214;p5"/>
          <p:cNvSpPr txBox="1"/>
          <p:nvPr/>
        </p:nvSpPr>
        <p:spPr>
          <a:xfrm>
            <a:off x="496389" y="5806068"/>
            <a:ext cx="46962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u="none" strike="noStrike" cap="none">
                <a:solidFill>
                  <a:srgbClr val="FF0000"/>
                </a:solidFill>
                <a:latin typeface="Calibri"/>
                <a:ea typeface="Calibri"/>
                <a:cs typeface="Calibri"/>
                <a:sym typeface="Calibri"/>
              </a:rPr>
              <a:t>*Bölüm Sayısına göre satır ekleyiniz veya siliniz</a:t>
            </a:r>
            <a:endParaRPr sz="1800" b="1" i="1">
              <a:solidFill>
                <a:srgbClr val="FF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628"/>
        <p:cNvGrpSpPr/>
        <p:nvPr/>
      </p:nvGrpSpPr>
      <p:grpSpPr>
        <a:xfrm>
          <a:off x="0" y="0"/>
          <a:ext cx="0" cy="0"/>
          <a:chOff x="0" y="0"/>
          <a:chExt cx="0" cy="0"/>
        </a:xfrm>
      </p:grpSpPr>
      <p:sp>
        <p:nvSpPr>
          <p:cNvPr id="629" name="Google Shape;629;p49"/>
          <p:cNvSpPr txBox="1">
            <a:spLocks noGrp="1"/>
          </p:cNvSpPr>
          <p:nvPr>
            <p:ph type="title"/>
          </p:nvPr>
        </p:nvSpPr>
        <p:spPr>
          <a:xfrm>
            <a:off x="268357" y="869769"/>
            <a:ext cx="11381451" cy="6645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ve Teknoloji Kaynakları</a:t>
            </a:r>
            <a:endParaRPr sz="3200" b="1">
              <a:solidFill>
                <a:srgbClr val="FF0000"/>
              </a:solidFill>
            </a:endParaRPr>
          </a:p>
        </p:txBody>
      </p:sp>
      <p:graphicFrame>
        <p:nvGraphicFramePr>
          <p:cNvPr id="630" name="Google Shape;630;p49"/>
          <p:cNvGraphicFramePr/>
          <p:nvPr/>
        </p:nvGraphicFramePr>
        <p:xfrm>
          <a:off x="557386" y="1616174"/>
          <a:ext cx="11372900" cy="5605508"/>
        </p:xfrm>
        <a:graphic>
          <a:graphicData uri="http://schemas.openxmlformats.org/drawingml/2006/table">
            <a:tbl>
              <a:tblPr firstRow="1" firstCol="1" bandRow="1">
                <a:noFill/>
                <a:tableStyleId>{3673A5A6-AA55-4509-8DD8-B38B00E81409}</a:tableStyleId>
              </a:tblPr>
              <a:tblGrid>
                <a:gridCol w="3400600">
                  <a:extLst>
                    <a:ext uri="{9D8B030D-6E8A-4147-A177-3AD203B41FA5}">
                      <a16:colId xmlns:a16="http://schemas.microsoft.com/office/drawing/2014/main" val="20000"/>
                    </a:ext>
                  </a:extLst>
                </a:gridCol>
                <a:gridCol w="2192425">
                  <a:extLst>
                    <a:ext uri="{9D8B030D-6E8A-4147-A177-3AD203B41FA5}">
                      <a16:colId xmlns:a16="http://schemas.microsoft.com/office/drawing/2014/main" val="20001"/>
                    </a:ext>
                  </a:extLst>
                </a:gridCol>
                <a:gridCol w="3491275">
                  <a:extLst>
                    <a:ext uri="{9D8B030D-6E8A-4147-A177-3AD203B41FA5}">
                      <a16:colId xmlns:a16="http://schemas.microsoft.com/office/drawing/2014/main" val="20002"/>
                    </a:ext>
                  </a:extLst>
                </a:gridCol>
                <a:gridCol w="2288600">
                  <a:extLst>
                    <a:ext uri="{9D8B030D-6E8A-4147-A177-3AD203B41FA5}">
                      <a16:colId xmlns:a16="http://schemas.microsoft.com/office/drawing/2014/main" val="20003"/>
                    </a:ext>
                  </a:extLst>
                </a:gridCol>
              </a:tblGrid>
              <a:tr h="486950">
                <a:tc>
                  <a:txBody>
                    <a:bodyPr/>
                    <a:lstStyle/>
                    <a:p>
                      <a:pPr marL="0" marR="0" lvl="0" indent="0" algn="ctr" rtl="0">
                        <a:lnSpc>
                          <a:spcPct val="107000"/>
                        </a:lnSpc>
                        <a:spcBef>
                          <a:spcPts val="0"/>
                        </a:spcBef>
                        <a:spcAft>
                          <a:spcPts val="0"/>
                        </a:spcAft>
                        <a:buNone/>
                      </a:pPr>
                      <a:r>
                        <a:rPr lang="tr-TR">
                          <a:solidFill>
                            <a:srgbClr val="FF0000"/>
                          </a:solidFill>
                        </a:rPr>
                        <a:t>Cinsi*</a:t>
                      </a:r>
                      <a:endParaRPr b="1">
                        <a:solidFill>
                          <a:srgbClr val="FF0000"/>
                        </a:solidFill>
                        <a:latin typeface="Calibri"/>
                        <a:ea typeface="Calibri"/>
                        <a:cs typeface="Calibri"/>
                        <a:sym typeface="Calibri"/>
                      </a:endParaRPr>
                    </a:p>
                  </a:txBody>
                  <a:tcPr marL="55250" marR="55250" marT="9525" marB="0" anchor="ctr"/>
                </a:tc>
                <a:tc>
                  <a:txBody>
                    <a:bodyPr/>
                    <a:lstStyle/>
                    <a:p>
                      <a:pPr marL="0" marR="0" lvl="0" indent="0" algn="ctr" rtl="0">
                        <a:lnSpc>
                          <a:spcPct val="107000"/>
                        </a:lnSpc>
                        <a:spcBef>
                          <a:spcPts val="0"/>
                        </a:spcBef>
                        <a:spcAft>
                          <a:spcPts val="0"/>
                        </a:spcAft>
                        <a:buNone/>
                      </a:pPr>
                      <a:r>
                        <a:rPr lang="tr-TR">
                          <a:solidFill>
                            <a:srgbClr val="FF0000"/>
                          </a:solidFill>
                        </a:rPr>
                        <a:t>Sayısı (Adet)</a:t>
                      </a:r>
                      <a:endParaRPr b="1">
                        <a:solidFill>
                          <a:srgbClr val="FF0000"/>
                        </a:solidFill>
                        <a:latin typeface="Calibri"/>
                        <a:ea typeface="Calibri"/>
                        <a:cs typeface="Calibri"/>
                        <a:sym typeface="Calibri"/>
                      </a:endParaRPr>
                    </a:p>
                  </a:txBody>
                  <a:tcPr marL="55250" marR="55250" marT="9525" marB="0" anchor="ctr"/>
                </a:tc>
                <a:tc>
                  <a:txBody>
                    <a:bodyPr/>
                    <a:lstStyle/>
                    <a:p>
                      <a:pPr marL="0" marR="0" lvl="0" indent="0" algn="ctr" rtl="0">
                        <a:lnSpc>
                          <a:spcPct val="107000"/>
                        </a:lnSpc>
                        <a:spcBef>
                          <a:spcPts val="0"/>
                        </a:spcBef>
                        <a:spcAft>
                          <a:spcPts val="0"/>
                        </a:spcAft>
                        <a:buNone/>
                      </a:pPr>
                      <a:r>
                        <a:rPr lang="tr-TR">
                          <a:solidFill>
                            <a:srgbClr val="FF0000"/>
                          </a:solidFill>
                        </a:rPr>
                        <a:t>Cinsi*</a:t>
                      </a:r>
                      <a:endParaRPr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solidFill>
                            <a:srgbClr val="FF0000"/>
                          </a:solidFill>
                        </a:rPr>
                        <a:t>Sayısı (Adet)</a:t>
                      </a:r>
                      <a:endParaRPr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91950">
                <a:tc>
                  <a:txBody>
                    <a:bodyPr/>
                    <a:lstStyle/>
                    <a:p>
                      <a:pPr marL="36000" marR="0" lvl="0" indent="0" algn="l" rtl="0">
                        <a:lnSpc>
                          <a:spcPct val="107000"/>
                        </a:lnSpc>
                        <a:spcBef>
                          <a:spcPts val="0"/>
                        </a:spcBef>
                        <a:spcAft>
                          <a:spcPts val="0"/>
                        </a:spcAft>
                        <a:buNone/>
                      </a:pPr>
                      <a:r>
                        <a:rPr lang="tr-TR" b="1"/>
                        <a:t>Masaüstü Bilgisayar</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solidFill>
                            <a:srgbClr val="C00000"/>
                          </a:solidFill>
                          <a:latin typeface="Calibri"/>
                          <a:ea typeface="Calibri"/>
                          <a:cs typeface="Calibri"/>
                          <a:sym typeface="Calibri"/>
                        </a:rPr>
                        <a:t>Lab=27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Sınıflar=2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Akademik Ofis=9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İdari Ofis=3 adet</a:t>
                      </a:r>
                      <a:endParaRPr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Faks</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1"/>
                  </a:ext>
                </a:extLst>
              </a:tr>
              <a:tr h="391950">
                <a:tc>
                  <a:txBody>
                    <a:bodyPr/>
                    <a:lstStyle/>
                    <a:p>
                      <a:pPr marL="36000" marR="0" lvl="0" indent="0" algn="l" rtl="0">
                        <a:lnSpc>
                          <a:spcPct val="107000"/>
                        </a:lnSpc>
                        <a:spcBef>
                          <a:spcPts val="0"/>
                        </a:spcBef>
                        <a:spcAft>
                          <a:spcPts val="0"/>
                        </a:spcAft>
                        <a:buNone/>
                      </a:pPr>
                      <a:r>
                        <a:rPr lang="tr-TR" b="1"/>
                        <a:t>Taşınabilir Bilgisayar </a:t>
                      </a:r>
                      <a:endParaRPr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55250" marR="55250" marT="9525" marB="0"/>
                </a:tc>
                <a:tc>
                  <a:txBody>
                    <a:bodyPr/>
                    <a:lstStyle/>
                    <a:p>
                      <a:pPr marL="0" marR="0" lvl="0" indent="0" algn="l" rtl="0">
                        <a:spcBef>
                          <a:spcPts val="0"/>
                        </a:spcBef>
                        <a:spcAft>
                          <a:spcPts val="0"/>
                        </a:spcAft>
                        <a:buNone/>
                      </a:pPr>
                      <a:r>
                        <a:rPr lang="tr-TR" b="1">
                          <a:latin typeface="Calibri"/>
                          <a:ea typeface="Calibri"/>
                          <a:cs typeface="Calibri"/>
                          <a:sym typeface="Calibri"/>
                        </a:rPr>
                        <a:t>Telefon</a:t>
                      </a:r>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13</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391950">
                <a:tc>
                  <a:txBody>
                    <a:bodyPr/>
                    <a:lstStyle/>
                    <a:p>
                      <a:pPr marL="36000" marR="0" lvl="0" indent="0" algn="l" rtl="0">
                        <a:lnSpc>
                          <a:spcPct val="107000"/>
                        </a:lnSpc>
                        <a:spcBef>
                          <a:spcPts val="0"/>
                        </a:spcBef>
                        <a:spcAft>
                          <a:spcPts val="0"/>
                        </a:spcAft>
                        <a:buNone/>
                      </a:pPr>
                      <a:r>
                        <a:rPr lang="tr-TR" b="1"/>
                        <a:t>Projeksiyon</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solidFill>
                            <a:srgbClr val="C00000"/>
                          </a:solidFill>
                          <a:latin typeface="Calibri"/>
                          <a:ea typeface="Calibri"/>
                          <a:cs typeface="Calibri"/>
                          <a:sym typeface="Calibri"/>
                        </a:rPr>
                        <a:t>Sınıflar=2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Lab=1 adet</a:t>
                      </a:r>
                      <a:endParaRPr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t>Kamera</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3"/>
                  </a:ext>
                </a:extLst>
              </a:tr>
              <a:tr h="391950">
                <a:tc>
                  <a:txBody>
                    <a:bodyPr/>
                    <a:lstStyle/>
                    <a:p>
                      <a:pPr marL="36000" marR="0" lvl="0" indent="0" algn="l" rtl="0">
                        <a:lnSpc>
                          <a:spcPct val="100000"/>
                        </a:lnSpc>
                        <a:spcBef>
                          <a:spcPts val="0"/>
                        </a:spcBef>
                        <a:spcAft>
                          <a:spcPts val="0"/>
                        </a:spcAft>
                        <a:buClr>
                          <a:schemeClr val="dk1"/>
                        </a:buClr>
                        <a:buSzPts val="1000"/>
                        <a:buFont typeface="Calibri"/>
                        <a:buNone/>
                      </a:pPr>
                      <a:r>
                        <a:rPr lang="tr-TR" b="1"/>
                        <a:t>Akıllı Tahta</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solidFill>
                            <a:srgbClr val="C00000"/>
                          </a:solidFill>
                          <a:latin typeface="Calibri"/>
                          <a:ea typeface="Calibri"/>
                          <a:cs typeface="Calibri"/>
                          <a:sym typeface="Calibri"/>
                        </a:rPr>
                        <a:t>Sınıflar=1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Müdürlük=1 adet</a:t>
                      </a:r>
                      <a:endParaRPr/>
                    </a:p>
                    <a:p>
                      <a:pPr marL="36000" marR="0" lvl="0" indent="0" algn="l" rtl="0">
                        <a:lnSpc>
                          <a:spcPct val="107000"/>
                        </a:lnSpc>
                        <a:spcBef>
                          <a:spcPts val="800"/>
                        </a:spcBef>
                        <a:spcAft>
                          <a:spcPts val="0"/>
                        </a:spcAft>
                        <a:buNone/>
                      </a:pPr>
                      <a:r>
                        <a:rPr lang="tr-TR" b="1">
                          <a:solidFill>
                            <a:srgbClr val="C00000"/>
                          </a:solidFill>
                          <a:latin typeface="Calibri"/>
                          <a:ea typeface="Calibri"/>
                          <a:cs typeface="Calibri"/>
                          <a:sym typeface="Calibri"/>
                        </a:rPr>
                        <a:t>Toplantı odası=1 adet</a:t>
                      </a:r>
                      <a:endParaRPr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t>Televizyon</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91950">
                <a:tc>
                  <a:txBody>
                    <a:bodyPr/>
                    <a:lstStyle/>
                    <a:p>
                      <a:pPr marL="36000" marR="0" lvl="0" indent="0" algn="l" rtl="0">
                        <a:lnSpc>
                          <a:spcPct val="107000"/>
                        </a:lnSpc>
                        <a:spcBef>
                          <a:spcPts val="0"/>
                        </a:spcBef>
                        <a:spcAft>
                          <a:spcPts val="0"/>
                        </a:spcAft>
                        <a:buNone/>
                      </a:pPr>
                      <a:r>
                        <a:rPr lang="tr-TR" b="1"/>
                        <a:t>Baskı Makinesi</a:t>
                      </a:r>
                      <a:endParaRPr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Fotoğraf Makinesi</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5"/>
                  </a:ext>
                </a:extLst>
              </a:tr>
              <a:tr h="391950">
                <a:tc>
                  <a:txBody>
                    <a:bodyPr/>
                    <a:lstStyle/>
                    <a:p>
                      <a:pPr marL="36000" marR="0" lvl="0" indent="0" algn="l" rtl="0">
                        <a:lnSpc>
                          <a:spcPct val="107000"/>
                        </a:lnSpc>
                        <a:spcBef>
                          <a:spcPts val="0"/>
                        </a:spcBef>
                        <a:spcAft>
                          <a:spcPts val="0"/>
                        </a:spcAft>
                        <a:buNone/>
                      </a:pPr>
                      <a:r>
                        <a:rPr lang="tr-TR" b="1"/>
                        <a:t>Fotokopi Makinesi</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solidFill>
                            <a:srgbClr val="C00000"/>
                          </a:solidFill>
                          <a:latin typeface="Calibri"/>
                          <a:ea typeface="Calibri"/>
                          <a:cs typeface="Calibri"/>
                          <a:sym typeface="Calibri"/>
                        </a:rPr>
                        <a:t>Büyük fotokopi makinesi=1 adet</a:t>
                      </a:r>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Kulaklık</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6"/>
                  </a:ext>
                </a:extLst>
              </a:tr>
              <a:tr h="391950">
                <a:tc>
                  <a:txBody>
                    <a:bodyPr/>
                    <a:lstStyle/>
                    <a:p>
                      <a:pPr marL="36000" marR="0" lvl="0" indent="0" algn="l" rtl="0">
                        <a:lnSpc>
                          <a:spcPct val="107000"/>
                        </a:lnSpc>
                        <a:spcBef>
                          <a:spcPts val="0"/>
                        </a:spcBef>
                        <a:spcAft>
                          <a:spcPts val="0"/>
                        </a:spcAft>
                        <a:buClr>
                          <a:schemeClr val="dk1"/>
                        </a:buClr>
                        <a:buSzPts val="1000"/>
                        <a:buFont typeface="Calibri"/>
                        <a:buNone/>
                      </a:pPr>
                      <a:r>
                        <a:rPr lang="tr-TR" b="1"/>
                        <a:t>Yazıcı</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b="1">
                          <a:solidFill>
                            <a:srgbClr val="C00000"/>
                          </a:solidFill>
                          <a:latin typeface="Calibri"/>
                          <a:ea typeface="Calibri"/>
                          <a:cs typeface="Calibri"/>
                          <a:sym typeface="Calibri"/>
                        </a:rPr>
                        <a:t>Xerox B210 ofis tipi= 1 adet</a:t>
                      </a:r>
                      <a:endParaRPr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Hoparlör</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7"/>
                  </a:ext>
                </a:extLst>
              </a:tr>
              <a:tr h="391950">
                <a:tc>
                  <a:txBody>
                    <a:bodyPr/>
                    <a:lstStyle/>
                    <a:p>
                      <a:pPr marL="36000" marR="0" lvl="0" indent="0" algn="l" rtl="0">
                        <a:lnSpc>
                          <a:spcPct val="107000"/>
                        </a:lnSpc>
                        <a:spcBef>
                          <a:spcPts val="0"/>
                        </a:spcBef>
                        <a:spcAft>
                          <a:spcPts val="0"/>
                        </a:spcAft>
                        <a:buClr>
                          <a:schemeClr val="dk1"/>
                        </a:buClr>
                        <a:buSzPts val="1000"/>
                        <a:buFont typeface="Calibri"/>
                        <a:buNone/>
                      </a:pPr>
                      <a:r>
                        <a:rPr lang="tr-TR" b="1"/>
                        <a:t>Tarayıcı</a:t>
                      </a:r>
                      <a:endParaRPr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Clr>
                          <a:schemeClr val="dk1"/>
                        </a:buClr>
                        <a:buSzPts val="1000"/>
                        <a:buFont typeface="Calibri"/>
                        <a:buNone/>
                      </a:pPr>
                      <a:r>
                        <a:rPr lang="tr-TR" b="1">
                          <a:latin typeface="Calibri"/>
                          <a:ea typeface="Calibri"/>
                          <a:cs typeface="Calibri"/>
                          <a:sym typeface="Calibri"/>
                        </a:rPr>
                        <a:t>0</a:t>
                      </a:r>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Mikroskop</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b="1">
                          <a:solidFill>
                            <a:srgbClr val="C00000"/>
                          </a:solidFill>
                          <a:latin typeface="Calibri"/>
                          <a:ea typeface="Calibri"/>
                          <a:cs typeface="Calibri"/>
                          <a:sym typeface="Calibri"/>
                        </a:rPr>
                        <a:t>0</a:t>
                      </a: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8"/>
                  </a:ext>
                </a:extLst>
              </a:tr>
              <a:tr h="391950">
                <a:tc>
                  <a:txBody>
                    <a:bodyPr/>
                    <a:lstStyle/>
                    <a:p>
                      <a:pPr marL="36000" marR="0" lvl="0" indent="0" algn="l" rtl="0">
                        <a:lnSpc>
                          <a:spcPct val="107000"/>
                        </a:lnSpc>
                        <a:spcBef>
                          <a:spcPts val="0"/>
                        </a:spcBef>
                        <a:spcAft>
                          <a:spcPts val="0"/>
                        </a:spcAft>
                        <a:buClr>
                          <a:schemeClr val="dk1"/>
                        </a:buClr>
                        <a:buSzPts val="1000"/>
                        <a:buFont typeface="Calibri"/>
                        <a:buNone/>
                      </a:pPr>
                      <a:r>
                        <a:rPr lang="tr-TR" b="1"/>
                        <a:t>Optik Okuyucu</a:t>
                      </a:r>
                      <a:endParaRPr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Clr>
                          <a:schemeClr val="dk1"/>
                        </a:buClr>
                        <a:buSzPts val="1000"/>
                        <a:buFont typeface="Calibri"/>
                        <a:buNone/>
                      </a:pPr>
                      <a:r>
                        <a:rPr lang="tr-TR" b="1"/>
                        <a:t> 0</a:t>
                      </a:r>
                      <a:endParaRPr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000"/>
                        <a:buFont typeface="Calibri"/>
                        <a:buNone/>
                      </a:pPr>
                      <a:r>
                        <a:rPr lang="tr-TR" b="1"/>
                        <a:t>Barkod Yazıcı</a:t>
                      </a:r>
                      <a:endParaRPr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9"/>
                  </a:ext>
                </a:extLst>
              </a:tr>
            </a:tbl>
          </a:graphicData>
        </a:graphic>
      </p:graphicFrame>
      <p:sp>
        <p:nvSpPr>
          <p:cNvPr id="631" name="Google Shape;631;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32" name="Google Shape;63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50</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0"/>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fontScale="40000" lnSpcReduction="20000"/>
          </a:bodyPr>
          <a:lstStyle/>
          <a:p>
            <a:pPr marL="0" lvl="0" indent="0" algn="ctr" rtl="0">
              <a:lnSpc>
                <a:spcPct val="90000"/>
              </a:lnSpc>
              <a:spcBef>
                <a:spcPts val="0"/>
              </a:spcBef>
              <a:spcAft>
                <a:spcPts val="0"/>
              </a:spcAft>
              <a:buClr>
                <a:srgbClr val="3333FF"/>
              </a:buClr>
              <a:buSzPct val="100000"/>
              <a:buNone/>
            </a:pPr>
            <a:r>
              <a:rPr lang="tr-TR" sz="18500" b="1">
                <a:solidFill>
                  <a:srgbClr val="3333FF"/>
                </a:solidFill>
              </a:rPr>
              <a:t>Araştırma ve Geliştirme</a:t>
            </a:r>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rgbClr val="FF0000"/>
              </a:buClr>
              <a:buSzPct val="100000"/>
              <a:buNone/>
            </a:pPr>
            <a:r>
              <a:rPr lang="tr-TR" sz="9600" b="1">
                <a:solidFill>
                  <a:srgbClr val="FF0000"/>
                </a:solidFill>
              </a:rPr>
              <a:t>Bilimsel, Sosyal, Kültürel ve Sportif Faaliyetler</a:t>
            </a:r>
            <a:endParaRPr sz="6000" b="1">
              <a:solidFill>
                <a:srgbClr val="FF0000"/>
              </a:solidFill>
            </a:endParaRPr>
          </a:p>
        </p:txBody>
      </p:sp>
      <p:sp>
        <p:nvSpPr>
          <p:cNvPr id="638" name="Google Shape;63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39" name="Google Shape;639;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51</a:t>
            </a:fld>
            <a:endParaRPr/>
          </a:p>
        </p:txBody>
      </p:sp>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643"/>
        <p:cNvGrpSpPr/>
        <p:nvPr/>
      </p:nvGrpSpPr>
      <p:grpSpPr>
        <a:xfrm>
          <a:off x="0" y="0"/>
          <a:ext cx="0" cy="0"/>
          <a:chOff x="0" y="0"/>
          <a:chExt cx="0" cy="0"/>
        </a:xfrm>
      </p:grpSpPr>
      <p:sp>
        <p:nvSpPr>
          <p:cNvPr id="644" name="Google Shape;644;p51"/>
          <p:cNvSpPr txBox="1">
            <a:spLocks noGrp="1"/>
          </p:cNvSpPr>
          <p:nvPr>
            <p:ph type="title"/>
          </p:nvPr>
        </p:nvSpPr>
        <p:spPr>
          <a:xfrm>
            <a:off x="241378" y="822035"/>
            <a:ext cx="10352730" cy="58702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a:t>
            </a:r>
            <a:r>
              <a:rPr lang="tr-TR" sz="2400" b="1">
                <a:solidFill>
                  <a:srgbClr val="3333FF"/>
                </a:solidFill>
              </a:rPr>
              <a:t>Yıllara Göre Makale  Bilgileri</a:t>
            </a:r>
            <a:endParaRPr sz="2400">
              <a:solidFill>
                <a:srgbClr val="3333FF"/>
              </a:solidFill>
            </a:endParaRPr>
          </a:p>
        </p:txBody>
      </p:sp>
      <p:sp>
        <p:nvSpPr>
          <p:cNvPr id="645" name="Google Shape;64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46" name="Google Shape;64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52</a:t>
            </a:fld>
            <a:endParaRPr/>
          </a:p>
        </p:txBody>
      </p:sp>
      <p:graphicFrame>
        <p:nvGraphicFramePr>
          <p:cNvPr id="647" name="Google Shape;647;p51"/>
          <p:cNvGraphicFramePr/>
          <p:nvPr/>
        </p:nvGraphicFramePr>
        <p:xfrm>
          <a:off x="241378" y="1968423"/>
          <a:ext cx="11466925" cy="4073094"/>
        </p:xfrm>
        <a:graphic>
          <a:graphicData uri="http://schemas.openxmlformats.org/drawingml/2006/table">
            <a:tbl>
              <a:tblPr firstRow="1" firstCol="1" lastRow="1" lastCol="1" bandRow="1" bandCol="1">
                <a:noFill/>
                <a:tableStyleId>{AFF1343A-BB85-4D14-9737-C0707BBEDAA2}</a:tableStyleId>
              </a:tblPr>
              <a:tblGrid>
                <a:gridCol w="9886600">
                  <a:extLst>
                    <a:ext uri="{9D8B030D-6E8A-4147-A177-3AD203B41FA5}">
                      <a16:colId xmlns:a16="http://schemas.microsoft.com/office/drawing/2014/main" val="20000"/>
                    </a:ext>
                  </a:extLst>
                </a:gridCol>
                <a:gridCol w="884575">
                  <a:extLst>
                    <a:ext uri="{9D8B030D-6E8A-4147-A177-3AD203B41FA5}">
                      <a16:colId xmlns:a16="http://schemas.microsoft.com/office/drawing/2014/main" val="20001"/>
                    </a:ext>
                  </a:extLst>
                </a:gridCol>
                <a:gridCol w="695750">
                  <a:extLst>
                    <a:ext uri="{9D8B030D-6E8A-4147-A177-3AD203B41FA5}">
                      <a16:colId xmlns:a16="http://schemas.microsoft.com/office/drawing/2014/main" val="20002"/>
                    </a:ext>
                  </a:extLst>
                </a:gridCol>
              </a:tblGrid>
              <a:tr h="257950">
                <a:tc>
                  <a:txBody>
                    <a:bodyPr/>
                    <a:lstStyle/>
                    <a:p>
                      <a:pPr marL="0" marR="0" lvl="0" indent="0" algn="ctr" rtl="0">
                        <a:lnSpc>
                          <a:spcPct val="107000"/>
                        </a:lnSpc>
                        <a:spcBef>
                          <a:spcPts val="0"/>
                        </a:spcBef>
                        <a:spcAft>
                          <a:spcPts val="0"/>
                        </a:spcAft>
                        <a:buNone/>
                      </a:pPr>
                      <a:r>
                        <a:rPr lang="tr-TR" sz="1600" b="1">
                          <a:solidFill>
                            <a:srgbClr val="FF0000"/>
                          </a:solidFill>
                        </a:rPr>
                        <a:t>MAKALELER</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(Q1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None/>
                      </a:pPr>
                      <a:r>
                        <a:rPr lang="tr-TR" b="1"/>
                        <a:t>5</a:t>
                      </a:r>
                      <a:endParaRPr b="1"/>
                    </a:p>
                  </a:txBody>
                  <a:tcPr marL="9525" marR="9525" marT="9525" marB="91425" anchor="b"/>
                </a:tc>
                <a:tc>
                  <a:txBody>
                    <a:bodyPr/>
                    <a:lstStyle/>
                    <a:p>
                      <a:pPr marL="0" marR="0" lvl="0" indent="0" algn="ctr" rtl="0">
                        <a:lnSpc>
                          <a:spcPct val="115000"/>
                        </a:lnSpc>
                        <a:spcBef>
                          <a:spcPts val="0"/>
                        </a:spcBef>
                        <a:spcAft>
                          <a:spcPts val="0"/>
                        </a:spcAft>
                        <a:buNone/>
                      </a:pPr>
                      <a:r>
                        <a:rPr lang="tr-TR" b="1"/>
                        <a:t>4</a:t>
                      </a:r>
                      <a:endParaRPr b="1"/>
                    </a:p>
                  </a:txBody>
                  <a:tcPr marL="9525" marR="9525" marT="9525" marB="91425" anchor="b"/>
                </a:tc>
                <a:extLst>
                  <a:ext uri="{0D108BD9-81ED-4DB2-BD59-A6C34878D82A}">
                    <a16:rowId xmlns:a16="http://schemas.microsoft.com/office/drawing/2014/main" val="10001"/>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(Q2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None/>
                      </a:pPr>
                      <a:r>
                        <a:rPr lang="tr-TR" b="1"/>
                        <a:t>2</a:t>
                      </a:r>
                      <a:endParaRPr b="1"/>
                    </a:p>
                  </a:txBody>
                  <a:tcPr marL="9525" marR="9525" marT="9525" marB="91425" anchor="b"/>
                </a:tc>
                <a:tc>
                  <a:txBody>
                    <a:bodyPr/>
                    <a:lstStyle/>
                    <a:p>
                      <a:pPr marL="0" marR="0" lvl="0" indent="0" algn="ctr" rtl="0">
                        <a:lnSpc>
                          <a:spcPct val="115000"/>
                        </a:lnSpc>
                        <a:spcBef>
                          <a:spcPts val="0"/>
                        </a:spcBef>
                        <a:spcAft>
                          <a:spcPts val="0"/>
                        </a:spcAft>
                        <a:buNone/>
                      </a:pPr>
                      <a:r>
                        <a:rPr lang="tr-TR" b="1"/>
                        <a:t>1</a:t>
                      </a:r>
                      <a:endParaRPr b="1"/>
                    </a:p>
                  </a:txBody>
                  <a:tcPr marL="9525" marR="9525" marT="9525" marB="91425" anchor="b"/>
                </a:tc>
                <a:extLst>
                  <a:ext uri="{0D108BD9-81ED-4DB2-BD59-A6C34878D82A}">
                    <a16:rowId xmlns:a16="http://schemas.microsoft.com/office/drawing/2014/main" val="10002"/>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(Q3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marR="0" lvl="0" indent="0" algn="ctr" rtl="0">
                        <a:lnSpc>
                          <a:spcPct val="115000"/>
                        </a:lnSpc>
                        <a:spcBef>
                          <a:spcPts val="0"/>
                        </a:spcBef>
                        <a:spcAft>
                          <a:spcPts val="0"/>
                        </a:spcAft>
                        <a:buNone/>
                      </a:pPr>
                      <a:r>
                        <a:rPr lang="tr-TR" b="1"/>
                        <a:t>3</a:t>
                      </a:r>
                      <a:endParaRPr b="1"/>
                    </a:p>
                  </a:txBody>
                  <a:tcPr marL="9525" marR="9525" marT="9525" marB="91425" anchor="b"/>
                </a:tc>
                <a:extLst>
                  <a:ext uri="{0D108BD9-81ED-4DB2-BD59-A6C34878D82A}">
                    <a16:rowId xmlns:a16="http://schemas.microsoft.com/office/drawing/2014/main" val="10003"/>
                  </a:ext>
                </a:extLst>
              </a:tr>
              <a:tr h="387450">
                <a:tc>
                  <a:txBody>
                    <a:bodyPr/>
                    <a:lstStyle/>
                    <a:p>
                      <a:pPr marL="36195" marR="36195" lvl="0" indent="0" algn="l" rtl="0">
                        <a:spcBef>
                          <a:spcPts val="0"/>
                        </a:spcBef>
                        <a:spcAft>
                          <a:spcPts val="0"/>
                        </a:spcAft>
                        <a:buNone/>
                      </a:pPr>
                      <a:r>
                        <a:rPr lang="tr-TR" sz="1400" b="1">
                          <a:solidFill>
                            <a:srgbClr val="FF0000"/>
                          </a:solidFill>
                        </a:rPr>
                        <a:t>ESCI, SCI-E, SSCI veya AHCI </a:t>
                      </a:r>
                      <a:r>
                        <a:rPr lang="tr-TR" sz="1400"/>
                        <a:t>kapsamındaki dergilerde yayımlanmış makale (Q4*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extLst>
                  <a:ext uri="{0D108BD9-81ED-4DB2-BD59-A6C34878D82A}">
                    <a16:rowId xmlns:a16="http://schemas.microsoft.com/office/drawing/2014/main" val="10004"/>
                  </a:ext>
                </a:extLst>
              </a:tr>
              <a:tr h="453350">
                <a:tc>
                  <a:txBody>
                    <a:bodyPr/>
                    <a:lstStyle/>
                    <a:p>
                      <a:pPr marL="36195" marR="36195" lvl="0" indent="0" algn="l" rtl="0">
                        <a:spcBef>
                          <a:spcPts val="0"/>
                        </a:spcBef>
                        <a:spcAft>
                          <a:spcPts val="0"/>
                        </a:spcAft>
                        <a:buNone/>
                      </a:pPr>
                      <a:r>
                        <a:rPr lang="tr-TR" sz="1400" b="1">
                          <a:solidFill>
                            <a:srgbClr val="FF0000"/>
                          </a:solidFill>
                        </a:rPr>
                        <a:t>ÜAK ve Trabzon Üniversitesi senatosu </a:t>
                      </a:r>
                      <a:r>
                        <a:rPr lang="tr-TR" sz="1400"/>
                        <a:t>tarafından belirlenen uluslararası alan endekslerinde taranan dergilerde yayımlanmış makale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None/>
                      </a:pPr>
                      <a:r>
                        <a:rPr lang="tr-TR" b="1"/>
                        <a:t>2</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extLst>
                  <a:ext uri="{0D108BD9-81ED-4DB2-BD59-A6C34878D82A}">
                    <a16:rowId xmlns:a16="http://schemas.microsoft.com/office/drawing/2014/main" val="10005"/>
                  </a:ext>
                </a:extLst>
              </a:tr>
              <a:tr h="204275">
                <a:tc>
                  <a:txBody>
                    <a:bodyPr/>
                    <a:lstStyle/>
                    <a:p>
                      <a:pPr marL="36195" marR="36195" lvl="0" indent="0" algn="l" rtl="0">
                        <a:spcBef>
                          <a:spcPts val="0"/>
                        </a:spcBef>
                        <a:spcAft>
                          <a:spcPts val="0"/>
                        </a:spcAft>
                        <a:buNone/>
                      </a:pPr>
                      <a:r>
                        <a:rPr lang="tr-TR" sz="1400"/>
                        <a:t>Diğer uluslararası hakemli dergilerde yayınlanmış araştırma makalesi</a:t>
                      </a:r>
                      <a:endParaRPr sz="1400">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extLst>
                  <a:ext uri="{0D108BD9-81ED-4DB2-BD59-A6C34878D82A}">
                    <a16:rowId xmlns:a16="http://schemas.microsoft.com/office/drawing/2014/main" val="10006"/>
                  </a:ext>
                </a:extLst>
              </a:tr>
              <a:tr h="387450">
                <a:tc>
                  <a:txBody>
                    <a:bodyPr/>
                    <a:lstStyle/>
                    <a:p>
                      <a:pPr marL="36195" marR="36195" lvl="0" indent="0" algn="l" rtl="0">
                        <a:spcBef>
                          <a:spcPts val="0"/>
                        </a:spcBef>
                        <a:spcAft>
                          <a:spcPts val="0"/>
                        </a:spcAft>
                        <a:buNone/>
                      </a:pPr>
                      <a:r>
                        <a:rPr lang="tr-TR" sz="1400" b="1">
                          <a:solidFill>
                            <a:srgbClr val="FF0000"/>
                          </a:solidFill>
                        </a:rPr>
                        <a:t>TR Dizin tarafından taranan </a:t>
                      </a:r>
                      <a:r>
                        <a:rPr lang="tr-TR" sz="1400"/>
                        <a:t>ulusal hakemli dergilerde yayınlanmış makale </a:t>
                      </a:r>
                      <a:endParaRPr sz="1400">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2</a:t>
                      </a:r>
                      <a:endParaRPr b="1"/>
                    </a:p>
                  </a:txBody>
                  <a:tcPr marL="9525" marR="9525" marT="9525" marB="91425" anchor="b"/>
                </a:tc>
                <a:extLst>
                  <a:ext uri="{0D108BD9-81ED-4DB2-BD59-A6C34878D82A}">
                    <a16:rowId xmlns:a16="http://schemas.microsoft.com/office/drawing/2014/main" val="10007"/>
                  </a:ext>
                </a:extLst>
              </a:tr>
              <a:tr h="432425">
                <a:tc>
                  <a:txBody>
                    <a:bodyPr/>
                    <a:lstStyle/>
                    <a:p>
                      <a:pPr marL="36195" marR="36195" lvl="0" indent="0" algn="l" rtl="0">
                        <a:lnSpc>
                          <a:spcPct val="107000"/>
                        </a:lnSpc>
                        <a:spcBef>
                          <a:spcPts val="0"/>
                        </a:spcBef>
                        <a:spcAft>
                          <a:spcPts val="0"/>
                        </a:spcAft>
                        <a:buNone/>
                      </a:pPr>
                      <a:r>
                        <a:rPr lang="tr-TR" sz="1400"/>
                        <a:t>TR Dizin tarafından taranan ulusal hakemli dergiler dışındaki ulusal hakemli dergilerde yayımlanmış makale</a:t>
                      </a:r>
                      <a:endParaRPr sz="14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extLst>
                  <a:ext uri="{0D108BD9-81ED-4DB2-BD59-A6C34878D82A}">
                    <a16:rowId xmlns:a16="http://schemas.microsoft.com/office/drawing/2014/main" val="10008"/>
                  </a:ext>
                </a:extLst>
              </a:tr>
              <a:tr h="414550">
                <a:tc>
                  <a:txBody>
                    <a:bodyPr/>
                    <a:lstStyle/>
                    <a:p>
                      <a:pPr marL="36195" marR="36195" lvl="0" indent="0" algn="l" rtl="0">
                        <a:lnSpc>
                          <a:spcPct val="107000"/>
                        </a:lnSpc>
                        <a:spcBef>
                          <a:spcPts val="0"/>
                        </a:spcBef>
                        <a:spcAft>
                          <a:spcPts val="0"/>
                        </a:spcAft>
                        <a:buNone/>
                      </a:pPr>
                      <a:r>
                        <a:rPr lang="tr-TR" sz="1400"/>
                        <a:t>Diğer hakemli dergide yayımlanmış editöre mektup, araştırma notu, özet veya kitap kritiği</a:t>
                      </a:r>
                      <a:endParaRPr sz="14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9"/>
                  </a:ext>
                </a:extLst>
              </a:tr>
              <a:tr h="218575">
                <a:tc>
                  <a:txBody>
                    <a:bodyPr/>
                    <a:lstStyle/>
                    <a:p>
                      <a:pPr marL="0" marR="0" lvl="0" indent="0" algn="r" rtl="0">
                        <a:lnSpc>
                          <a:spcPct val="107000"/>
                        </a:lnSpc>
                        <a:spcBef>
                          <a:spcPts val="0"/>
                        </a:spcBef>
                        <a:spcAft>
                          <a:spcPts val="0"/>
                        </a:spcAft>
                        <a:buNone/>
                      </a:pPr>
                      <a:r>
                        <a:rPr lang="tr-TR" sz="1400" b="1">
                          <a:solidFill>
                            <a:srgbClr val="FF0000"/>
                          </a:solidFill>
                        </a:rPr>
                        <a:t>TOPLAM</a:t>
                      </a:r>
                      <a:endParaRPr sz="14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b="1"/>
                        <a:t> 14</a:t>
                      </a:r>
                      <a:endParaRPr b="1"/>
                    </a:p>
                  </a:txBody>
                  <a:tcPr marL="68575" marR="68575" marT="0" marB="0" anchor="ctr"/>
                </a:tc>
                <a:tc>
                  <a:txBody>
                    <a:bodyPr/>
                    <a:lstStyle/>
                    <a:p>
                      <a:pPr marL="0" marR="0" lvl="0" indent="0" algn="ctr" rtl="0">
                        <a:lnSpc>
                          <a:spcPct val="107000"/>
                        </a:lnSpc>
                        <a:spcBef>
                          <a:spcPts val="0"/>
                        </a:spcBef>
                        <a:spcAft>
                          <a:spcPts val="0"/>
                        </a:spcAft>
                        <a:buNone/>
                      </a:pPr>
                      <a:r>
                        <a:rPr lang="tr-TR"/>
                        <a:t> </a:t>
                      </a:r>
                      <a:r>
                        <a:rPr lang="tr-TR" b="1"/>
                        <a:t>18</a:t>
                      </a:r>
                      <a:endParaRPr b="1"/>
                    </a:p>
                  </a:txBody>
                  <a:tcPr marL="68575" marR="68575" marT="0"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52"/>
          <p:cNvSpPr txBox="1">
            <a:spLocks noGrp="1"/>
          </p:cNvSpPr>
          <p:nvPr>
            <p:ph type="title"/>
          </p:nvPr>
        </p:nvSpPr>
        <p:spPr>
          <a:xfrm>
            <a:off x="241378" y="822035"/>
            <a:ext cx="10352730" cy="452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 </a:t>
            </a:r>
            <a:r>
              <a:rPr lang="tr-TR" sz="2400" b="1">
                <a:solidFill>
                  <a:srgbClr val="3333FF"/>
                </a:solidFill>
              </a:rPr>
              <a:t>Yıllara Göre Makale  Bilgileri</a:t>
            </a:r>
            <a:endParaRPr sz="2400">
              <a:solidFill>
                <a:srgbClr val="3333FF"/>
              </a:solidFill>
            </a:endParaRPr>
          </a:p>
        </p:txBody>
      </p:sp>
      <p:sp>
        <p:nvSpPr>
          <p:cNvPr id="653" name="Google Shape;653;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54" name="Google Shape;65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53</a:t>
            </a:fld>
            <a:endParaRPr/>
          </a:p>
        </p:txBody>
      </p:sp>
      <p:graphicFrame>
        <p:nvGraphicFramePr>
          <p:cNvPr id="655" name="Google Shape;655;p52"/>
          <p:cNvGraphicFramePr/>
          <p:nvPr/>
        </p:nvGraphicFramePr>
        <p:xfrm>
          <a:off x="361450" y="2051551"/>
          <a:ext cx="11466925" cy="3403987"/>
        </p:xfrm>
        <a:graphic>
          <a:graphicData uri="http://schemas.openxmlformats.org/drawingml/2006/table">
            <a:tbl>
              <a:tblPr firstRow="1" firstCol="1" lastRow="1" lastCol="1" bandRow="1" bandCol="1">
                <a:noFill/>
                <a:tableStyleId>{AFF1343A-BB85-4D14-9737-C0707BBEDAA2}</a:tableStyleId>
              </a:tblPr>
              <a:tblGrid>
                <a:gridCol w="9886600">
                  <a:extLst>
                    <a:ext uri="{9D8B030D-6E8A-4147-A177-3AD203B41FA5}">
                      <a16:colId xmlns:a16="http://schemas.microsoft.com/office/drawing/2014/main" val="20000"/>
                    </a:ext>
                  </a:extLst>
                </a:gridCol>
                <a:gridCol w="884575">
                  <a:extLst>
                    <a:ext uri="{9D8B030D-6E8A-4147-A177-3AD203B41FA5}">
                      <a16:colId xmlns:a16="http://schemas.microsoft.com/office/drawing/2014/main" val="20001"/>
                    </a:ext>
                  </a:extLst>
                </a:gridCol>
                <a:gridCol w="695750">
                  <a:extLst>
                    <a:ext uri="{9D8B030D-6E8A-4147-A177-3AD203B41FA5}">
                      <a16:colId xmlns:a16="http://schemas.microsoft.com/office/drawing/2014/main" val="20002"/>
                    </a:ext>
                  </a:extLst>
                </a:gridCol>
              </a:tblGrid>
              <a:tr h="257950">
                <a:tc>
                  <a:txBody>
                    <a:bodyPr/>
                    <a:lstStyle/>
                    <a:p>
                      <a:pPr marL="0" marR="0" lvl="0" indent="0" algn="ctr" rtl="0">
                        <a:lnSpc>
                          <a:spcPct val="107000"/>
                        </a:lnSpc>
                        <a:spcBef>
                          <a:spcPts val="0"/>
                        </a:spcBef>
                        <a:spcAft>
                          <a:spcPts val="0"/>
                        </a:spcAft>
                        <a:buNone/>
                      </a:pPr>
                      <a:r>
                        <a:rPr lang="tr-TR" sz="1600" b="1">
                          <a:solidFill>
                            <a:srgbClr val="FF0000"/>
                          </a:solidFill>
                        </a:rPr>
                        <a:t>MAKALELER</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(Q1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ctr" rtl="0">
                        <a:lnSpc>
                          <a:spcPct val="150000"/>
                        </a:lnSpc>
                        <a:spcBef>
                          <a:spcPts val="0"/>
                        </a:spcBef>
                        <a:spcAft>
                          <a:spcPts val="0"/>
                        </a:spcAft>
                        <a:buNone/>
                      </a:pPr>
                      <a:r>
                        <a:rPr lang="tr-TR" b="1"/>
                        <a:t> 0,71</a:t>
                      </a:r>
                      <a:endParaRPr b="1"/>
                    </a:p>
                  </a:txBody>
                  <a:tcPr marL="68575" marR="68575" marT="0" marB="0" anchor="ctr"/>
                </a:tc>
                <a:tc>
                  <a:txBody>
                    <a:bodyPr/>
                    <a:lstStyle/>
                    <a:p>
                      <a:pPr marL="0" marR="0" lvl="0" indent="0" algn="ctr" rtl="0">
                        <a:lnSpc>
                          <a:spcPct val="150000"/>
                        </a:lnSpc>
                        <a:spcBef>
                          <a:spcPts val="0"/>
                        </a:spcBef>
                        <a:spcAft>
                          <a:spcPts val="0"/>
                        </a:spcAft>
                        <a:buNone/>
                      </a:pPr>
                      <a:r>
                        <a:rPr lang="tr-TR" b="1"/>
                        <a:t> 0,57</a:t>
                      </a:r>
                      <a:endParaRPr b="1"/>
                    </a:p>
                  </a:txBody>
                  <a:tcPr marL="68575" marR="68575" marT="0" marB="0" anchor="ctr"/>
                </a:tc>
                <a:extLst>
                  <a:ext uri="{0D108BD9-81ED-4DB2-BD59-A6C34878D82A}">
                    <a16:rowId xmlns:a16="http://schemas.microsoft.com/office/drawing/2014/main" val="10001"/>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(Q1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lvl="0" indent="0" algn="ctr" rtl="0">
                        <a:spcBef>
                          <a:spcPts val="0"/>
                        </a:spcBef>
                        <a:spcAft>
                          <a:spcPts val="0"/>
                        </a:spcAft>
                        <a:buNone/>
                      </a:pPr>
                      <a:endParaRPr b="1"/>
                    </a:p>
                  </a:txBody>
                  <a:tcPr marL="68575" marR="68575" marT="0" marB="0" anchor="ctr">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b="1"/>
                    </a:p>
                  </a:txBody>
                  <a:tcPr marL="68575" marR="68575" marT="0" marB="0" anchor="ct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(Q2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lnR w="12700" cap="flat" cmpd="sng">
                      <a:solidFill>
                        <a:schemeClr val="dk1"/>
                      </a:solidFill>
                      <a:prstDash val="solid"/>
                      <a:round/>
                      <a:headEnd type="none" w="sm" len="sm"/>
                      <a:tailEnd type="none" w="sm" len="sm"/>
                    </a:lnR>
                  </a:tcPr>
                </a:tc>
                <a:tc>
                  <a:txBody>
                    <a:bodyPr/>
                    <a:lstStyle/>
                    <a:p>
                      <a:pPr marL="0" marR="0" lvl="0" indent="0" algn="ctr" rtl="0">
                        <a:lnSpc>
                          <a:spcPct val="150000"/>
                        </a:lnSpc>
                        <a:spcBef>
                          <a:spcPts val="0"/>
                        </a:spcBef>
                        <a:spcAft>
                          <a:spcPts val="0"/>
                        </a:spcAft>
                        <a:buNone/>
                      </a:pPr>
                      <a:r>
                        <a:rPr lang="tr-TR" b="1"/>
                        <a:t> 0,28</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50000"/>
                        </a:lnSpc>
                        <a:spcBef>
                          <a:spcPts val="0"/>
                        </a:spcBef>
                        <a:spcAft>
                          <a:spcPts val="0"/>
                        </a:spcAft>
                        <a:buNone/>
                      </a:pPr>
                      <a:r>
                        <a:rPr lang="tr-TR" b="1"/>
                        <a:t> 0,14</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Q2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lvl="0" indent="0" algn="ctr" rtl="0">
                        <a:spcBef>
                          <a:spcPts val="0"/>
                        </a:spcBef>
                        <a:spcAft>
                          <a:spcPts val="0"/>
                        </a:spcAft>
                        <a:buNone/>
                      </a:pPr>
                      <a:endParaRPr b="1"/>
                    </a:p>
                  </a:txBody>
                  <a:tcPr marL="68575" marR="685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b="1"/>
                    </a:p>
                  </a:txBody>
                  <a:tcPr marL="68575" marR="68575" marT="0" marB="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53350">
                <a:tc>
                  <a:txBody>
                    <a:bodyPr/>
                    <a:lstStyle/>
                    <a:p>
                      <a:pPr marL="0" marR="0"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(Q3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lnR w="12700" cap="flat" cmpd="sng">
                      <a:solidFill>
                        <a:schemeClr val="dk1"/>
                      </a:solidFill>
                      <a:prstDash val="solid"/>
                      <a:round/>
                      <a:headEnd type="none" w="sm" len="sm"/>
                      <a:tailEnd type="none" w="sm" len="sm"/>
                    </a:lnR>
                  </a:tcPr>
                </a:tc>
                <a:tc>
                  <a:txBody>
                    <a:bodyPr/>
                    <a:lstStyle/>
                    <a:p>
                      <a:pPr marL="0" marR="0" lvl="0" indent="0" algn="ctr" rtl="0">
                        <a:lnSpc>
                          <a:spcPct val="150000"/>
                        </a:lnSpc>
                        <a:spcBef>
                          <a:spcPts val="0"/>
                        </a:spcBef>
                        <a:spcAft>
                          <a:spcPts val="0"/>
                        </a:spcAft>
                        <a:buNone/>
                      </a:pPr>
                      <a:r>
                        <a:rPr lang="tr-TR" b="1"/>
                        <a:t> 0</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50000"/>
                        </a:lnSpc>
                        <a:spcBef>
                          <a:spcPts val="0"/>
                        </a:spcBef>
                        <a:spcAft>
                          <a:spcPts val="0"/>
                        </a:spcAft>
                        <a:buNone/>
                      </a:pPr>
                      <a:r>
                        <a:rPr lang="tr-TR" b="1"/>
                        <a:t> 0,42</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04275">
                <a:tc>
                  <a:txBody>
                    <a:bodyPr/>
                    <a:lstStyle/>
                    <a:p>
                      <a:pPr marL="0" marR="0"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Q3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lnR w="12700" cap="flat" cmpd="sng">
                      <a:solidFill>
                        <a:schemeClr val="dk1"/>
                      </a:solidFill>
                      <a:prstDash val="solid"/>
                      <a:round/>
                      <a:headEnd type="none" w="sm" len="sm"/>
                      <a:tailEnd type="none" w="sm" len="sm"/>
                    </a:lnR>
                  </a:tcPr>
                </a:tc>
                <a:tc>
                  <a:txBody>
                    <a:bodyPr/>
                    <a:lstStyle/>
                    <a:p>
                      <a:pPr marL="0" lvl="0" indent="0" algn="ctr" rtl="0">
                        <a:spcBef>
                          <a:spcPts val="0"/>
                        </a:spcBef>
                        <a:spcAft>
                          <a:spcPts val="0"/>
                        </a:spcAft>
                        <a:buNone/>
                      </a:pP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ESCI, SCI-E, SSCI veya AHCI </a:t>
                      </a:r>
                      <a:r>
                        <a:rPr lang="tr-TR" sz="1400"/>
                        <a:t>kapsamındaki dergilerde (</a:t>
                      </a:r>
                      <a:r>
                        <a:rPr lang="tr-TR" sz="1400">
                          <a:solidFill>
                            <a:srgbClr val="3333FF"/>
                          </a:solidFill>
                        </a:rPr>
                        <a:t>Q4*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lnR w="12700" cap="flat" cmpd="sng">
                      <a:solidFill>
                        <a:schemeClr val="dk1"/>
                      </a:solidFill>
                      <a:prstDash val="solid"/>
                      <a:round/>
                      <a:headEnd type="none" w="sm" len="sm"/>
                      <a:tailEnd type="none" w="sm" len="sm"/>
                    </a:lnR>
                  </a:tcPr>
                </a:tc>
                <a:tc>
                  <a:txBody>
                    <a:bodyPr/>
                    <a:lstStyle/>
                    <a:p>
                      <a:pPr marL="0" marR="0" lvl="0" indent="0" algn="ctr" rtl="0">
                        <a:lnSpc>
                          <a:spcPct val="150000"/>
                        </a:lnSpc>
                        <a:spcBef>
                          <a:spcPts val="0"/>
                        </a:spcBef>
                        <a:spcAft>
                          <a:spcPts val="0"/>
                        </a:spcAft>
                        <a:buNone/>
                      </a:pPr>
                      <a:r>
                        <a:rPr lang="tr-TR" b="1"/>
                        <a:t> 0,14</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50000"/>
                        </a:lnSpc>
                        <a:spcBef>
                          <a:spcPts val="0"/>
                        </a:spcBef>
                        <a:spcAft>
                          <a:spcPts val="0"/>
                        </a:spcAft>
                        <a:buNone/>
                      </a:pPr>
                      <a:r>
                        <a:rPr lang="tr-TR" b="1"/>
                        <a:t> 0,42</a:t>
                      </a:r>
                      <a:endParaRPr b="1"/>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432425">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ESCI, SCI-E, SSCI veya AHCI </a:t>
                      </a:r>
                      <a:r>
                        <a:rPr lang="tr-TR" sz="1400"/>
                        <a:t>kapsamındaki dergilerde (</a:t>
                      </a:r>
                      <a:r>
                        <a:rPr lang="tr-TR" sz="1400">
                          <a:solidFill>
                            <a:srgbClr val="3333FF"/>
                          </a:solidFill>
                        </a:rPr>
                        <a:t>Q4*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lnR w="12700" cap="flat" cmpd="sng">
                      <a:solidFill>
                        <a:schemeClr val="dk1"/>
                      </a:solidFill>
                      <a:prstDash val="solid"/>
                      <a:round/>
                      <a:headEnd type="none" w="sm" len="sm"/>
                      <a:tailEnd type="none" w="sm" len="sm"/>
                    </a:lnR>
                  </a:tcPr>
                </a:tc>
                <a:tc>
                  <a:txBody>
                    <a:bodyPr/>
                    <a:lstStyle/>
                    <a:p>
                      <a:pPr marL="0" lvl="0" indent="0" algn="l" rtl="0">
                        <a:spcBef>
                          <a:spcPts val="0"/>
                        </a:spcBef>
                        <a:spcAft>
                          <a:spcPts val="0"/>
                        </a:spcAft>
                        <a:buNone/>
                      </a:pP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Shape 659"/>
        <p:cNvGrpSpPr/>
        <p:nvPr/>
      </p:nvGrpSpPr>
      <p:grpSpPr>
        <a:xfrm>
          <a:off x="0" y="0"/>
          <a:ext cx="0" cy="0"/>
          <a:chOff x="0" y="0"/>
          <a:chExt cx="0" cy="0"/>
        </a:xfrm>
      </p:grpSpPr>
      <p:sp>
        <p:nvSpPr>
          <p:cNvPr id="660" name="Google Shape;660;p53"/>
          <p:cNvSpPr txBox="1">
            <a:spLocks noGrp="1"/>
          </p:cNvSpPr>
          <p:nvPr>
            <p:ph type="title"/>
          </p:nvPr>
        </p:nvSpPr>
        <p:spPr>
          <a:xfrm>
            <a:off x="258418" y="820987"/>
            <a:ext cx="10446528" cy="60089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 </a:t>
            </a:r>
            <a:r>
              <a:rPr lang="tr-TR" sz="2400" b="1">
                <a:solidFill>
                  <a:srgbClr val="3333FF"/>
                </a:solidFill>
              </a:rPr>
              <a:t>Yıllara Göre Kitap Bilgileri</a:t>
            </a:r>
            <a:endParaRPr sz="2400">
              <a:solidFill>
                <a:srgbClr val="3333FF"/>
              </a:solidFill>
            </a:endParaRPr>
          </a:p>
        </p:txBody>
      </p:sp>
      <p:sp>
        <p:nvSpPr>
          <p:cNvPr id="661" name="Google Shape;661;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62" name="Google Shape;66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54</a:t>
            </a:fld>
            <a:endParaRPr/>
          </a:p>
        </p:txBody>
      </p:sp>
      <p:graphicFrame>
        <p:nvGraphicFramePr>
          <p:cNvPr id="663" name="Google Shape;663;p53"/>
          <p:cNvGraphicFramePr/>
          <p:nvPr/>
        </p:nvGraphicFramePr>
        <p:xfrm>
          <a:off x="457201" y="1992512"/>
          <a:ext cx="11374575" cy="4226336"/>
        </p:xfrm>
        <a:graphic>
          <a:graphicData uri="http://schemas.openxmlformats.org/drawingml/2006/table">
            <a:tbl>
              <a:tblPr firstRow="1" firstCol="1" lastRow="1" lastCol="1" bandRow="1" bandCol="1">
                <a:noFill/>
                <a:tableStyleId>{AFF1343A-BB85-4D14-9737-C0707BBEDAA2}</a:tableStyleId>
              </a:tblPr>
              <a:tblGrid>
                <a:gridCol w="9789275">
                  <a:extLst>
                    <a:ext uri="{9D8B030D-6E8A-4147-A177-3AD203B41FA5}">
                      <a16:colId xmlns:a16="http://schemas.microsoft.com/office/drawing/2014/main" val="20000"/>
                    </a:ext>
                  </a:extLst>
                </a:gridCol>
                <a:gridCol w="790975">
                  <a:extLst>
                    <a:ext uri="{9D8B030D-6E8A-4147-A177-3AD203B41FA5}">
                      <a16:colId xmlns:a16="http://schemas.microsoft.com/office/drawing/2014/main" val="20001"/>
                    </a:ext>
                  </a:extLst>
                </a:gridCol>
                <a:gridCol w="794325">
                  <a:extLst>
                    <a:ext uri="{9D8B030D-6E8A-4147-A177-3AD203B41FA5}">
                      <a16:colId xmlns:a16="http://schemas.microsoft.com/office/drawing/2014/main" val="20002"/>
                    </a:ext>
                  </a:extLst>
                </a:gridCol>
              </a:tblGrid>
              <a:tr h="335050">
                <a:tc>
                  <a:txBody>
                    <a:bodyPr/>
                    <a:lstStyle/>
                    <a:p>
                      <a:pPr marL="36000" marR="0" lvl="0" indent="0" algn="ctr" rtl="0">
                        <a:lnSpc>
                          <a:spcPct val="100000"/>
                        </a:lnSpc>
                        <a:spcBef>
                          <a:spcPts val="0"/>
                        </a:spcBef>
                        <a:spcAft>
                          <a:spcPts val="0"/>
                        </a:spcAft>
                        <a:buNone/>
                      </a:pPr>
                      <a:r>
                        <a:rPr lang="tr-TR" sz="1600" b="1">
                          <a:solidFill>
                            <a:srgbClr val="FF0000"/>
                          </a:solidFill>
                        </a:rPr>
                        <a:t>KİTAPLAR</a:t>
                      </a:r>
                      <a:endParaRPr sz="1600" b="1">
                        <a:solidFill>
                          <a:srgbClr val="FF0000"/>
                        </a:solidFill>
                        <a:latin typeface="Calibri"/>
                        <a:ea typeface="Calibri"/>
                        <a:cs typeface="Calibri"/>
                        <a:sym typeface="Calibri"/>
                      </a:endParaRPr>
                    </a:p>
                  </a:txBody>
                  <a:tcPr marL="68575" marR="68575" marT="0" marB="0" anchor="ctr"/>
                </a:tc>
                <a:tc>
                  <a:txBody>
                    <a:bodyPr/>
                    <a:lstStyle/>
                    <a:p>
                      <a:pPr marL="3600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3600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2837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uluslararası </a:t>
                      </a:r>
                      <a:r>
                        <a:rPr lang="tr-TR" sz="1600" b="1"/>
                        <a:t>yayınevleri tarafından yayınlanmış özgün bilimsel kitap</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1"/>
                  </a:ext>
                </a:extLst>
              </a:tr>
              <a:tr h="2510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uluslararası</a:t>
                      </a:r>
                      <a:r>
                        <a:rPr lang="tr-TR" sz="1600" b="1"/>
                        <a:t> yayınevleri tarafından yayınlanmış özgün bilimsel kitap editörlüğü, bölüm yazarlığı </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spcBef>
                          <a:spcPts val="0"/>
                        </a:spcBef>
                        <a:spcAft>
                          <a:spcPts val="0"/>
                        </a:spcAft>
                        <a:buNone/>
                      </a:pPr>
                      <a:r>
                        <a:rPr lang="tr-TR" b="1"/>
                        <a:t>16</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solidFill>
                            <a:srgbClr val="C00000"/>
                          </a:solidFill>
                        </a:rPr>
                        <a:t>11</a:t>
                      </a:r>
                      <a:endParaRPr b="1">
                        <a:solidFill>
                          <a:srgbClr val="C00000"/>
                        </a:solidFill>
                      </a:endParaRPr>
                    </a:p>
                  </a:txBody>
                  <a:tcPr marL="9525" marR="9525" marT="9525" marB="91425" anchor="b"/>
                </a:tc>
                <a:extLst>
                  <a:ext uri="{0D108BD9-81ED-4DB2-BD59-A6C34878D82A}">
                    <a16:rowId xmlns:a16="http://schemas.microsoft.com/office/drawing/2014/main" val="10002"/>
                  </a:ext>
                </a:extLst>
              </a:tr>
              <a:tr h="2837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ulusal</a:t>
                      </a:r>
                      <a:r>
                        <a:rPr lang="tr-TR" sz="1600" b="1"/>
                        <a:t> yayınevleri tarafından yayınlanmış özgün bilimsel kitap</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3"/>
                  </a:ext>
                </a:extLst>
              </a:tr>
              <a:tr h="2510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ulusal</a:t>
                      </a:r>
                      <a:r>
                        <a:rPr lang="tr-TR" sz="1600" b="1"/>
                        <a:t> yayınevleri tarafından yayınlanmış özgün bilimsel kitap editörlüğü, bölüm yazarlığı </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4"/>
                  </a:ext>
                </a:extLst>
              </a:tr>
              <a:tr h="504850">
                <a:tc>
                  <a:txBody>
                    <a:bodyPr/>
                    <a:lstStyle/>
                    <a:p>
                      <a:pPr marL="36000" marR="36195" lvl="0" indent="0" algn="l" rtl="0">
                        <a:lnSpc>
                          <a:spcPct val="100000"/>
                        </a:lnSpc>
                        <a:spcBef>
                          <a:spcPts val="0"/>
                        </a:spcBef>
                        <a:spcAft>
                          <a:spcPts val="0"/>
                        </a:spcAft>
                        <a:buNone/>
                      </a:pPr>
                      <a:r>
                        <a:rPr lang="tr-TR" sz="1600" b="1"/>
                        <a:t>Alanında çeviri kitap editörlüğü, kitap bölümü çevirisi, tam kitap çevirisi (Yabancı dil alanındaki adaylar kendi dil alanlarında çeviri yaparsa, puanın yarısı)</a:t>
                      </a:r>
                      <a:endParaRPr sz="1600" b="1">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5"/>
                  </a:ext>
                </a:extLst>
              </a:tr>
              <a:tr h="504500">
                <a:tc>
                  <a:txBody>
                    <a:bodyPr/>
                    <a:lstStyle/>
                    <a:p>
                      <a:pPr marL="36000" marR="36195" lvl="0" indent="0" algn="l" rtl="0">
                        <a:lnSpc>
                          <a:spcPct val="100000"/>
                        </a:lnSpc>
                        <a:spcBef>
                          <a:spcPts val="0"/>
                        </a:spcBef>
                        <a:spcAft>
                          <a:spcPts val="0"/>
                        </a:spcAft>
                        <a:buNone/>
                      </a:pPr>
                      <a:r>
                        <a:rPr lang="tr-TR" sz="1600" b="1"/>
                        <a:t>Üniversite tarafından hakem incelemesi yaptırıldıktan sonra yayınlanan ders kitabı (Hakemsiz ders kitapları puanlandırmaya tabi tutulmaz)</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6"/>
                  </a:ext>
                </a:extLst>
              </a:tr>
              <a:tr h="504500">
                <a:tc>
                  <a:txBody>
                    <a:bodyPr/>
                    <a:lstStyle/>
                    <a:p>
                      <a:pPr marL="36000" marR="36195" lvl="0" indent="0" algn="l" rtl="0">
                        <a:lnSpc>
                          <a:spcPct val="100000"/>
                        </a:lnSpc>
                        <a:spcBef>
                          <a:spcPts val="0"/>
                        </a:spcBef>
                        <a:spcAft>
                          <a:spcPts val="0"/>
                        </a:spcAft>
                        <a:buNone/>
                      </a:pPr>
                      <a:r>
                        <a:rPr lang="tr-TR" sz="1600" b="1">
                          <a:solidFill>
                            <a:srgbClr val="FF0000"/>
                          </a:solidFill>
                        </a:rPr>
                        <a:t>Uluslararası</a:t>
                      </a:r>
                      <a:r>
                        <a:rPr lang="tr-TR" sz="1600" b="1"/>
                        <a:t> yayınevleri tarafından yayınlanan ansiklopedilerde madde (en fazla dört madde hesaplamada dikkate alınır)</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7"/>
                  </a:ext>
                </a:extLst>
              </a:tr>
              <a:tr h="504500">
                <a:tc>
                  <a:txBody>
                    <a:bodyPr/>
                    <a:lstStyle/>
                    <a:p>
                      <a:pPr marL="36000" marR="36195" lvl="0" indent="0" algn="l" rtl="0">
                        <a:lnSpc>
                          <a:spcPct val="100000"/>
                        </a:lnSpc>
                        <a:spcBef>
                          <a:spcPts val="0"/>
                        </a:spcBef>
                        <a:spcAft>
                          <a:spcPts val="0"/>
                        </a:spcAft>
                        <a:buNone/>
                      </a:pPr>
                      <a:r>
                        <a:rPr lang="tr-TR" sz="1600" b="1">
                          <a:solidFill>
                            <a:srgbClr val="FF0000"/>
                          </a:solidFill>
                        </a:rPr>
                        <a:t>Ulusal</a:t>
                      </a:r>
                      <a:r>
                        <a:rPr lang="tr-TR" sz="1600" b="1"/>
                        <a:t> yayınevleri tarafından yayınlanan ansiklopedilerde madde (en fazla dört madde hesaplamada dikkate alınır)</a:t>
                      </a:r>
                      <a:endParaRPr sz="1600" b="1">
                        <a:latin typeface="Times New Roman"/>
                        <a:ea typeface="Times New Roman"/>
                        <a:cs typeface="Times New Roman"/>
                        <a:sym typeface="Times New Roman"/>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8"/>
                  </a:ext>
                </a:extLst>
              </a:tr>
              <a:tr h="421225">
                <a:tc>
                  <a:txBody>
                    <a:bodyPr/>
                    <a:lstStyle/>
                    <a:p>
                      <a:pPr marL="36000" marR="0" lvl="0" indent="0" algn="r" rtl="0">
                        <a:lnSpc>
                          <a:spcPct val="100000"/>
                        </a:lnSpc>
                        <a:spcBef>
                          <a:spcPts val="0"/>
                        </a:spcBef>
                        <a:spcAft>
                          <a:spcPts val="0"/>
                        </a:spcAft>
                        <a:buNone/>
                      </a:pPr>
                      <a:r>
                        <a:rPr lang="tr-TR" sz="1600" b="1">
                          <a:solidFill>
                            <a:srgbClr val="FF0000"/>
                          </a:solidFill>
                        </a:rPr>
                        <a:t>*aynı eserde ortak editörlük ve 1 ortak kitap bölümü 11 değil 9                                                                                                           TOPLAM</a:t>
                      </a:r>
                      <a:endParaRPr sz="1600" b="1">
                        <a:solidFill>
                          <a:srgbClr val="FF0000"/>
                        </a:solidFill>
                        <a:latin typeface="Calibri"/>
                        <a:ea typeface="Calibri"/>
                        <a:cs typeface="Calibri"/>
                        <a:sym typeface="Calibri"/>
                      </a:endParaRPr>
                    </a:p>
                  </a:txBody>
                  <a:tcPr marL="68575" marR="68575" marT="0" marB="0" anchor="ctr"/>
                </a:tc>
                <a:tc>
                  <a:txBody>
                    <a:bodyPr/>
                    <a:lstStyle/>
                    <a:p>
                      <a:pPr marL="0" lvl="0" indent="0" algn="ctr" rtl="0">
                        <a:spcBef>
                          <a:spcPts val="0"/>
                        </a:spcBef>
                        <a:spcAft>
                          <a:spcPts val="0"/>
                        </a:spcAft>
                        <a:buNone/>
                      </a:pPr>
                      <a:r>
                        <a:rPr lang="tr-TR" b="1">
                          <a:solidFill>
                            <a:schemeClr val="dk1"/>
                          </a:solidFill>
                        </a:rPr>
                        <a:t>16</a:t>
                      </a:r>
                      <a:endParaRPr b="1"/>
                    </a:p>
                  </a:txBody>
                  <a:tcPr marL="68575" marR="68575" marT="0" marB="0" anchor="ctr"/>
                </a:tc>
                <a:tc>
                  <a:txBody>
                    <a:bodyPr/>
                    <a:lstStyle/>
                    <a:p>
                      <a:pPr marL="0" marR="0" lvl="0" indent="0" algn="ctr" rtl="0">
                        <a:lnSpc>
                          <a:spcPct val="100000"/>
                        </a:lnSpc>
                        <a:spcBef>
                          <a:spcPts val="0"/>
                        </a:spcBef>
                        <a:spcAft>
                          <a:spcPts val="0"/>
                        </a:spcAft>
                        <a:buNone/>
                      </a:pPr>
                      <a:r>
                        <a:rPr lang="tr-TR"/>
                        <a:t>        </a:t>
                      </a:r>
                      <a:r>
                        <a:rPr lang="tr-TR" b="1"/>
                        <a:t> 11                 </a:t>
                      </a:r>
                      <a:endParaRPr b="1"/>
                    </a:p>
                  </a:txBody>
                  <a:tcPr marL="68575" marR="68575"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Shape 667"/>
        <p:cNvGrpSpPr/>
        <p:nvPr/>
      </p:nvGrpSpPr>
      <p:grpSpPr>
        <a:xfrm>
          <a:off x="0" y="0"/>
          <a:ext cx="0" cy="0"/>
          <a:chOff x="0" y="0"/>
          <a:chExt cx="0" cy="0"/>
        </a:xfrm>
      </p:grpSpPr>
      <p:sp>
        <p:nvSpPr>
          <p:cNvPr id="668" name="Google Shape;668;p54"/>
          <p:cNvSpPr txBox="1">
            <a:spLocks noGrp="1"/>
          </p:cNvSpPr>
          <p:nvPr>
            <p:ph type="title"/>
          </p:nvPr>
        </p:nvSpPr>
        <p:spPr>
          <a:xfrm>
            <a:off x="369455" y="810763"/>
            <a:ext cx="10381672" cy="58392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a:t>
            </a:r>
            <a:r>
              <a:rPr lang="tr-TR" sz="2400" b="1">
                <a:solidFill>
                  <a:srgbClr val="962E2E"/>
                </a:solidFill>
                <a:latin typeface="Calibri"/>
                <a:ea typeface="Calibri"/>
                <a:cs typeface="Calibri"/>
                <a:sym typeface="Calibri"/>
              </a:rPr>
              <a:t>: </a:t>
            </a:r>
            <a:r>
              <a:rPr lang="tr-TR" sz="2400" b="1">
                <a:solidFill>
                  <a:srgbClr val="3333FF"/>
                </a:solidFill>
                <a:latin typeface="Calibri"/>
                <a:ea typeface="Calibri"/>
                <a:cs typeface="Calibri"/>
                <a:sym typeface="Calibri"/>
              </a:rPr>
              <a:t>Yıllara Göre Proje Bilgileri</a:t>
            </a:r>
            <a:endParaRPr sz="2400" b="1">
              <a:solidFill>
                <a:srgbClr val="3333FF"/>
              </a:solidFill>
            </a:endParaRPr>
          </a:p>
        </p:txBody>
      </p:sp>
      <p:sp>
        <p:nvSpPr>
          <p:cNvPr id="669" name="Google Shape;669;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70" name="Google Shape;670;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55</a:t>
            </a:fld>
            <a:endParaRPr/>
          </a:p>
        </p:txBody>
      </p:sp>
      <p:graphicFrame>
        <p:nvGraphicFramePr>
          <p:cNvPr id="671" name="Google Shape;671;p54"/>
          <p:cNvGraphicFramePr/>
          <p:nvPr/>
        </p:nvGraphicFramePr>
        <p:xfrm>
          <a:off x="274321" y="1820174"/>
          <a:ext cx="11575950" cy="4316883"/>
        </p:xfrm>
        <a:graphic>
          <a:graphicData uri="http://schemas.openxmlformats.org/drawingml/2006/table">
            <a:tbl>
              <a:tblPr firstRow="1" firstCol="1" lastRow="1" lastCol="1" bandRow="1" bandCol="1">
                <a:noFill/>
                <a:tableStyleId>{AFF1343A-BB85-4D14-9737-C0707BBEDAA2}</a:tableStyleId>
              </a:tblPr>
              <a:tblGrid>
                <a:gridCol w="10187300">
                  <a:extLst>
                    <a:ext uri="{9D8B030D-6E8A-4147-A177-3AD203B41FA5}">
                      <a16:colId xmlns:a16="http://schemas.microsoft.com/office/drawing/2014/main" val="20000"/>
                    </a:ext>
                  </a:extLst>
                </a:gridCol>
                <a:gridCol w="754700">
                  <a:extLst>
                    <a:ext uri="{9D8B030D-6E8A-4147-A177-3AD203B41FA5}">
                      <a16:colId xmlns:a16="http://schemas.microsoft.com/office/drawing/2014/main" val="20001"/>
                    </a:ext>
                  </a:extLst>
                </a:gridCol>
                <a:gridCol w="633950">
                  <a:extLst>
                    <a:ext uri="{9D8B030D-6E8A-4147-A177-3AD203B41FA5}">
                      <a16:colId xmlns:a16="http://schemas.microsoft.com/office/drawing/2014/main" val="20002"/>
                    </a:ext>
                  </a:extLst>
                </a:gridCol>
              </a:tblGrid>
              <a:tr h="486425">
                <a:tc>
                  <a:txBody>
                    <a:bodyPr/>
                    <a:lstStyle/>
                    <a:p>
                      <a:pPr marL="0" marR="0" lvl="0" indent="0" algn="ctr" rtl="0">
                        <a:lnSpc>
                          <a:spcPct val="100000"/>
                        </a:lnSpc>
                        <a:spcBef>
                          <a:spcPts val="0"/>
                        </a:spcBef>
                        <a:spcAft>
                          <a:spcPts val="0"/>
                        </a:spcAft>
                        <a:buNone/>
                      </a:pPr>
                      <a:r>
                        <a:rPr lang="tr-TR" sz="1600" b="1">
                          <a:solidFill>
                            <a:srgbClr val="FF0000"/>
                          </a:solidFill>
                        </a:rPr>
                        <a:t>ARAŞTIRMA PROJELERİ</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9075" marR="9075" marT="9075" marB="0" anchor="ctr"/>
                </a:tc>
                <a:extLst>
                  <a:ext uri="{0D108BD9-81ED-4DB2-BD59-A6C34878D82A}">
                    <a16:rowId xmlns:a16="http://schemas.microsoft.com/office/drawing/2014/main" val="10000"/>
                  </a:ext>
                </a:extLst>
              </a:tr>
              <a:tr h="477500">
                <a:tc>
                  <a:txBody>
                    <a:bodyPr/>
                    <a:lstStyle/>
                    <a:p>
                      <a:pPr marL="0" marR="0" lvl="0" indent="0" algn="l" rtl="0">
                        <a:lnSpc>
                          <a:spcPct val="100000"/>
                        </a:lnSpc>
                        <a:spcBef>
                          <a:spcPts val="0"/>
                        </a:spcBef>
                        <a:spcAft>
                          <a:spcPts val="0"/>
                        </a:spcAft>
                        <a:buNone/>
                      </a:pPr>
                      <a:r>
                        <a:rPr lang="tr-TR" sz="1600"/>
                        <a:t>(1) Başarı ile tamamlanmış AB çerçeve programı bilimsel araştırma proje sayısı (Koordinatör/ alt koordinatör/yürütücü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extLst>
                  <a:ext uri="{0D108BD9-81ED-4DB2-BD59-A6C34878D82A}">
                    <a16:rowId xmlns:a16="http://schemas.microsoft.com/office/drawing/2014/main" val="10001"/>
                  </a:ext>
                </a:extLst>
              </a:tr>
              <a:tr h="635775">
                <a:tc>
                  <a:txBody>
                    <a:bodyPr/>
                    <a:lstStyle/>
                    <a:p>
                      <a:pPr marL="0" marR="0" lvl="0" indent="0" algn="l" rtl="0">
                        <a:lnSpc>
                          <a:spcPct val="100000"/>
                        </a:lnSpc>
                        <a:spcBef>
                          <a:spcPts val="0"/>
                        </a:spcBef>
                        <a:spcAft>
                          <a:spcPts val="0"/>
                        </a:spcAft>
                        <a:buNone/>
                      </a:pPr>
                      <a:r>
                        <a:rPr lang="tr-TR" sz="1600"/>
                        <a:t>Başarı ile tamamlanmış 1. Madde dışındaki uluslararası destekli bilimsel araştırma proje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2"/>
                  </a:ext>
                </a:extLst>
              </a:tr>
              <a:tr h="335375">
                <a:tc>
                  <a:txBody>
                    <a:bodyPr/>
                    <a:lstStyle/>
                    <a:p>
                      <a:pPr marL="0" marR="0" lvl="0" indent="0" algn="l" rtl="0">
                        <a:lnSpc>
                          <a:spcPct val="100000"/>
                        </a:lnSpc>
                        <a:spcBef>
                          <a:spcPts val="0"/>
                        </a:spcBef>
                        <a:spcAft>
                          <a:spcPts val="0"/>
                        </a:spcAft>
                        <a:buNone/>
                      </a:pPr>
                      <a:r>
                        <a:rPr lang="tr-TR" sz="1600"/>
                        <a:t>TÜBİTAK Ar-Ge proje (ARDEB, TEYDEB, KAMAG, vb.)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a:t>
                      </a:r>
                      <a:endParaRPr b="1"/>
                    </a:p>
                  </a:txBody>
                  <a:tcPr marL="9525" marR="9525" marT="9525" marB="91425" anchor="b"/>
                </a:tc>
                <a:extLst>
                  <a:ext uri="{0D108BD9-81ED-4DB2-BD59-A6C34878D82A}">
                    <a16:rowId xmlns:a16="http://schemas.microsoft.com/office/drawing/2014/main" val="10003"/>
                  </a:ext>
                </a:extLst>
              </a:tr>
              <a:tr h="243100">
                <a:tc>
                  <a:txBody>
                    <a:bodyPr/>
                    <a:lstStyle/>
                    <a:p>
                      <a:pPr marL="0" marR="0" lvl="0" indent="0" algn="l" rtl="0">
                        <a:lnSpc>
                          <a:spcPct val="100000"/>
                        </a:lnSpc>
                        <a:spcBef>
                          <a:spcPts val="0"/>
                        </a:spcBef>
                        <a:spcAft>
                          <a:spcPts val="0"/>
                        </a:spcAft>
                        <a:buNone/>
                      </a:pPr>
                      <a:r>
                        <a:rPr lang="tr-TR" sz="1600"/>
                        <a:t>Diğer TÜBİTAK proje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4"/>
                  </a:ext>
                </a:extLst>
              </a:tr>
              <a:tr h="426625">
                <a:tc>
                  <a:txBody>
                    <a:bodyPr/>
                    <a:lstStyle/>
                    <a:p>
                      <a:pPr marL="0" marR="0" lvl="0" indent="0" algn="l" rtl="0">
                        <a:lnSpc>
                          <a:spcPct val="100000"/>
                        </a:lnSpc>
                        <a:spcBef>
                          <a:spcPts val="0"/>
                        </a:spcBef>
                        <a:spcAft>
                          <a:spcPts val="0"/>
                        </a:spcAft>
                        <a:buNone/>
                      </a:pPr>
                      <a:r>
                        <a:rPr lang="tr-TR" sz="1600"/>
                        <a:t>Üniversite dışındaki kamu kurumlarıyla yapılan başarıyla tamamlanmış bilimsel araştırma proje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5"/>
                  </a:ext>
                </a:extLst>
              </a:tr>
              <a:tr h="635775">
                <a:tc>
                  <a:txBody>
                    <a:bodyPr/>
                    <a:lstStyle/>
                    <a:p>
                      <a:pPr marL="0" marR="0" lvl="0" indent="0" algn="l" rtl="0">
                        <a:lnSpc>
                          <a:spcPct val="100000"/>
                        </a:lnSpc>
                        <a:spcBef>
                          <a:spcPts val="0"/>
                        </a:spcBef>
                        <a:spcAft>
                          <a:spcPts val="0"/>
                        </a:spcAft>
                        <a:buNone/>
                      </a:pPr>
                      <a:r>
                        <a:rPr lang="tr-TR" sz="1600"/>
                        <a:t>Başarıyla tamamlanmış Üniversite Bilimsel Araştırma Projeleri (BAP) Koordinatörlüğü destekli araştırma projesi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6"/>
                  </a:ext>
                </a:extLst>
              </a:tr>
              <a:tr h="635775">
                <a:tc>
                  <a:txBody>
                    <a:bodyPr/>
                    <a:lstStyle/>
                    <a:p>
                      <a:pPr marL="0" marR="0" lvl="0" indent="0" algn="l" rtl="0">
                        <a:lnSpc>
                          <a:spcPct val="100000"/>
                        </a:lnSpc>
                        <a:spcBef>
                          <a:spcPts val="0"/>
                        </a:spcBef>
                        <a:spcAft>
                          <a:spcPts val="0"/>
                        </a:spcAft>
                        <a:buNone/>
                      </a:pPr>
                      <a:r>
                        <a:rPr lang="tr-TR" sz="1600"/>
                        <a:t>Başarıyla tamamlanmış diğer ulusal bilimsel araştırma projesi (TTO ve sanayi kuruluşları ile yapılan Ar-Ge projeleri, vb.)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7"/>
                  </a:ext>
                </a:extLst>
              </a:tr>
              <a:tr h="307125">
                <a:tc>
                  <a:txBody>
                    <a:bodyPr/>
                    <a:lstStyle/>
                    <a:p>
                      <a:pPr marL="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ctr" rtl="0">
                        <a:lnSpc>
                          <a:spcPct val="100000"/>
                        </a:lnSpc>
                        <a:spcBef>
                          <a:spcPts val="0"/>
                        </a:spcBef>
                        <a:spcAft>
                          <a:spcPts val="0"/>
                        </a:spcAft>
                        <a:buNone/>
                      </a:pPr>
                      <a:r>
                        <a:rPr lang="tr-TR" b="1"/>
                        <a:t> 1</a:t>
                      </a:r>
                      <a:endParaRPr b="1"/>
                    </a:p>
                  </a:txBody>
                  <a:tcPr marL="9075" marR="9075" marT="9075" marB="0" anchor="ctr"/>
                </a:tc>
                <a:tc>
                  <a:txBody>
                    <a:bodyPr/>
                    <a:lstStyle/>
                    <a:p>
                      <a:pPr marL="0" marR="0" lvl="0" indent="0" algn="ctr" rtl="0">
                        <a:lnSpc>
                          <a:spcPct val="100000"/>
                        </a:lnSpc>
                        <a:spcBef>
                          <a:spcPts val="0"/>
                        </a:spcBef>
                        <a:spcAft>
                          <a:spcPts val="0"/>
                        </a:spcAft>
                        <a:buNone/>
                      </a:pPr>
                      <a:r>
                        <a:rPr lang="tr-TR" b="1"/>
                        <a:t>2 </a:t>
                      </a:r>
                      <a:endParaRPr b="1"/>
                    </a:p>
                  </a:txBody>
                  <a:tcPr marL="9075" marR="9075" marT="9075"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Shape 675"/>
        <p:cNvGrpSpPr/>
        <p:nvPr/>
      </p:nvGrpSpPr>
      <p:grpSpPr>
        <a:xfrm>
          <a:off x="0" y="0"/>
          <a:ext cx="0" cy="0"/>
          <a:chOff x="0" y="0"/>
          <a:chExt cx="0" cy="0"/>
        </a:xfrm>
      </p:grpSpPr>
      <p:sp>
        <p:nvSpPr>
          <p:cNvPr id="676" name="Google Shape;676;p55"/>
          <p:cNvSpPr txBox="1">
            <a:spLocks noGrp="1"/>
          </p:cNvSpPr>
          <p:nvPr>
            <p:ph type="title"/>
          </p:nvPr>
        </p:nvSpPr>
        <p:spPr>
          <a:xfrm>
            <a:off x="228600" y="752656"/>
            <a:ext cx="10457873" cy="6235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Bilimsel Toplantı Faaliyetleri </a:t>
            </a:r>
            <a:endParaRPr sz="1800" b="1">
              <a:solidFill>
                <a:srgbClr val="0000CC"/>
              </a:solidFill>
            </a:endParaRPr>
          </a:p>
        </p:txBody>
      </p:sp>
      <p:sp>
        <p:nvSpPr>
          <p:cNvPr id="677" name="Google Shape;677;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78" name="Google Shape;678;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56</a:t>
            </a:fld>
            <a:endParaRPr/>
          </a:p>
        </p:txBody>
      </p:sp>
      <p:graphicFrame>
        <p:nvGraphicFramePr>
          <p:cNvPr id="679" name="Google Shape;679;p55"/>
          <p:cNvGraphicFramePr/>
          <p:nvPr/>
        </p:nvGraphicFramePr>
        <p:xfrm>
          <a:off x="553164" y="1834962"/>
          <a:ext cx="11161675" cy="4193089"/>
        </p:xfrm>
        <a:graphic>
          <a:graphicData uri="http://schemas.openxmlformats.org/drawingml/2006/table">
            <a:tbl>
              <a:tblPr firstRow="1" firstCol="1" lastRow="1" lastCol="1" bandRow="1" bandCol="1">
                <a:noFill/>
                <a:tableStyleId>{AFF1343A-BB85-4D14-9737-C0707BBEDAA2}</a:tableStyleId>
              </a:tblPr>
              <a:tblGrid>
                <a:gridCol w="9708825">
                  <a:extLst>
                    <a:ext uri="{9D8B030D-6E8A-4147-A177-3AD203B41FA5}">
                      <a16:colId xmlns:a16="http://schemas.microsoft.com/office/drawing/2014/main" val="20000"/>
                    </a:ext>
                  </a:extLst>
                </a:gridCol>
                <a:gridCol w="778650">
                  <a:extLst>
                    <a:ext uri="{9D8B030D-6E8A-4147-A177-3AD203B41FA5}">
                      <a16:colId xmlns:a16="http://schemas.microsoft.com/office/drawing/2014/main" val="20001"/>
                    </a:ext>
                  </a:extLst>
                </a:gridCol>
                <a:gridCol w="674200">
                  <a:extLst>
                    <a:ext uri="{9D8B030D-6E8A-4147-A177-3AD203B41FA5}">
                      <a16:colId xmlns:a16="http://schemas.microsoft.com/office/drawing/2014/main" val="20002"/>
                    </a:ext>
                  </a:extLst>
                </a:gridCol>
              </a:tblGrid>
              <a:tr h="442025">
                <a:tc>
                  <a:txBody>
                    <a:bodyPr/>
                    <a:lstStyle/>
                    <a:p>
                      <a:pPr marL="72000" marR="0" lvl="0" indent="0" algn="ctr" rtl="0">
                        <a:lnSpc>
                          <a:spcPct val="100000"/>
                        </a:lnSpc>
                        <a:spcBef>
                          <a:spcPts val="0"/>
                        </a:spcBef>
                        <a:spcAft>
                          <a:spcPts val="0"/>
                        </a:spcAft>
                        <a:buNone/>
                      </a:pPr>
                      <a:r>
                        <a:rPr lang="tr-TR" sz="1600" b="1">
                          <a:solidFill>
                            <a:srgbClr val="FF0000"/>
                          </a:solidFill>
                        </a:rPr>
                        <a:t>BİLİMSEL TOPLANTI FAALİYETLERİ</a:t>
                      </a:r>
                      <a:endParaRPr sz="1600" b="1">
                        <a:solidFill>
                          <a:srgbClr val="FF0000"/>
                        </a:solidFill>
                        <a:latin typeface="Calibri"/>
                        <a:ea typeface="Calibri"/>
                        <a:cs typeface="Calibri"/>
                        <a:sym typeface="Calibri"/>
                      </a:endParaRPr>
                    </a:p>
                  </a:txBody>
                  <a:tcPr marL="7575" marR="7575" marT="7575" marB="0" anchor="ctr"/>
                </a:tc>
                <a:tc>
                  <a:txBody>
                    <a:bodyPr/>
                    <a:lstStyle/>
                    <a:p>
                      <a:pPr marL="7200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7575" marR="7575" marT="7575" marB="0" anchor="ctr"/>
                </a:tc>
                <a:tc>
                  <a:txBody>
                    <a:bodyPr/>
                    <a:lstStyle/>
                    <a:p>
                      <a:pPr marL="7200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7575" marR="7575" marT="7575" marB="0" anchor="ctr"/>
                </a:tc>
                <a:extLst>
                  <a:ext uri="{0D108BD9-81ED-4DB2-BD59-A6C34878D82A}">
                    <a16:rowId xmlns:a16="http://schemas.microsoft.com/office/drawing/2014/main" val="10000"/>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7</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9</a:t>
                      </a:r>
                      <a:endParaRPr b="1"/>
                    </a:p>
                  </a:txBody>
                  <a:tcPr marL="9525" marR="9525" marT="9525" marB="91425" anchor="b"/>
                </a:tc>
                <a:extLst>
                  <a:ext uri="{0D108BD9-81ED-4DB2-BD59-A6C34878D82A}">
                    <a16:rowId xmlns:a16="http://schemas.microsoft.com/office/drawing/2014/main" val="10001"/>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özet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5</a:t>
                      </a:r>
                      <a:endParaRPr b="1"/>
                    </a:p>
                  </a:txBody>
                  <a:tcPr marL="9525" marR="9525" marT="9525" marB="91425" anchor="b"/>
                </a:tc>
                <a:extLst>
                  <a:ext uri="{0D108BD9-81ED-4DB2-BD59-A6C34878D82A}">
                    <a16:rowId xmlns:a16="http://schemas.microsoft.com/office/drawing/2014/main" val="10002"/>
                  </a:ext>
                </a:extLst>
              </a:tr>
              <a:tr h="49642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3"/>
                  </a:ext>
                </a:extLst>
              </a:tr>
              <a:tr h="568700">
                <a:tc>
                  <a:txBody>
                    <a:bodyPr/>
                    <a:lstStyle/>
                    <a:p>
                      <a:pPr marL="72000" marR="0" lvl="0" indent="0" algn="l" rtl="0">
                        <a:lnSpc>
                          <a:spcPct val="100000"/>
                        </a:lnSpc>
                        <a:spcBef>
                          <a:spcPts val="0"/>
                        </a:spcBef>
                        <a:spcAft>
                          <a:spcPts val="0"/>
                        </a:spcAft>
                        <a:buClr>
                          <a:schemeClr val="dk1"/>
                        </a:buClr>
                        <a:buSzPts val="1800"/>
                        <a:buFont typeface="Calibri"/>
                        <a:buNone/>
                      </a:pPr>
                      <a:r>
                        <a:rPr lang="tr-TR" sz="1800">
                          <a:solidFill>
                            <a:schemeClr val="dk1"/>
                          </a:solidFill>
                        </a:rPr>
                        <a:t>Ulusal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4"/>
                  </a:ext>
                </a:extLst>
              </a:tr>
              <a:tr h="568700">
                <a:tc>
                  <a:txBody>
                    <a:bodyPr/>
                    <a:lstStyle/>
                    <a:p>
                      <a:pPr marL="72000" marR="0" lvl="0" indent="0" algn="l" rtl="0">
                        <a:lnSpc>
                          <a:spcPct val="100000"/>
                        </a:lnSpc>
                        <a:spcBef>
                          <a:spcPts val="0"/>
                        </a:spcBef>
                        <a:spcAft>
                          <a:spcPts val="0"/>
                        </a:spcAft>
                        <a:buNone/>
                      </a:pPr>
                      <a:r>
                        <a:rPr lang="tr-TR" sz="1800">
                          <a:solidFill>
                            <a:schemeClr val="dk1"/>
                          </a:solidFill>
                        </a:rPr>
                        <a:t>Ulusal bilimsel toplantılarda sunulan, özet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5"/>
                  </a:ext>
                </a:extLst>
              </a:tr>
              <a:tr h="287975">
                <a:tc>
                  <a:txBody>
                    <a:bodyPr/>
                    <a:lstStyle/>
                    <a:p>
                      <a:pPr marL="72000" marR="0" lvl="0" indent="0" algn="l" rtl="0">
                        <a:lnSpc>
                          <a:spcPct val="100000"/>
                        </a:lnSpc>
                        <a:spcBef>
                          <a:spcPts val="0"/>
                        </a:spcBef>
                        <a:spcAft>
                          <a:spcPts val="0"/>
                        </a:spcAft>
                        <a:buNone/>
                      </a:pPr>
                      <a:r>
                        <a:rPr lang="tr-TR" sz="1800">
                          <a:solidFill>
                            <a:schemeClr val="dk1"/>
                          </a:solidFill>
                        </a:rPr>
                        <a:t>Ulusal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6"/>
                  </a:ext>
                </a:extLst>
              </a:tr>
              <a:tr h="287975">
                <a:tc>
                  <a:txBody>
                    <a:bodyPr/>
                    <a:lstStyle/>
                    <a:p>
                      <a:pPr marL="72000" marR="0" lvl="0" indent="0" algn="r" rtl="0">
                        <a:lnSpc>
                          <a:spcPct val="100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7575" marR="7575" marT="7575" marB="0" anchor="ctr"/>
                </a:tc>
                <a:tc>
                  <a:txBody>
                    <a:bodyPr/>
                    <a:lstStyle/>
                    <a:p>
                      <a:pPr marL="72000" marR="0" lvl="0" indent="0" algn="ctr" rtl="0">
                        <a:lnSpc>
                          <a:spcPct val="100000"/>
                        </a:lnSpc>
                        <a:spcBef>
                          <a:spcPts val="0"/>
                        </a:spcBef>
                        <a:spcAft>
                          <a:spcPts val="0"/>
                        </a:spcAft>
                        <a:buNone/>
                      </a:pPr>
                      <a:r>
                        <a:rPr lang="tr-TR" b="1"/>
                        <a:t> 10</a:t>
                      </a:r>
                      <a:endParaRPr b="1"/>
                    </a:p>
                  </a:txBody>
                  <a:tcPr marL="7575" marR="7575" marT="7575" marB="0"/>
                </a:tc>
                <a:tc>
                  <a:txBody>
                    <a:bodyPr/>
                    <a:lstStyle/>
                    <a:p>
                      <a:pPr marL="0" lvl="0" indent="0" algn="ctr" rtl="0">
                        <a:spcBef>
                          <a:spcPts val="0"/>
                        </a:spcBef>
                        <a:spcAft>
                          <a:spcPts val="0"/>
                        </a:spcAft>
                        <a:buNone/>
                      </a:pPr>
                      <a:r>
                        <a:rPr lang="tr-TR" b="1"/>
                        <a:t>14</a:t>
                      </a:r>
                      <a:endParaRPr b="1"/>
                    </a:p>
                  </a:txBody>
                  <a:tcPr marL="7575" marR="7575" marT="7575" marB="0"/>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Shape 683"/>
        <p:cNvGrpSpPr/>
        <p:nvPr/>
      </p:nvGrpSpPr>
      <p:grpSpPr>
        <a:xfrm>
          <a:off x="0" y="0"/>
          <a:ext cx="0" cy="0"/>
          <a:chOff x="0" y="0"/>
          <a:chExt cx="0" cy="0"/>
        </a:xfrm>
      </p:grpSpPr>
      <p:sp>
        <p:nvSpPr>
          <p:cNvPr id="684" name="Google Shape;684;p56"/>
          <p:cNvSpPr txBox="1">
            <a:spLocks noGrp="1"/>
          </p:cNvSpPr>
          <p:nvPr>
            <p:ph type="title"/>
          </p:nvPr>
        </p:nvSpPr>
        <p:spPr>
          <a:xfrm>
            <a:off x="461819" y="705017"/>
            <a:ext cx="10279506" cy="744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Editörlük ve Hakemlik Faaliyetleri</a:t>
            </a:r>
            <a:endParaRPr sz="1800">
              <a:solidFill>
                <a:srgbClr val="0000CC"/>
              </a:solidFill>
            </a:endParaRPr>
          </a:p>
        </p:txBody>
      </p:sp>
      <p:sp>
        <p:nvSpPr>
          <p:cNvPr id="685" name="Google Shape;685;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86" name="Google Shape;68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57</a:t>
            </a:fld>
            <a:endParaRPr/>
          </a:p>
        </p:txBody>
      </p:sp>
      <p:graphicFrame>
        <p:nvGraphicFramePr>
          <p:cNvPr id="687" name="Google Shape;687;p56"/>
          <p:cNvGraphicFramePr/>
          <p:nvPr/>
        </p:nvGraphicFramePr>
        <p:xfrm>
          <a:off x="365757" y="1870989"/>
          <a:ext cx="11342525" cy="4017328"/>
        </p:xfrm>
        <a:graphic>
          <a:graphicData uri="http://schemas.openxmlformats.org/drawingml/2006/table">
            <a:tbl>
              <a:tblPr firstRow="1" firstCol="1" lastRow="1" lastCol="1" bandRow="1" bandCol="1">
                <a:noFill/>
                <a:tableStyleId>{AFF1343A-BB85-4D14-9737-C0707BBEDAA2}</a:tableStyleId>
              </a:tblPr>
              <a:tblGrid>
                <a:gridCol w="8990675">
                  <a:extLst>
                    <a:ext uri="{9D8B030D-6E8A-4147-A177-3AD203B41FA5}">
                      <a16:colId xmlns:a16="http://schemas.microsoft.com/office/drawing/2014/main" val="20000"/>
                    </a:ext>
                  </a:extLst>
                </a:gridCol>
                <a:gridCol w="1182250">
                  <a:extLst>
                    <a:ext uri="{9D8B030D-6E8A-4147-A177-3AD203B41FA5}">
                      <a16:colId xmlns:a16="http://schemas.microsoft.com/office/drawing/2014/main" val="20001"/>
                    </a:ext>
                  </a:extLst>
                </a:gridCol>
                <a:gridCol w="1169600">
                  <a:extLst>
                    <a:ext uri="{9D8B030D-6E8A-4147-A177-3AD203B41FA5}">
                      <a16:colId xmlns:a16="http://schemas.microsoft.com/office/drawing/2014/main" val="20002"/>
                    </a:ext>
                  </a:extLst>
                </a:gridCol>
              </a:tblGrid>
              <a:tr h="692075">
                <a:tc>
                  <a:txBody>
                    <a:bodyPr/>
                    <a:lstStyle/>
                    <a:p>
                      <a:pPr marL="36195" marR="36195" lvl="0" indent="0" algn="ctr" rtl="0">
                        <a:lnSpc>
                          <a:spcPct val="100000"/>
                        </a:lnSpc>
                        <a:spcBef>
                          <a:spcPts val="0"/>
                        </a:spcBef>
                        <a:spcAft>
                          <a:spcPts val="0"/>
                        </a:spcAft>
                        <a:buNone/>
                      </a:pPr>
                      <a:r>
                        <a:rPr lang="tr-TR" sz="1600" b="1">
                          <a:solidFill>
                            <a:srgbClr val="FF0000"/>
                          </a:solidFill>
                        </a:rPr>
                        <a:t>EDİTÖRLÜK ve HAKEMLİK FAALİYETLERİ</a:t>
                      </a:r>
                      <a:endParaRPr sz="1600" b="1">
                        <a:solidFill>
                          <a:srgbClr val="FF0000"/>
                        </a:solidFill>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527925">
                <a:tc>
                  <a:txBody>
                    <a:bodyPr/>
                    <a:lstStyle/>
                    <a:p>
                      <a:pPr marL="36195" marR="36195" lvl="0" indent="0" algn="l" rtl="0">
                        <a:lnSpc>
                          <a:spcPct val="100000"/>
                        </a:lnSpc>
                        <a:spcBef>
                          <a:spcPts val="0"/>
                        </a:spcBef>
                        <a:spcAft>
                          <a:spcPts val="0"/>
                        </a:spcAft>
                        <a:buNone/>
                      </a:pPr>
                      <a:r>
                        <a:rPr lang="tr-TR" sz="1600"/>
                        <a:t>SCI, SCI-E, SSCI veya AHCI kapsamındaki dergilerde baş editörlük görevi</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1"/>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associate editörlük görevi</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2"/>
                  </a:ext>
                </a:extLst>
              </a:tr>
              <a:tr h="346325">
                <a:tc>
                  <a:txBody>
                    <a:bodyPr/>
                    <a:lstStyle/>
                    <a:p>
                      <a:pPr marL="36195" marR="36195" lvl="0" indent="0" algn="l" rtl="0">
                        <a:lnSpc>
                          <a:spcPct val="100000"/>
                        </a:lnSpc>
                        <a:spcBef>
                          <a:spcPts val="0"/>
                        </a:spcBef>
                        <a:spcAft>
                          <a:spcPts val="0"/>
                        </a:spcAft>
                        <a:buNone/>
                      </a:pPr>
                      <a:r>
                        <a:rPr lang="tr-TR" sz="1600"/>
                        <a:t>SCI, SCI-E, SSCI veya AHCI kapsamındaki dergilerde asistan editörlük görevi</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3"/>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yayın kurulu üyeliği </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3</a:t>
                      </a:r>
                      <a:endParaRPr b="1"/>
                    </a:p>
                  </a:txBody>
                  <a:tcPr marL="9525" marR="9525" marT="9525" marB="91425" anchor="b"/>
                </a:tc>
                <a:extLst>
                  <a:ext uri="{0D108BD9-81ED-4DB2-BD59-A6C34878D82A}">
                    <a16:rowId xmlns:a16="http://schemas.microsoft.com/office/drawing/2014/main" val="10004"/>
                  </a:ext>
                </a:extLst>
              </a:tr>
              <a:tr h="351675">
                <a:tc>
                  <a:txBody>
                    <a:bodyPr/>
                    <a:lstStyle/>
                    <a:p>
                      <a:pPr marL="36195" marR="36195" lvl="0" indent="0" algn="l" rtl="0">
                        <a:lnSpc>
                          <a:spcPct val="100000"/>
                        </a:lnSpc>
                        <a:spcBef>
                          <a:spcPts val="0"/>
                        </a:spcBef>
                        <a:spcAft>
                          <a:spcPts val="0"/>
                        </a:spcAft>
                        <a:buNone/>
                      </a:pPr>
                      <a:r>
                        <a:rPr lang="tr-TR" sz="1600"/>
                        <a:t>TR Dizin kapsamındaki dergilerde baş editörlük görevi</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5"/>
                  </a:ext>
                </a:extLst>
              </a:tr>
              <a:tr h="351675">
                <a:tc>
                  <a:txBody>
                    <a:bodyPr/>
                    <a:lstStyle/>
                    <a:p>
                      <a:pPr marL="36195" marR="36195" lvl="0" indent="0" algn="l" rtl="0">
                        <a:lnSpc>
                          <a:spcPct val="100000"/>
                        </a:lnSpc>
                        <a:spcBef>
                          <a:spcPts val="0"/>
                        </a:spcBef>
                        <a:spcAft>
                          <a:spcPts val="0"/>
                        </a:spcAft>
                        <a:buNone/>
                      </a:pPr>
                      <a:r>
                        <a:rPr lang="tr-TR" sz="1600"/>
                        <a:t>TR Dizin kapsamındaki dergilerde yayın kurulu üyeliği </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2</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2</a:t>
                      </a:r>
                      <a:endParaRPr b="1"/>
                    </a:p>
                  </a:txBody>
                  <a:tcPr marL="9525" marR="9525" marT="9525" marB="91425" anchor="b"/>
                </a:tc>
                <a:extLst>
                  <a:ext uri="{0D108BD9-81ED-4DB2-BD59-A6C34878D82A}">
                    <a16:rowId xmlns:a16="http://schemas.microsoft.com/office/drawing/2014/main" val="10006"/>
                  </a:ext>
                </a:extLst>
              </a:tr>
              <a:tr h="351675">
                <a:tc>
                  <a:txBody>
                    <a:bodyPr/>
                    <a:lstStyle/>
                    <a:p>
                      <a:pPr marL="36195" marR="36195" lvl="0" indent="0" algn="l" rtl="0">
                        <a:lnSpc>
                          <a:spcPct val="100000"/>
                        </a:lnSpc>
                        <a:spcBef>
                          <a:spcPts val="0"/>
                        </a:spcBef>
                        <a:spcAft>
                          <a:spcPts val="0"/>
                        </a:spcAft>
                        <a:buNone/>
                      </a:pPr>
                      <a:r>
                        <a:rPr lang="tr-TR" sz="1600"/>
                        <a:t>SCI, SCI-E, SSCI veya AHCI kapsamındaki dergilerde hakemlik </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18</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dirty="0"/>
                        <a:t>26</a:t>
                      </a:r>
                      <a:endParaRPr b="1" dirty="0"/>
                    </a:p>
                  </a:txBody>
                  <a:tcPr marL="9525" marR="9525" marT="9525" marB="91425" anchor="b"/>
                </a:tc>
                <a:extLst>
                  <a:ext uri="{0D108BD9-81ED-4DB2-BD59-A6C34878D82A}">
                    <a16:rowId xmlns:a16="http://schemas.microsoft.com/office/drawing/2014/main" val="10007"/>
                  </a:ext>
                </a:extLst>
              </a:tr>
              <a:tr h="351675">
                <a:tc>
                  <a:txBody>
                    <a:bodyPr/>
                    <a:lstStyle/>
                    <a:p>
                      <a:pPr marL="36195" marR="36195" lvl="0" indent="0" algn="l" rtl="0">
                        <a:lnSpc>
                          <a:spcPct val="100000"/>
                        </a:lnSpc>
                        <a:spcBef>
                          <a:spcPts val="0"/>
                        </a:spcBef>
                        <a:spcAft>
                          <a:spcPts val="0"/>
                        </a:spcAft>
                        <a:buNone/>
                      </a:pPr>
                      <a:r>
                        <a:rPr lang="tr-TR" sz="1600"/>
                        <a:t>TR Dizin kapsamındaki dergilerde hakemlik </a:t>
                      </a:r>
                      <a:endParaRPr sz="1600">
                        <a:latin typeface="Calibri"/>
                        <a:ea typeface="Calibri"/>
                        <a:cs typeface="Calibri"/>
                        <a:sym typeface="Calibri"/>
                      </a:endParaRPr>
                    </a:p>
                  </a:txBody>
                  <a:tcPr marL="68575" marR="68575" marT="0" marB="0" anchor="ctr"/>
                </a:tc>
                <a:tc>
                  <a:txBody>
                    <a:bodyPr/>
                    <a:lstStyle/>
                    <a:p>
                      <a:pPr marL="0" lvl="0" indent="0" algn="ctr" rtl="0">
                        <a:lnSpc>
                          <a:spcPct val="115000"/>
                        </a:lnSpc>
                        <a:spcBef>
                          <a:spcPts val="0"/>
                        </a:spcBef>
                        <a:spcAft>
                          <a:spcPts val="0"/>
                        </a:spcAft>
                        <a:buNone/>
                      </a:pPr>
                      <a:r>
                        <a:rPr lang="tr-TR" b="1"/>
                        <a:t>8</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dirty="0"/>
                        <a:t>9</a:t>
                      </a:r>
                      <a:endParaRPr b="1" dirty="0"/>
                    </a:p>
                  </a:txBody>
                  <a:tcPr marL="9525" marR="9525" marT="9525" marB="91425" anchor="b"/>
                </a:tc>
                <a:extLst>
                  <a:ext uri="{0D108BD9-81ED-4DB2-BD59-A6C34878D82A}">
                    <a16:rowId xmlns:a16="http://schemas.microsoft.com/office/drawing/2014/main" val="10008"/>
                  </a:ext>
                </a:extLst>
              </a:tr>
              <a:tr h="351675">
                <a:tc>
                  <a:txBody>
                    <a:bodyPr/>
                    <a:lstStyle/>
                    <a:p>
                      <a:pPr marL="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b="1"/>
                        <a:t> 31</a:t>
                      </a:r>
                      <a:endParaRPr b="1"/>
                    </a:p>
                  </a:txBody>
                  <a:tcPr marL="68575" marR="68575" marT="0" marB="0" anchor="ctr"/>
                </a:tc>
                <a:tc>
                  <a:txBody>
                    <a:bodyPr/>
                    <a:lstStyle/>
                    <a:p>
                      <a:pPr marL="0" marR="0" lvl="0" indent="0" algn="ctr" rtl="0">
                        <a:lnSpc>
                          <a:spcPct val="100000"/>
                        </a:lnSpc>
                        <a:spcBef>
                          <a:spcPts val="0"/>
                        </a:spcBef>
                        <a:spcAft>
                          <a:spcPts val="0"/>
                        </a:spcAft>
                        <a:buNone/>
                      </a:pPr>
                      <a:r>
                        <a:rPr lang="tr-TR" b="1" dirty="0"/>
                        <a:t> 40</a:t>
                      </a:r>
                      <a:endParaRPr b="1" dirty="0"/>
                    </a:p>
                  </a:txBody>
                  <a:tcPr marL="68575" marR="68575"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Shape 691"/>
        <p:cNvGrpSpPr/>
        <p:nvPr/>
      </p:nvGrpSpPr>
      <p:grpSpPr>
        <a:xfrm>
          <a:off x="0" y="0"/>
          <a:ext cx="0" cy="0"/>
          <a:chOff x="0" y="0"/>
          <a:chExt cx="0" cy="0"/>
        </a:xfrm>
      </p:grpSpPr>
      <p:sp>
        <p:nvSpPr>
          <p:cNvPr id="692" name="Google Shape;692;p57"/>
          <p:cNvSpPr txBox="1">
            <a:spLocks noGrp="1"/>
          </p:cNvSpPr>
          <p:nvPr>
            <p:ph type="title"/>
          </p:nvPr>
        </p:nvSpPr>
        <p:spPr>
          <a:xfrm>
            <a:off x="175491" y="811869"/>
            <a:ext cx="10566400" cy="60089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 </a:t>
            </a:r>
            <a:r>
              <a:rPr lang="tr-TR" sz="2400" b="1">
                <a:solidFill>
                  <a:srgbClr val="3333FF"/>
                </a:solidFill>
              </a:rPr>
              <a:t>Atıflar</a:t>
            </a:r>
            <a:r>
              <a:rPr lang="tr-TR" sz="2400" b="1">
                <a:solidFill>
                  <a:srgbClr val="FF0000"/>
                </a:solidFill>
              </a:rPr>
              <a:t> </a:t>
            </a:r>
            <a:r>
              <a:rPr lang="tr-TR" sz="1200" b="1" i="1">
                <a:solidFill>
                  <a:srgbClr val="0000CC"/>
                </a:solidFill>
              </a:rPr>
              <a:t>(Yazarın kendi yayınlarına yaptığı atıflar hariç)</a:t>
            </a:r>
            <a:endParaRPr sz="1200" b="1" i="1">
              <a:solidFill>
                <a:srgbClr val="0000CC"/>
              </a:solidFill>
            </a:endParaRPr>
          </a:p>
        </p:txBody>
      </p:sp>
      <p:sp>
        <p:nvSpPr>
          <p:cNvPr id="693" name="Google Shape;693;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694" name="Google Shape;69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58</a:t>
            </a:fld>
            <a:endParaRPr/>
          </a:p>
        </p:txBody>
      </p:sp>
      <p:graphicFrame>
        <p:nvGraphicFramePr>
          <p:cNvPr id="695" name="Google Shape;695;p57"/>
          <p:cNvGraphicFramePr/>
          <p:nvPr/>
        </p:nvGraphicFramePr>
        <p:xfrm>
          <a:off x="470263" y="1943069"/>
          <a:ext cx="11208225" cy="4163947"/>
        </p:xfrm>
        <a:graphic>
          <a:graphicData uri="http://schemas.openxmlformats.org/drawingml/2006/table">
            <a:tbl>
              <a:tblPr firstRow="1" firstCol="1" lastRow="1" lastCol="1" bandRow="1" bandCol="1">
                <a:noFill/>
                <a:tableStyleId>{AFF1343A-BB85-4D14-9737-C0707BBEDAA2}</a:tableStyleId>
              </a:tblPr>
              <a:tblGrid>
                <a:gridCol w="9767050">
                  <a:extLst>
                    <a:ext uri="{9D8B030D-6E8A-4147-A177-3AD203B41FA5}">
                      <a16:colId xmlns:a16="http://schemas.microsoft.com/office/drawing/2014/main" val="20000"/>
                    </a:ext>
                  </a:extLst>
                </a:gridCol>
                <a:gridCol w="805075">
                  <a:extLst>
                    <a:ext uri="{9D8B030D-6E8A-4147-A177-3AD203B41FA5}">
                      <a16:colId xmlns:a16="http://schemas.microsoft.com/office/drawing/2014/main" val="20001"/>
                    </a:ext>
                  </a:extLst>
                </a:gridCol>
                <a:gridCol w="636100">
                  <a:extLst>
                    <a:ext uri="{9D8B030D-6E8A-4147-A177-3AD203B41FA5}">
                      <a16:colId xmlns:a16="http://schemas.microsoft.com/office/drawing/2014/main" val="20002"/>
                    </a:ext>
                  </a:extLst>
                </a:gridCol>
              </a:tblGrid>
              <a:tr h="553725">
                <a:tc>
                  <a:txBody>
                    <a:bodyPr/>
                    <a:lstStyle/>
                    <a:p>
                      <a:pPr marL="0" marR="0" lvl="0" indent="0" algn="ctr" rtl="0">
                        <a:lnSpc>
                          <a:spcPct val="107000"/>
                        </a:lnSpc>
                        <a:spcBef>
                          <a:spcPts val="0"/>
                        </a:spcBef>
                        <a:spcAft>
                          <a:spcPts val="0"/>
                        </a:spcAft>
                        <a:buNone/>
                      </a:pPr>
                      <a:r>
                        <a:rPr lang="tr-TR" sz="2000" b="1">
                          <a:solidFill>
                            <a:srgbClr val="FF0000"/>
                          </a:solidFill>
                        </a:rPr>
                        <a:t>ATIFLAR  </a:t>
                      </a:r>
                      <a:r>
                        <a:rPr lang="tr-TR" sz="1400" b="1" i="1">
                          <a:solidFill>
                            <a:srgbClr val="0000CC"/>
                          </a:solidFill>
                        </a:rPr>
                        <a:t>(Yazarın kendi yayınlarına yaptığı atıflar hariç)</a:t>
                      </a:r>
                      <a:endParaRPr sz="1400" b="1" i="1">
                        <a:solidFill>
                          <a:srgbClr val="0000CC"/>
                        </a:solidFill>
                        <a:latin typeface="Calibri"/>
                        <a:ea typeface="Calibri"/>
                        <a:cs typeface="Calibri"/>
                        <a:sym typeface="Calibri"/>
                      </a:endParaRPr>
                    </a:p>
                  </a:txBody>
                  <a:tcPr marL="8450" marR="8450" marT="8450" marB="0" anchor="ctr"/>
                </a:tc>
                <a:tc>
                  <a:txBody>
                    <a:bodyPr/>
                    <a:lstStyle/>
                    <a:p>
                      <a:pPr marL="0" marR="0" lvl="0" indent="0" algn="ctr" rtl="0">
                        <a:lnSpc>
                          <a:spcPct val="107000"/>
                        </a:lnSpc>
                        <a:spcBef>
                          <a:spcPts val="0"/>
                        </a:spcBef>
                        <a:spcAft>
                          <a:spcPts val="0"/>
                        </a:spcAft>
                        <a:buNone/>
                      </a:pPr>
                      <a:r>
                        <a:rPr lang="tr-TR" sz="1400" b="1">
                          <a:solidFill>
                            <a:srgbClr val="FF0000"/>
                          </a:solidFill>
                        </a:rPr>
                        <a:t>2024</a:t>
                      </a:r>
                      <a:endParaRPr sz="1000" b="1">
                        <a:solidFill>
                          <a:srgbClr val="FF0000"/>
                        </a:solidFill>
                        <a:latin typeface="Calibri"/>
                        <a:ea typeface="Calibri"/>
                        <a:cs typeface="Calibri"/>
                        <a:sym typeface="Calibri"/>
                      </a:endParaRPr>
                    </a:p>
                  </a:txBody>
                  <a:tcPr marL="8450" marR="8450" marT="8450" marB="0" anchor="ctr"/>
                </a:tc>
                <a:tc>
                  <a:txBody>
                    <a:bodyPr/>
                    <a:lstStyle/>
                    <a:p>
                      <a:pPr marL="0" marR="0" lvl="0" indent="0" algn="ctr" rtl="0">
                        <a:lnSpc>
                          <a:spcPct val="107000"/>
                        </a:lnSpc>
                        <a:spcBef>
                          <a:spcPts val="0"/>
                        </a:spcBef>
                        <a:spcAft>
                          <a:spcPts val="0"/>
                        </a:spcAft>
                        <a:buNone/>
                      </a:pPr>
                      <a:r>
                        <a:rPr lang="tr-TR" sz="1400" b="1">
                          <a:solidFill>
                            <a:srgbClr val="FF0000"/>
                          </a:solidFill>
                        </a:rPr>
                        <a:t>2025</a:t>
                      </a:r>
                      <a:endParaRPr sz="1000" b="1">
                        <a:solidFill>
                          <a:srgbClr val="FF0000"/>
                        </a:solidFill>
                        <a:latin typeface="Calibri"/>
                        <a:ea typeface="Calibri"/>
                        <a:cs typeface="Calibri"/>
                        <a:sym typeface="Calibri"/>
                      </a:endParaRPr>
                    </a:p>
                  </a:txBody>
                  <a:tcPr marL="8450" marR="8450" marT="8450" marB="0" anchor="ctr"/>
                </a:tc>
                <a:extLst>
                  <a:ext uri="{0D108BD9-81ED-4DB2-BD59-A6C34878D82A}">
                    <a16:rowId xmlns:a16="http://schemas.microsoft.com/office/drawing/2014/main" val="10000"/>
                  </a:ext>
                </a:extLst>
              </a:tr>
              <a:tr h="702200">
                <a:tc>
                  <a:txBody>
                    <a:bodyPr/>
                    <a:lstStyle/>
                    <a:p>
                      <a:pPr marL="72000" marR="0" lvl="0" indent="0" algn="l" rtl="0">
                        <a:lnSpc>
                          <a:spcPct val="100000"/>
                        </a:lnSpc>
                        <a:spcBef>
                          <a:spcPts val="0"/>
                        </a:spcBef>
                        <a:spcAft>
                          <a:spcPts val="0"/>
                        </a:spcAft>
                        <a:buNone/>
                      </a:pPr>
                      <a:r>
                        <a:rPr lang="tr-TR" sz="1400" b="1">
                          <a:solidFill>
                            <a:srgbClr val="0000CC"/>
                          </a:solidFill>
                        </a:rPr>
                        <a:t>SCI, SCI-E, SSCI ve AHCI tarafından taranan dergilerde; (</a:t>
                      </a:r>
                      <a:r>
                        <a:rPr lang="tr-TR" sz="1400" b="0">
                          <a:solidFill>
                            <a:schemeClr val="dk1"/>
                          </a:solidFill>
                        </a:rPr>
                        <a:t>Uluslararası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a:solidFill>
                          <a:schemeClr val="dk1"/>
                        </a:solidFill>
                        <a:latin typeface="Calibri"/>
                        <a:ea typeface="Calibri"/>
                        <a:cs typeface="Calibri"/>
                        <a:sym typeface="Calibri"/>
                      </a:endParaRPr>
                    </a:p>
                  </a:txBody>
                  <a:tcPr marL="8450" marR="8450" marT="8450" marB="0" anchor="ctr"/>
                </a:tc>
                <a:tc>
                  <a:txBody>
                    <a:bodyPr/>
                    <a:lstStyle/>
                    <a:p>
                      <a:pPr marL="0" lvl="0" indent="0" algn="ctr" rtl="0">
                        <a:lnSpc>
                          <a:spcPct val="115000"/>
                        </a:lnSpc>
                        <a:spcBef>
                          <a:spcPts val="0"/>
                        </a:spcBef>
                        <a:spcAft>
                          <a:spcPts val="0"/>
                        </a:spcAft>
                        <a:buNone/>
                      </a:pPr>
                      <a:r>
                        <a:rPr lang="tr-TR" b="1"/>
                        <a:t>169</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175</a:t>
                      </a:r>
                      <a:endParaRPr b="1"/>
                    </a:p>
                  </a:txBody>
                  <a:tcPr marL="9525" marR="9525" marT="9525" marB="91425" anchor="b"/>
                </a:tc>
                <a:extLst>
                  <a:ext uri="{0D108BD9-81ED-4DB2-BD59-A6C34878D82A}">
                    <a16:rowId xmlns:a16="http://schemas.microsoft.com/office/drawing/2014/main" val="10001"/>
                  </a:ext>
                </a:extLst>
              </a:tr>
              <a:tr h="778425">
                <a:tc>
                  <a:txBody>
                    <a:bodyPr/>
                    <a:lstStyle/>
                    <a:p>
                      <a:pPr marL="72000" marR="0" lvl="0" indent="0" algn="l" rtl="0">
                        <a:lnSpc>
                          <a:spcPct val="100000"/>
                        </a:lnSpc>
                        <a:spcBef>
                          <a:spcPts val="0"/>
                        </a:spcBef>
                        <a:spcAft>
                          <a:spcPts val="0"/>
                        </a:spcAft>
                        <a:buNone/>
                      </a:pPr>
                      <a:r>
                        <a:rPr lang="tr-TR" sz="1400" b="1">
                          <a:solidFill>
                            <a:srgbClr val="0000CC"/>
                          </a:solidFill>
                        </a:rPr>
                        <a:t>SCI, SCI-E, SSCI ve AHCI dışındaki endeksler tarafından taranan dergilerde; (</a:t>
                      </a:r>
                      <a:r>
                        <a:rPr lang="tr-TR" sz="1400" b="0">
                          <a:solidFill>
                            <a:schemeClr val="dk1"/>
                          </a:solidFill>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 dikkate alınır)</a:t>
                      </a:r>
                      <a:endParaRPr sz="1400" b="0">
                        <a:solidFill>
                          <a:schemeClr val="dk1"/>
                        </a:solidFill>
                        <a:latin typeface="Calibri"/>
                        <a:ea typeface="Calibri"/>
                        <a:cs typeface="Calibri"/>
                        <a:sym typeface="Calibri"/>
                      </a:endParaRPr>
                    </a:p>
                  </a:txBody>
                  <a:tcPr marL="8450" marR="8450" marT="8450" marB="0" anchor="ctr"/>
                </a:tc>
                <a:tc>
                  <a:txBody>
                    <a:bodyPr/>
                    <a:lstStyle/>
                    <a:p>
                      <a:pPr marL="0" lvl="0" indent="0" algn="ctr" rtl="0">
                        <a:lnSpc>
                          <a:spcPct val="115000"/>
                        </a:lnSpc>
                        <a:spcBef>
                          <a:spcPts val="0"/>
                        </a:spcBef>
                        <a:spcAft>
                          <a:spcPts val="0"/>
                        </a:spcAft>
                        <a:buNone/>
                      </a:pPr>
                      <a:r>
                        <a:rPr lang="tr-TR" b="1"/>
                        <a:t>105</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142</a:t>
                      </a:r>
                      <a:endParaRPr b="1"/>
                    </a:p>
                  </a:txBody>
                  <a:tcPr marL="9525" marR="9525" marT="9525" marB="91425" anchor="b"/>
                </a:tc>
                <a:extLst>
                  <a:ext uri="{0D108BD9-81ED-4DB2-BD59-A6C34878D82A}">
                    <a16:rowId xmlns:a16="http://schemas.microsoft.com/office/drawing/2014/main" val="10002"/>
                  </a:ext>
                </a:extLst>
              </a:tr>
              <a:tr h="585900">
                <a:tc>
                  <a:txBody>
                    <a:bodyPr/>
                    <a:lstStyle/>
                    <a:p>
                      <a:pPr marL="72000" marR="0" lvl="0" indent="0" algn="l" rtl="0">
                        <a:lnSpc>
                          <a:spcPct val="100000"/>
                        </a:lnSpc>
                        <a:spcBef>
                          <a:spcPts val="0"/>
                        </a:spcBef>
                        <a:spcAft>
                          <a:spcPts val="0"/>
                        </a:spcAft>
                        <a:buNone/>
                      </a:pPr>
                      <a:r>
                        <a:rPr lang="tr-TR" sz="1400" b="1">
                          <a:solidFill>
                            <a:srgbClr val="0000CC"/>
                          </a:solidFill>
                        </a:rPr>
                        <a:t>Ulusal hakemli dergilerde; (</a:t>
                      </a:r>
                      <a:r>
                        <a:rPr lang="tr-TR" sz="1400" b="0">
                          <a:solidFill>
                            <a:schemeClr val="dk1"/>
                          </a:solidFill>
                        </a:rPr>
                        <a:t>Ulusal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a:solidFill>
                          <a:schemeClr val="dk1"/>
                        </a:solidFill>
                        <a:latin typeface="Calibri"/>
                        <a:ea typeface="Calibri"/>
                        <a:cs typeface="Calibri"/>
                        <a:sym typeface="Calibri"/>
                      </a:endParaRPr>
                    </a:p>
                  </a:txBody>
                  <a:tcPr marL="8450" marR="8450" marT="8450" marB="0" anchor="ctr"/>
                </a:tc>
                <a:tc>
                  <a:txBody>
                    <a:bodyPr/>
                    <a:lstStyle/>
                    <a:p>
                      <a:pPr marL="0" lvl="0" indent="0" algn="ctr" rtl="0">
                        <a:lnSpc>
                          <a:spcPct val="115000"/>
                        </a:lnSpc>
                        <a:spcBef>
                          <a:spcPts val="0"/>
                        </a:spcBef>
                        <a:spcAft>
                          <a:spcPts val="0"/>
                        </a:spcAft>
                        <a:buNone/>
                      </a:pPr>
                      <a:r>
                        <a:rPr lang="tr-TR" b="1"/>
                        <a:t>57</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66</a:t>
                      </a:r>
                      <a:endParaRPr b="1"/>
                    </a:p>
                  </a:txBody>
                  <a:tcPr marL="9525" marR="9525" marT="9525" marB="91425" anchor="b"/>
                </a:tc>
                <a:extLst>
                  <a:ext uri="{0D108BD9-81ED-4DB2-BD59-A6C34878D82A}">
                    <a16:rowId xmlns:a16="http://schemas.microsoft.com/office/drawing/2014/main" val="10003"/>
                  </a:ext>
                </a:extLst>
              </a:tr>
              <a:tr h="688425">
                <a:tc>
                  <a:txBody>
                    <a:bodyPr/>
                    <a:lstStyle/>
                    <a:p>
                      <a:pPr marL="72000" marR="0" lvl="0" indent="0" algn="l" rtl="0">
                        <a:lnSpc>
                          <a:spcPct val="100000"/>
                        </a:lnSpc>
                        <a:spcBef>
                          <a:spcPts val="0"/>
                        </a:spcBef>
                        <a:spcAft>
                          <a:spcPts val="0"/>
                        </a:spcAft>
                        <a:buNone/>
                      </a:pPr>
                      <a:r>
                        <a:rPr lang="tr-TR" sz="1400" b="1">
                          <a:solidFill>
                            <a:srgbClr val="0000CC"/>
                          </a:solidFill>
                        </a:rPr>
                        <a:t>Güzel Sanatlardaki </a:t>
                      </a:r>
                      <a:r>
                        <a:rPr lang="tr-TR" sz="1400" b="0">
                          <a:solidFill>
                            <a:schemeClr val="dk1"/>
                          </a:solidFill>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sz="1400" b="0">
                        <a:solidFill>
                          <a:schemeClr val="dk1"/>
                        </a:solidFill>
                        <a:latin typeface="Calibri"/>
                        <a:ea typeface="Calibri"/>
                        <a:cs typeface="Calibri"/>
                        <a:sym typeface="Calibri"/>
                      </a:endParaRPr>
                    </a:p>
                  </a:txBody>
                  <a:tcPr marL="8450" marR="8450" marT="845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4"/>
                  </a:ext>
                </a:extLst>
              </a:tr>
              <a:tr h="585900">
                <a:tc>
                  <a:txBody>
                    <a:bodyPr/>
                    <a:lstStyle/>
                    <a:p>
                      <a:pPr marL="72000" marR="0" lvl="0" indent="0" algn="l" rtl="0">
                        <a:lnSpc>
                          <a:spcPct val="100000"/>
                        </a:lnSpc>
                        <a:spcBef>
                          <a:spcPts val="0"/>
                        </a:spcBef>
                        <a:spcAft>
                          <a:spcPts val="0"/>
                        </a:spcAft>
                        <a:buNone/>
                      </a:pPr>
                      <a:r>
                        <a:rPr lang="tr-TR" sz="1400" b="1">
                          <a:solidFill>
                            <a:srgbClr val="0000CC"/>
                          </a:solidFill>
                        </a:rPr>
                        <a:t>Güzel Sanatlardaki </a:t>
                      </a:r>
                      <a:r>
                        <a:rPr lang="tr-TR" sz="1400" b="0">
                          <a:solidFill>
                            <a:schemeClr val="dk1"/>
                          </a:solidFill>
                        </a:rPr>
                        <a:t>eserlerin ulusal kaynak veya yayın organlarında yer alması (kitap, ansiklopedi, katalog, periyodik sanat dergileri, belgesel nitelikli TV yayınları, film) veya gösterime ya da dinletime girmesi. (Ancak duyuru niteliğindeki yayınlar geçerli değildir.)</a:t>
                      </a:r>
                      <a:endParaRPr sz="1400" b="0">
                        <a:solidFill>
                          <a:schemeClr val="dk1"/>
                        </a:solidFill>
                        <a:latin typeface="Calibri"/>
                        <a:ea typeface="Calibri"/>
                        <a:cs typeface="Calibri"/>
                        <a:sym typeface="Calibri"/>
                      </a:endParaRPr>
                    </a:p>
                  </a:txBody>
                  <a:tcPr marL="8450" marR="8450" marT="8450" marB="0" anchor="ctr"/>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tc>
                  <a:txBody>
                    <a:bodyPr/>
                    <a:lstStyle/>
                    <a:p>
                      <a:pPr marL="0" lvl="0" indent="0" algn="ctr" rtl="0">
                        <a:lnSpc>
                          <a:spcPct val="115000"/>
                        </a:lnSpc>
                        <a:spcBef>
                          <a:spcPts val="0"/>
                        </a:spcBef>
                        <a:spcAft>
                          <a:spcPts val="0"/>
                        </a:spcAft>
                        <a:buNone/>
                      </a:pPr>
                      <a:r>
                        <a:rPr lang="tr-TR" b="1"/>
                        <a:t>0</a:t>
                      </a:r>
                      <a:endParaRPr b="1"/>
                    </a:p>
                  </a:txBody>
                  <a:tcPr marL="9525" marR="9525" marT="9525" marB="91425" anchor="b"/>
                </a:tc>
                <a:extLst>
                  <a:ext uri="{0D108BD9-81ED-4DB2-BD59-A6C34878D82A}">
                    <a16:rowId xmlns:a16="http://schemas.microsoft.com/office/drawing/2014/main" val="10005"/>
                  </a:ext>
                </a:extLst>
              </a:tr>
              <a:tr h="265000">
                <a:tc>
                  <a:txBody>
                    <a:bodyPr/>
                    <a:lstStyle/>
                    <a:p>
                      <a:pPr marL="0" marR="0" lvl="0" indent="0" algn="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8450" marR="8450" marT="8450" marB="0" anchor="ctr"/>
                </a:tc>
                <a:tc>
                  <a:txBody>
                    <a:bodyPr/>
                    <a:lstStyle/>
                    <a:p>
                      <a:pPr marL="0" marR="0" lvl="0" indent="0" algn="ctr" rtl="0">
                        <a:lnSpc>
                          <a:spcPct val="107000"/>
                        </a:lnSpc>
                        <a:spcBef>
                          <a:spcPts val="0"/>
                        </a:spcBef>
                        <a:spcAft>
                          <a:spcPts val="0"/>
                        </a:spcAft>
                        <a:buNone/>
                      </a:pPr>
                      <a:r>
                        <a:rPr lang="tr-TR" b="1"/>
                        <a:t> 331</a:t>
                      </a:r>
                      <a:endParaRPr b="1"/>
                    </a:p>
                  </a:txBody>
                  <a:tcPr marL="8450" marR="8450" marT="8450" marB="0" anchor="ctr"/>
                </a:tc>
                <a:tc>
                  <a:txBody>
                    <a:bodyPr/>
                    <a:lstStyle/>
                    <a:p>
                      <a:pPr marL="0" marR="0" lvl="0" indent="0" algn="ctr" rtl="0">
                        <a:lnSpc>
                          <a:spcPct val="107000"/>
                        </a:lnSpc>
                        <a:spcBef>
                          <a:spcPts val="0"/>
                        </a:spcBef>
                        <a:spcAft>
                          <a:spcPts val="0"/>
                        </a:spcAft>
                        <a:buNone/>
                      </a:pPr>
                      <a:r>
                        <a:rPr lang="tr-TR" b="1"/>
                        <a:t> 383</a:t>
                      </a:r>
                      <a:endParaRPr b="1"/>
                    </a:p>
                  </a:txBody>
                  <a:tcPr marL="8450" marR="8450" marT="8450" marB="0"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58"/>
          <p:cNvSpPr txBox="1">
            <a:spLocks noGrp="1"/>
          </p:cNvSpPr>
          <p:nvPr>
            <p:ph type="title"/>
          </p:nvPr>
        </p:nvSpPr>
        <p:spPr>
          <a:xfrm>
            <a:off x="325209" y="806758"/>
            <a:ext cx="9941769" cy="6443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AYAY Bilimsel, Sosyal, Kültürel ve Sportif Faaliyetler</a:t>
            </a:r>
            <a:endParaRPr sz="2800">
              <a:solidFill>
                <a:srgbClr val="FF0000"/>
              </a:solidFill>
            </a:endParaRPr>
          </a:p>
        </p:txBody>
      </p:sp>
      <p:sp>
        <p:nvSpPr>
          <p:cNvPr id="701" name="Google Shape;701;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1200"/>
              <a:buFont typeface="Calibri"/>
              <a:buNone/>
            </a:pPr>
            <a:r>
              <a:rPr lang="tr-TR" sz="1200" b="0" i="0" u="none" strike="noStrike" cap="none">
                <a:solidFill>
                  <a:srgbClr val="888888"/>
                </a:solidFill>
                <a:latin typeface="Calibri"/>
                <a:ea typeface="Calibri"/>
                <a:cs typeface="Calibri"/>
                <a:sym typeface="Calibri"/>
              </a:rPr>
              <a:t>9.01.2026</a:t>
            </a:r>
            <a:endParaRPr sz="1200" b="0" i="0" u="none" strike="noStrike" cap="none">
              <a:solidFill>
                <a:srgbClr val="888888"/>
              </a:solidFill>
              <a:latin typeface="Calibri"/>
              <a:ea typeface="Calibri"/>
              <a:cs typeface="Calibri"/>
              <a:sym typeface="Calibri"/>
            </a:endParaRPr>
          </a:p>
        </p:txBody>
      </p:sp>
      <p:sp>
        <p:nvSpPr>
          <p:cNvPr id="702" name="Google Shape;70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tr-TR" sz="1200" b="0" i="0" u="none" strike="noStrike" cap="none">
                <a:solidFill>
                  <a:srgbClr val="888888"/>
                </a:solidFill>
                <a:latin typeface="Calibri"/>
                <a:ea typeface="Calibri"/>
                <a:cs typeface="Calibri"/>
                <a:sym typeface="Calibri"/>
              </a:rPr>
              <a:t>59</a:t>
            </a:fld>
            <a:endParaRPr sz="1200" b="0" i="0" u="none" strike="noStrike" cap="none">
              <a:solidFill>
                <a:srgbClr val="888888"/>
              </a:solidFill>
              <a:latin typeface="Calibri"/>
              <a:ea typeface="Calibri"/>
              <a:cs typeface="Calibri"/>
              <a:sym typeface="Calibri"/>
            </a:endParaRPr>
          </a:p>
        </p:txBody>
      </p:sp>
      <p:sp>
        <p:nvSpPr>
          <p:cNvPr id="703" name="Google Shape;703;p58"/>
          <p:cNvSpPr txBox="1"/>
          <p:nvPr/>
        </p:nvSpPr>
        <p:spPr>
          <a:xfrm>
            <a:off x="341075" y="6079351"/>
            <a:ext cx="457200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200"/>
              <a:buFont typeface="Calibri"/>
              <a:buNone/>
            </a:pPr>
            <a:r>
              <a:rPr lang="tr-TR" sz="1200" b="1" i="1" u="none" strike="noStrike" cap="none">
                <a:solidFill>
                  <a:srgbClr val="C00000"/>
                </a:solidFill>
                <a:latin typeface="Calibri"/>
                <a:ea typeface="Calibri"/>
                <a:cs typeface="Calibri"/>
                <a:sym typeface="Calibri"/>
              </a:rPr>
              <a:t>*Bu etkinliklerin dışında varsa lütfen tabloya ekleyiniz. </a:t>
            </a:r>
            <a:endParaRPr/>
          </a:p>
        </p:txBody>
      </p:sp>
      <p:graphicFrame>
        <p:nvGraphicFramePr>
          <p:cNvPr id="704" name="Google Shape;704;p58"/>
          <p:cNvGraphicFramePr/>
          <p:nvPr/>
        </p:nvGraphicFramePr>
        <p:xfrm>
          <a:off x="457201" y="1848680"/>
          <a:ext cx="11390250" cy="4030985"/>
        </p:xfrm>
        <a:graphic>
          <a:graphicData uri="http://schemas.openxmlformats.org/drawingml/2006/table">
            <a:tbl>
              <a:tblPr>
                <a:noFill/>
                <a:tableStyleId>{3673A5A6-AA55-4509-8DD8-B38B00E81409}</a:tableStyleId>
              </a:tblPr>
              <a:tblGrid>
                <a:gridCol w="2603500">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4399000">
                  <a:extLst>
                    <a:ext uri="{9D8B030D-6E8A-4147-A177-3AD203B41FA5}">
                      <a16:colId xmlns:a16="http://schemas.microsoft.com/office/drawing/2014/main" val="20003"/>
                    </a:ext>
                  </a:extLst>
                </a:gridCol>
                <a:gridCol w="974025">
                  <a:extLst>
                    <a:ext uri="{9D8B030D-6E8A-4147-A177-3AD203B41FA5}">
                      <a16:colId xmlns:a16="http://schemas.microsoft.com/office/drawing/2014/main" val="20004"/>
                    </a:ext>
                  </a:extLst>
                </a:gridCol>
                <a:gridCol w="983975">
                  <a:extLst>
                    <a:ext uri="{9D8B030D-6E8A-4147-A177-3AD203B41FA5}">
                      <a16:colId xmlns:a16="http://schemas.microsoft.com/office/drawing/2014/main" val="20005"/>
                    </a:ext>
                  </a:extLst>
                </a:gridCol>
              </a:tblGrid>
              <a:tr h="303525">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Clr>
                          <a:srgbClr val="FF0000"/>
                        </a:buClr>
                        <a:buSzPts val="1600"/>
                        <a:buFont typeface="Calibri"/>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Sempozyum ve Kongre</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Clr>
                          <a:schemeClr val="dk1"/>
                        </a:buClr>
                        <a:buSzPts val="1600"/>
                        <a:buFont typeface="Calibri"/>
                        <a:buNone/>
                      </a:pPr>
                      <a:r>
                        <a:rPr lang="tr-TR" sz="1600" b="0">
                          <a:solidFill>
                            <a:schemeClr val="dk1"/>
                          </a:solidFill>
                          <a:latin typeface="Calibri"/>
                          <a:ea typeface="Calibri"/>
                          <a:cs typeface="Calibri"/>
                          <a:sym typeface="Calibri"/>
                        </a:rPr>
                        <a:t>Teknik Gezi</a:t>
                      </a:r>
                      <a:endParaRPr sz="1600" b="0">
                        <a:solidFill>
                          <a:schemeClr val="dk1"/>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t>1 </a:t>
                      </a:r>
                      <a:endParaRPr sz="1600" b="1"/>
                    </a:p>
                  </a:txBody>
                  <a:tcPr marL="0" marR="0" marT="0" marB="0" anchor="ctr"/>
                </a:tc>
                <a:extLst>
                  <a:ext uri="{0D108BD9-81ED-4DB2-BD59-A6C34878D82A}">
                    <a16:rowId xmlns:a16="http://schemas.microsoft.com/office/drawing/2014/main" val="10001"/>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Konferans</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Eğitim Seminerleri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8</a:t>
                      </a:r>
                      <a:endParaRPr b="1"/>
                    </a:p>
                  </a:txBody>
                  <a:tcPr marL="0" marR="0" marT="0" marB="0" anchor="ctr"/>
                </a:tc>
                <a:tc>
                  <a:txBody>
                    <a:bodyPr/>
                    <a:lstStyle/>
                    <a:p>
                      <a:pPr marL="72000" marR="0" lvl="0" indent="0" algn="ctr" rtl="0">
                        <a:lnSpc>
                          <a:spcPct val="100000"/>
                        </a:lnSpc>
                        <a:spcBef>
                          <a:spcPts val="0"/>
                        </a:spcBef>
                        <a:spcAft>
                          <a:spcPts val="0"/>
                        </a:spcAft>
                        <a:buNone/>
                      </a:pPr>
                      <a:r>
                        <a:rPr lang="tr-TR" sz="1600" b="1"/>
                        <a:t>5</a:t>
                      </a:r>
                      <a:endParaRPr b="1"/>
                    </a:p>
                  </a:txBody>
                  <a:tcPr marL="0" marR="0" marT="0" marB="0" anchor="ctr"/>
                </a:tc>
                <a:extLst>
                  <a:ext uri="{0D108BD9-81ED-4DB2-BD59-A6C34878D82A}">
                    <a16:rowId xmlns:a16="http://schemas.microsoft.com/office/drawing/2014/main" val="10002"/>
                  </a:ext>
                </a:extLst>
              </a:tr>
              <a:tr h="50237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Panel</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Ulusal Toplantı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 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t>0 </a:t>
                      </a:r>
                      <a:endParaRPr sz="1600" b="1"/>
                    </a:p>
                  </a:txBody>
                  <a:tcPr marL="0" marR="0" marT="0" marB="0" anchor="ctr"/>
                </a:tc>
                <a:extLst>
                  <a:ext uri="{0D108BD9-81ED-4DB2-BD59-A6C34878D82A}">
                    <a16:rowId xmlns:a16="http://schemas.microsoft.com/office/drawing/2014/main" val="10003"/>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Seminer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Diğer (Açıkhava Etkinlikleri, Ziyaretler, Geziler v.b.)</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 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t>2 </a:t>
                      </a:r>
                      <a:endParaRPr sz="1600" b="1"/>
                    </a:p>
                  </a:txBody>
                  <a:tcPr marL="0" marR="0" marT="0" marB="0" anchor="ctr"/>
                </a:tc>
                <a:extLst>
                  <a:ext uri="{0D108BD9-81ED-4DB2-BD59-A6C34878D82A}">
                    <a16:rowId xmlns:a16="http://schemas.microsoft.com/office/drawing/2014/main" val="10004"/>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Açık Oturum</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Çalıştay</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 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t>0 </a:t>
                      </a:r>
                      <a:endParaRPr sz="1600" b="1"/>
                    </a:p>
                  </a:txBody>
                  <a:tcPr marL="0" marR="0" marT="0" marB="0" anchor="ctr"/>
                </a:tc>
                <a:extLst>
                  <a:ext uri="{0D108BD9-81ED-4DB2-BD59-A6C34878D82A}">
                    <a16:rowId xmlns:a16="http://schemas.microsoft.com/office/drawing/2014/main" val="10005"/>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Söyleşi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Film Gösterimi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 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solidFill>
                            <a:schemeClr val="dk1"/>
                          </a:solidFill>
                        </a:rPr>
                        <a:t>0</a:t>
                      </a:r>
                      <a:endParaRPr sz="1600" b="1">
                        <a:solidFill>
                          <a:schemeClr val="dk1"/>
                        </a:solidFill>
                      </a:endParaRPr>
                    </a:p>
                  </a:txBody>
                  <a:tcPr marL="0" marR="0" marT="0" marB="0" anchor="ctr"/>
                </a:tc>
                <a:extLst>
                  <a:ext uri="{0D108BD9-81ED-4DB2-BD59-A6C34878D82A}">
                    <a16:rowId xmlns:a16="http://schemas.microsoft.com/office/drawing/2014/main" val="10006"/>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Tiyatro</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Bağış ve Yardım Kampanyası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 0</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solidFill>
                            <a:schemeClr val="dk1"/>
                          </a:solidFill>
                        </a:rPr>
                        <a:t>0 </a:t>
                      </a:r>
                      <a:endParaRPr b="1"/>
                    </a:p>
                  </a:txBody>
                  <a:tcPr marL="0" marR="0" marT="0" marB="0" anchor="ctr"/>
                </a:tc>
                <a:extLst>
                  <a:ext uri="{0D108BD9-81ED-4DB2-BD59-A6C34878D82A}">
                    <a16:rowId xmlns:a16="http://schemas.microsoft.com/office/drawing/2014/main" val="10007"/>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Konser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Bilgilendirme ve Tanıtım Toplantısı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0 </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solidFill>
                            <a:schemeClr val="dk1"/>
                          </a:solidFill>
                        </a:rPr>
                        <a:t>0 </a:t>
                      </a:r>
                      <a:endParaRPr b="1"/>
                    </a:p>
                  </a:txBody>
                  <a:tcPr marL="0" marR="0" marT="0" marB="0" anchor="ctr"/>
                </a:tc>
                <a:extLst>
                  <a:ext uri="{0D108BD9-81ED-4DB2-BD59-A6C34878D82A}">
                    <a16:rowId xmlns:a16="http://schemas.microsoft.com/office/drawing/2014/main" val="10008"/>
                  </a:ext>
                </a:extLst>
              </a:tr>
              <a:tr h="350550">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Sergi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Anma Törenleri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t>0 </a:t>
                      </a:r>
                      <a:endParaRPr sz="1600" b="1"/>
                    </a:p>
                  </a:txBody>
                  <a:tcPr marL="0" marR="0" marT="0" marB="0" anchor="ctr"/>
                </a:tc>
                <a:tc>
                  <a:txBody>
                    <a:bodyPr/>
                    <a:lstStyle/>
                    <a:p>
                      <a:pPr marL="72000" marR="0" lvl="0" indent="0" algn="ctr" rtl="0">
                        <a:lnSpc>
                          <a:spcPct val="100000"/>
                        </a:lnSpc>
                        <a:spcBef>
                          <a:spcPts val="0"/>
                        </a:spcBef>
                        <a:spcAft>
                          <a:spcPts val="0"/>
                        </a:spcAft>
                        <a:buNone/>
                      </a:pPr>
                      <a:r>
                        <a:rPr lang="tr-TR" sz="1600" b="1">
                          <a:solidFill>
                            <a:schemeClr val="dk1"/>
                          </a:solidFill>
                        </a:rPr>
                        <a:t>0 </a:t>
                      </a:r>
                      <a:endParaRPr b="1"/>
                    </a:p>
                  </a:txBody>
                  <a:tcPr marL="0" marR="0" marT="0" marB="0" anchor="ctr"/>
                </a:tc>
                <a:extLst>
                  <a:ext uri="{0D108BD9-81ED-4DB2-BD59-A6C34878D82A}">
                    <a16:rowId xmlns:a16="http://schemas.microsoft.com/office/drawing/2014/main" val="10009"/>
                  </a:ext>
                </a:extLst>
              </a:tr>
              <a:tr h="266625">
                <a:tc rowSpan="2">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Spor Turnuvası</a:t>
                      </a: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Öğrenci Oryantasyon Semineri</a:t>
                      </a:r>
                      <a:endParaRPr sz="1600">
                        <a:latin typeface="Calibri"/>
                        <a:ea typeface="Calibri"/>
                        <a:cs typeface="Calibri"/>
                        <a:sym typeface="Calibri"/>
                      </a:endParaRPr>
                    </a:p>
                  </a:txBody>
                  <a:tcPr marL="0" marR="0" marT="0" marB="0" anchor="ctr"/>
                </a:tc>
                <a:tc>
                  <a:txBody>
                    <a:bodyPr/>
                    <a:lstStyle/>
                    <a:p>
                      <a:pPr marL="72000" marR="0" lvl="0" indent="0" algn="ctr" rtl="0">
                        <a:spcBef>
                          <a:spcPts val="0"/>
                        </a:spcBef>
                        <a:spcAft>
                          <a:spcPts val="0"/>
                        </a:spcAft>
                        <a:buNone/>
                      </a:pPr>
                      <a:r>
                        <a:rPr lang="tr-TR" sz="1800" b="1"/>
                        <a:t>0</a:t>
                      </a:r>
                      <a:endParaRPr sz="1800" b="1"/>
                    </a:p>
                  </a:txBody>
                  <a:tcPr marL="0" marR="0" marT="0" marB="0" anchor="ctr"/>
                </a:tc>
                <a:tc>
                  <a:txBody>
                    <a:bodyPr/>
                    <a:lstStyle/>
                    <a:p>
                      <a:pPr marL="72000" marR="0" lvl="0" indent="0" algn="ctr" rtl="0">
                        <a:lnSpc>
                          <a:spcPct val="100000"/>
                        </a:lnSpc>
                        <a:spcBef>
                          <a:spcPts val="0"/>
                        </a:spcBef>
                        <a:spcAft>
                          <a:spcPts val="0"/>
                        </a:spcAft>
                        <a:buNone/>
                      </a:pPr>
                      <a:r>
                        <a:rPr lang="tr-TR" sz="1600" b="1">
                          <a:solidFill>
                            <a:schemeClr val="dk1"/>
                          </a:solidFill>
                        </a:rPr>
                        <a:t> 0</a:t>
                      </a:r>
                      <a:endParaRPr sz="1600" b="1">
                        <a:solidFill>
                          <a:schemeClr val="dk1"/>
                        </a:solidFill>
                      </a:endParaRPr>
                    </a:p>
                  </a:txBody>
                  <a:tcPr marL="0" marR="0" marT="0" marB="0" anchor="ctr"/>
                </a:tc>
                <a:extLst>
                  <a:ext uri="{0D108BD9-81ED-4DB2-BD59-A6C34878D82A}">
                    <a16:rowId xmlns:a16="http://schemas.microsoft.com/office/drawing/2014/main" val="10010"/>
                  </a:ext>
                </a:extLst>
              </a:tr>
              <a:tr h="2370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marR="0" lvl="0" indent="0" algn="r" rtl="0">
                        <a:lnSpc>
                          <a:spcPct val="100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8</a:t>
                      </a:r>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8</a:t>
                      </a:r>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218"/>
        <p:cNvGrpSpPr/>
        <p:nvPr/>
      </p:nvGrpSpPr>
      <p:grpSpPr>
        <a:xfrm>
          <a:off x="0" y="0"/>
          <a:ext cx="0" cy="0"/>
          <a:chOff x="0" y="0"/>
          <a:chExt cx="0" cy="0"/>
        </a:xfrm>
      </p:grpSpPr>
      <p:sp>
        <p:nvSpPr>
          <p:cNvPr id="219" name="Google Shape;219;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20" name="Google Shape;2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a:t>
            </a:fld>
            <a:endParaRPr/>
          </a:p>
        </p:txBody>
      </p:sp>
      <p:sp>
        <p:nvSpPr>
          <p:cNvPr id="221" name="Google Shape;221;p6"/>
          <p:cNvSpPr/>
          <p:nvPr/>
        </p:nvSpPr>
        <p:spPr>
          <a:xfrm>
            <a:off x="11801284" y="6586463"/>
            <a:ext cx="234962" cy="270024"/>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6"/>
          <p:cNvSpPr txBox="1">
            <a:spLocks noGrp="1"/>
          </p:cNvSpPr>
          <p:nvPr>
            <p:ph type="title"/>
          </p:nvPr>
        </p:nvSpPr>
        <p:spPr>
          <a:xfrm>
            <a:off x="101600" y="792260"/>
            <a:ext cx="10704945" cy="62496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YÖNETİM: </a:t>
            </a:r>
            <a:r>
              <a:rPr lang="tr-TR" sz="2800" b="1">
                <a:solidFill>
                  <a:srgbClr val="3333FF"/>
                </a:solidFill>
              </a:rPr>
              <a:t>Ana Bilim/Sanat Dalı / Program Başkanlıkları</a:t>
            </a:r>
            <a:endParaRPr sz="2800" b="1">
              <a:solidFill>
                <a:srgbClr val="3333FF"/>
              </a:solidFill>
              <a:latin typeface="Calibri"/>
              <a:ea typeface="Calibri"/>
              <a:cs typeface="Calibri"/>
              <a:sym typeface="Calibri"/>
            </a:endParaRPr>
          </a:p>
        </p:txBody>
      </p:sp>
      <p:graphicFrame>
        <p:nvGraphicFramePr>
          <p:cNvPr id="223" name="Google Shape;223;p6"/>
          <p:cNvGraphicFramePr/>
          <p:nvPr/>
        </p:nvGraphicFramePr>
        <p:xfrm>
          <a:off x="496390" y="1820179"/>
          <a:ext cx="11390800" cy="3037444"/>
        </p:xfrm>
        <a:graphic>
          <a:graphicData uri="http://schemas.openxmlformats.org/drawingml/2006/table">
            <a:tbl>
              <a:tblPr firstRow="1" firstCol="1" bandRow="1">
                <a:noFill/>
                <a:tableStyleId>{3673A5A6-AA55-4509-8DD8-B38B00E81409}</a:tableStyleId>
              </a:tblPr>
              <a:tblGrid>
                <a:gridCol w="2873350">
                  <a:extLst>
                    <a:ext uri="{9D8B030D-6E8A-4147-A177-3AD203B41FA5}">
                      <a16:colId xmlns:a16="http://schemas.microsoft.com/office/drawing/2014/main" val="20000"/>
                    </a:ext>
                  </a:extLst>
                </a:gridCol>
                <a:gridCol w="3232525">
                  <a:extLst>
                    <a:ext uri="{9D8B030D-6E8A-4147-A177-3AD203B41FA5}">
                      <a16:colId xmlns:a16="http://schemas.microsoft.com/office/drawing/2014/main" val="20001"/>
                    </a:ext>
                  </a:extLst>
                </a:gridCol>
                <a:gridCol w="5284925">
                  <a:extLst>
                    <a:ext uri="{9D8B030D-6E8A-4147-A177-3AD203B41FA5}">
                      <a16:colId xmlns:a16="http://schemas.microsoft.com/office/drawing/2014/main" val="20002"/>
                    </a:ext>
                  </a:extLst>
                </a:gridCol>
              </a:tblGrid>
              <a:tr h="554325">
                <a:tc>
                  <a:txBody>
                    <a:bodyPr/>
                    <a:lstStyle/>
                    <a:p>
                      <a:pPr marL="0" marR="0" lvl="0" indent="0" algn="ctr" rtl="0">
                        <a:lnSpc>
                          <a:spcPct val="107000"/>
                        </a:lnSpc>
                        <a:spcBef>
                          <a:spcPts val="0"/>
                        </a:spcBef>
                        <a:spcAft>
                          <a:spcPts val="0"/>
                        </a:spcAft>
                        <a:buNone/>
                      </a:pPr>
                      <a:r>
                        <a:rPr lang="tr-TR" sz="1600">
                          <a:solidFill>
                            <a:srgbClr val="FF0000"/>
                          </a:solidFill>
                        </a:rPr>
                        <a:t>Bölüm Adı*</a:t>
                      </a:r>
                      <a:endParaRPr sz="160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a:solidFill>
                            <a:srgbClr val="FF0000"/>
                          </a:solidFill>
                        </a:rPr>
                        <a:t>Ana Bilim/Sanat Dalı Adı</a:t>
                      </a:r>
                      <a:endParaRPr sz="160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a:solidFill>
                            <a:srgbClr val="FF0000"/>
                          </a:solidFill>
                        </a:rPr>
                        <a:t>Ana Bilim/Sanat Dalı Başkanı</a:t>
                      </a:r>
                      <a:endParaRPr/>
                    </a:p>
                    <a:p>
                      <a:pPr marL="0" marR="0" lvl="0" indent="0" algn="ctr" rtl="0">
                        <a:lnSpc>
                          <a:spcPct val="107000"/>
                        </a:lnSpc>
                        <a:spcBef>
                          <a:spcPts val="0"/>
                        </a:spcBef>
                        <a:spcAft>
                          <a:spcPts val="0"/>
                        </a:spcAft>
                        <a:buNone/>
                      </a:pPr>
                      <a:r>
                        <a:rPr lang="tr-TR" sz="1600">
                          <a:solidFill>
                            <a:srgbClr val="FF0000"/>
                          </a:solidFill>
                        </a:rPr>
                        <a:t>Ünvanı Adı Soyadı</a:t>
                      </a:r>
                      <a:endParaRPr sz="1600">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70875">
                <a:tc>
                  <a:txBody>
                    <a:bodyPr/>
                    <a:lstStyle/>
                    <a:p>
                      <a:pPr marL="0" marR="0" lvl="0" indent="0" algn="l" rtl="0">
                        <a:lnSpc>
                          <a:spcPct val="107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 Yönetim Bilişim Sistemleri</a:t>
                      </a:r>
                      <a:endParaRPr/>
                    </a:p>
                    <a:p>
                      <a:pPr marL="0" marR="0" lvl="0" indent="0" algn="l" rtl="0">
                        <a:lnSpc>
                          <a:spcPct val="107000"/>
                        </a:lnSpc>
                        <a:spcBef>
                          <a:spcPts val="0"/>
                        </a:spcBef>
                        <a:spcAft>
                          <a:spcPts val="0"/>
                        </a:spcAft>
                        <a:buNone/>
                      </a:pPr>
                      <a:endParaRPr sz="1800" b="1" i="0" u="none" strike="noStrike" cap="none">
                        <a:solidFill>
                          <a:srgbClr val="000000"/>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Clr>
                          <a:srgbClr val="000000"/>
                        </a:buClr>
                        <a:buSzPts val="1800"/>
                        <a:buFont typeface="Calibri"/>
                        <a:buNone/>
                      </a:pPr>
                      <a:r>
                        <a:rPr lang="tr-TR" sz="1800" b="1" i="0" u="none" strike="noStrike" cap="none">
                          <a:solidFill>
                            <a:srgbClr val="000000"/>
                          </a:solidFill>
                          <a:latin typeface="Calibri"/>
                          <a:ea typeface="Calibri"/>
                          <a:cs typeface="Calibri"/>
                          <a:sym typeface="Calibri"/>
                        </a:rPr>
                        <a:t> Yönetim Bilişim Sistemleri</a:t>
                      </a:r>
                      <a:endParaRPr/>
                    </a:p>
                    <a:p>
                      <a:pPr marL="0" marR="0" lvl="0" indent="0" algn="l" rtl="0">
                        <a:lnSpc>
                          <a:spcPct val="107000"/>
                        </a:lnSpc>
                        <a:spcBef>
                          <a:spcPts val="0"/>
                        </a:spcBef>
                        <a:spcAft>
                          <a:spcPts val="0"/>
                        </a:spcAft>
                        <a:buClr>
                          <a:schemeClr val="dk1"/>
                        </a:buClr>
                        <a:buSzPts val="1800"/>
                        <a:buFont typeface="Calibri"/>
                        <a:buNone/>
                      </a:pPr>
                      <a:endParaRPr sz="1800" b="1" i="0" u="none" strike="noStrike" cap="none">
                        <a:solidFill>
                          <a:srgbClr val="000000"/>
                        </a:solidFill>
                        <a:latin typeface="Calibri"/>
                        <a:ea typeface="Calibri"/>
                        <a:cs typeface="Calibri"/>
                        <a:sym typeface="Calibri"/>
                      </a:endParaRPr>
                    </a:p>
                  </a:txBody>
                  <a:tcPr marL="44450" marR="44450" marT="0" marB="0" anchor="ctr"/>
                </a:tc>
                <a:tc>
                  <a:txBody>
                    <a:bodyPr/>
                    <a:lstStyle/>
                    <a:p>
                      <a:pPr marL="0" marR="0" lvl="0" indent="0" algn="l" rtl="0">
                        <a:lnSpc>
                          <a:spcPct val="100000"/>
                        </a:lnSpc>
                        <a:spcBef>
                          <a:spcPts val="0"/>
                        </a:spcBef>
                        <a:spcAft>
                          <a:spcPts val="0"/>
                        </a:spcAft>
                        <a:buClr>
                          <a:schemeClr val="dk1"/>
                        </a:buClr>
                        <a:buSzPts val="1100"/>
                        <a:buFont typeface="Calibri"/>
                        <a:buNone/>
                      </a:pPr>
                      <a:r>
                        <a:rPr lang="tr-TR" sz="1100"/>
                        <a:t> </a:t>
                      </a:r>
                      <a:r>
                        <a:rPr lang="tr-TR" sz="1800" b="1" i="0" u="none" strike="noStrike" cap="none">
                          <a:solidFill>
                            <a:srgbClr val="000000"/>
                          </a:solidFill>
                          <a:latin typeface="Calibri"/>
                          <a:ea typeface="Calibri"/>
                          <a:cs typeface="Calibri"/>
                          <a:sym typeface="Calibri"/>
                        </a:rPr>
                        <a:t>Doç. Dr. Mehmet Kokoç</a:t>
                      </a:r>
                      <a:endParaRPr sz="1800" b="0" i="0" u="none" strike="noStrike" cap="none">
                        <a:solidFill>
                          <a:srgbClr val="000000"/>
                        </a:solidFill>
                        <a:latin typeface="Calibri"/>
                        <a:ea typeface="Calibri"/>
                        <a:cs typeface="Calibri"/>
                        <a:sym typeface="Calibri"/>
                      </a:endParaRPr>
                    </a:p>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bl>
          </a:graphicData>
        </a:graphic>
      </p:graphicFrame>
      <p:sp>
        <p:nvSpPr>
          <p:cNvPr id="224" name="Google Shape;224;p6"/>
          <p:cNvSpPr txBox="1"/>
          <p:nvPr/>
        </p:nvSpPr>
        <p:spPr>
          <a:xfrm>
            <a:off x="496389" y="5806068"/>
            <a:ext cx="46962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FF0000"/>
                </a:solidFill>
                <a:latin typeface="Calibri"/>
                <a:ea typeface="Calibri"/>
                <a:cs typeface="Calibri"/>
                <a:sym typeface="Calibri"/>
              </a:rPr>
              <a:t>*Bölüm Sayısına göre satır ekleyiniz veya siliniz</a:t>
            </a:r>
            <a:endParaRPr sz="1800" b="1" i="1">
              <a:solidFill>
                <a:srgbClr val="FF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3b60f6c908e_0_832"/>
          <p:cNvSpPr txBox="1">
            <a:spLocks noGrp="1"/>
          </p:cNvSpPr>
          <p:nvPr>
            <p:ph type="title"/>
          </p:nvPr>
        </p:nvSpPr>
        <p:spPr>
          <a:xfrm>
            <a:off x="325209" y="806758"/>
            <a:ext cx="9941700" cy="644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YBS Bölümü </a:t>
            </a:r>
            <a:r>
              <a:rPr lang="tr-TR" sz="2800" b="1">
                <a:solidFill>
                  <a:srgbClr val="FF0000"/>
                </a:solidFill>
                <a:latin typeface="Calibri"/>
                <a:ea typeface="Calibri"/>
                <a:cs typeface="Calibri"/>
                <a:sym typeface="Calibri"/>
              </a:rPr>
              <a:t>Bilimsel, Sosyal, Kültürel ve Sportif Faaliyetler</a:t>
            </a:r>
            <a:endParaRPr sz="2800">
              <a:solidFill>
                <a:srgbClr val="FF0000"/>
              </a:solidFill>
            </a:endParaRPr>
          </a:p>
        </p:txBody>
      </p:sp>
      <p:sp>
        <p:nvSpPr>
          <p:cNvPr id="710" name="Google Shape;710;g3b60f6c908e_0_8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711" name="Google Shape;711;g3b60f6c908e_0_83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60</a:t>
            </a:fld>
            <a:endParaRPr/>
          </a:p>
        </p:txBody>
      </p:sp>
      <p:sp>
        <p:nvSpPr>
          <p:cNvPr id="712" name="Google Shape;712;g3b60f6c908e_0_832"/>
          <p:cNvSpPr txBox="1"/>
          <p:nvPr/>
        </p:nvSpPr>
        <p:spPr>
          <a:xfrm>
            <a:off x="341075" y="6079351"/>
            <a:ext cx="4572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etkinliklerin dışında varsa lütfen tabloya ekleyiniz. </a:t>
            </a:r>
            <a:endParaRPr/>
          </a:p>
        </p:txBody>
      </p:sp>
      <p:graphicFrame>
        <p:nvGraphicFramePr>
          <p:cNvPr id="713" name="Google Shape;713;g3b60f6c908e_0_832"/>
          <p:cNvGraphicFramePr/>
          <p:nvPr/>
        </p:nvGraphicFramePr>
        <p:xfrm>
          <a:off x="457201" y="1848680"/>
          <a:ext cx="11390250" cy="4023290"/>
        </p:xfrm>
        <a:graphic>
          <a:graphicData uri="http://schemas.openxmlformats.org/drawingml/2006/table">
            <a:tbl>
              <a:tblPr>
                <a:noFill/>
                <a:tableStyleId>{3673A5A6-AA55-4509-8DD8-B38B00E81409}</a:tableStyleId>
              </a:tblPr>
              <a:tblGrid>
                <a:gridCol w="2603500">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4399000">
                  <a:extLst>
                    <a:ext uri="{9D8B030D-6E8A-4147-A177-3AD203B41FA5}">
                      <a16:colId xmlns:a16="http://schemas.microsoft.com/office/drawing/2014/main" val="20003"/>
                    </a:ext>
                  </a:extLst>
                </a:gridCol>
                <a:gridCol w="974025">
                  <a:extLst>
                    <a:ext uri="{9D8B030D-6E8A-4147-A177-3AD203B41FA5}">
                      <a16:colId xmlns:a16="http://schemas.microsoft.com/office/drawing/2014/main" val="20004"/>
                    </a:ext>
                  </a:extLst>
                </a:gridCol>
                <a:gridCol w="983975">
                  <a:extLst>
                    <a:ext uri="{9D8B030D-6E8A-4147-A177-3AD203B41FA5}">
                      <a16:colId xmlns:a16="http://schemas.microsoft.com/office/drawing/2014/main" val="20005"/>
                    </a:ext>
                  </a:extLst>
                </a:gridCol>
              </a:tblGrid>
              <a:tr h="303525">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Clr>
                          <a:srgbClr val="FF0000"/>
                        </a:buClr>
                        <a:buSzPts val="1600"/>
                        <a:buFont typeface="Calibri"/>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Sempozyum ve Kongre</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Clr>
                          <a:schemeClr val="dk1"/>
                        </a:buClr>
                        <a:buSzPts val="1600"/>
                        <a:buFont typeface="Calibri"/>
                        <a:buNone/>
                      </a:pPr>
                      <a:r>
                        <a:rPr lang="tr-TR" sz="1600" b="0">
                          <a:solidFill>
                            <a:schemeClr val="dk1"/>
                          </a:solidFill>
                          <a:latin typeface="Calibri"/>
                          <a:ea typeface="Calibri"/>
                          <a:cs typeface="Calibri"/>
                          <a:sym typeface="Calibri"/>
                        </a:rPr>
                        <a:t>Teknik Gezi</a:t>
                      </a:r>
                      <a:endParaRPr sz="1600" b="0">
                        <a:solidFill>
                          <a:schemeClr val="dk1"/>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extLst>
                  <a:ext uri="{0D108BD9-81ED-4DB2-BD59-A6C34878D82A}">
                    <a16:rowId xmlns:a16="http://schemas.microsoft.com/office/drawing/2014/main" val="10001"/>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Konferans</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Eğitim Seminerleri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2 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extLst>
                  <a:ext uri="{0D108BD9-81ED-4DB2-BD59-A6C34878D82A}">
                    <a16:rowId xmlns:a16="http://schemas.microsoft.com/office/drawing/2014/main" val="10002"/>
                  </a:ext>
                </a:extLst>
              </a:tr>
              <a:tr h="50237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Panel</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Ulusal Toplantı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extLst>
                  <a:ext uri="{0D108BD9-81ED-4DB2-BD59-A6C34878D82A}">
                    <a16:rowId xmlns:a16="http://schemas.microsoft.com/office/drawing/2014/main" val="10003"/>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Seminer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Diğer (Açıkhava Etkinlikleri, Ziyaretler, Geziler v.b.)</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1 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1</a:t>
                      </a:r>
                      <a:endParaRPr b="1"/>
                    </a:p>
                  </a:txBody>
                  <a:tcPr marL="0" marR="0" marT="0" marB="0" anchor="ctr"/>
                </a:tc>
                <a:extLst>
                  <a:ext uri="{0D108BD9-81ED-4DB2-BD59-A6C34878D82A}">
                    <a16:rowId xmlns:a16="http://schemas.microsoft.com/office/drawing/2014/main" val="10004"/>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Açık Oturum</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Çalıştay</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5"/>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Söyleşi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Film Gösterimi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6"/>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Tiyatro</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Bağış ve Yardım Kampanyası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7"/>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Konser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Bilgilendirme ve Tanıtım Toplantısı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8"/>
                  </a:ext>
                </a:extLst>
              </a:tr>
              <a:tr h="350550">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Sergi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Anma Törenleri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9"/>
                  </a:ext>
                </a:extLst>
              </a:tr>
              <a:tr h="266625">
                <a:tc rowSpan="2">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Spor Turnuvası</a:t>
                      </a: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Öğrenci Oryantasyon Semineri</a:t>
                      </a:r>
                      <a:endParaRPr sz="1600">
                        <a:latin typeface="Calibri"/>
                        <a:ea typeface="Calibri"/>
                        <a:cs typeface="Calibri"/>
                        <a:sym typeface="Calibri"/>
                      </a:endParaRPr>
                    </a:p>
                  </a:txBody>
                  <a:tcPr marL="0" marR="0" marT="0" marB="0" anchor="ctr"/>
                </a:tc>
                <a:tc>
                  <a:txBody>
                    <a:bodyPr/>
                    <a:lstStyle/>
                    <a:p>
                      <a:pPr marL="72000" marR="0" lvl="0" indent="0" algn="ctr" rtl="0">
                        <a:spcBef>
                          <a:spcPts val="0"/>
                        </a:spcBef>
                        <a:spcAft>
                          <a:spcPts val="0"/>
                        </a:spcAft>
                        <a:buNone/>
                      </a:pPr>
                      <a:r>
                        <a:rPr lang="tr-TR" b="1"/>
                        <a:t>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1</a:t>
                      </a:r>
                      <a:endParaRPr b="1"/>
                    </a:p>
                  </a:txBody>
                  <a:tcPr marL="0" marR="0" marT="0" marB="0" anchor="ctr"/>
                </a:tc>
                <a:extLst>
                  <a:ext uri="{0D108BD9-81ED-4DB2-BD59-A6C34878D82A}">
                    <a16:rowId xmlns:a16="http://schemas.microsoft.com/office/drawing/2014/main" val="10010"/>
                  </a:ext>
                </a:extLst>
              </a:tr>
              <a:tr h="2370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marR="0" lvl="0" indent="0" algn="r" rtl="0">
                        <a:lnSpc>
                          <a:spcPct val="100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solidFill>
                            <a:srgbClr val="FF0000"/>
                          </a:solidFill>
                          <a:latin typeface="Calibri"/>
                          <a:ea typeface="Calibri"/>
                          <a:cs typeface="Calibri"/>
                          <a:sym typeface="Calibri"/>
                        </a:rPr>
                        <a:t> 3</a:t>
                      </a:r>
                      <a:endParaRPr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solidFill>
                            <a:srgbClr val="FF0000"/>
                          </a:solidFill>
                        </a:rPr>
                        <a:t>2</a:t>
                      </a:r>
                      <a:endParaRPr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59"/>
          <p:cNvSpPr txBox="1">
            <a:spLocks noGrp="1"/>
          </p:cNvSpPr>
          <p:nvPr>
            <p:ph type="title"/>
          </p:nvPr>
        </p:nvSpPr>
        <p:spPr>
          <a:xfrm>
            <a:off x="325209" y="806758"/>
            <a:ext cx="9941769" cy="6443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highlight>
                  <a:schemeClr val="accent4"/>
                </a:highlight>
              </a:rPr>
              <a:t>Birim </a:t>
            </a:r>
            <a:r>
              <a:rPr lang="tr-TR" sz="2800" b="1">
                <a:solidFill>
                  <a:srgbClr val="FF0000"/>
                </a:solidFill>
                <a:highlight>
                  <a:schemeClr val="accent4"/>
                </a:highlight>
                <a:latin typeface="Calibri"/>
                <a:ea typeface="Calibri"/>
                <a:cs typeface="Calibri"/>
                <a:sym typeface="Calibri"/>
              </a:rPr>
              <a:t>Bilimsel, Sosyal, Kültürel ve Sportif Faaliyetler</a:t>
            </a:r>
            <a:endParaRPr sz="2800">
              <a:solidFill>
                <a:srgbClr val="FF0000"/>
              </a:solidFill>
              <a:highlight>
                <a:schemeClr val="accent4"/>
              </a:highlight>
            </a:endParaRPr>
          </a:p>
        </p:txBody>
      </p:sp>
      <p:sp>
        <p:nvSpPr>
          <p:cNvPr id="719" name="Google Shape;719;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20" name="Google Shape;720;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61</a:t>
            </a:fld>
            <a:endParaRPr/>
          </a:p>
        </p:txBody>
      </p:sp>
      <p:sp>
        <p:nvSpPr>
          <p:cNvPr id="721" name="Google Shape;721;p59"/>
          <p:cNvSpPr txBox="1"/>
          <p:nvPr/>
        </p:nvSpPr>
        <p:spPr>
          <a:xfrm>
            <a:off x="341075" y="6079351"/>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etkinliklerin dışında varsa lütfen tabloya ekleyiniz. </a:t>
            </a:r>
            <a:endParaRPr sz="1200" b="1" i="1">
              <a:solidFill>
                <a:srgbClr val="C00000"/>
              </a:solidFill>
              <a:latin typeface="Calibri"/>
              <a:ea typeface="Calibri"/>
              <a:cs typeface="Calibri"/>
              <a:sym typeface="Calibri"/>
            </a:endParaRPr>
          </a:p>
        </p:txBody>
      </p:sp>
      <p:graphicFrame>
        <p:nvGraphicFramePr>
          <p:cNvPr id="722" name="Google Shape;722;p59"/>
          <p:cNvGraphicFramePr/>
          <p:nvPr/>
        </p:nvGraphicFramePr>
        <p:xfrm>
          <a:off x="457201" y="1848680"/>
          <a:ext cx="11390250" cy="4023290"/>
        </p:xfrm>
        <a:graphic>
          <a:graphicData uri="http://schemas.openxmlformats.org/drawingml/2006/table">
            <a:tbl>
              <a:tblPr>
                <a:noFill/>
                <a:tableStyleId>{3673A5A6-AA55-4509-8DD8-B38B00E81409}</a:tableStyleId>
              </a:tblPr>
              <a:tblGrid>
                <a:gridCol w="2603500">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4399000">
                  <a:extLst>
                    <a:ext uri="{9D8B030D-6E8A-4147-A177-3AD203B41FA5}">
                      <a16:colId xmlns:a16="http://schemas.microsoft.com/office/drawing/2014/main" val="20003"/>
                    </a:ext>
                  </a:extLst>
                </a:gridCol>
                <a:gridCol w="974025">
                  <a:extLst>
                    <a:ext uri="{9D8B030D-6E8A-4147-A177-3AD203B41FA5}">
                      <a16:colId xmlns:a16="http://schemas.microsoft.com/office/drawing/2014/main" val="20004"/>
                    </a:ext>
                  </a:extLst>
                </a:gridCol>
                <a:gridCol w="983975">
                  <a:extLst>
                    <a:ext uri="{9D8B030D-6E8A-4147-A177-3AD203B41FA5}">
                      <a16:colId xmlns:a16="http://schemas.microsoft.com/office/drawing/2014/main" val="20005"/>
                    </a:ext>
                  </a:extLst>
                </a:gridCol>
              </a:tblGrid>
              <a:tr h="303525">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Clr>
                          <a:srgbClr val="FF0000"/>
                        </a:buClr>
                        <a:buSzPts val="1600"/>
                        <a:buFont typeface="Calibri"/>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0"/>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Sempozyum ve Kongre</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Clr>
                          <a:schemeClr val="dk1"/>
                        </a:buClr>
                        <a:buSzPts val="1600"/>
                        <a:buFont typeface="Calibri"/>
                        <a:buNone/>
                      </a:pPr>
                      <a:r>
                        <a:rPr lang="tr-TR" sz="1600" b="0">
                          <a:solidFill>
                            <a:schemeClr val="dk1"/>
                          </a:solidFill>
                          <a:latin typeface="Calibri"/>
                          <a:ea typeface="Calibri"/>
                          <a:cs typeface="Calibri"/>
                          <a:sym typeface="Calibri"/>
                        </a:rPr>
                        <a:t>Teknik Gezi</a:t>
                      </a:r>
                      <a:endParaRPr sz="1600" b="0">
                        <a:solidFill>
                          <a:schemeClr val="dk1"/>
                        </a:solidFill>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tcPr>
                </a:tc>
                <a:tc>
                  <a:txBody>
                    <a:bodyPr/>
                    <a:lstStyle/>
                    <a:p>
                      <a:pPr marL="72000" marR="0" lvl="0" indent="0" algn="ctr" rtl="0">
                        <a:lnSpc>
                          <a:spcPct val="100000"/>
                        </a:lnSpc>
                        <a:spcBef>
                          <a:spcPts val="0"/>
                        </a:spcBef>
                        <a:spcAft>
                          <a:spcPts val="0"/>
                        </a:spcAft>
                        <a:buNone/>
                      </a:pPr>
                      <a:r>
                        <a:rPr lang="tr-TR" b="1"/>
                        <a:t>0</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t>1 </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1"/>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Konferans</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Eğitim Seminerleri</a:t>
                      </a:r>
                      <a:endParaRPr sz="160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tcPr>
                </a:tc>
                <a:tc>
                  <a:txBody>
                    <a:bodyPr/>
                    <a:lstStyle/>
                    <a:p>
                      <a:pPr marL="72000" marR="0" lvl="0" indent="0" algn="ctr" rtl="0">
                        <a:lnSpc>
                          <a:spcPct val="100000"/>
                        </a:lnSpc>
                        <a:spcBef>
                          <a:spcPts val="0"/>
                        </a:spcBef>
                        <a:spcAft>
                          <a:spcPts val="0"/>
                        </a:spcAft>
                        <a:buNone/>
                      </a:pPr>
                      <a:r>
                        <a:rPr lang="tr-TR" b="1"/>
                        <a:t>10</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t>5</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2"/>
                  </a:ext>
                </a:extLst>
              </a:tr>
              <a:tr h="50237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Panel</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Ulusal Toplantı</a:t>
                      </a:r>
                      <a:endParaRPr sz="160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tcP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3"/>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Seminer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Diğer (Açıkhava Etkinlikleri, Ziyaretler, Geziler v.b.)</a:t>
                      </a:r>
                      <a:endParaRPr sz="160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tcPr>
                </a:tc>
                <a:tc>
                  <a:txBody>
                    <a:bodyPr/>
                    <a:lstStyle/>
                    <a:p>
                      <a:pPr marL="72000" marR="0" lvl="0" indent="0" algn="ctr" rtl="0">
                        <a:lnSpc>
                          <a:spcPct val="100000"/>
                        </a:lnSpc>
                        <a:spcBef>
                          <a:spcPts val="0"/>
                        </a:spcBef>
                        <a:spcAft>
                          <a:spcPts val="0"/>
                        </a:spcAft>
                        <a:buNone/>
                      </a:pPr>
                      <a:r>
                        <a:rPr lang="tr-TR" b="1"/>
                        <a:t>1</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t>3</a:t>
                      </a:r>
                      <a:endParaRPr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tcPr>
                </a:tc>
                <a:extLst>
                  <a:ext uri="{0D108BD9-81ED-4DB2-BD59-A6C34878D82A}">
                    <a16:rowId xmlns:a16="http://schemas.microsoft.com/office/drawing/2014/main" val="10004"/>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Açık Oturum</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Çalıştay</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lnT w="12700" cap="flat" cmpd="sng">
                      <a:solidFill>
                        <a:schemeClr val="accent5"/>
                      </a:solidFill>
                      <a:prstDash val="solid"/>
                      <a:round/>
                      <a:headEnd type="none" w="sm" len="sm"/>
                      <a:tailEnd type="none" w="sm" len="sm"/>
                    </a:lnT>
                  </a:tcP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lnT w="12700" cap="flat" cmpd="sng">
                      <a:solidFill>
                        <a:schemeClr val="accent5"/>
                      </a:solidFill>
                      <a:prstDash val="solid"/>
                      <a:round/>
                      <a:headEnd type="none" w="sm" len="sm"/>
                      <a:tailEnd type="none" w="sm" len="sm"/>
                    </a:lnT>
                  </a:tcPr>
                </a:tc>
                <a:extLst>
                  <a:ext uri="{0D108BD9-81ED-4DB2-BD59-A6C34878D82A}">
                    <a16:rowId xmlns:a16="http://schemas.microsoft.com/office/drawing/2014/main" val="10005"/>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Söyleşi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Film Gösterimi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6"/>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Tiyatro</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Bağış ve Yardım Kampanyası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extLst>
                  <a:ext uri="{0D108BD9-81ED-4DB2-BD59-A6C34878D82A}">
                    <a16:rowId xmlns:a16="http://schemas.microsoft.com/office/drawing/2014/main" val="10007"/>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Konser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Bilgilendirme ve Tanıtım Toplantısı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0 </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extLst>
                  <a:ext uri="{0D108BD9-81ED-4DB2-BD59-A6C34878D82A}">
                    <a16:rowId xmlns:a16="http://schemas.microsoft.com/office/drawing/2014/main" val="10008"/>
                  </a:ext>
                </a:extLst>
              </a:tr>
              <a:tr h="350550">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Sergi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Anma Törenleri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0</a:t>
                      </a:r>
                      <a:endParaRPr b="1"/>
                    </a:p>
                  </a:txBody>
                  <a:tcPr marL="0" marR="0" marT="0" marB="0" anchor="ctr"/>
                </a:tc>
                <a:extLst>
                  <a:ext uri="{0D108BD9-81ED-4DB2-BD59-A6C34878D82A}">
                    <a16:rowId xmlns:a16="http://schemas.microsoft.com/office/drawing/2014/main" val="10009"/>
                  </a:ext>
                </a:extLst>
              </a:tr>
              <a:tr h="266625">
                <a:tc rowSpan="2">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Spor Turnuvası</a:t>
                      </a: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Öğrenci Oryantasyon Semineri</a:t>
                      </a:r>
                      <a:endParaRPr sz="1600">
                        <a:latin typeface="Calibri"/>
                        <a:ea typeface="Calibri"/>
                        <a:cs typeface="Calibri"/>
                        <a:sym typeface="Calibri"/>
                      </a:endParaRPr>
                    </a:p>
                  </a:txBody>
                  <a:tcPr marL="0" marR="0" marT="0" marB="0" anchor="ctr"/>
                </a:tc>
                <a:tc>
                  <a:txBody>
                    <a:bodyPr/>
                    <a:lstStyle/>
                    <a:p>
                      <a:pPr marL="72000" marR="0" lvl="0" indent="0" algn="ctr" rtl="0">
                        <a:spcBef>
                          <a:spcPts val="0"/>
                        </a:spcBef>
                        <a:spcAft>
                          <a:spcPts val="0"/>
                        </a:spcAft>
                        <a:buNone/>
                      </a:pPr>
                      <a:r>
                        <a:rPr lang="tr-TR" b="1"/>
                        <a:t>0</a:t>
                      </a:r>
                      <a:endParaRPr b="1"/>
                    </a:p>
                  </a:txBody>
                  <a:tcPr marL="0" marR="0" marT="0" marB="0" anchor="ctr"/>
                </a:tc>
                <a:tc>
                  <a:txBody>
                    <a:bodyPr/>
                    <a:lstStyle/>
                    <a:p>
                      <a:pPr marL="72000" marR="0" lvl="0" indent="0" algn="ctr" rtl="0">
                        <a:lnSpc>
                          <a:spcPct val="100000"/>
                        </a:lnSpc>
                        <a:spcBef>
                          <a:spcPts val="0"/>
                        </a:spcBef>
                        <a:spcAft>
                          <a:spcPts val="0"/>
                        </a:spcAft>
                        <a:buNone/>
                      </a:pPr>
                      <a:r>
                        <a:rPr lang="tr-TR" b="1"/>
                        <a:t> 1</a:t>
                      </a:r>
                      <a:endParaRPr b="1"/>
                    </a:p>
                  </a:txBody>
                  <a:tcPr marL="0" marR="0" marT="0" marB="0" anchor="ctr"/>
                </a:tc>
                <a:extLst>
                  <a:ext uri="{0D108BD9-81ED-4DB2-BD59-A6C34878D82A}">
                    <a16:rowId xmlns:a16="http://schemas.microsoft.com/office/drawing/2014/main" val="10010"/>
                  </a:ext>
                </a:extLst>
              </a:tr>
              <a:tr h="2370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marR="0" lvl="0" indent="0" algn="r" rtl="0">
                        <a:lnSpc>
                          <a:spcPct val="100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rPr>
                        <a:t>11</a:t>
                      </a: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rPr>
                        <a:t>10</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60"/>
          <p:cNvSpPr txBox="1">
            <a:spLocks noGrp="1"/>
          </p:cNvSpPr>
          <p:nvPr>
            <p:ph type="title"/>
          </p:nvPr>
        </p:nvSpPr>
        <p:spPr>
          <a:xfrm>
            <a:off x="532060" y="885809"/>
            <a:ext cx="10295957" cy="56170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600"/>
              <a:buFont typeface="Calibri"/>
              <a:buNone/>
            </a:pPr>
            <a:r>
              <a:rPr lang="tr-TR" sz="2600" b="1">
                <a:solidFill>
                  <a:srgbClr val="FF0000"/>
                </a:solidFill>
              </a:rPr>
              <a:t>Bilimsel, Sosyal, Kültürel ve Sportif Ödüller ile Başarılar</a:t>
            </a:r>
            <a:endParaRPr sz="2600">
              <a:solidFill>
                <a:srgbClr val="FF0000"/>
              </a:solidFill>
            </a:endParaRPr>
          </a:p>
        </p:txBody>
      </p:sp>
      <p:sp>
        <p:nvSpPr>
          <p:cNvPr id="728" name="Google Shape;728;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29" name="Google Shape;72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62</a:t>
            </a:fld>
            <a:endParaRPr/>
          </a:p>
        </p:txBody>
      </p:sp>
      <p:graphicFrame>
        <p:nvGraphicFramePr>
          <p:cNvPr id="730" name="Google Shape;730;p60"/>
          <p:cNvGraphicFramePr/>
          <p:nvPr/>
        </p:nvGraphicFramePr>
        <p:xfrm>
          <a:off x="532060" y="1932315"/>
          <a:ext cx="11096725" cy="3623725"/>
        </p:xfrm>
        <a:graphic>
          <a:graphicData uri="http://schemas.openxmlformats.org/drawingml/2006/table">
            <a:tbl>
              <a:tblPr firstRow="1" firstCol="1" lastRow="1" lastCol="1" bandRow="1" bandCol="1">
                <a:noFill/>
                <a:tableStyleId>{AFF1343A-BB85-4D14-9737-C0707BBEDAA2}</a:tableStyleId>
              </a:tblPr>
              <a:tblGrid>
                <a:gridCol w="8944625">
                  <a:extLst>
                    <a:ext uri="{9D8B030D-6E8A-4147-A177-3AD203B41FA5}">
                      <a16:colId xmlns:a16="http://schemas.microsoft.com/office/drawing/2014/main" val="20000"/>
                    </a:ext>
                  </a:extLst>
                </a:gridCol>
                <a:gridCol w="1022100">
                  <a:extLst>
                    <a:ext uri="{9D8B030D-6E8A-4147-A177-3AD203B41FA5}">
                      <a16:colId xmlns:a16="http://schemas.microsoft.com/office/drawing/2014/main" val="20001"/>
                    </a:ext>
                  </a:extLst>
                </a:gridCol>
                <a:gridCol w="1130000">
                  <a:extLst>
                    <a:ext uri="{9D8B030D-6E8A-4147-A177-3AD203B41FA5}">
                      <a16:colId xmlns:a16="http://schemas.microsoft.com/office/drawing/2014/main" val="20002"/>
                    </a:ext>
                  </a:extLst>
                </a:gridCol>
              </a:tblGrid>
              <a:tr h="569100">
                <a:tc>
                  <a:txBody>
                    <a:bodyPr/>
                    <a:lstStyle/>
                    <a:p>
                      <a:pPr marL="36195" marR="36195" lvl="0" indent="0" algn="ctr" rtl="0">
                        <a:spcBef>
                          <a:spcPts val="0"/>
                        </a:spcBef>
                        <a:spcAft>
                          <a:spcPts val="0"/>
                        </a:spcAft>
                        <a:buNone/>
                      </a:pPr>
                      <a:r>
                        <a:rPr lang="tr-TR" sz="1800" b="1">
                          <a:solidFill>
                            <a:srgbClr val="FF0000"/>
                          </a:solidFill>
                        </a:rPr>
                        <a:t>Bilimsel, Sosyal, Kültürel ve Sportif Ödül ve/veya Başarı </a:t>
                      </a:r>
                      <a:endParaRPr/>
                    </a:p>
                    <a:p>
                      <a:pPr marL="36195" marR="36195" lvl="0" indent="0" algn="ctr" rtl="0">
                        <a:spcBef>
                          <a:spcPts val="0"/>
                        </a:spcBef>
                        <a:spcAft>
                          <a:spcPts val="0"/>
                        </a:spcAft>
                        <a:buNone/>
                      </a:pPr>
                      <a:r>
                        <a:rPr lang="tr-TR" sz="1800" b="1">
                          <a:solidFill>
                            <a:srgbClr val="0066FF"/>
                          </a:solidFill>
                        </a:rPr>
                        <a:t>(Ödülün Adı ve Derecesi</a:t>
                      </a:r>
                      <a:r>
                        <a:rPr lang="tr-TR" sz="1800" b="1">
                          <a:solidFill>
                            <a:srgbClr val="FF0000"/>
                          </a:solidFill>
                        </a:rPr>
                        <a:t>) *</a:t>
                      </a:r>
                      <a:endParaRPr sz="1800" b="1">
                        <a:solidFill>
                          <a:srgbClr val="FF0000"/>
                        </a:solidFill>
                        <a:latin typeface="Times New Roman"/>
                        <a:ea typeface="Times New Roman"/>
                        <a:cs typeface="Times New Roman"/>
                        <a:sym typeface="Times New Roman"/>
                      </a:endParaRPr>
                    </a:p>
                  </a:txBody>
                  <a:tcPr marL="68575" marR="68575" marT="0" marB="0" anchor="ctr">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6375">
                <a:tc>
                  <a:txBody>
                    <a:bodyPr/>
                    <a:lstStyle/>
                    <a:p>
                      <a:pPr marL="36195" marR="36195" lvl="0" indent="0" algn="l" rtl="0">
                        <a:lnSpc>
                          <a:spcPct val="107000"/>
                        </a:lnSpc>
                        <a:spcBef>
                          <a:spcPts val="0"/>
                        </a:spcBef>
                        <a:spcAft>
                          <a:spcPts val="0"/>
                        </a:spcAft>
                        <a:buNone/>
                      </a:pPr>
                      <a:r>
                        <a:rPr lang="tr-TR"/>
                        <a:t> Türk Japon Vakfı-Afet Risk Azaltma Proje Yarışması (Teşvik Belgesi)</a:t>
                      </a:r>
                      <a:endParaRPr>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0</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1</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36375">
                <a:tc>
                  <a:txBody>
                    <a:bodyPr/>
                    <a:lstStyle/>
                    <a:p>
                      <a:pPr marL="36195" marR="36195" lvl="0" indent="0" algn="l" rtl="0">
                        <a:lnSpc>
                          <a:spcPct val="107000"/>
                        </a:lnSpc>
                        <a:spcBef>
                          <a:spcPts val="0"/>
                        </a:spcBef>
                        <a:spcAft>
                          <a:spcPts val="0"/>
                        </a:spcAft>
                        <a:buNone/>
                      </a:pPr>
                      <a:r>
                        <a:rPr lang="tr-TR"/>
                        <a:t> </a:t>
                      </a:r>
                      <a:endParaRPr>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375">
                <a:tc>
                  <a:txBody>
                    <a:bodyPr/>
                    <a:lstStyle/>
                    <a:p>
                      <a:pPr marL="36195" marR="36195" lvl="0" indent="0" algn="l" rtl="0">
                        <a:lnSpc>
                          <a:spcPct val="107000"/>
                        </a:lnSpc>
                        <a:spcBef>
                          <a:spcPts val="0"/>
                        </a:spcBef>
                        <a:spcAft>
                          <a:spcPts val="0"/>
                        </a:spcAft>
                        <a:buNone/>
                      </a:pPr>
                      <a:r>
                        <a:rPr lang="tr-TR"/>
                        <a:t> </a:t>
                      </a:r>
                      <a:endParaRPr>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6375">
                <a:tc>
                  <a:txBody>
                    <a:bodyPr/>
                    <a:lstStyle/>
                    <a:p>
                      <a:pPr marL="36195" marR="36195" lvl="0" indent="0" algn="l" rtl="0">
                        <a:lnSpc>
                          <a:spcPct val="107000"/>
                        </a:lnSpc>
                        <a:spcBef>
                          <a:spcPts val="0"/>
                        </a:spcBef>
                        <a:spcAft>
                          <a:spcPts val="0"/>
                        </a:spcAft>
                        <a:buNone/>
                      </a:pPr>
                      <a:r>
                        <a:rPr lang="tr-TR"/>
                        <a:t> </a:t>
                      </a:r>
                      <a:endParaRPr>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36375">
                <a:tc>
                  <a:txBody>
                    <a:bodyPr/>
                    <a:lstStyle/>
                    <a:p>
                      <a:pPr marL="36195" marR="36195" lvl="0" indent="0" algn="l" rtl="0">
                        <a:lnSpc>
                          <a:spcPct val="107000"/>
                        </a:lnSpc>
                        <a:spcBef>
                          <a:spcPts val="0"/>
                        </a:spcBef>
                        <a:spcAft>
                          <a:spcPts val="0"/>
                        </a:spcAft>
                        <a:buNone/>
                      </a:pPr>
                      <a:r>
                        <a:rPr lang="tr-TR"/>
                        <a:t> </a:t>
                      </a:r>
                      <a:endParaRPr>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100" b="1"/>
                        <a:t> </a:t>
                      </a:r>
                      <a:endParaRPr sz="1100"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100" b="1"/>
                        <a:t> </a:t>
                      </a:r>
                      <a:endParaRPr sz="1100"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36375">
                <a:tc>
                  <a:txBody>
                    <a:bodyPr/>
                    <a:lstStyle/>
                    <a:p>
                      <a:pPr marL="36195" marR="36195" lvl="0" indent="0" algn="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0</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b="1"/>
                        <a:t> 1</a:t>
                      </a:r>
                      <a:endParaRPr b="1"/>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731" name="Google Shape;731;p60"/>
          <p:cNvSpPr txBox="1"/>
          <p:nvPr/>
        </p:nvSpPr>
        <p:spPr>
          <a:xfrm>
            <a:off x="532061" y="5879344"/>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satır ekleyiniz. </a:t>
            </a:r>
            <a:endParaRPr sz="1200" b="1" i="1">
              <a:solidFill>
                <a:srgbClr val="C00000"/>
              </a:solidFill>
              <a:latin typeface="Calibri"/>
              <a:ea typeface="Calibri"/>
              <a:cs typeface="Calibri"/>
              <a:sym typeface="Calibri"/>
            </a:endParaRPr>
          </a:p>
        </p:txBody>
      </p:sp>
      <p:pic>
        <p:nvPicPr>
          <p:cNvPr id="732" name="Google Shape;732;p60"/>
          <p:cNvPicPr preferRelativeResize="0"/>
          <p:nvPr/>
        </p:nvPicPr>
        <p:blipFill rotWithShape="1">
          <a:blip r:embed="rId3">
            <a:alphaModFix/>
          </a:blip>
          <a:srcRect/>
          <a:stretch/>
        </p:blipFill>
        <p:spPr>
          <a:xfrm>
            <a:off x="11628784" y="6330031"/>
            <a:ext cx="386082" cy="3914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61"/>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3333FF"/>
              </a:buClr>
              <a:buSzPts val="7200"/>
              <a:buNone/>
            </a:pPr>
            <a:r>
              <a:rPr lang="tr-TR" sz="7200" b="1">
                <a:solidFill>
                  <a:srgbClr val="3333FF"/>
                </a:solidFill>
              </a:rPr>
              <a:t>ULUSLARARASILAŞMA</a:t>
            </a:r>
            <a:endParaRPr sz="7200" b="1">
              <a:solidFill>
                <a:srgbClr val="FF0000"/>
              </a:solidFill>
            </a:endParaRPr>
          </a:p>
        </p:txBody>
      </p:sp>
      <p:sp>
        <p:nvSpPr>
          <p:cNvPr id="738" name="Google Shape;738;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39" name="Google Shape;739;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63</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Shape 743"/>
        <p:cNvGrpSpPr/>
        <p:nvPr/>
      </p:nvGrpSpPr>
      <p:grpSpPr>
        <a:xfrm>
          <a:off x="0" y="0"/>
          <a:ext cx="0" cy="0"/>
          <a:chOff x="0" y="0"/>
          <a:chExt cx="0" cy="0"/>
        </a:xfrm>
      </p:grpSpPr>
      <p:sp>
        <p:nvSpPr>
          <p:cNvPr id="744" name="Google Shape;744;p62"/>
          <p:cNvSpPr txBox="1">
            <a:spLocks noGrp="1"/>
          </p:cNvSpPr>
          <p:nvPr>
            <p:ph type="title"/>
          </p:nvPr>
        </p:nvSpPr>
        <p:spPr>
          <a:xfrm>
            <a:off x="477078" y="768738"/>
            <a:ext cx="10312772" cy="57977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Uluslararası İşbirlikleri </a:t>
            </a:r>
            <a:r>
              <a:rPr lang="tr-TR" sz="2400" b="1">
                <a:solidFill>
                  <a:srgbClr val="0000CC"/>
                </a:solidFill>
                <a:latin typeface="Calibri"/>
                <a:ea typeface="Calibri"/>
                <a:cs typeface="Calibri"/>
                <a:sym typeface="Calibri"/>
              </a:rPr>
              <a:t>(Ortak Programlar ve Projeler)</a:t>
            </a:r>
            <a:endParaRPr sz="2400">
              <a:solidFill>
                <a:srgbClr val="0000CC"/>
              </a:solidFill>
              <a:latin typeface="Calibri"/>
              <a:ea typeface="Calibri"/>
              <a:cs typeface="Calibri"/>
              <a:sym typeface="Calibri"/>
            </a:endParaRPr>
          </a:p>
        </p:txBody>
      </p:sp>
      <p:sp>
        <p:nvSpPr>
          <p:cNvPr id="745" name="Google Shape;74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46" name="Google Shape;746;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64</a:t>
            </a:fld>
            <a:endParaRPr/>
          </a:p>
        </p:txBody>
      </p:sp>
      <p:graphicFrame>
        <p:nvGraphicFramePr>
          <p:cNvPr id="747" name="Google Shape;747;p62"/>
          <p:cNvGraphicFramePr/>
          <p:nvPr/>
        </p:nvGraphicFramePr>
        <p:xfrm>
          <a:off x="477080" y="1918249"/>
          <a:ext cx="11371200" cy="4201075"/>
        </p:xfrm>
        <a:graphic>
          <a:graphicData uri="http://schemas.openxmlformats.org/drawingml/2006/table">
            <a:tbl>
              <a:tblPr>
                <a:noFill/>
                <a:tableStyleId>{3673A5A6-AA55-4509-8DD8-B38B00E81409}</a:tableStyleId>
              </a:tblPr>
              <a:tblGrid>
                <a:gridCol w="1542550">
                  <a:extLst>
                    <a:ext uri="{9D8B030D-6E8A-4147-A177-3AD203B41FA5}">
                      <a16:colId xmlns:a16="http://schemas.microsoft.com/office/drawing/2014/main" val="20000"/>
                    </a:ext>
                  </a:extLst>
                </a:gridCol>
                <a:gridCol w="1995775">
                  <a:extLst>
                    <a:ext uri="{9D8B030D-6E8A-4147-A177-3AD203B41FA5}">
                      <a16:colId xmlns:a16="http://schemas.microsoft.com/office/drawing/2014/main" val="20001"/>
                    </a:ext>
                  </a:extLst>
                </a:gridCol>
                <a:gridCol w="1908325">
                  <a:extLst>
                    <a:ext uri="{9D8B030D-6E8A-4147-A177-3AD203B41FA5}">
                      <a16:colId xmlns:a16="http://schemas.microsoft.com/office/drawing/2014/main" val="20002"/>
                    </a:ext>
                  </a:extLst>
                </a:gridCol>
                <a:gridCol w="2196550">
                  <a:extLst>
                    <a:ext uri="{9D8B030D-6E8A-4147-A177-3AD203B41FA5}">
                      <a16:colId xmlns:a16="http://schemas.microsoft.com/office/drawing/2014/main" val="20003"/>
                    </a:ext>
                  </a:extLst>
                </a:gridCol>
                <a:gridCol w="1977875">
                  <a:extLst>
                    <a:ext uri="{9D8B030D-6E8A-4147-A177-3AD203B41FA5}">
                      <a16:colId xmlns:a16="http://schemas.microsoft.com/office/drawing/2014/main" val="20004"/>
                    </a:ext>
                  </a:extLst>
                </a:gridCol>
                <a:gridCol w="1750125">
                  <a:extLst>
                    <a:ext uri="{9D8B030D-6E8A-4147-A177-3AD203B41FA5}">
                      <a16:colId xmlns:a16="http://schemas.microsoft.com/office/drawing/2014/main" val="20005"/>
                    </a:ext>
                  </a:extLst>
                </a:gridCol>
              </a:tblGrid>
              <a:tr h="880500">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Ülke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Üniversite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Fakülte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Bölüm/Program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Kapsamı (Program veya Proje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Süresi (Başlangıç ve Bitiş Tarihi)</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Shape 751"/>
        <p:cNvGrpSpPr/>
        <p:nvPr/>
      </p:nvGrpSpPr>
      <p:grpSpPr>
        <a:xfrm>
          <a:off x="0" y="0"/>
          <a:ext cx="0" cy="0"/>
          <a:chOff x="0" y="0"/>
          <a:chExt cx="0" cy="0"/>
        </a:xfrm>
      </p:grpSpPr>
      <p:sp>
        <p:nvSpPr>
          <p:cNvPr id="752" name="Google Shape;752;g3b60f6c908e_0_924"/>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YBS Bölümü </a:t>
            </a: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753" name="Google Shape;753;g3b60f6c908e_0_9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754" name="Google Shape;754;g3b60f6c908e_0_9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65</a:t>
            </a:fld>
            <a:endParaRPr/>
          </a:p>
        </p:txBody>
      </p:sp>
      <p:graphicFrame>
        <p:nvGraphicFramePr>
          <p:cNvPr id="755" name="Google Shape;755;g3b60f6c908e_0_924"/>
          <p:cNvGraphicFramePr/>
          <p:nvPr/>
        </p:nvGraphicFramePr>
        <p:xfrm>
          <a:off x="357809" y="2067433"/>
          <a:ext cx="11510325" cy="5452777"/>
        </p:xfrm>
        <a:graphic>
          <a:graphicData uri="http://schemas.openxmlformats.org/drawingml/2006/table">
            <a:tbl>
              <a:tblPr>
                <a:noFill/>
                <a:tableStyleId>{3673A5A6-AA55-4509-8DD8-B38B00E81409}</a:tableStyleId>
              </a:tblPr>
              <a:tblGrid>
                <a:gridCol w="1561425">
                  <a:extLst>
                    <a:ext uri="{9D8B030D-6E8A-4147-A177-3AD203B41FA5}">
                      <a16:colId xmlns:a16="http://schemas.microsoft.com/office/drawing/2014/main" val="20000"/>
                    </a:ext>
                  </a:extLst>
                </a:gridCol>
                <a:gridCol w="2076300">
                  <a:extLst>
                    <a:ext uri="{9D8B030D-6E8A-4147-A177-3AD203B41FA5}">
                      <a16:colId xmlns:a16="http://schemas.microsoft.com/office/drawing/2014/main" val="20001"/>
                    </a:ext>
                  </a:extLst>
                </a:gridCol>
                <a:gridCol w="186855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1848675">
                  <a:extLst>
                    <a:ext uri="{9D8B030D-6E8A-4147-A177-3AD203B41FA5}">
                      <a16:colId xmlns:a16="http://schemas.microsoft.com/office/drawing/2014/main" val="20004"/>
                    </a:ext>
                  </a:extLst>
                </a:gridCol>
                <a:gridCol w="1869375">
                  <a:extLst>
                    <a:ext uri="{9D8B030D-6E8A-4147-A177-3AD203B41FA5}">
                      <a16:colId xmlns:a16="http://schemas.microsoft.com/office/drawing/2014/main" val="20005"/>
                    </a:ext>
                  </a:extLst>
                </a:gridCol>
              </a:tblGrid>
              <a:tr h="445475">
                <a:tc>
                  <a:txBody>
                    <a:bodyPr/>
                    <a:lstStyle/>
                    <a:p>
                      <a:pPr marL="0" marR="0" lvl="0" indent="0" algn="ctr" rtl="0">
                        <a:lnSpc>
                          <a:spcPct val="107000"/>
                        </a:lnSpc>
                        <a:spcBef>
                          <a:spcPts val="0"/>
                        </a:spcBef>
                        <a:spcAft>
                          <a:spcPts val="0"/>
                        </a:spcAft>
                        <a:buNone/>
                      </a:pPr>
                      <a:r>
                        <a:rPr lang="tr-TR" sz="1800" b="1">
                          <a:solidFill>
                            <a:srgbClr val="FF0000"/>
                          </a:solidFill>
                        </a:rPr>
                        <a:t>Ülke Adı</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Üniversite Adı</a:t>
                      </a:r>
                      <a:endParaRPr sz="1800" b="1">
                        <a:solidFill>
                          <a:srgbClr val="FF0000"/>
                        </a:solidFill>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rPr>
                        <a:t>Fakülte Adı</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Bölüm/Program Adı</a:t>
                      </a:r>
                      <a:endParaRPr sz="1800" b="1">
                        <a:solidFill>
                          <a:srgbClr val="FF0000"/>
                        </a:solidFill>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rPr>
                        <a:t>Kapsamı</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Süresi (Başlangıç ve Bitiş Tarihi)</a:t>
                      </a:r>
                      <a:endParaRPr sz="1800" b="1">
                        <a:solidFill>
                          <a:srgbClr val="FF0000"/>
                        </a:solidFill>
                      </a:endParaRPr>
                    </a:p>
                  </a:txBody>
                  <a:tcPr marL="0" marR="0" marT="0" marB="0" anchor="ctr"/>
                </a:tc>
                <a:extLst>
                  <a:ext uri="{0D108BD9-81ED-4DB2-BD59-A6C34878D82A}">
                    <a16:rowId xmlns:a16="http://schemas.microsoft.com/office/drawing/2014/main" val="10000"/>
                  </a:ext>
                </a:extLst>
              </a:tr>
              <a:tr h="671100">
                <a:tc>
                  <a:txBody>
                    <a:bodyPr/>
                    <a:lstStyle/>
                    <a:p>
                      <a:pPr marL="0" marR="0" lvl="0" indent="0" algn="l" rtl="0">
                        <a:lnSpc>
                          <a:spcPct val="107000"/>
                        </a:lnSpc>
                        <a:spcBef>
                          <a:spcPts val="0"/>
                        </a:spcBef>
                        <a:spcAft>
                          <a:spcPts val="0"/>
                        </a:spcAft>
                        <a:buNone/>
                      </a:pPr>
                      <a:r>
                        <a:rPr lang="tr-TR" sz="1800" b="1">
                          <a:solidFill>
                            <a:srgbClr val="FF0000"/>
                          </a:solidFill>
                        </a:rPr>
                        <a:t> Bulgaristan</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chemeClr val="dk1"/>
                          </a:solidFill>
                        </a:rPr>
                        <a:t>South West University</a:t>
                      </a:r>
                      <a:endParaRPr sz="1800" b="1">
                        <a:solidFill>
                          <a:schemeClr val="dk1"/>
                        </a:solidFill>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i="0">
                          <a:solidFill>
                            <a:srgbClr val="404040"/>
                          </a:solidFill>
                        </a:rPr>
                        <a:t>öğrenci ve personel hareketliliği</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i="0">
                          <a:solidFill>
                            <a:srgbClr val="404040"/>
                          </a:solidFill>
                        </a:rPr>
                        <a:t>2025–2029</a:t>
                      </a:r>
                      <a:endParaRPr sz="1800" b="1">
                        <a:solidFill>
                          <a:srgbClr val="FF0000"/>
                        </a:solidFill>
                      </a:endParaRPr>
                    </a:p>
                  </a:txBody>
                  <a:tcPr marL="0" marR="0" marT="0" marB="0" anchor="ctr"/>
                </a:tc>
                <a:extLst>
                  <a:ext uri="{0D108BD9-81ED-4DB2-BD59-A6C34878D82A}">
                    <a16:rowId xmlns:a16="http://schemas.microsoft.com/office/drawing/2014/main" val="10001"/>
                  </a:ext>
                </a:extLst>
              </a:tr>
              <a:tr h="678200">
                <a:tc>
                  <a:txBody>
                    <a:bodyPr/>
                    <a:lstStyle/>
                    <a:p>
                      <a:pPr marL="0" marR="0" lvl="0" indent="0" algn="l" rtl="0">
                        <a:lnSpc>
                          <a:spcPct val="107000"/>
                        </a:lnSpc>
                        <a:spcBef>
                          <a:spcPts val="0"/>
                        </a:spcBef>
                        <a:spcAft>
                          <a:spcPts val="0"/>
                        </a:spcAft>
                        <a:buNone/>
                      </a:pPr>
                      <a:r>
                        <a:rPr lang="tr-TR" sz="1800" b="1">
                          <a:solidFill>
                            <a:srgbClr val="FF0000"/>
                          </a:solidFill>
                        </a:rPr>
                        <a:t> Letonya</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r>
                        <a:rPr lang="tr-TR" sz="1800" b="1" i="0" dirty="0" err="1">
                          <a:solidFill>
                            <a:schemeClr val="dk1"/>
                          </a:solidFill>
                        </a:rPr>
                        <a:t>Informacijas</a:t>
                      </a:r>
                      <a:r>
                        <a:rPr lang="tr-TR" sz="1800" b="1" i="0" dirty="0">
                          <a:solidFill>
                            <a:schemeClr val="dk1"/>
                          </a:solidFill>
                        </a:rPr>
                        <a:t> </a:t>
                      </a:r>
                      <a:r>
                        <a:rPr lang="tr-TR" sz="1800" b="1" i="0" dirty="0" err="1">
                          <a:solidFill>
                            <a:schemeClr val="dk1"/>
                          </a:solidFill>
                        </a:rPr>
                        <a:t>Sistemu</a:t>
                      </a:r>
                      <a:r>
                        <a:rPr lang="tr-TR" sz="1800" b="1" i="0" dirty="0">
                          <a:solidFill>
                            <a:schemeClr val="dk1"/>
                          </a:solidFill>
                        </a:rPr>
                        <a:t> </a:t>
                      </a:r>
                      <a:r>
                        <a:rPr lang="tr-TR" sz="1800" b="1" i="0" dirty="0" err="1">
                          <a:solidFill>
                            <a:schemeClr val="dk1"/>
                          </a:solidFill>
                        </a:rPr>
                        <a:t>Menedzmenta</a:t>
                      </a:r>
                      <a:r>
                        <a:rPr lang="tr-TR" sz="1800" b="1" i="0" dirty="0">
                          <a:solidFill>
                            <a:schemeClr val="dk1"/>
                          </a:solidFill>
                        </a:rPr>
                        <a:t> </a:t>
                      </a:r>
                      <a:r>
                        <a:rPr lang="tr-TR" sz="1800" b="1" i="0" dirty="0" err="1">
                          <a:solidFill>
                            <a:schemeClr val="dk1"/>
                          </a:solidFill>
                        </a:rPr>
                        <a:t>Augstskola</a:t>
                      </a:r>
                      <a:r>
                        <a:rPr lang="tr-TR" sz="1800" b="1" i="0" dirty="0">
                          <a:solidFill>
                            <a:schemeClr val="dk1"/>
                          </a:solidFill>
                        </a:rPr>
                        <a:t> SIA</a:t>
                      </a:r>
                      <a:r>
                        <a:rPr lang="tr-TR" sz="1800" b="1" dirty="0">
                          <a:solidFill>
                            <a:srgbClr val="FF0000"/>
                          </a:solidFill>
                        </a:rPr>
                        <a:t> </a:t>
                      </a:r>
                      <a:endParaRPr sz="1800" b="1" dirty="0">
                        <a:solidFill>
                          <a:srgbClr val="FF0000"/>
                        </a:solidFill>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i="0">
                          <a:solidFill>
                            <a:srgbClr val="404040"/>
                          </a:solidFill>
                        </a:rPr>
                        <a:t>öğrenci ve personel hareketliliği</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i="0">
                          <a:solidFill>
                            <a:srgbClr val="404040"/>
                          </a:solidFill>
                        </a:rPr>
                        <a:t>2025–2029</a:t>
                      </a:r>
                      <a:endParaRPr sz="1800" b="1">
                        <a:solidFill>
                          <a:srgbClr val="FF0000"/>
                        </a:solidFill>
                      </a:endParaRPr>
                    </a:p>
                  </a:txBody>
                  <a:tcPr marL="0" marR="0" marT="0" marB="0" anchor="ctr"/>
                </a:tc>
                <a:extLst>
                  <a:ext uri="{0D108BD9-81ED-4DB2-BD59-A6C34878D82A}">
                    <a16:rowId xmlns:a16="http://schemas.microsoft.com/office/drawing/2014/main" val="10002"/>
                  </a:ext>
                </a:extLst>
              </a:tr>
              <a:tr h="678200">
                <a:tc>
                  <a:txBody>
                    <a:bodyPr/>
                    <a:lstStyle/>
                    <a:p>
                      <a:pPr marL="0" marR="0" lvl="0" indent="0" algn="l" rtl="0">
                        <a:lnSpc>
                          <a:spcPct val="107000"/>
                        </a:lnSpc>
                        <a:spcBef>
                          <a:spcPts val="0"/>
                        </a:spcBef>
                        <a:spcAft>
                          <a:spcPts val="0"/>
                        </a:spcAft>
                        <a:buNone/>
                      </a:pPr>
                      <a:r>
                        <a:rPr lang="tr-TR" sz="1800" b="1">
                          <a:solidFill>
                            <a:srgbClr val="FF0000"/>
                          </a:solidFill>
                        </a:rPr>
                        <a:t> Kuzey Makedonya</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r>
                        <a:rPr lang="tr-TR" sz="1800" b="1" i="0">
                          <a:solidFill>
                            <a:schemeClr val="dk1"/>
                          </a:solidFill>
                        </a:rPr>
                        <a:t>Ss. Cyril and Methodius University in Skopje</a:t>
                      </a:r>
                      <a:endParaRPr sz="1800" b="1">
                        <a:solidFill>
                          <a:srgbClr val="FF0000"/>
                        </a:solidFill>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i="0">
                          <a:solidFill>
                            <a:srgbClr val="404040"/>
                          </a:solidFill>
                        </a:rPr>
                        <a:t>öğrenci ve personel hareketliliği</a:t>
                      </a:r>
                      <a:endParaRPr sz="1800" b="1">
                        <a:solidFill>
                          <a:srgbClr val="FF0000"/>
                        </a:solidFill>
                      </a:endParaRPr>
                    </a:p>
                  </a:txBody>
                  <a:tcPr marL="0" marR="0" marT="0" marB="0" anchor="ctr"/>
                </a:tc>
                <a:tc>
                  <a:txBody>
                    <a:bodyPr/>
                    <a:lstStyle/>
                    <a:p>
                      <a:pPr marL="0" marR="0" lvl="0" indent="0" algn="ctr" rtl="0">
                        <a:lnSpc>
                          <a:spcPct val="107000"/>
                        </a:lnSpc>
                        <a:spcBef>
                          <a:spcPts val="0"/>
                        </a:spcBef>
                        <a:spcAft>
                          <a:spcPts val="0"/>
                        </a:spcAft>
                        <a:buNone/>
                      </a:pPr>
                      <a:r>
                        <a:rPr lang="tr-TR" sz="1800" i="0">
                          <a:solidFill>
                            <a:srgbClr val="404040"/>
                          </a:solidFill>
                        </a:rPr>
                        <a:t>2025–2029</a:t>
                      </a:r>
                      <a:endParaRPr sz="1800" b="1">
                        <a:solidFill>
                          <a:srgbClr val="FF0000"/>
                        </a:solidFill>
                      </a:endParaRPr>
                    </a:p>
                  </a:txBody>
                  <a:tcPr marL="0" marR="0" marT="0" marB="0" anchor="ctr"/>
                </a:tc>
                <a:extLst>
                  <a:ext uri="{0D108BD9-81ED-4DB2-BD59-A6C34878D82A}">
                    <a16:rowId xmlns:a16="http://schemas.microsoft.com/office/drawing/2014/main" val="10003"/>
                  </a:ext>
                </a:extLst>
              </a:tr>
              <a:tr h="2226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2295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2295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2295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22507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22507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22507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r h="2295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Shape 759"/>
        <p:cNvGrpSpPr/>
        <p:nvPr/>
      </p:nvGrpSpPr>
      <p:grpSpPr>
        <a:xfrm>
          <a:off x="0" y="0"/>
          <a:ext cx="0" cy="0"/>
          <a:chOff x="0" y="0"/>
          <a:chExt cx="0" cy="0"/>
        </a:xfrm>
      </p:grpSpPr>
      <p:sp>
        <p:nvSpPr>
          <p:cNvPr id="760" name="Google Shape;760;p64"/>
          <p:cNvSpPr txBox="1">
            <a:spLocks noGrp="1"/>
          </p:cNvSpPr>
          <p:nvPr>
            <p:ph type="title"/>
          </p:nvPr>
        </p:nvSpPr>
        <p:spPr>
          <a:xfrm>
            <a:off x="838200" y="790673"/>
            <a:ext cx="10254343" cy="7184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ERASMUS+ </a:t>
            </a:r>
            <a:r>
              <a:rPr lang="tr-TR" sz="3200" b="1">
                <a:solidFill>
                  <a:srgbClr val="0000CC"/>
                </a:solidFill>
              </a:rPr>
              <a:t>Hareketlilik Durumu</a:t>
            </a:r>
            <a:endParaRPr sz="3200">
              <a:solidFill>
                <a:srgbClr val="0000CC"/>
              </a:solidFill>
            </a:endParaRPr>
          </a:p>
        </p:txBody>
      </p:sp>
      <p:sp>
        <p:nvSpPr>
          <p:cNvPr id="761" name="Google Shape;761;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62" name="Google Shape;76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66</a:t>
            </a:fld>
            <a:endParaRPr/>
          </a:p>
        </p:txBody>
      </p:sp>
      <p:graphicFrame>
        <p:nvGraphicFramePr>
          <p:cNvPr id="763" name="Google Shape;763;p64"/>
          <p:cNvGraphicFramePr/>
          <p:nvPr/>
        </p:nvGraphicFramePr>
        <p:xfrm>
          <a:off x="235132" y="1958195"/>
          <a:ext cx="11443375" cy="3955550"/>
        </p:xfrm>
        <a:graphic>
          <a:graphicData uri="http://schemas.openxmlformats.org/drawingml/2006/table">
            <a:tbl>
              <a:tblPr>
                <a:noFill/>
                <a:tableStyleId>{3673A5A6-AA55-4509-8DD8-B38B00E81409}</a:tableStyleId>
              </a:tblPr>
              <a:tblGrid>
                <a:gridCol w="8962125">
                  <a:extLst>
                    <a:ext uri="{9D8B030D-6E8A-4147-A177-3AD203B41FA5}">
                      <a16:colId xmlns:a16="http://schemas.microsoft.com/office/drawing/2014/main" val="20000"/>
                    </a:ext>
                  </a:extLst>
                </a:gridCol>
                <a:gridCol w="1240625">
                  <a:extLst>
                    <a:ext uri="{9D8B030D-6E8A-4147-A177-3AD203B41FA5}">
                      <a16:colId xmlns:a16="http://schemas.microsoft.com/office/drawing/2014/main" val="20001"/>
                    </a:ext>
                  </a:extLst>
                </a:gridCol>
                <a:gridCol w="1240625">
                  <a:extLst>
                    <a:ext uri="{9D8B030D-6E8A-4147-A177-3AD203B41FA5}">
                      <a16:colId xmlns:a16="http://schemas.microsoft.com/office/drawing/2014/main" val="20002"/>
                    </a:ext>
                  </a:extLst>
                </a:gridCol>
              </a:tblGrid>
              <a:tr h="560250">
                <a:tc>
                  <a:txBody>
                    <a:bodyPr/>
                    <a:lstStyle/>
                    <a:p>
                      <a:pPr marL="0" marR="0" lvl="0" indent="0" algn="ctr" rtl="0">
                        <a:lnSpc>
                          <a:spcPct val="107000"/>
                        </a:lnSpc>
                        <a:spcBef>
                          <a:spcPts val="0"/>
                        </a:spcBef>
                        <a:spcAft>
                          <a:spcPts val="0"/>
                        </a:spcAft>
                        <a:buNone/>
                      </a:pPr>
                      <a:r>
                        <a:rPr lang="tr-TR" sz="2400" b="1">
                          <a:solidFill>
                            <a:srgbClr val="FF0000"/>
                          </a:solidFill>
                        </a:rPr>
                        <a:t>ERASMUS+ HAREKETLİLİLK DURUMU</a:t>
                      </a:r>
                      <a:endParaRPr sz="2400" b="1">
                        <a:solidFill>
                          <a:srgbClr val="FF0000"/>
                        </a:solidFill>
                        <a:latin typeface="Calibri"/>
                        <a:ea typeface="Calibri"/>
                        <a:cs typeface="Calibri"/>
                        <a:sym typeface="Calibri"/>
                      </a:endParaRPr>
                    </a:p>
                  </a:txBody>
                  <a:tcPr marL="0" marR="0" marT="0" marB="0" anchor="ctr"/>
                </a:tc>
                <a:tc>
                  <a:txBody>
                    <a:bodyPr/>
                    <a:lstStyle/>
                    <a:p>
                      <a:pPr marL="36830" marR="36830" lvl="0" indent="0" algn="ctr" rtl="0">
                        <a:lnSpc>
                          <a:spcPct val="106000"/>
                        </a:lnSpc>
                        <a:spcBef>
                          <a:spcPts val="0"/>
                        </a:spcBef>
                        <a:spcAft>
                          <a:spcPts val="0"/>
                        </a:spcAft>
                        <a:buNone/>
                      </a:pPr>
                      <a:r>
                        <a:rPr lang="tr-TR" sz="2400" b="1">
                          <a:solidFill>
                            <a:srgbClr val="FF0000"/>
                          </a:solidFill>
                        </a:rPr>
                        <a:t>2024</a:t>
                      </a:r>
                      <a:endParaRPr sz="2400" b="1">
                        <a:solidFill>
                          <a:srgbClr val="FF0000"/>
                        </a:solidFill>
                        <a:latin typeface="Calibri"/>
                        <a:ea typeface="Calibri"/>
                        <a:cs typeface="Calibri"/>
                        <a:sym typeface="Calibri"/>
                      </a:endParaRPr>
                    </a:p>
                  </a:txBody>
                  <a:tcPr marL="0" marR="0" marT="0" marB="0" anchor="ctr"/>
                </a:tc>
                <a:tc>
                  <a:txBody>
                    <a:bodyPr/>
                    <a:lstStyle/>
                    <a:p>
                      <a:pPr marL="36830" marR="36830" lvl="0" indent="0" algn="ctr" rtl="0">
                        <a:lnSpc>
                          <a:spcPct val="106000"/>
                        </a:lnSpc>
                        <a:spcBef>
                          <a:spcPts val="0"/>
                        </a:spcBef>
                        <a:spcAft>
                          <a:spcPts val="0"/>
                        </a:spcAft>
                        <a:buNone/>
                      </a:pPr>
                      <a:r>
                        <a:rPr lang="tr-TR" sz="2400" b="1">
                          <a:solidFill>
                            <a:srgbClr val="FF0000"/>
                          </a:solidFill>
                        </a:rPr>
                        <a:t>2025</a:t>
                      </a:r>
                      <a:endParaRPr sz="24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Öğrenci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1"/>
                  </a:ext>
                </a:extLst>
              </a:tr>
              <a:tr h="564325">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Öğretim Elemanı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İdari Personel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3"/>
                  </a:ext>
                </a:extLst>
              </a:tr>
              <a:tr h="368500">
                <a:tc>
                  <a:txBody>
                    <a:bodyPr/>
                    <a:lstStyle/>
                    <a:p>
                      <a:pPr marL="72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solidFill>
                            <a:srgbClr val="FF0000"/>
                          </a:solidFill>
                        </a:rPr>
                        <a:t> 0</a:t>
                      </a:r>
                      <a:endParaRPr>
                        <a:solidFill>
                          <a:srgbClr val="FF0000"/>
                        </a:solidFill>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solidFill>
                            <a:srgbClr val="FF0000"/>
                          </a:solidFill>
                        </a:rPr>
                        <a:t> 0</a:t>
                      </a:r>
                      <a:endParaRPr>
                        <a:solidFill>
                          <a:srgbClr val="FF0000"/>
                        </a:solidFill>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Öğrenci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5"/>
                  </a:ext>
                </a:extLst>
              </a:tr>
              <a:tr h="619975">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Öğretim Elemanı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6"/>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İdari Personel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7"/>
                  </a:ext>
                </a:extLst>
              </a:tr>
              <a:tr h="368500">
                <a:tc>
                  <a:txBody>
                    <a:bodyPr/>
                    <a:lstStyle/>
                    <a:p>
                      <a:pPr marL="0" marR="0" lvl="0" indent="0" algn="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a:t> 0</a:t>
                      </a:r>
                      <a:endParaRPr>
                        <a:latin typeface="Calibri"/>
                        <a:ea typeface="Calibri"/>
                        <a:cs typeface="Calibri"/>
                        <a:sym typeface="Calibri"/>
                      </a:endParaRPr>
                    </a:p>
                  </a:txBody>
                  <a:tcPr marL="0" marR="0" marT="0" marB="0"/>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767"/>
        <p:cNvGrpSpPr/>
        <p:nvPr/>
      </p:nvGrpSpPr>
      <p:grpSpPr>
        <a:xfrm>
          <a:off x="0" y="0"/>
          <a:ext cx="0" cy="0"/>
          <a:chOff x="0" y="0"/>
          <a:chExt cx="0" cy="0"/>
        </a:xfrm>
      </p:grpSpPr>
      <p:sp>
        <p:nvSpPr>
          <p:cNvPr id="768" name="Google Shape;768;p65"/>
          <p:cNvSpPr txBox="1">
            <a:spLocks noGrp="1"/>
          </p:cNvSpPr>
          <p:nvPr>
            <p:ph type="title"/>
          </p:nvPr>
        </p:nvSpPr>
        <p:spPr>
          <a:xfrm>
            <a:off x="360219" y="774666"/>
            <a:ext cx="10197854" cy="5961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Paketi Hazırlanma Durumu</a:t>
            </a:r>
            <a:endParaRPr sz="3200" b="1">
              <a:solidFill>
                <a:srgbClr val="FF0000"/>
              </a:solidFill>
              <a:latin typeface="Calibri"/>
              <a:ea typeface="Calibri"/>
              <a:cs typeface="Calibri"/>
              <a:sym typeface="Calibri"/>
            </a:endParaRPr>
          </a:p>
        </p:txBody>
      </p:sp>
      <p:graphicFrame>
        <p:nvGraphicFramePr>
          <p:cNvPr id="769" name="Google Shape;769;p65"/>
          <p:cNvGraphicFramePr/>
          <p:nvPr/>
        </p:nvGraphicFramePr>
        <p:xfrm>
          <a:off x="429720" y="1976580"/>
          <a:ext cx="11272750" cy="3903050"/>
        </p:xfrm>
        <a:graphic>
          <a:graphicData uri="http://schemas.openxmlformats.org/drawingml/2006/table">
            <a:tbl>
              <a:tblPr firstRow="1" firstCol="1" bandRow="1">
                <a:noFill/>
                <a:tableStyleId>{3673A5A6-AA55-4509-8DD8-B38B00E81409}</a:tableStyleId>
              </a:tblPr>
              <a:tblGrid>
                <a:gridCol w="5459250">
                  <a:extLst>
                    <a:ext uri="{9D8B030D-6E8A-4147-A177-3AD203B41FA5}">
                      <a16:colId xmlns:a16="http://schemas.microsoft.com/office/drawing/2014/main" val="20000"/>
                    </a:ext>
                  </a:extLst>
                </a:gridCol>
                <a:gridCol w="1840950">
                  <a:extLst>
                    <a:ext uri="{9D8B030D-6E8A-4147-A177-3AD203B41FA5}">
                      <a16:colId xmlns:a16="http://schemas.microsoft.com/office/drawing/2014/main" val="20001"/>
                    </a:ext>
                  </a:extLst>
                </a:gridCol>
                <a:gridCol w="2135750">
                  <a:extLst>
                    <a:ext uri="{9D8B030D-6E8A-4147-A177-3AD203B41FA5}">
                      <a16:colId xmlns:a16="http://schemas.microsoft.com/office/drawing/2014/main" val="20002"/>
                    </a:ext>
                  </a:extLst>
                </a:gridCol>
                <a:gridCol w="1836800">
                  <a:extLst>
                    <a:ext uri="{9D8B030D-6E8A-4147-A177-3AD203B41FA5}">
                      <a16:colId xmlns:a16="http://schemas.microsoft.com/office/drawing/2014/main" val="20003"/>
                    </a:ext>
                  </a:extLst>
                </a:gridCol>
              </a:tblGrid>
              <a:tr h="313700">
                <a:tc rowSpan="2">
                  <a:txBody>
                    <a:bodyPr/>
                    <a:lstStyle/>
                    <a:p>
                      <a:pPr marL="0" marR="0" lvl="0" indent="0" algn="ctr" rtl="0">
                        <a:lnSpc>
                          <a:spcPct val="100000"/>
                        </a:lnSpc>
                        <a:spcBef>
                          <a:spcPts val="0"/>
                        </a:spcBef>
                        <a:spcAft>
                          <a:spcPts val="0"/>
                        </a:spcAft>
                        <a:buNone/>
                      </a:pPr>
                      <a:r>
                        <a:rPr lang="tr-TR" sz="2000" b="1" u="none" strike="noStrike">
                          <a:solidFill>
                            <a:srgbClr val="FF0000"/>
                          </a:solidFill>
                        </a:rPr>
                        <a:t>Program Adı</a:t>
                      </a:r>
                      <a:endParaRPr sz="2000" b="1" u="none" strike="noStrike">
                        <a:solidFill>
                          <a:srgbClr val="FF0000"/>
                        </a:solidFill>
                        <a:latin typeface="Calibri"/>
                        <a:ea typeface="Calibri"/>
                        <a:cs typeface="Calibri"/>
                        <a:sym typeface="Calibri"/>
                      </a:endParaRPr>
                    </a:p>
                  </a:txBody>
                  <a:tcPr marL="44450" marR="44450" marT="0" marB="0" anchor="ctr"/>
                </a:tc>
                <a:tc gridSpan="3">
                  <a:txBody>
                    <a:bodyPr/>
                    <a:lstStyle/>
                    <a:p>
                      <a:pPr marL="0" marR="0" lvl="0" indent="0" algn="ctr" rtl="0">
                        <a:lnSpc>
                          <a:spcPct val="100000"/>
                        </a:lnSpc>
                        <a:spcBef>
                          <a:spcPts val="0"/>
                        </a:spcBef>
                        <a:spcAft>
                          <a:spcPts val="0"/>
                        </a:spcAft>
                        <a:buNone/>
                      </a:pPr>
                      <a:r>
                        <a:rPr lang="tr-TR" sz="2000" u="none" strike="noStrike">
                          <a:solidFill>
                            <a:srgbClr val="FF0000"/>
                          </a:solidFill>
                        </a:rPr>
                        <a:t>2025</a:t>
                      </a:r>
                      <a:endParaRPr sz="2000" b="1" u="none" strike="noStrike">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27375">
                <a:tc vMerge="1">
                  <a:txBody>
                    <a:bodyPr/>
                    <a:lstStyle/>
                    <a:p>
                      <a:endParaRPr lang="tr-TR"/>
                    </a:p>
                  </a:txBody>
                  <a:tcP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Toplam ders sayısı</a:t>
                      </a:r>
                      <a:endParaRPr sz="2000" b="1" u="none" strike="noStrike">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Girişi tamamlanan ders sayısı</a:t>
                      </a:r>
                      <a:endParaRPr sz="2000" b="1" u="none" strike="noStrike">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Eksik/boş ders sayısı</a:t>
                      </a:r>
                      <a:endParaRPr sz="2000" b="1" u="none" strike="noStrike">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274975">
                <a:tc>
                  <a:txBody>
                    <a:bodyPr/>
                    <a:lstStyle/>
                    <a:p>
                      <a:pPr marL="72000" marR="0" lvl="0" indent="0" algn="l" rtl="0">
                        <a:lnSpc>
                          <a:spcPct val="100000"/>
                        </a:lnSpc>
                        <a:spcBef>
                          <a:spcPts val="0"/>
                        </a:spcBef>
                        <a:spcAft>
                          <a:spcPts val="0"/>
                        </a:spcAft>
                        <a:buNone/>
                      </a:pPr>
                      <a:r>
                        <a:rPr lang="tr-TR" b="1">
                          <a:solidFill>
                            <a:srgbClr val="485793"/>
                          </a:solidFill>
                          <a:latin typeface="Calibri"/>
                          <a:ea typeface="Calibri"/>
                          <a:cs typeface="Calibri"/>
                          <a:sym typeface="Calibri"/>
                        </a:rPr>
                        <a:t>Acil Yardım ve Afet Yönetimi</a:t>
                      </a:r>
                      <a:endParaRPr/>
                    </a:p>
                  </a:txBody>
                  <a:tcPr marL="44450" marR="44450" marT="0" marB="0" anchor="ctr"/>
                </a:tc>
                <a:tc>
                  <a:txBody>
                    <a:bodyPr/>
                    <a:lstStyle/>
                    <a:p>
                      <a:pPr marL="72000" marR="0" lvl="0" indent="0" algn="ctr" rtl="0">
                        <a:lnSpc>
                          <a:spcPct val="100000"/>
                        </a:lnSpc>
                        <a:spcBef>
                          <a:spcPts val="0"/>
                        </a:spcBef>
                        <a:spcAft>
                          <a:spcPts val="0"/>
                        </a:spcAft>
                        <a:buNone/>
                      </a:pPr>
                      <a:r>
                        <a:rPr lang="tr-TR" b="1">
                          <a:solidFill>
                            <a:srgbClr val="485793"/>
                          </a:solidFill>
                        </a:rPr>
                        <a:t>81</a:t>
                      </a:r>
                      <a:endParaRPr b="1"/>
                    </a:p>
                  </a:txBody>
                  <a:tcPr marL="44450" marR="44450" marT="0" marB="0" anchor="ctr">
                    <a:lnB w="12700" cap="flat" cmpd="sng">
                      <a:solidFill>
                        <a:srgbClr val="4472C4"/>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solidFill>
                            <a:srgbClr val="485793"/>
                          </a:solidFill>
                        </a:rPr>
                        <a:t>81</a:t>
                      </a:r>
                      <a:endParaRPr b="1"/>
                    </a:p>
                  </a:txBody>
                  <a:tcPr marL="44450" marR="44450" marT="0" marB="0" anchor="ctr">
                    <a:lnB w="12700" cap="flat" cmpd="sng">
                      <a:solidFill>
                        <a:srgbClr val="4472C4"/>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solidFill>
                            <a:srgbClr val="485793"/>
                          </a:solidFill>
                        </a:rPr>
                        <a:t>0</a:t>
                      </a:r>
                      <a:endParaRPr b="1"/>
                    </a:p>
                  </a:txBody>
                  <a:tcPr marL="44450" marR="44450" marT="0" marB="0" anchor="ctr">
                    <a:lnB w="12700" cap="flat" cmpd="sng">
                      <a:solidFill>
                        <a:srgbClr val="4472C4"/>
                      </a:solidFill>
                      <a:prstDash val="solid"/>
                      <a:round/>
                      <a:headEnd type="none" w="sm" len="sm"/>
                      <a:tailEnd type="none" w="sm" len="sm"/>
                    </a:lnB>
                  </a:tcPr>
                </a:tc>
                <a:extLst>
                  <a:ext uri="{0D108BD9-81ED-4DB2-BD59-A6C34878D82A}">
                    <a16:rowId xmlns:a16="http://schemas.microsoft.com/office/drawing/2014/main" val="10002"/>
                  </a:ext>
                </a:extLst>
              </a:tr>
              <a:tr h="301025">
                <a:tc>
                  <a:txBody>
                    <a:bodyPr/>
                    <a:lstStyle/>
                    <a:p>
                      <a:pPr marL="72000" marR="0" lvl="0" indent="0" algn="l" rtl="0">
                        <a:lnSpc>
                          <a:spcPct val="100000"/>
                        </a:lnSpc>
                        <a:spcBef>
                          <a:spcPts val="0"/>
                        </a:spcBef>
                        <a:spcAft>
                          <a:spcPts val="0"/>
                        </a:spcAft>
                        <a:buNone/>
                      </a:pPr>
                      <a:r>
                        <a:rPr lang="tr-TR">
                          <a:solidFill>
                            <a:srgbClr val="485793"/>
                          </a:solidFill>
                        </a:rPr>
                        <a:t>Yönetim Bilişim Sistemleri</a:t>
                      </a:r>
                      <a:endParaRPr b="1">
                        <a:solidFill>
                          <a:srgbClr val="485793"/>
                        </a:solidFill>
                        <a:latin typeface="Calibri"/>
                        <a:ea typeface="Calibri"/>
                        <a:cs typeface="Calibri"/>
                        <a:sym typeface="Calibri"/>
                      </a:endParaRPr>
                    </a:p>
                  </a:txBody>
                  <a:tcPr marL="44450" marR="44450" marT="0" marB="0" anchor="ctr">
                    <a:lnR w="12700" cap="flat" cmpd="sng">
                      <a:solidFill>
                        <a:srgbClr val="4472C4"/>
                      </a:solidFill>
                      <a:prstDash val="solid"/>
                      <a:round/>
                      <a:headEnd type="none" w="sm" len="sm"/>
                      <a:tailEnd type="none" w="sm" len="sm"/>
                    </a:lnR>
                  </a:tcPr>
                </a:tc>
                <a:tc>
                  <a:txBody>
                    <a:bodyPr/>
                    <a:lstStyle/>
                    <a:p>
                      <a:pPr marL="72000" marR="0" lvl="0" indent="0" algn="ctr" rtl="0">
                        <a:lnSpc>
                          <a:spcPct val="100000"/>
                        </a:lnSpc>
                        <a:spcBef>
                          <a:spcPts val="0"/>
                        </a:spcBef>
                        <a:spcAft>
                          <a:spcPts val="0"/>
                        </a:spcAft>
                        <a:buNone/>
                      </a:pPr>
                      <a:r>
                        <a:rPr lang="tr-TR" b="1">
                          <a:solidFill>
                            <a:srgbClr val="485793"/>
                          </a:solidFill>
                        </a:rPr>
                        <a:t>41</a:t>
                      </a:r>
                      <a:endParaRPr b="1">
                        <a:solidFill>
                          <a:srgbClr val="485793"/>
                        </a:solidFill>
                      </a:endParaRPr>
                    </a:p>
                  </a:txBody>
                  <a:tcPr marL="44450" marR="4445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solidFill>
                            <a:srgbClr val="485793"/>
                          </a:solidFill>
                        </a:rPr>
                        <a:t>31</a:t>
                      </a:r>
                      <a:endParaRPr b="1">
                        <a:solidFill>
                          <a:srgbClr val="485793"/>
                        </a:solidFill>
                      </a:endParaRPr>
                    </a:p>
                  </a:txBody>
                  <a:tcPr marL="44450" marR="4445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tc>
                  <a:txBody>
                    <a:bodyPr/>
                    <a:lstStyle/>
                    <a:p>
                      <a:pPr marL="72000" marR="0" lvl="0" indent="0" algn="ctr" rtl="0">
                        <a:lnSpc>
                          <a:spcPct val="100000"/>
                        </a:lnSpc>
                        <a:spcBef>
                          <a:spcPts val="0"/>
                        </a:spcBef>
                        <a:spcAft>
                          <a:spcPts val="0"/>
                        </a:spcAft>
                        <a:buNone/>
                      </a:pPr>
                      <a:r>
                        <a:rPr lang="tr-TR" b="1">
                          <a:solidFill>
                            <a:srgbClr val="485793"/>
                          </a:solidFill>
                        </a:rPr>
                        <a:t>10</a:t>
                      </a:r>
                      <a:endParaRPr b="1">
                        <a:solidFill>
                          <a:srgbClr val="485793"/>
                        </a:solidFill>
                      </a:endParaRPr>
                    </a:p>
                  </a:txBody>
                  <a:tcPr marL="44450" marR="44450" marT="0" marB="0" anchor="ctr">
                    <a:lnL w="12700" cap="flat" cmpd="sng">
                      <a:solidFill>
                        <a:srgbClr val="4472C4"/>
                      </a:solidFill>
                      <a:prstDash val="solid"/>
                      <a:round/>
                      <a:headEnd type="none" w="sm" len="sm"/>
                      <a:tailEnd type="none" w="sm" len="sm"/>
                    </a:lnL>
                    <a:lnR w="12700" cap="flat" cmpd="sng">
                      <a:solidFill>
                        <a:srgbClr val="4472C4"/>
                      </a:solidFill>
                      <a:prstDash val="solid"/>
                      <a:round/>
                      <a:headEnd type="none" w="sm" len="sm"/>
                      <a:tailEnd type="none" w="sm" len="sm"/>
                    </a:lnR>
                    <a:lnT w="12700" cap="flat" cmpd="sng">
                      <a:solidFill>
                        <a:srgbClr val="4472C4"/>
                      </a:solidFill>
                      <a:prstDash val="solid"/>
                      <a:round/>
                      <a:headEnd type="none" w="sm" len="sm"/>
                      <a:tailEnd type="none" w="sm" len="sm"/>
                    </a:lnT>
                    <a:lnB w="25400" cap="flat" cmpd="sng">
                      <a:solidFill>
                        <a:srgbClr val="4472C4"/>
                      </a:solidFill>
                      <a:prstDash val="solid"/>
                      <a:round/>
                      <a:headEnd type="none" w="sm" len="sm"/>
                      <a:tailEnd type="none" w="sm" len="sm"/>
                    </a:lnB>
                  </a:tcPr>
                </a:tc>
                <a:extLst>
                  <a:ext uri="{0D108BD9-81ED-4DB2-BD59-A6C34878D82A}">
                    <a16:rowId xmlns:a16="http://schemas.microsoft.com/office/drawing/2014/main" val="10003"/>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lnT w="25400" cap="flat" cmpd="sng">
                      <a:solidFill>
                        <a:srgbClr val="4472C4"/>
                      </a:solidFill>
                      <a:prstDash val="solid"/>
                      <a:round/>
                      <a:headEnd type="none" w="sm" len="sm"/>
                      <a:tailEnd type="none" w="sm" len="sm"/>
                    </a:lnT>
                  </a:tcP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lnT w="25400" cap="flat" cmpd="sng">
                      <a:solidFill>
                        <a:srgbClr val="4472C4"/>
                      </a:solidFill>
                      <a:prstDash val="solid"/>
                      <a:round/>
                      <a:headEnd type="none" w="sm" len="sm"/>
                      <a:tailEnd type="none" w="sm" len="sm"/>
                    </a:lnT>
                  </a:tcP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lnT w="25400" cap="flat" cmpd="sng">
                      <a:solidFill>
                        <a:srgbClr val="4472C4"/>
                      </a:solidFill>
                      <a:prstDash val="solid"/>
                      <a:round/>
                      <a:headEnd type="none" w="sm" len="sm"/>
                      <a:tailEnd type="none" w="sm" len="sm"/>
                    </a:lnT>
                  </a:tcPr>
                </a:tc>
                <a:extLst>
                  <a:ext uri="{0D108BD9-81ED-4DB2-BD59-A6C34878D82A}">
                    <a16:rowId xmlns:a16="http://schemas.microsoft.com/office/drawing/2014/main" val="10004"/>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00B05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278800">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00B05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
        <p:nvSpPr>
          <p:cNvPr id="770" name="Google Shape;770;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71" name="Google Shape;77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67</a:t>
            </a:fld>
            <a:endParaRPr/>
          </a:p>
        </p:txBody>
      </p:sp>
      <p:sp>
        <p:nvSpPr>
          <p:cNvPr id="772" name="Google Shape;772;p65"/>
          <p:cNvSpPr/>
          <p:nvPr/>
        </p:nvSpPr>
        <p:spPr>
          <a:xfrm>
            <a:off x="11818795" y="6578095"/>
            <a:ext cx="176569" cy="238125"/>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66"/>
          <p:cNvSpPr txBox="1">
            <a:spLocks noGrp="1"/>
          </p:cNvSpPr>
          <p:nvPr>
            <p:ph type="subTitle" idx="1"/>
          </p:nvPr>
        </p:nvSpPr>
        <p:spPr>
          <a:xfrm>
            <a:off x="378691" y="2170545"/>
            <a:ext cx="11628582" cy="3131128"/>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3333FF"/>
              </a:buClr>
              <a:buSzPct val="100000"/>
              <a:buNone/>
            </a:pPr>
            <a:r>
              <a:rPr lang="tr-TR" sz="9600" b="1">
                <a:solidFill>
                  <a:srgbClr val="3333FF"/>
                </a:solidFill>
              </a:rPr>
              <a:t>KALİTE VE AKREDİTASYON ÇALIŞMALARI</a:t>
            </a:r>
            <a:endParaRPr/>
          </a:p>
          <a:p>
            <a:pPr marL="0" lvl="0" indent="0" algn="ctr" rtl="0">
              <a:lnSpc>
                <a:spcPct val="90000"/>
              </a:lnSpc>
              <a:spcBef>
                <a:spcPts val="1000"/>
              </a:spcBef>
              <a:spcAft>
                <a:spcPts val="0"/>
              </a:spcAft>
              <a:buClr>
                <a:schemeClr val="dk1"/>
              </a:buClr>
              <a:buSzPct val="100000"/>
              <a:buNone/>
            </a:pPr>
            <a:endParaRPr sz="4000" b="1">
              <a:solidFill>
                <a:srgbClr val="3333FF"/>
              </a:solidFill>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YÖKAK BİRİM İÇ DEĞERLENDİRME RAPORU (BİDR)</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PROGRAM AKREDİTASYONU</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ÖZ DEĞERLENDİRME </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2026 YILI İYİLEŞTİRME PLANI</a:t>
            </a:r>
            <a:endParaRPr sz="4000" b="1">
              <a:solidFill>
                <a:srgbClr val="FF0000"/>
              </a:solidFill>
            </a:endParaRPr>
          </a:p>
        </p:txBody>
      </p:sp>
      <p:sp>
        <p:nvSpPr>
          <p:cNvPr id="778" name="Google Shape;778;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79" name="Google Shape;779;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68</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Shape 783"/>
        <p:cNvGrpSpPr/>
        <p:nvPr/>
      </p:nvGrpSpPr>
      <p:grpSpPr>
        <a:xfrm>
          <a:off x="0" y="0"/>
          <a:ext cx="0" cy="0"/>
          <a:chOff x="0" y="0"/>
          <a:chExt cx="0" cy="0"/>
        </a:xfrm>
      </p:grpSpPr>
      <p:sp>
        <p:nvSpPr>
          <p:cNvPr id="784" name="Google Shape;784;p67"/>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2024 Birim İç Değerlendirme Raporu (BİDR) Kalite Güvence Sistem Ölçütleri Olgunluk Düzeyleri: </a:t>
            </a:r>
            <a:r>
              <a:rPr lang="tr-TR" sz="2800" b="1">
                <a:solidFill>
                  <a:srgbClr val="0000CC"/>
                </a:solidFill>
              </a:rPr>
              <a:t>LİDERLİK, YÖNETİŞİM VE KALİTE</a:t>
            </a:r>
            <a:endParaRPr sz="2800" b="1">
              <a:solidFill>
                <a:srgbClr val="0000CC"/>
              </a:solidFill>
            </a:endParaRPr>
          </a:p>
        </p:txBody>
      </p:sp>
      <p:sp>
        <p:nvSpPr>
          <p:cNvPr id="785" name="Google Shape;785;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86" name="Google Shape;786;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69</a:t>
            </a:fld>
            <a:endParaRPr/>
          </a:p>
        </p:txBody>
      </p:sp>
      <p:graphicFrame>
        <p:nvGraphicFramePr>
          <p:cNvPr id="787" name="Google Shape;787;p67"/>
          <p:cNvGraphicFramePr/>
          <p:nvPr>
            <p:extLst>
              <p:ext uri="{D42A27DB-BD31-4B8C-83A1-F6EECF244321}">
                <p14:modId xmlns:p14="http://schemas.microsoft.com/office/powerpoint/2010/main" val="2181491054"/>
              </p:ext>
            </p:extLst>
          </p:nvPr>
        </p:nvGraphicFramePr>
        <p:xfrm>
          <a:off x="208723" y="1995545"/>
          <a:ext cx="11489625" cy="3679975"/>
        </p:xfrm>
        <a:graphic>
          <a:graphicData uri="http://schemas.openxmlformats.org/drawingml/2006/table">
            <a:tbl>
              <a:tblPr firstRow="1" firstCol="1" bandRow="1">
                <a:noFill/>
                <a:tableStyleId>{AFF1343A-BB85-4D14-9737-C0707BBEDAA2}</a:tableStyleId>
              </a:tblPr>
              <a:tblGrid>
                <a:gridCol w="3101000">
                  <a:extLst>
                    <a:ext uri="{9D8B030D-6E8A-4147-A177-3AD203B41FA5}">
                      <a16:colId xmlns:a16="http://schemas.microsoft.com/office/drawing/2014/main" val="20000"/>
                    </a:ext>
                  </a:extLst>
                </a:gridCol>
                <a:gridCol w="5855200">
                  <a:extLst>
                    <a:ext uri="{9D8B030D-6E8A-4147-A177-3AD203B41FA5}">
                      <a16:colId xmlns:a16="http://schemas.microsoft.com/office/drawing/2014/main" val="20001"/>
                    </a:ext>
                  </a:extLst>
                </a:gridCol>
                <a:gridCol w="1360600">
                  <a:extLst>
                    <a:ext uri="{9D8B030D-6E8A-4147-A177-3AD203B41FA5}">
                      <a16:colId xmlns:a16="http://schemas.microsoft.com/office/drawing/2014/main" val="20002"/>
                    </a:ext>
                  </a:extLst>
                </a:gridCol>
                <a:gridCol w="1172825">
                  <a:extLst>
                    <a:ext uri="{9D8B030D-6E8A-4147-A177-3AD203B41FA5}">
                      <a16:colId xmlns:a16="http://schemas.microsoft.com/office/drawing/2014/main" val="20003"/>
                    </a:ext>
                  </a:extLst>
                </a:gridCol>
              </a:tblGrid>
              <a:tr h="3450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sz="2000" b="1">
                        <a:solidFill>
                          <a:srgbClr val="0066FF"/>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450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sz="2000" b="1">
                        <a:solidFill>
                          <a:srgbClr val="0066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sz="20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52775">
                <a:tc rowSpan="5">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A.1. Liderlik ve Kalite</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A.1.1. Yönetim modeli ve idari yapı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A.1.2. Liderlik</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A.1.3. Kurumsal dönüşüm kapasitesi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2 </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A.1.4. İç kalite güvencesi mekanizmaları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2 </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957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A.1.5. Kamuoyunu bilgilendirme ve hesap verebilirlik</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5277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A.2. Misyon ve Stratejik Amaçlar</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A.2.1. Misyon, vizyon ve politikalar</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A.2.2. Stratejik amaç ve hedefler</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4775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A.2.3. Performans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228"/>
        <p:cNvGrpSpPr/>
        <p:nvPr/>
      </p:nvGrpSpPr>
      <p:grpSpPr>
        <a:xfrm>
          <a:off x="0" y="0"/>
          <a:ext cx="0" cy="0"/>
          <a:chOff x="0" y="0"/>
          <a:chExt cx="0" cy="0"/>
        </a:xfrm>
      </p:grpSpPr>
      <p:sp>
        <p:nvSpPr>
          <p:cNvPr id="229" name="Google Shape;229;p7"/>
          <p:cNvSpPr txBox="1">
            <a:spLocks noGrp="1"/>
          </p:cNvSpPr>
          <p:nvPr>
            <p:ph type="title"/>
          </p:nvPr>
        </p:nvSpPr>
        <p:spPr>
          <a:xfrm>
            <a:off x="640079" y="717768"/>
            <a:ext cx="10212647" cy="7309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Kurullar / Komisyonlar</a:t>
            </a:r>
            <a:endParaRPr sz="3200">
              <a:solidFill>
                <a:srgbClr val="FF0000"/>
              </a:solidFill>
            </a:endParaRPr>
          </a:p>
        </p:txBody>
      </p:sp>
      <p:sp>
        <p:nvSpPr>
          <p:cNvPr id="230" name="Google Shape;23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31" name="Google Shape;231;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a:t>
            </a:fld>
            <a:endParaRPr/>
          </a:p>
        </p:txBody>
      </p:sp>
      <p:graphicFrame>
        <p:nvGraphicFramePr>
          <p:cNvPr id="232" name="Google Shape;232;p7"/>
          <p:cNvGraphicFramePr/>
          <p:nvPr/>
        </p:nvGraphicFramePr>
        <p:xfrm>
          <a:off x="640079" y="1958201"/>
          <a:ext cx="11265600" cy="4787286"/>
        </p:xfrm>
        <a:graphic>
          <a:graphicData uri="http://schemas.openxmlformats.org/drawingml/2006/table">
            <a:tbl>
              <a:tblPr firstRow="1" firstCol="1" bandRow="1">
                <a:noFill/>
                <a:tableStyleId>{3673A5A6-AA55-4509-8DD8-B38B00E81409}</a:tableStyleId>
              </a:tblPr>
              <a:tblGrid>
                <a:gridCol w="5048500">
                  <a:extLst>
                    <a:ext uri="{9D8B030D-6E8A-4147-A177-3AD203B41FA5}">
                      <a16:colId xmlns:a16="http://schemas.microsoft.com/office/drawing/2014/main" val="20000"/>
                    </a:ext>
                  </a:extLst>
                </a:gridCol>
                <a:gridCol w="2072375">
                  <a:extLst>
                    <a:ext uri="{9D8B030D-6E8A-4147-A177-3AD203B41FA5}">
                      <a16:colId xmlns:a16="http://schemas.microsoft.com/office/drawing/2014/main" val="20001"/>
                    </a:ext>
                  </a:extLst>
                </a:gridCol>
                <a:gridCol w="2072350">
                  <a:extLst>
                    <a:ext uri="{9D8B030D-6E8A-4147-A177-3AD203B41FA5}">
                      <a16:colId xmlns:a16="http://schemas.microsoft.com/office/drawing/2014/main" val="20002"/>
                    </a:ext>
                  </a:extLst>
                </a:gridCol>
                <a:gridCol w="2072375">
                  <a:extLst>
                    <a:ext uri="{9D8B030D-6E8A-4147-A177-3AD203B41FA5}">
                      <a16:colId xmlns:a16="http://schemas.microsoft.com/office/drawing/2014/main" val="20003"/>
                    </a:ext>
                  </a:extLst>
                </a:gridCol>
              </a:tblGrid>
              <a:tr h="303275">
                <a:tc>
                  <a:txBody>
                    <a:bodyPr/>
                    <a:lstStyle/>
                    <a:p>
                      <a:pPr marL="0" marR="0" lvl="0" indent="0" algn="ctr" rtl="0">
                        <a:lnSpc>
                          <a:spcPct val="107000"/>
                        </a:lnSpc>
                        <a:spcBef>
                          <a:spcPts val="0"/>
                        </a:spcBef>
                        <a:spcAft>
                          <a:spcPts val="0"/>
                        </a:spcAft>
                        <a:buNone/>
                      </a:pPr>
                      <a:r>
                        <a:rPr lang="tr-TR" sz="1800">
                          <a:solidFill>
                            <a:srgbClr val="FF0000"/>
                          </a:solidFill>
                        </a:rPr>
                        <a:t>Kurul / Komisyon Adı</a:t>
                      </a:r>
                      <a:endParaRPr sz="1800" b="1">
                        <a:solidFill>
                          <a:srgbClr val="FF0000"/>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a:solidFill>
                            <a:srgbClr val="FF0000"/>
                          </a:solidFill>
                        </a:rPr>
                        <a:t>Üye Akademik Personel Sayısı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İdari Personel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Öğrenci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28305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Yüksekokul Kurulu</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5</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1</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1"/>
                  </a:ext>
                </a:extLst>
              </a:tr>
              <a:tr h="2758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Yüksekokul Yönetim Kurulu</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6</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1</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2"/>
                  </a:ext>
                </a:extLst>
              </a:tr>
              <a:tr h="2996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Birim Araştırma ve Geliştirme Komisyonu</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3</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3"/>
                  </a:ext>
                </a:extLst>
              </a:tr>
              <a:tr h="2996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Birim Kalite Komisyonu</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3</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4"/>
                  </a:ext>
                </a:extLst>
              </a:tr>
              <a:tr h="299600">
                <a:tc>
                  <a:txBody>
                    <a:bodyPr/>
                    <a:lstStyle/>
                    <a:p>
                      <a:pPr marL="0" marR="0" lvl="0" indent="0" algn="l" rtl="0">
                        <a:lnSpc>
                          <a:spcPct val="107000"/>
                        </a:lnSpc>
                        <a:spcBef>
                          <a:spcPts val="0"/>
                        </a:spcBef>
                        <a:spcAft>
                          <a:spcPts val="0"/>
                        </a:spcAft>
                        <a:buNone/>
                      </a:pPr>
                      <a:r>
                        <a:rPr lang="tr-TR" sz="1800" b="1">
                          <a:solidFill>
                            <a:schemeClr val="dk1"/>
                          </a:solidFill>
                          <a:latin typeface="Calibri"/>
                          <a:ea typeface="Calibri"/>
                          <a:cs typeface="Calibri"/>
                          <a:sym typeface="Calibri"/>
                        </a:rPr>
                        <a:t>Birim Burs İnceleme ve Değerlendirme Komisyonu</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 3</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5"/>
                  </a:ext>
                </a:extLst>
              </a:tr>
              <a:tr h="275800">
                <a:tc>
                  <a:txBody>
                    <a:bodyPr/>
                    <a:lstStyle/>
                    <a:p>
                      <a:pPr marL="0" marR="0" lvl="0" indent="0" algn="ctr" rtl="0">
                        <a:lnSpc>
                          <a:spcPct val="107000"/>
                        </a:lnSpc>
                        <a:spcBef>
                          <a:spcPts val="0"/>
                        </a:spcBef>
                        <a:spcAft>
                          <a:spcPts val="0"/>
                        </a:spcAft>
                        <a:buNone/>
                      </a:pP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endParaRPr sz="1800" b="1"/>
                    </a:p>
                  </a:txBody>
                  <a:tcPr marL="9525" marR="9525" marT="9525" marB="0" anchor="ctr"/>
                </a:tc>
                <a:tc>
                  <a:txBody>
                    <a:bodyPr/>
                    <a:lstStyle/>
                    <a:p>
                      <a:pPr marL="0" marR="0" lvl="0" indent="0" algn="ctr" rtl="0">
                        <a:lnSpc>
                          <a:spcPct val="107000"/>
                        </a:lnSpc>
                        <a:spcBef>
                          <a:spcPts val="0"/>
                        </a:spcBef>
                        <a:spcAft>
                          <a:spcPts val="0"/>
                        </a:spcAft>
                        <a:buNone/>
                      </a:pPr>
                      <a:endParaRPr sz="1800" b="1"/>
                    </a:p>
                  </a:txBody>
                  <a:tcPr marL="9525" marR="9525" marT="9525" marB="0" anchor="ctr"/>
                </a:tc>
                <a:extLst>
                  <a:ext uri="{0D108BD9-81ED-4DB2-BD59-A6C34878D82A}">
                    <a16:rowId xmlns:a16="http://schemas.microsoft.com/office/drawing/2014/main" val="10006"/>
                  </a:ext>
                </a:extLst>
              </a:tr>
              <a:tr h="275800">
                <a:tc>
                  <a:txBody>
                    <a:bodyPr/>
                    <a:lstStyle/>
                    <a:p>
                      <a:pPr marL="0" marR="0" lvl="0" indent="0" algn="just" rtl="0">
                        <a:lnSpc>
                          <a:spcPct val="107000"/>
                        </a:lnSpc>
                        <a:spcBef>
                          <a:spcPts val="0"/>
                        </a:spcBef>
                        <a:spcAft>
                          <a:spcPts val="0"/>
                        </a:spcAft>
                        <a:buNone/>
                      </a:pPr>
                      <a:r>
                        <a:rPr lang="tr-TR" sz="1800" b="1">
                          <a:solidFill>
                            <a:schemeClr val="dk1"/>
                          </a:solidFill>
                          <a:latin typeface="Calibri"/>
                          <a:ea typeface="Calibri"/>
                          <a:cs typeface="Calibri"/>
                          <a:sym typeface="Calibri"/>
                        </a:rPr>
                        <a:t>Bölümler düzeyinde «Eğitim ve Öğretim, Toplumsal Katkı, Bologna, Erasmus, Ders Muafiyeti, Yatay Geçiş ve Uyum, Akademik Teşvik, Başvuru ve İnceleme, AYAY Staj Komisyonu, Sıfır Atık ve Web Yayın» komisyonları bulunmaktadır.</a:t>
                      </a:r>
                      <a:endParaRPr sz="1800" b="1">
                        <a:solidFill>
                          <a:schemeClr val="dk1"/>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b="1">
                          <a:solidFill>
                            <a:schemeClr val="dk1"/>
                          </a:solidFill>
                          <a:latin typeface="Calibri"/>
                          <a:ea typeface="Calibri"/>
                          <a:cs typeface="Calibri"/>
                          <a:sym typeface="Calibri"/>
                        </a:rPr>
                        <a:t>3</a:t>
                      </a:r>
                      <a:endParaRPr sz="1800" b="1">
                        <a:solidFill>
                          <a:schemeClr val="dk1"/>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tc>
                  <a:txBody>
                    <a:bodyPr/>
                    <a:lstStyle/>
                    <a:p>
                      <a:pPr marL="0" marR="0" lvl="0" indent="0" algn="ctr" rtl="0">
                        <a:lnSpc>
                          <a:spcPct val="107000"/>
                        </a:lnSpc>
                        <a:spcBef>
                          <a:spcPts val="0"/>
                        </a:spcBef>
                        <a:spcAft>
                          <a:spcPts val="0"/>
                        </a:spcAft>
                        <a:buNone/>
                      </a:pPr>
                      <a:r>
                        <a:rPr lang="tr-TR" sz="1800" b="1"/>
                        <a:t>0</a:t>
                      </a:r>
                      <a:endParaRPr sz="1800" b="1"/>
                    </a:p>
                  </a:txBody>
                  <a:tcPr marL="9525" marR="9525" marT="9525" marB="0" anchor="ctr"/>
                </a:tc>
                <a:extLst>
                  <a:ext uri="{0D108BD9-81ED-4DB2-BD59-A6C34878D82A}">
                    <a16:rowId xmlns:a16="http://schemas.microsoft.com/office/drawing/2014/main" val="10007"/>
                  </a:ext>
                </a:extLst>
              </a:tr>
              <a:tr h="299600">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r h="299600">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9"/>
                  </a:ext>
                </a:extLst>
              </a:tr>
              <a:tr h="299600">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0"/>
                  </a:ext>
                </a:extLst>
              </a:tr>
            </a:tbl>
          </a:graphicData>
        </a:graphic>
      </p:graphicFrame>
      <p:pic>
        <p:nvPicPr>
          <p:cNvPr id="233" name="Google Shape;233;p7"/>
          <p:cNvPicPr preferRelativeResize="0"/>
          <p:nvPr/>
        </p:nvPicPr>
        <p:blipFill rotWithShape="1">
          <a:blip r:embed="rId3">
            <a:alphaModFix/>
          </a:blip>
          <a:srcRect/>
          <a:stretch/>
        </p:blipFill>
        <p:spPr>
          <a:xfrm>
            <a:off x="11831877" y="6356350"/>
            <a:ext cx="360123" cy="365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68"/>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LİDERLİK, YÖNETİŞİM VE KALİTE</a:t>
            </a:r>
            <a:endParaRPr sz="2800" b="1">
              <a:solidFill>
                <a:srgbClr val="0000CC"/>
              </a:solidFill>
            </a:endParaRPr>
          </a:p>
        </p:txBody>
      </p:sp>
      <p:sp>
        <p:nvSpPr>
          <p:cNvPr id="793" name="Google Shape;793;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794" name="Google Shape;79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70</a:t>
            </a:fld>
            <a:endParaRPr/>
          </a:p>
        </p:txBody>
      </p:sp>
      <p:graphicFrame>
        <p:nvGraphicFramePr>
          <p:cNvPr id="795" name="Google Shape;795;p68"/>
          <p:cNvGraphicFramePr/>
          <p:nvPr>
            <p:extLst>
              <p:ext uri="{D42A27DB-BD31-4B8C-83A1-F6EECF244321}">
                <p14:modId xmlns:p14="http://schemas.microsoft.com/office/powerpoint/2010/main" val="3096915831"/>
              </p:ext>
            </p:extLst>
          </p:nvPr>
        </p:nvGraphicFramePr>
        <p:xfrm>
          <a:off x="785192" y="1908314"/>
          <a:ext cx="10634875" cy="4034947"/>
        </p:xfrm>
        <a:graphic>
          <a:graphicData uri="http://schemas.openxmlformats.org/drawingml/2006/table">
            <a:tbl>
              <a:tblPr firstRow="1" firstCol="1" bandRow="1">
                <a:noFill/>
                <a:tableStyleId>{AFF1343A-BB85-4D14-9737-C0707BBEDAA2}</a:tableStyleId>
              </a:tblPr>
              <a:tblGrid>
                <a:gridCol w="2682675">
                  <a:extLst>
                    <a:ext uri="{9D8B030D-6E8A-4147-A177-3AD203B41FA5}">
                      <a16:colId xmlns:a16="http://schemas.microsoft.com/office/drawing/2014/main" val="20000"/>
                    </a:ext>
                  </a:extLst>
                </a:gridCol>
                <a:gridCol w="5607250">
                  <a:extLst>
                    <a:ext uri="{9D8B030D-6E8A-4147-A177-3AD203B41FA5}">
                      <a16:colId xmlns:a16="http://schemas.microsoft.com/office/drawing/2014/main" val="20001"/>
                    </a:ext>
                  </a:extLst>
                </a:gridCol>
                <a:gridCol w="1173950">
                  <a:extLst>
                    <a:ext uri="{9D8B030D-6E8A-4147-A177-3AD203B41FA5}">
                      <a16:colId xmlns:a16="http://schemas.microsoft.com/office/drawing/2014/main" val="20002"/>
                    </a:ext>
                  </a:extLst>
                </a:gridCol>
                <a:gridCol w="1171000">
                  <a:extLst>
                    <a:ext uri="{9D8B030D-6E8A-4147-A177-3AD203B41FA5}">
                      <a16:colId xmlns:a16="http://schemas.microsoft.com/office/drawing/2014/main" val="20003"/>
                    </a:ext>
                  </a:extLst>
                </a:gridCol>
              </a:tblGrid>
              <a:tr h="3164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sz="2000" b="1">
                        <a:solidFill>
                          <a:srgbClr val="0066FF"/>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164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sz="2000" b="1">
                        <a:solidFill>
                          <a:srgbClr val="0066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sz="20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31125">
                <a:tc rowSpan="4">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A.3. Yönetim Sistemleri</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A.3.1. Bilgi yönetim sistemi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A.3.2. İnsan kaynakları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A.3.3. Finansal yönetim</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A.3.4. Süreç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A.4. Paydaş Katılımı</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A.4.1. İç ve dış paydaş katılımı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A.4.2. Öğrenci geri bildirimleri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A.4.3. Mezun ilişkileri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A.5. Uluslararasılaşma</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A.5.1. Uluslararasılaşma süreçlerinin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A.5.2. Uluslararasılaşma kaynakları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4025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A.5.3. Uluslararasılaşma performansı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Shape 799"/>
        <p:cNvGrpSpPr/>
        <p:nvPr/>
      </p:nvGrpSpPr>
      <p:grpSpPr>
        <a:xfrm>
          <a:off x="0" y="0"/>
          <a:ext cx="0" cy="0"/>
          <a:chOff x="0" y="0"/>
          <a:chExt cx="0" cy="0"/>
        </a:xfrm>
      </p:grpSpPr>
      <p:sp>
        <p:nvSpPr>
          <p:cNvPr id="800" name="Google Shape;800;p69"/>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801" name="Google Shape;801;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02" name="Google Shape;80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71</a:t>
            </a:fld>
            <a:endParaRPr/>
          </a:p>
        </p:txBody>
      </p:sp>
      <p:graphicFrame>
        <p:nvGraphicFramePr>
          <p:cNvPr id="803" name="Google Shape;803;p69"/>
          <p:cNvGraphicFramePr/>
          <p:nvPr/>
        </p:nvGraphicFramePr>
        <p:xfrm>
          <a:off x="397563" y="1948069"/>
          <a:ext cx="11320700" cy="3996835"/>
        </p:xfrm>
        <a:graphic>
          <a:graphicData uri="http://schemas.openxmlformats.org/drawingml/2006/table">
            <a:tbl>
              <a:tblPr firstRow="1" firstCol="1" bandRow="1">
                <a:noFill/>
                <a:tableStyleId>{AFF1343A-BB85-4D14-9737-C0707BBEDAA2}</a:tableStyleId>
              </a:tblPr>
              <a:tblGrid>
                <a:gridCol w="2335700">
                  <a:extLst>
                    <a:ext uri="{9D8B030D-6E8A-4147-A177-3AD203B41FA5}">
                      <a16:colId xmlns:a16="http://schemas.microsoft.com/office/drawing/2014/main" val="20000"/>
                    </a:ext>
                  </a:extLst>
                </a:gridCol>
                <a:gridCol w="7017750">
                  <a:extLst>
                    <a:ext uri="{9D8B030D-6E8A-4147-A177-3AD203B41FA5}">
                      <a16:colId xmlns:a16="http://schemas.microsoft.com/office/drawing/2014/main" val="20001"/>
                    </a:ext>
                  </a:extLst>
                </a:gridCol>
                <a:gridCol w="983625">
                  <a:extLst>
                    <a:ext uri="{9D8B030D-6E8A-4147-A177-3AD203B41FA5}">
                      <a16:colId xmlns:a16="http://schemas.microsoft.com/office/drawing/2014/main" val="20002"/>
                    </a:ext>
                  </a:extLst>
                </a:gridCol>
                <a:gridCol w="983625">
                  <a:extLst>
                    <a:ext uri="{9D8B030D-6E8A-4147-A177-3AD203B41FA5}">
                      <a16:colId xmlns:a16="http://schemas.microsoft.com/office/drawing/2014/main" val="20003"/>
                    </a:ext>
                  </a:extLst>
                </a:gridCol>
              </a:tblGrid>
              <a:tr h="369850">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ANA ÖLÇÜT</a:t>
                      </a:r>
                      <a:endParaRPr sz="18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ALT ÖLÇÜT</a:t>
                      </a:r>
                      <a:endParaRPr sz="18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1600" b="1">
                          <a:solidFill>
                            <a:srgbClr val="FF0000"/>
                          </a:solidFill>
                        </a:rPr>
                        <a:t>OLGUNLUK DÜZEYİ</a:t>
                      </a:r>
                      <a:endParaRPr sz="16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656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a:t>
                      </a:r>
                      <a:endParaRPr sz="18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a:t>
                      </a:r>
                      <a:endParaRPr sz="18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23600">
                <a:tc rowSpan="6">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B.1. Program Tasarımı, Değerlendirmesi ve Güncellenmesi</a:t>
                      </a:r>
                      <a:endParaRPr sz="18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B.1.1. Programların tasarımı ve onayı</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B.1.2. Programın ders dağılım dengesi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B.1.3. Ders kazanımlarının program çıktılarıyla uyumu</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B.1.4. Öğrenci iş yüküne dayalı ders tasarımı</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B.1.5. Programların izlenmesi ve güncellenmesi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B.1.6. Eğitim ve öğretim süreçlerinin yönetimi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a:t>
                      </a:r>
                      <a:endParaRPr sz="2000"/>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23600">
                <a:tc rowSpan="4">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B.2. Programların Yürütülmesi</a:t>
                      </a:r>
                      <a:endParaRPr sz="18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B.2.1. Öğretim yöntem ve teknikleri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B.2.2. Ölçme ve değerlendirme</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B.2.3. Öğrenci kabulü, önceki öğrenmenin tanınması ve kredilendirilmesi*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B.2.4. Yeterliliklerin sertifikalandırılması ve diploma</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2000">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70"/>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809" name="Google Shape;809;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10" name="Google Shape;810;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72</a:t>
            </a:fld>
            <a:endParaRPr/>
          </a:p>
        </p:txBody>
      </p:sp>
      <p:graphicFrame>
        <p:nvGraphicFramePr>
          <p:cNvPr id="811" name="Google Shape;811;p70"/>
          <p:cNvGraphicFramePr/>
          <p:nvPr/>
        </p:nvGraphicFramePr>
        <p:xfrm>
          <a:off x="397563" y="1967947"/>
          <a:ext cx="11390225" cy="3771761"/>
        </p:xfrm>
        <a:graphic>
          <a:graphicData uri="http://schemas.openxmlformats.org/drawingml/2006/table">
            <a:tbl>
              <a:tblPr firstRow="1" firstCol="1" bandRow="1">
                <a:noFill/>
                <a:tableStyleId>{AFF1343A-BB85-4D14-9737-C0707BBEDAA2}</a:tableStyleId>
              </a:tblPr>
              <a:tblGrid>
                <a:gridCol w="3062525">
                  <a:extLst>
                    <a:ext uri="{9D8B030D-6E8A-4147-A177-3AD203B41FA5}">
                      <a16:colId xmlns:a16="http://schemas.microsoft.com/office/drawing/2014/main" val="20000"/>
                    </a:ext>
                  </a:extLst>
                </a:gridCol>
                <a:gridCol w="6348400">
                  <a:extLst>
                    <a:ext uri="{9D8B030D-6E8A-4147-A177-3AD203B41FA5}">
                      <a16:colId xmlns:a16="http://schemas.microsoft.com/office/drawing/2014/main" val="20001"/>
                    </a:ext>
                  </a:extLst>
                </a:gridCol>
                <a:gridCol w="989650">
                  <a:extLst>
                    <a:ext uri="{9D8B030D-6E8A-4147-A177-3AD203B41FA5}">
                      <a16:colId xmlns:a16="http://schemas.microsoft.com/office/drawing/2014/main" val="20002"/>
                    </a:ext>
                  </a:extLst>
                </a:gridCol>
                <a:gridCol w="989650">
                  <a:extLst>
                    <a:ext uri="{9D8B030D-6E8A-4147-A177-3AD203B41FA5}">
                      <a16:colId xmlns:a16="http://schemas.microsoft.com/office/drawing/2014/main" val="20003"/>
                    </a:ext>
                  </a:extLst>
                </a:gridCol>
              </a:tblGrid>
              <a:tr h="4306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OLGUNLUK DÜZEYİ</a:t>
                      </a:r>
                      <a:endParaRPr sz="16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1955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2024</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a:t>
                      </a:r>
                      <a:endParaRPr sz="18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76875">
                <a:tc rowSpan="5">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B.3. Öğrenme Kaynakları ve Akademik Destek Hizmetleri</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B.3.1. Öğrenme ortam ve kaynakları</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B.3.2. Akademik destek hizmetleri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B.3.3. Tesis ve altyapılar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B.3.4. Dezavantajlı gruplar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2 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B.3.5. Sosyal, kültürel, sportif faaliyetler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76875">
                <a:tc rowSpan="3">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B.4. Öğretim Kadrosu</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B.4.1. Atama, yükseltme ve görevlendirme kriterleri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B.4.2. Öğretim yetkinlikleri ve gelişimi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3 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B.4.3. Eğitim faaliyetlerine yönelik teşvik ve ödüllendirme</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1 </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Shape 815"/>
        <p:cNvGrpSpPr/>
        <p:nvPr/>
      </p:nvGrpSpPr>
      <p:grpSpPr>
        <a:xfrm>
          <a:off x="0" y="0"/>
          <a:ext cx="0" cy="0"/>
          <a:chOff x="0" y="0"/>
          <a:chExt cx="0" cy="0"/>
        </a:xfrm>
      </p:grpSpPr>
      <p:sp>
        <p:nvSpPr>
          <p:cNvPr id="816" name="Google Shape;816;p71"/>
          <p:cNvSpPr txBox="1">
            <a:spLocks noGrp="1"/>
          </p:cNvSpPr>
          <p:nvPr>
            <p:ph type="title"/>
          </p:nvPr>
        </p:nvSpPr>
        <p:spPr>
          <a:xfrm>
            <a:off x="208722" y="727167"/>
            <a:ext cx="10688165" cy="73152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ARAŞTIRMA VE GELİŞTİRME</a:t>
            </a:r>
            <a:endParaRPr sz="2800"/>
          </a:p>
        </p:txBody>
      </p:sp>
      <p:sp>
        <p:nvSpPr>
          <p:cNvPr id="817" name="Google Shape;817;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18" name="Google Shape;818;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73</a:t>
            </a:fld>
            <a:endParaRPr/>
          </a:p>
        </p:txBody>
      </p:sp>
      <p:graphicFrame>
        <p:nvGraphicFramePr>
          <p:cNvPr id="819" name="Google Shape;819;p71"/>
          <p:cNvGraphicFramePr/>
          <p:nvPr/>
        </p:nvGraphicFramePr>
        <p:xfrm>
          <a:off x="461638" y="1897810"/>
          <a:ext cx="11296350" cy="3807275"/>
        </p:xfrm>
        <a:graphic>
          <a:graphicData uri="http://schemas.openxmlformats.org/drawingml/2006/table">
            <a:tbl>
              <a:tblPr firstRow="1" firstCol="1" bandRow="1">
                <a:noFill/>
                <a:tableStyleId>{AFF1343A-BB85-4D14-9737-C0707BBEDAA2}</a:tableStyleId>
              </a:tblPr>
              <a:tblGrid>
                <a:gridCol w="3285775">
                  <a:extLst>
                    <a:ext uri="{9D8B030D-6E8A-4147-A177-3AD203B41FA5}">
                      <a16:colId xmlns:a16="http://schemas.microsoft.com/office/drawing/2014/main" val="20000"/>
                    </a:ext>
                  </a:extLst>
                </a:gridCol>
                <a:gridCol w="6225225">
                  <a:extLst>
                    <a:ext uri="{9D8B030D-6E8A-4147-A177-3AD203B41FA5}">
                      <a16:colId xmlns:a16="http://schemas.microsoft.com/office/drawing/2014/main" val="20001"/>
                    </a:ext>
                  </a:extLst>
                </a:gridCol>
                <a:gridCol w="892675">
                  <a:extLst>
                    <a:ext uri="{9D8B030D-6E8A-4147-A177-3AD203B41FA5}">
                      <a16:colId xmlns:a16="http://schemas.microsoft.com/office/drawing/2014/main" val="20002"/>
                    </a:ext>
                  </a:extLst>
                </a:gridCol>
                <a:gridCol w="892675">
                  <a:extLst>
                    <a:ext uri="{9D8B030D-6E8A-4147-A177-3AD203B41FA5}">
                      <a16:colId xmlns:a16="http://schemas.microsoft.com/office/drawing/2014/main" val="20003"/>
                    </a:ext>
                  </a:extLst>
                </a:gridCol>
              </a:tblGrid>
              <a:tr h="354600">
                <a:tc rowSpan="2">
                  <a:txBody>
                    <a:bodyPr/>
                    <a:lstStyle/>
                    <a:p>
                      <a:pPr marL="72000" marR="0" lvl="0" indent="0" algn="ctr" rtl="0">
                        <a:lnSpc>
                          <a:spcPct val="100000"/>
                        </a:lnSpc>
                        <a:spcBef>
                          <a:spcPts val="0"/>
                        </a:spcBef>
                        <a:spcAft>
                          <a:spcPts val="0"/>
                        </a:spcAft>
                        <a:buNone/>
                      </a:pPr>
                      <a:r>
                        <a:rPr lang="tr-TR" sz="1600" b="1">
                          <a:solidFill>
                            <a:srgbClr val="FF0000"/>
                          </a:solidFill>
                        </a:rPr>
                        <a:t>ANA ÖLÇÜT</a:t>
                      </a:r>
                      <a:endParaRPr sz="1600" b="1">
                        <a:solidFill>
                          <a:srgbClr val="FF0000"/>
                        </a:solidFill>
                        <a:latin typeface="Calibri"/>
                        <a:ea typeface="Calibri"/>
                        <a:cs typeface="Calibri"/>
                        <a:sym typeface="Calibri"/>
                      </a:endParaRPr>
                    </a:p>
                  </a:txBody>
                  <a:tcPr marL="44450" marR="44450" marT="0" marB="0" anchor="ctr"/>
                </a:tc>
                <a:tc rowSpan="2">
                  <a:txBody>
                    <a:bodyPr/>
                    <a:lstStyle/>
                    <a:p>
                      <a:pPr marL="72000" marR="0" lvl="0" indent="0" algn="ctr" rtl="0">
                        <a:lnSpc>
                          <a:spcPct val="100000"/>
                        </a:lnSpc>
                        <a:spcBef>
                          <a:spcPts val="0"/>
                        </a:spcBef>
                        <a:spcAft>
                          <a:spcPts val="0"/>
                        </a:spcAft>
                        <a:buNone/>
                      </a:pPr>
                      <a:r>
                        <a:rPr lang="tr-TR" sz="1600" b="1">
                          <a:solidFill>
                            <a:srgbClr val="FF0000"/>
                          </a:solidFill>
                        </a:rPr>
                        <a:t>ALT ÖLÇÜT</a:t>
                      </a:r>
                      <a:endParaRPr sz="1600" b="1">
                        <a:solidFill>
                          <a:srgbClr val="FF0000"/>
                        </a:solidFill>
                        <a:latin typeface="Calibri"/>
                        <a:ea typeface="Calibri"/>
                        <a:cs typeface="Calibri"/>
                        <a:sym typeface="Calibri"/>
                      </a:endParaRPr>
                    </a:p>
                  </a:txBody>
                  <a:tcPr marL="44450" marR="44450" marT="0" marB="0" anchor="ctr"/>
                </a:tc>
                <a:tc gridSpan="2">
                  <a:txBody>
                    <a:bodyPr/>
                    <a:lstStyle/>
                    <a:p>
                      <a:pPr marL="72000" marR="0" lvl="0" indent="0" algn="ctr" rtl="0">
                        <a:lnSpc>
                          <a:spcPct val="100000"/>
                        </a:lnSpc>
                        <a:spcBef>
                          <a:spcPts val="0"/>
                        </a:spcBef>
                        <a:spcAft>
                          <a:spcPts val="0"/>
                        </a:spcAft>
                        <a:buNone/>
                      </a:pPr>
                      <a:r>
                        <a:rPr lang="tr-TR" sz="1600" b="1">
                          <a:solidFill>
                            <a:srgbClr val="FF0000"/>
                          </a:solidFill>
                        </a:rPr>
                        <a:t>OLGUNLUK DÜZEYİ</a:t>
                      </a:r>
                      <a:endParaRPr sz="16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54600">
                <a:tc vMerge="1">
                  <a:txBody>
                    <a:bodyPr/>
                    <a:lstStyle/>
                    <a:p>
                      <a:endParaRPr lang="tr-TR"/>
                    </a:p>
                  </a:txBody>
                  <a:tcPr/>
                </a:tc>
                <a:tc vMerge="1">
                  <a:txBody>
                    <a:bodyPr/>
                    <a:lstStyle/>
                    <a:p>
                      <a:endParaRPr lang="tr-TR"/>
                    </a:p>
                  </a:txBody>
                  <a:tcPr/>
                </a:tc>
                <a:tc>
                  <a:txBody>
                    <a:bodyPr/>
                    <a:lstStyle/>
                    <a:p>
                      <a:pPr marL="72000" marR="0" lvl="0" indent="0" algn="ctr" rtl="0">
                        <a:lnSpc>
                          <a:spcPct val="100000"/>
                        </a:lnSpc>
                        <a:spcBef>
                          <a:spcPts val="0"/>
                        </a:spcBef>
                        <a:spcAft>
                          <a:spcPts val="0"/>
                        </a:spcAft>
                        <a:buNone/>
                      </a:pPr>
                      <a:r>
                        <a:rPr lang="tr-TR" sz="1800" b="1">
                          <a:solidFill>
                            <a:srgbClr val="FF0000"/>
                          </a:solidFill>
                          <a:latin typeface="Calibri"/>
                          <a:ea typeface="Calibri"/>
                          <a:cs typeface="Calibri"/>
                          <a:sym typeface="Calibri"/>
                        </a:rPr>
                        <a:t>2024</a:t>
                      </a:r>
                      <a:endParaRPr sz="1800" b="1">
                        <a:solidFill>
                          <a:srgbClr val="FF000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b="1">
                          <a:solidFill>
                            <a:srgbClr val="FF0000"/>
                          </a:solidFill>
                          <a:latin typeface="Calibri"/>
                          <a:ea typeface="Calibri"/>
                          <a:cs typeface="Calibri"/>
                          <a:sym typeface="Calibri"/>
                        </a:rPr>
                        <a:t>2025</a:t>
                      </a:r>
                      <a:endParaRPr sz="18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98925">
                <a:tc rowSpan="3">
                  <a:txBody>
                    <a:bodyPr/>
                    <a:lstStyle/>
                    <a:p>
                      <a:pPr marL="72000" marR="0" lvl="0" indent="0" algn="l" rtl="0">
                        <a:lnSpc>
                          <a:spcPct val="100000"/>
                        </a:lnSpc>
                        <a:spcBef>
                          <a:spcPts val="0"/>
                        </a:spcBef>
                        <a:spcAft>
                          <a:spcPts val="0"/>
                        </a:spcAft>
                        <a:buNone/>
                      </a:pPr>
                      <a:r>
                        <a:rPr lang="tr-TR" sz="1800" b="1">
                          <a:solidFill>
                            <a:srgbClr val="0000CC"/>
                          </a:solidFill>
                        </a:rPr>
                        <a:t>C.1. Araştırma Süreçlerinin Yönetimi ve Araştırma Kaynakları</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C.1.1. Araştırma süreçlerinin yönetimi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2 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C.1.2. İç ve dış kaynaklar</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3 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C.1.3. Doktora programları ve doktora sonrası imkanlar</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1 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98925">
                <a:tc rowSpan="2">
                  <a:txBody>
                    <a:bodyPr/>
                    <a:lstStyle/>
                    <a:p>
                      <a:pPr marL="72000" marR="0" lvl="0" indent="0" algn="l" rtl="0">
                        <a:lnSpc>
                          <a:spcPct val="100000"/>
                        </a:lnSpc>
                        <a:spcBef>
                          <a:spcPts val="0"/>
                        </a:spcBef>
                        <a:spcAft>
                          <a:spcPts val="0"/>
                        </a:spcAft>
                        <a:buNone/>
                      </a:pPr>
                      <a:r>
                        <a:rPr lang="tr-TR" sz="1800" b="1">
                          <a:solidFill>
                            <a:srgbClr val="0000CC"/>
                          </a:solidFill>
                        </a:rPr>
                        <a:t>C.2. Araştırma Yetkinliği, İş birlikleri ve Destekler</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C.2.1. Araştırma yetkinlikleri ve gelişimi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3 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41677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C.2.2. Ulusal ve uluslararası ortak programlar ve ortak araştırma birimleri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3 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402650">
                <a:tc rowSpan="2">
                  <a:txBody>
                    <a:bodyPr/>
                    <a:lstStyle/>
                    <a:p>
                      <a:pPr marL="72000" marR="0" lvl="0" indent="0" algn="l" rtl="0">
                        <a:lnSpc>
                          <a:spcPct val="100000"/>
                        </a:lnSpc>
                        <a:spcBef>
                          <a:spcPts val="0"/>
                        </a:spcBef>
                        <a:spcAft>
                          <a:spcPts val="0"/>
                        </a:spcAft>
                        <a:buNone/>
                      </a:pPr>
                      <a:r>
                        <a:rPr lang="tr-TR" sz="1800" b="1">
                          <a:solidFill>
                            <a:srgbClr val="0000CC"/>
                          </a:solidFill>
                        </a:rPr>
                        <a:t>C.3. Araştırma Performansı</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C.3.1. Araştırma performansının izlenmesi ve değerlendirilmesi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3 </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682950">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C.3.2. Öğretim elemanı/araştırmacı performansının değerlendirilmesi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800"/>
                        <a:t>3</a:t>
                      </a:r>
                      <a:endParaRPr sz="18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Shape 823"/>
        <p:cNvGrpSpPr/>
        <p:nvPr/>
      </p:nvGrpSpPr>
      <p:grpSpPr>
        <a:xfrm>
          <a:off x="0" y="0"/>
          <a:ext cx="0" cy="0"/>
          <a:chOff x="0" y="0"/>
          <a:chExt cx="0" cy="0"/>
        </a:xfrm>
      </p:grpSpPr>
      <p:sp>
        <p:nvSpPr>
          <p:cNvPr id="824" name="Google Shape;824;p72"/>
          <p:cNvSpPr txBox="1">
            <a:spLocks noGrp="1"/>
          </p:cNvSpPr>
          <p:nvPr>
            <p:ph type="title"/>
          </p:nvPr>
        </p:nvSpPr>
        <p:spPr>
          <a:xfrm>
            <a:off x="473712" y="698739"/>
            <a:ext cx="10267407" cy="8882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TOPLUMSAL KATKI</a:t>
            </a:r>
            <a:endParaRPr sz="2800"/>
          </a:p>
        </p:txBody>
      </p:sp>
      <p:sp>
        <p:nvSpPr>
          <p:cNvPr id="825" name="Google Shape;825;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26" name="Google Shape;826;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74</a:t>
            </a:fld>
            <a:endParaRPr/>
          </a:p>
        </p:txBody>
      </p:sp>
      <p:graphicFrame>
        <p:nvGraphicFramePr>
          <p:cNvPr id="827" name="Google Shape;827;p72"/>
          <p:cNvGraphicFramePr/>
          <p:nvPr/>
        </p:nvGraphicFramePr>
        <p:xfrm>
          <a:off x="326570" y="2011681"/>
          <a:ext cx="11600375" cy="3483861"/>
        </p:xfrm>
        <a:graphic>
          <a:graphicData uri="http://schemas.openxmlformats.org/drawingml/2006/table">
            <a:tbl>
              <a:tblPr firstRow="1" firstCol="1" bandRow="1">
                <a:noFill/>
                <a:tableStyleId>{AFF1343A-BB85-4D14-9737-C0707BBEDAA2}</a:tableStyleId>
              </a:tblPr>
              <a:tblGrid>
                <a:gridCol w="4367400">
                  <a:extLst>
                    <a:ext uri="{9D8B030D-6E8A-4147-A177-3AD203B41FA5}">
                      <a16:colId xmlns:a16="http://schemas.microsoft.com/office/drawing/2014/main" val="20000"/>
                    </a:ext>
                  </a:extLst>
                </a:gridCol>
                <a:gridCol w="4728325">
                  <a:extLst>
                    <a:ext uri="{9D8B030D-6E8A-4147-A177-3AD203B41FA5}">
                      <a16:colId xmlns:a16="http://schemas.microsoft.com/office/drawing/2014/main" val="20001"/>
                    </a:ext>
                  </a:extLst>
                </a:gridCol>
                <a:gridCol w="1252325">
                  <a:extLst>
                    <a:ext uri="{9D8B030D-6E8A-4147-A177-3AD203B41FA5}">
                      <a16:colId xmlns:a16="http://schemas.microsoft.com/office/drawing/2014/main" val="20002"/>
                    </a:ext>
                  </a:extLst>
                </a:gridCol>
                <a:gridCol w="1252325">
                  <a:extLst>
                    <a:ext uri="{9D8B030D-6E8A-4147-A177-3AD203B41FA5}">
                      <a16:colId xmlns:a16="http://schemas.microsoft.com/office/drawing/2014/main" val="20003"/>
                    </a:ext>
                  </a:extLst>
                </a:gridCol>
              </a:tblGrid>
              <a:tr h="2971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OLGUNLUK DÜZEYİ</a:t>
                      </a:r>
                      <a:endParaRPr sz="20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297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a:t>
                      </a:r>
                      <a:endParaRPr sz="18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a:t>
                      </a:r>
                      <a:endParaRPr sz="18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793425">
                <a:tc rowSpan="2">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D.1. Toplumsal Katkı Süreçlerinin Yönetimi ve Toplumsal Katkı Kaynakları</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D.1.1. Toplumsal katkı süreçlerinin yönetimi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2 </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7088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D.1.2. Kaynaklar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2 </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1358325">
                <a:tc>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D.2. Toplumsal Katkı Performansı</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D.2.1.Toplumsal katkı performansının izlenmesi ve değerlendirilmesi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1 </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endParaRPr sz="18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73"/>
          <p:cNvSpPr txBox="1">
            <a:spLocks noGrp="1"/>
          </p:cNvSpPr>
          <p:nvPr>
            <p:ph type="title"/>
          </p:nvPr>
        </p:nvSpPr>
        <p:spPr>
          <a:xfrm>
            <a:off x="221674" y="794328"/>
            <a:ext cx="10427854" cy="74814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333FF"/>
              </a:buClr>
              <a:buSzPts val="3200"/>
              <a:buFont typeface="Calibri"/>
              <a:buNone/>
            </a:pPr>
            <a:r>
              <a:rPr lang="tr-TR" sz="3200" b="1">
                <a:solidFill>
                  <a:srgbClr val="3333FF"/>
                </a:solidFill>
              </a:rPr>
              <a:t>Program Akreditasyon Hazırlık Çalışmaları </a:t>
            </a:r>
            <a:endParaRPr sz="3200" b="1">
              <a:solidFill>
                <a:srgbClr val="3333FF"/>
              </a:solidFill>
            </a:endParaRPr>
          </a:p>
        </p:txBody>
      </p:sp>
      <p:sp>
        <p:nvSpPr>
          <p:cNvPr id="833" name="Google Shape;833;p73"/>
          <p:cNvSpPr txBox="1">
            <a:spLocks noGrp="1"/>
          </p:cNvSpPr>
          <p:nvPr>
            <p:ph type="body" idx="1"/>
          </p:nvPr>
        </p:nvSpPr>
        <p:spPr>
          <a:xfrm>
            <a:off x="508001" y="2290618"/>
            <a:ext cx="11092872" cy="388634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3200"/>
              <a:buChar char="•"/>
            </a:pPr>
            <a:r>
              <a:rPr lang="tr-TR" sz="3200"/>
              <a:t>Program akreditasyon ölçütlerine göre her bir genel ölçüt düzeyinde hazırbulunuşluk düzeyini gösteren tablonun her bir program için birimler tarafından hazırlanarak sunulması.</a:t>
            </a:r>
            <a:endParaRPr/>
          </a:p>
          <a:p>
            <a:pPr marL="228600" lvl="0" indent="-25400" algn="l" rtl="0">
              <a:lnSpc>
                <a:spcPct val="100000"/>
              </a:lnSpc>
              <a:spcBef>
                <a:spcPts val="400"/>
              </a:spcBef>
              <a:spcAft>
                <a:spcPts val="0"/>
              </a:spcAft>
              <a:buClr>
                <a:schemeClr val="dk1"/>
              </a:buClr>
              <a:buSzPts val="3200"/>
              <a:buNone/>
            </a:pPr>
            <a:endParaRPr sz="3200"/>
          </a:p>
          <a:p>
            <a:pPr marL="228600" lvl="0" indent="-228600" algn="l" rtl="0">
              <a:lnSpc>
                <a:spcPct val="100000"/>
              </a:lnSpc>
              <a:spcBef>
                <a:spcPts val="400"/>
              </a:spcBef>
              <a:spcAft>
                <a:spcPts val="0"/>
              </a:spcAft>
              <a:buClr>
                <a:schemeClr val="dk1"/>
              </a:buClr>
              <a:buSzPts val="3200"/>
              <a:buChar char="•"/>
            </a:pPr>
            <a:r>
              <a:rPr lang="tr-TR" sz="3200"/>
              <a:t>2026 Yılında Program Akreditasyonu için Başvuru Yapılacak Programların Sunulması   </a:t>
            </a:r>
            <a:r>
              <a:rPr lang="tr-TR" sz="3200">
                <a:solidFill>
                  <a:srgbClr val="FF0000"/>
                </a:solidFill>
              </a:rPr>
              <a:t>(Aktif Bölümlerden ilk mezunlar 2026-2027 Eğitim ve Öğretim yılında verilecektir)</a:t>
            </a:r>
            <a:endParaRPr sz="3200">
              <a:solidFill>
                <a:srgbClr val="FF0000"/>
              </a:solidFill>
            </a:endParaRPr>
          </a:p>
        </p:txBody>
      </p:sp>
      <p:sp>
        <p:nvSpPr>
          <p:cNvPr id="834" name="Google Shape;834;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35" name="Google Shape;835;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75</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Shape 839"/>
        <p:cNvGrpSpPr/>
        <p:nvPr/>
      </p:nvGrpSpPr>
      <p:grpSpPr>
        <a:xfrm>
          <a:off x="0" y="0"/>
          <a:ext cx="0" cy="0"/>
          <a:chOff x="0" y="0"/>
          <a:chExt cx="0" cy="0"/>
        </a:xfrm>
      </p:grpSpPr>
      <p:sp>
        <p:nvSpPr>
          <p:cNvPr id="840" name="Google Shape;840;p74"/>
          <p:cNvSpPr txBox="1">
            <a:spLocks noGrp="1"/>
          </p:cNvSpPr>
          <p:nvPr>
            <p:ph type="title"/>
          </p:nvPr>
        </p:nvSpPr>
        <p:spPr>
          <a:xfrm>
            <a:off x="1934536" y="822035"/>
            <a:ext cx="8872010" cy="67074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latin typeface="Calibri"/>
                <a:ea typeface="Calibri"/>
                <a:cs typeface="Calibri"/>
                <a:sym typeface="Calibri"/>
              </a:rPr>
              <a:t>Öz Değerlendirme: </a:t>
            </a:r>
            <a:r>
              <a:rPr lang="tr-TR" sz="3600" b="1">
                <a:solidFill>
                  <a:srgbClr val="3333FF"/>
                </a:solidFill>
                <a:latin typeface="Calibri"/>
                <a:ea typeface="Calibri"/>
                <a:cs typeface="Calibri"/>
                <a:sym typeface="Calibri"/>
              </a:rPr>
              <a:t>Birimin Güçlü Yönleri</a:t>
            </a:r>
            <a:endParaRPr sz="3600" b="1">
              <a:solidFill>
                <a:srgbClr val="3333FF"/>
              </a:solidFill>
              <a:latin typeface="Calibri"/>
              <a:ea typeface="Calibri"/>
              <a:cs typeface="Calibri"/>
              <a:sym typeface="Calibri"/>
            </a:endParaRPr>
          </a:p>
        </p:txBody>
      </p:sp>
      <p:sp>
        <p:nvSpPr>
          <p:cNvPr id="841" name="Google Shape;841;p74"/>
          <p:cNvSpPr txBox="1">
            <a:spLocks noGrp="1"/>
          </p:cNvSpPr>
          <p:nvPr>
            <p:ph type="body" idx="1"/>
          </p:nvPr>
        </p:nvSpPr>
        <p:spPr>
          <a:xfrm>
            <a:off x="576475" y="1820074"/>
            <a:ext cx="11380200" cy="4058100"/>
          </a:xfrm>
          <a:prstGeom prst="rect">
            <a:avLst/>
          </a:prstGeom>
          <a:noFill/>
          <a:ln>
            <a:noFill/>
          </a:ln>
        </p:spPr>
        <p:txBody>
          <a:bodyPr spcFirstLastPara="1" wrap="square" lIns="91425" tIns="45700" rIns="91425" bIns="45700" anchor="t" anchorCtr="0">
            <a:noAutofit/>
          </a:bodyPr>
          <a:lstStyle/>
          <a:p>
            <a:pPr marL="228600" lvl="0" indent="-254000" algn="l" rtl="0">
              <a:lnSpc>
                <a:spcPct val="90000"/>
              </a:lnSpc>
              <a:spcBef>
                <a:spcPts val="0"/>
              </a:spcBef>
              <a:spcAft>
                <a:spcPts val="0"/>
              </a:spcAft>
              <a:buClr>
                <a:schemeClr val="dk1"/>
              </a:buClr>
              <a:buSzPts val="1800"/>
              <a:buChar char="•"/>
            </a:pPr>
            <a:r>
              <a:rPr lang="tr-TR" sz="1800"/>
              <a:t>Birim İç Değerlendirme Raporları doğrultusunda iyileştirmeye açık yönlerin ortaya çıkartılıyor olması</a:t>
            </a:r>
            <a:endParaRPr sz="1800"/>
          </a:p>
          <a:p>
            <a:pPr marL="228600" lvl="0" indent="-254000" algn="l" rtl="0">
              <a:lnSpc>
                <a:spcPct val="90000"/>
              </a:lnSpc>
              <a:spcBef>
                <a:spcPts val="1000"/>
              </a:spcBef>
              <a:spcAft>
                <a:spcPts val="0"/>
              </a:spcAft>
              <a:buClr>
                <a:schemeClr val="dk1"/>
              </a:buClr>
              <a:buSzPts val="1800"/>
              <a:buChar char="•"/>
            </a:pPr>
            <a:r>
              <a:rPr lang="tr-TR" sz="1800"/>
              <a:t>Birimimizde aktif olarak çalışan Kurul ve Komisyonların bulunması</a:t>
            </a:r>
            <a:endParaRPr sz="1800"/>
          </a:p>
          <a:p>
            <a:pPr marL="228600" lvl="0" indent="-254000" algn="l" rtl="0">
              <a:lnSpc>
                <a:spcPct val="90000"/>
              </a:lnSpc>
              <a:spcBef>
                <a:spcPts val="1000"/>
              </a:spcBef>
              <a:spcAft>
                <a:spcPts val="0"/>
              </a:spcAft>
              <a:buClr>
                <a:schemeClr val="dk1"/>
              </a:buClr>
              <a:buSzPts val="1800"/>
              <a:buChar char="•"/>
            </a:pPr>
            <a:r>
              <a:rPr lang="tr-TR" sz="1800"/>
              <a:t>Ulusal ve uluslararası düzeyde akademik bilgi birikimine, kamu ve özel sektör deneyimine sahip öğretim üyelerinin varlığı</a:t>
            </a:r>
            <a:endParaRPr sz="1800"/>
          </a:p>
          <a:p>
            <a:pPr marL="228600" lvl="0" indent="-254000" algn="l" rtl="0">
              <a:lnSpc>
                <a:spcPct val="90000"/>
              </a:lnSpc>
              <a:spcBef>
                <a:spcPts val="1000"/>
              </a:spcBef>
              <a:spcAft>
                <a:spcPts val="0"/>
              </a:spcAft>
              <a:buClr>
                <a:schemeClr val="dk1"/>
              </a:buClr>
              <a:buSzPts val="1800"/>
              <a:buChar char="•"/>
            </a:pPr>
            <a:r>
              <a:rPr lang="tr-TR" sz="1800"/>
              <a:t>Üniversitemizin TTO, BİDB ve Büyük Veri ve Yapay Zekâ Koordinatörlüğü gibi birimlerinde yönetici öğretim üyelerinin varlığı</a:t>
            </a:r>
            <a:endParaRPr sz="1800"/>
          </a:p>
          <a:p>
            <a:pPr marL="228600" lvl="0" indent="-254000" algn="l" rtl="0">
              <a:lnSpc>
                <a:spcPct val="90000"/>
              </a:lnSpc>
              <a:spcBef>
                <a:spcPts val="1000"/>
              </a:spcBef>
              <a:spcAft>
                <a:spcPts val="0"/>
              </a:spcAft>
              <a:buClr>
                <a:schemeClr val="dk1"/>
              </a:buClr>
              <a:buSzPts val="1800"/>
              <a:buChar char="•"/>
            </a:pPr>
            <a:r>
              <a:rPr lang="tr-TR" sz="1800"/>
              <a:t>TÜBİTAK ARDEB Danışma Kurulu'nda yer alan öğretim üyesi varlığı</a:t>
            </a:r>
            <a:endParaRPr sz="1800"/>
          </a:p>
          <a:p>
            <a:pPr marL="228600" lvl="0" indent="-254000" algn="l" rtl="0">
              <a:lnSpc>
                <a:spcPct val="90000"/>
              </a:lnSpc>
              <a:spcBef>
                <a:spcPts val="1000"/>
              </a:spcBef>
              <a:spcAft>
                <a:spcPts val="0"/>
              </a:spcAft>
              <a:buClr>
                <a:schemeClr val="dk1"/>
              </a:buClr>
              <a:buSzPts val="1800"/>
              <a:buChar char="•"/>
            </a:pPr>
            <a:r>
              <a:rPr lang="tr-TR" sz="1800"/>
              <a:t>Yürütülen ulusal ve uluslararası düzeydeki AR-GE projeleri</a:t>
            </a:r>
            <a:endParaRPr sz="1800"/>
          </a:p>
          <a:p>
            <a:pPr marL="228600" lvl="0" indent="-254000" algn="l" rtl="0">
              <a:lnSpc>
                <a:spcPct val="90000"/>
              </a:lnSpc>
              <a:spcBef>
                <a:spcPts val="1000"/>
              </a:spcBef>
              <a:spcAft>
                <a:spcPts val="0"/>
              </a:spcAft>
              <a:buClr>
                <a:schemeClr val="dk1"/>
              </a:buClr>
              <a:buSzPts val="1800"/>
              <a:buChar char="•"/>
            </a:pPr>
            <a:r>
              <a:rPr lang="tr-TR" sz="1800"/>
              <a:t>Birim akademik personellerinin ulusal ve uluslararası bilimsel dergilerde nitelikli yayınlara sahip olması</a:t>
            </a:r>
            <a:endParaRPr sz="1800"/>
          </a:p>
          <a:p>
            <a:pPr marL="228600" lvl="0" indent="-254000" algn="l" rtl="0">
              <a:lnSpc>
                <a:spcPct val="90000"/>
              </a:lnSpc>
              <a:spcBef>
                <a:spcPts val="1000"/>
              </a:spcBef>
              <a:spcAft>
                <a:spcPts val="0"/>
              </a:spcAft>
              <a:buClr>
                <a:schemeClr val="dk1"/>
              </a:buClr>
              <a:buSzPts val="1800"/>
              <a:buChar char="•"/>
            </a:pPr>
            <a:r>
              <a:rPr lang="tr-TR" sz="1800"/>
              <a:t>Öğretim üyelerinin disiplinlerarası çalışmaları ve girişimlerinin varlığı</a:t>
            </a:r>
            <a:endParaRPr sz="1800"/>
          </a:p>
          <a:p>
            <a:pPr marL="228600" lvl="0" indent="-254000" algn="l" rtl="0">
              <a:lnSpc>
                <a:spcPct val="90000"/>
              </a:lnSpc>
              <a:spcBef>
                <a:spcPts val="1000"/>
              </a:spcBef>
              <a:spcAft>
                <a:spcPts val="0"/>
              </a:spcAft>
              <a:buClr>
                <a:schemeClr val="dk1"/>
              </a:buClr>
              <a:buSzPts val="1800"/>
              <a:buChar char="•"/>
            </a:pPr>
            <a:r>
              <a:rPr lang="tr-TR" sz="1800"/>
              <a:t>Gerçekleştirilen bilimsel eğitim etkinlikleri</a:t>
            </a:r>
            <a:endParaRPr sz="1800"/>
          </a:p>
          <a:p>
            <a:pPr marL="228600" lvl="0" indent="-254000" algn="l" rtl="0">
              <a:lnSpc>
                <a:spcPct val="90000"/>
              </a:lnSpc>
              <a:spcBef>
                <a:spcPts val="1000"/>
              </a:spcBef>
              <a:spcAft>
                <a:spcPts val="0"/>
              </a:spcAft>
              <a:buClr>
                <a:schemeClr val="dk1"/>
              </a:buClr>
              <a:buSzPts val="1800"/>
              <a:buChar char="•"/>
            </a:pPr>
            <a:r>
              <a:rPr lang="tr-TR" sz="1800"/>
              <a:t>Disiplinlerarası bir bakış açısıyla oluşturulan öğretim programı</a:t>
            </a:r>
            <a:endParaRPr sz="1800"/>
          </a:p>
          <a:p>
            <a:pPr marL="228600" lvl="0" indent="-139700" algn="l" rtl="0">
              <a:lnSpc>
                <a:spcPct val="100000"/>
              </a:lnSpc>
              <a:spcBef>
                <a:spcPts val="0"/>
              </a:spcBef>
              <a:spcAft>
                <a:spcPts val="0"/>
              </a:spcAft>
              <a:buClr>
                <a:schemeClr val="dk1"/>
              </a:buClr>
              <a:buSzPts val="1400"/>
              <a:buNone/>
            </a:pPr>
            <a:endParaRPr sz="1400">
              <a:solidFill>
                <a:srgbClr val="485793"/>
              </a:solidFill>
            </a:endParaRPr>
          </a:p>
        </p:txBody>
      </p:sp>
      <p:sp>
        <p:nvSpPr>
          <p:cNvPr id="842" name="Google Shape;842;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43" name="Google Shape;84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76</a:t>
            </a:fld>
            <a:endParaRPr/>
          </a:p>
        </p:txBody>
      </p:sp>
      <p:sp>
        <p:nvSpPr>
          <p:cNvPr id="844" name="Google Shape;844;p74"/>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Shape 848"/>
        <p:cNvGrpSpPr/>
        <p:nvPr/>
      </p:nvGrpSpPr>
      <p:grpSpPr>
        <a:xfrm>
          <a:off x="0" y="0"/>
          <a:ext cx="0" cy="0"/>
          <a:chOff x="0" y="0"/>
          <a:chExt cx="0" cy="0"/>
        </a:xfrm>
      </p:grpSpPr>
      <p:sp>
        <p:nvSpPr>
          <p:cNvPr id="849" name="Google Shape;849;p75"/>
          <p:cNvSpPr txBox="1">
            <a:spLocks noGrp="1"/>
          </p:cNvSpPr>
          <p:nvPr>
            <p:ph type="title"/>
          </p:nvPr>
        </p:nvSpPr>
        <p:spPr>
          <a:xfrm>
            <a:off x="1934536" y="822035"/>
            <a:ext cx="8872010" cy="67074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latin typeface="Calibri"/>
                <a:ea typeface="Calibri"/>
                <a:cs typeface="Calibri"/>
                <a:sym typeface="Calibri"/>
              </a:rPr>
              <a:t>Öz Değerlendirme: </a:t>
            </a:r>
            <a:r>
              <a:rPr lang="tr-TR" sz="3600" b="1">
                <a:solidFill>
                  <a:srgbClr val="3333FF"/>
                </a:solidFill>
                <a:latin typeface="Calibri"/>
                <a:ea typeface="Calibri"/>
                <a:cs typeface="Calibri"/>
                <a:sym typeface="Calibri"/>
              </a:rPr>
              <a:t>Birimin Güçlü Yönleri</a:t>
            </a:r>
            <a:endParaRPr sz="3600" b="1">
              <a:solidFill>
                <a:srgbClr val="3333FF"/>
              </a:solidFill>
              <a:latin typeface="Calibri"/>
              <a:ea typeface="Calibri"/>
              <a:cs typeface="Calibri"/>
              <a:sym typeface="Calibri"/>
            </a:endParaRPr>
          </a:p>
        </p:txBody>
      </p:sp>
      <p:sp>
        <p:nvSpPr>
          <p:cNvPr id="850" name="Google Shape;850;p75"/>
          <p:cNvSpPr txBox="1">
            <a:spLocks noGrp="1"/>
          </p:cNvSpPr>
          <p:nvPr>
            <p:ph type="body" idx="1"/>
          </p:nvPr>
        </p:nvSpPr>
        <p:spPr>
          <a:xfrm>
            <a:off x="576471" y="2078966"/>
            <a:ext cx="11380304" cy="3799320"/>
          </a:xfrm>
          <a:prstGeom prst="rect">
            <a:avLst/>
          </a:prstGeom>
          <a:noFill/>
          <a:ln>
            <a:noFill/>
          </a:ln>
        </p:spPr>
        <p:txBody>
          <a:bodyPr spcFirstLastPara="1" wrap="square" lIns="91425" tIns="45700" rIns="91425" bIns="45700" anchor="t" anchorCtr="0">
            <a:noAutofit/>
          </a:bodyPr>
          <a:lstStyle/>
          <a:p>
            <a:pPr marL="228600" lvl="0" indent="-254000" algn="l" rtl="0">
              <a:lnSpc>
                <a:spcPct val="90000"/>
              </a:lnSpc>
              <a:spcBef>
                <a:spcPts val="0"/>
              </a:spcBef>
              <a:spcAft>
                <a:spcPts val="0"/>
              </a:spcAft>
              <a:buClr>
                <a:schemeClr val="dk1"/>
              </a:buClr>
              <a:buSzPts val="1800"/>
              <a:buChar char="•"/>
            </a:pPr>
            <a:r>
              <a:rPr lang="tr-TR" sz="1800"/>
              <a:t>Misyon, vizyon, kalite ve toplumsal katkı politikalarının belirlenmiş olması</a:t>
            </a:r>
            <a:endParaRPr sz="1800"/>
          </a:p>
          <a:p>
            <a:pPr marL="228600" lvl="0" indent="-254000" algn="l" rtl="0">
              <a:lnSpc>
                <a:spcPct val="90000"/>
              </a:lnSpc>
              <a:spcBef>
                <a:spcPts val="1000"/>
              </a:spcBef>
              <a:spcAft>
                <a:spcPts val="0"/>
              </a:spcAft>
              <a:buClr>
                <a:schemeClr val="dk1"/>
              </a:buClr>
              <a:buSzPts val="1800"/>
              <a:buChar char="•"/>
            </a:pPr>
            <a:r>
              <a:rPr lang="tr-TR" sz="1800"/>
              <a:t>Güçlü yönetim mekanizmasına sahip olması</a:t>
            </a:r>
            <a:endParaRPr sz="1800"/>
          </a:p>
          <a:p>
            <a:pPr marL="228600" lvl="0" indent="-254000" algn="l" rtl="0">
              <a:lnSpc>
                <a:spcPct val="90000"/>
              </a:lnSpc>
              <a:spcBef>
                <a:spcPts val="1000"/>
              </a:spcBef>
              <a:spcAft>
                <a:spcPts val="0"/>
              </a:spcAft>
              <a:buClr>
                <a:schemeClr val="dk1"/>
              </a:buClr>
              <a:buSzPts val="1800"/>
              <a:buChar char="•"/>
            </a:pPr>
            <a:r>
              <a:rPr lang="tr-TR" sz="1800"/>
              <a:t>Üretilen ve üretilmesi planlanan projelerin toplumsal katkısının yüksek düzeyde olması</a:t>
            </a:r>
            <a:endParaRPr sz="1800"/>
          </a:p>
          <a:p>
            <a:pPr marL="228600" lvl="0" indent="-254000" algn="l" rtl="0">
              <a:lnSpc>
                <a:spcPct val="90000"/>
              </a:lnSpc>
              <a:spcBef>
                <a:spcPts val="1000"/>
              </a:spcBef>
              <a:spcAft>
                <a:spcPts val="0"/>
              </a:spcAft>
              <a:buClr>
                <a:schemeClr val="dk1"/>
              </a:buClr>
              <a:buSzPts val="1800"/>
              <a:buChar char="•"/>
            </a:pPr>
            <a:r>
              <a:rPr lang="tr-TR" sz="1800"/>
              <a:t>Öğrenci kontenjanının koordinasyon, kontrol, danışmanlık ve rehberlik hizmetlerine elverişli olması</a:t>
            </a:r>
            <a:endParaRPr sz="1800"/>
          </a:p>
          <a:p>
            <a:pPr marL="228600" lvl="0" indent="-254000" algn="l" rtl="0">
              <a:lnSpc>
                <a:spcPct val="90000"/>
              </a:lnSpc>
              <a:spcBef>
                <a:spcPts val="1000"/>
              </a:spcBef>
              <a:spcAft>
                <a:spcPts val="0"/>
              </a:spcAft>
              <a:buClr>
                <a:schemeClr val="dk1"/>
              </a:buClr>
              <a:buSzPts val="1800"/>
              <a:buChar char="•"/>
            </a:pPr>
            <a:r>
              <a:rPr lang="tr-TR" sz="1800"/>
              <a:t>Öğrencilere yönelik sosyal ve kültürel faaliyetlere önem verilmesi</a:t>
            </a:r>
            <a:endParaRPr sz="1800"/>
          </a:p>
          <a:p>
            <a:pPr marL="228600" lvl="0" indent="-254000" algn="l" rtl="0">
              <a:lnSpc>
                <a:spcPct val="90000"/>
              </a:lnSpc>
              <a:spcBef>
                <a:spcPts val="1000"/>
              </a:spcBef>
              <a:spcAft>
                <a:spcPts val="0"/>
              </a:spcAft>
              <a:buClr>
                <a:schemeClr val="dk1"/>
              </a:buClr>
              <a:buSzPts val="1800"/>
              <a:buChar char="•"/>
            </a:pPr>
            <a:r>
              <a:rPr lang="tr-TR" sz="1800"/>
              <a:t>İlgili alanda öğrenci kulüplerinin kurulmasına yönelik öğrencilere sunulan destekler</a:t>
            </a:r>
            <a:endParaRPr sz="1800"/>
          </a:p>
          <a:p>
            <a:pPr marL="228600" lvl="0" indent="-254000" algn="l" rtl="0">
              <a:lnSpc>
                <a:spcPct val="90000"/>
              </a:lnSpc>
              <a:spcBef>
                <a:spcPts val="1000"/>
              </a:spcBef>
              <a:spcAft>
                <a:spcPts val="0"/>
              </a:spcAft>
              <a:buClr>
                <a:schemeClr val="dk1"/>
              </a:buClr>
              <a:buSzPts val="1800"/>
              <a:buChar char="•"/>
            </a:pPr>
            <a:r>
              <a:rPr lang="tr-TR" sz="1800"/>
              <a:t>Birim içi akademik ve idari personel arasındaki iletişimin güçlü olması</a:t>
            </a:r>
            <a:endParaRPr sz="1800"/>
          </a:p>
          <a:p>
            <a:pPr marL="228600" lvl="0" indent="-254000" algn="l" rtl="0">
              <a:lnSpc>
                <a:spcPct val="90000"/>
              </a:lnSpc>
              <a:spcBef>
                <a:spcPts val="1000"/>
              </a:spcBef>
              <a:spcAft>
                <a:spcPts val="0"/>
              </a:spcAft>
              <a:buClr>
                <a:schemeClr val="dk1"/>
              </a:buClr>
              <a:buSzPts val="1800"/>
              <a:buChar char="•"/>
            </a:pPr>
            <a:r>
              <a:rPr lang="tr-TR" sz="1800"/>
              <a:t>Öğretim üyelerinin ulusal ve uluslararası akademik faaliyetler ve yayınlarda editörlük, hakemlik, bilim kurulu üyeliği görevlerini yerine getiriyor olması</a:t>
            </a:r>
            <a:endParaRPr sz="1800"/>
          </a:p>
          <a:p>
            <a:pPr marL="228600" lvl="0" indent="-254000" algn="l" rtl="0">
              <a:lnSpc>
                <a:spcPct val="90000"/>
              </a:lnSpc>
              <a:spcBef>
                <a:spcPts val="1000"/>
              </a:spcBef>
              <a:spcAft>
                <a:spcPts val="0"/>
              </a:spcAft>
              <a:buClr>
                <a:schemeClr val="dk1"/>
              </a:buClr>
              <a:buSzPts val="1800"/>
              <a:buChar char="•"/>
            </a:pPr>
            <a:r>
              <a:rPr lang="tr-TR" sz="1800"/>
              <a:t>Yönetici ve öğretim üyelerinin kamu sektörü ve özel sektör temsilcileriyle iletişim içinde olması</a:t>
            </a:r>
            <a:endParaRPr sz="1800"/>
          </a:p>
          <a:p>
            <a:pPr marL="228600" lvl="0" indent="-254000" algn="l" rtl="0">
              <a:lnSpc>
                <a:spcPct val="90000"/>
              </a:lnSpc>
              <a:spcBef>
                <a:spcPts val="1000"/>
              </a:spcBef>
              <a:spcAft>
                <a:spcPts val="0"/>
              </a:spcAft>
              <a:buClr>
                <a:schemeClr val="dk1"/>
              </a:buClr>
              <a:buSzPts val="1800"/>
              <a:buChar char="•"/>
            </a:pPr>
            <a:r>
              <a:rPr lang="tr-TR" sz="1800"/>
              <a:t>İç ve Dış paydaşların belirlenmiş olması</a:t>
            </a:r>
            <a:endParaRPr sz="1800"/>
          </a:p>
          <a:p>
            <a:pPr marL="228600" lvl="0" indent="-139700" algn="l" rtl="0">
              <a:lnSpc>
                <a:spcPct val="100000"/>
              </a:lnSpc>
              <a:spcBef>
                <a:spcPts val="0"/>
              </a:spcBef>
              <a:spcAft>
                <a:spcPts val="0"/>
              </a:spcAft>
              <a:buClr>
                <a:schemeClr val="dk1"/>
              </a:buClr>
              <a:buSzPts val="1400"/>
              <a:buNone/>
            </a:pPr>
            <a:endParaRPr sz="1800">
              <a:solidFill>
                <a:srgbClr val="485793"/>
              </a:solidFill>
            </a:endParaRPr>
          </a:p>
        </p:txBody>
      </p:sp>
      <p:sp>
        <p:nvSpPr>
          <p:cNvPr id="851" name="Google Shape;851;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52" name="Google Shape;852;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77</a:t>
            </a:fld>
            <a:endParaRPr/>
          </a:p>
        </p:txBody>
      </p:sp>
      <p:sp>
        <p:nvSpPr>
          <p:cNvPr id="853" name="Google Shape;853;p75"/>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Shape 857"/>
        <p:cNvGrpSpPr/>
        <p:nvPr/>
      </p:nvGrpSpPr>
      <p:grpSpPr>
        <a:xfrm>
          <a:off x="0" y="0"/>
          <a:ext cx="0" cy="0"/>
          <a:chOff x="0" y="0"/>
          <a:chExt cx="0" cy="0"/>
        </a:xfrm>
      </p:grpSpPr>
      <p:sp>
        <p:nvSpPr>
          <p:cNvPr id="858" name="Google Shape;858;p76"/>
          <p:cNvSpPr txBox="1">
            <a:spLocks noGrp="1"/>
          </p:cNvSpPr>
          <p:nvPr>
            <p:ph type="title"/>
          </p:nvPr>
        </p:nvSpPr>
        <p:spPr>
          <a:xfrm>
            <a:off x="720436" y="769476"/>
            <a:ext cx="10049164" cy="7060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Öz Değerlendirme: </a:t>
            </a:r>
            <a:r>
              <a:rPr lang="tr-TR" sz="3200" b="1">
                <a:solidFill>
                  <a:srgbClr val="3333FF"/>
                </a:solidFill>
              </a:rPr>
              <a:t>Birimin Geliştirmeye Açık Yönleri</a:t>
            </a:r>
            <a:endParaRPr sz="3200" b="1">
              <a:solidFill>
                <a:srgbClr val="3333FF"/>
              </a:solidFill>
            </a:endParaRPr>
          </a:p>
        </p:txBody>
      </p:sp>
      <p:sp>
        <p:nvSpPr>
          <p:cNvPr id="859" name="Google Shape;859;p76"/>
          <p:cNvSpPr txBox="1">
            <a:spLocks noGrp="1"/>
          </p:cNvSpPr>
          <p:nvPr>
            <p:ph type="body" idx="1"/>
          </p:nvPr>
        </p:nvSpPr>
        <p:spPr>
          <a:xfrm>
            <a:off x="480383" y="1880454"/>
            <a:ext cx="11231100" cy="3796800"/>
          </a:xfrm>
          <a:prstGeom prst="rect">
            <a:avLst/>
          </a:prstGeom>
          <a:noFill/>
          <a:ln>
            <a:noFill/>
          </a:ln>
        </p:spPr>
        <p:txBody>
          <a:bodyPr spcFirstLastPara="1" wrap="square" lIns="91425" tIns="45700" rIns="91425" bIns="45700" anchor="t" anchorCtr="0">
            <a:noAutofit/>
          </a:bodyPr>
          <a:lstStyle/>
          <a:p>
            <a:pPr marL="228600" lvl="0" indent="-254000" algn="l" rtl="0">
              <a:lnSpc>
                <a:spcPct val="90000"/>
              </a:lnSpc>
              <a:spcBef>
                <a:spcPts val="0"/>
              </a:spcBef>
              <a:spcAft>
                <a:spcPts val="0"/>
              </a:spcAft>
              <a:buClr>
                <a:schemeClr val="dk1"/>
              </a:buClr>
              <a:buSzPts val="1800"/>
              <a:buChar char="•"/>
            </a:pPr>
            <a:r>
              <a:rPr lang="tr-TR" sz="1800"/>
              <a:t>Üniversitenin stratejik planıyla uyumlu ve tanımlı bir Kalite Politikası bulunmaması</a:t>
            </a:r>
            <a:endParaRPr sz="1800"/>
          </a:p>
          <a:p>
            <a:pPr marL="228600" lvl="0" indent="-254000" algn="l" rtl="0">
              <a:lnSpc>
                <a:spcPct val="90000"/>
              </a:lnSpc>
              <a:spcBef>
                <a:spcPts val="1000"/>
              </a:spcBef>
              <a:spcAft>
                <a:spcPts val="0"/>
              </a:spcAft>
              <a:buClr>
                <a:schemeClr val="dk1"/>
              </a:buClr>
              <a:buSzPts val="1800"/>
              <a:buChar char="•"/>
            </a:pPr>
            <a:r>
              <a:rPr lang="tr-TR" sz="1800"/>
              <a:t>İç ve dış paydaşların memnuniyetlerini değerlendirme süreçlerinin tanımlanmamış olması</a:t>
            </a:r>
            <a:endParaRPr sz="1800"/>
          </a:p>
          <a:p>
            <a:pPr marL="228600" lvl="0" indent="-254000" algn="l" rtl="0">
              <a:lnSpc>
                <a:spcPct val="90000"/>
              </a:lnSpc>
              <a:spcBef>
                <a:spcPts val="1000"/>
              </a:spcBef>
              <a:spcAft>
                <a:spcPts val="0"/>
              </a:spcAft>
              <a:buClr>
                <a:schemeClr val="dk1"/>
              </a:buClr>
              <a:buSzPts val="1800"/>
              <a:buChar char="•"/>
            </a:pPr>
            <a:r>
              <a:rPr lang="tr-TR" sz="1800"/>
              <a:t>Fiziksel mekân kısıtlılığı ve teknik yetersizlikler ile ilgili sorunların olması</a:t>
            </a:r>
            <a:endParaRPr sz="1800"/>
          </a:p>
          <a:p>
            <a:pPr marL="228600" lvl="0" indent="-254000" algn="l" rtl="0">
              <a:lnSpc>
                <a:spcPct val="90000"/>
              </a:lnSpc>
              <a:spcBef>
                <a:spcPts val="1000"/>
              </a:spcBef>
              <a:spcAft>
                <a:spcPts val="0"/>
              </a:spcAft>
              <a:buClr>
                <a:schemeClr val="dk1"/>
              </a:buClr>
              <a:buSzPts val="1800"/>
              <a:buChar char="•"/>
            </a:pPr>
            <a:r>
              <a:rPr lang="tr-TR" sz="1800"/>
              <a:t>Bölüm içinde eğitim programının değerlendirilmesi, performans değerlendirme, ölçme ve değerlendirme vb. eğitim-öğretimin kalitesini arttıracak çeşitli kurul ve komisyonların bulunmaması</a:t>
            </a:r>
            <a:endParaRPr sz="1800"/>
          </a:p>
          <a:p>
            <a:pPr marL="228600" lvl="0" indent="-254000" algn="l" rtl="0">
              <a:lnSpc>
                <a:spcPct val="90000"/>
              </a:lnSpc>
              <a:spcBef>
                <a:spcPts val="1000"/>
              </a:spcBef>
              <a:spcAft>
                <a:spcPts val="0"/>
              </a:spcAft>
              <a:buClr>
                <a:schemeClr val="dk1"/>
              </a:buClr>
              <a:buSzPts val="1800"/>
              <a:buChar char="•"/>
            </a:pPr>
            <a:r>
              <a:rPr lang="tr-TR" sz="1800"/>
              <a:t>Ulusal ve uluslararası destekli araştırma projelerinin arttırılması</a:t>
            </a:r>
            <a:endParaRPr sz="1800"/>
          </a:p>
          <a:p>
            <a:pPr marL="228600" lvl="0" indent="-254000" algn="l" rtl="0">
              <a:lnSpc>
                <a:spcPct val="90000"/>
              </a:lnSpc>
              <a:spcBef>
                <a:spcPts val="1000"/>
              </a:spcBef>
              <a:spcAft>
                <a:spcPts val="0"/>
              </a:spcAft>
              <a:buClr>
                <a:schemeClr val="dk1"/>
              </a:buClr>
              <a:buSzPts val="1800"/>
              <a:buChar char="•"/>
            </a:pPr>
            <a:r>
              <a:rPr lang="tr-TR" sz="1800"/>
              <a:t>Uluslararası iş birliklerinin arttırılması</a:t>
            </a:r>
            <a:endParaRPr sz="1800"/>
          </a:p>
          <a:p>
            <a:pPr marL="228600" lvl="0" indent="-254000" algn="l" rtl="0">
              <a:lnSpc>
                <a:spcPct val="90000"/>
              </a:lnSpc>
              <a:spcBef>
                <a:spcPts val="1000"/>
              </a:spcBef>
              <a:spcAft>
                <a:spcPts val="0"/>
              </a:spcAft>
              <a:buClr>
                <a:schemeClr val="dk1"/>
              </a:buClr>
              <a:buSzPts val="1800"/>
              <a:buChar char="•"/>
            </a:pPr>
            <a:r>
              <a:rPr lang="tr-TR" sz="1800"/>
              <a:t>Kamu kurum ve kuruluşlarıyla işbirliklerinin geliştirilmesi</a:t>
            </a:r>
            <a:endParaRPr sz="1800"/>
          </a:p>
          <a:p>
            <a:pPr marL="228600" lvl="0" indent="-254000" algn="l" rtl="0">
              <a:lnSpc>
                <a:spcPct val="90000"/>
              </a:lnSpc>
              <a:spcBef>
                <a:spcPts val="1000"/>
              </a:spcBef>
              <a:spcAft>
                <a:spcPts val="0"/>
              </a:spcAft>
              <a:buClr>
                <a:schemeClr val="dk1"/>
              </a:buClr>
              <a:buSzPts val="1800"/>
              <a:buChar char="•"/>
            </a:pPr>
            <a:r>
              <a:rPr lang="tr-TR" sz="1800"/>
              <a:t>Sivil toplum kuruluşlarıyla işbirliğinin geliştirilmesi</a:t>
            </a:r>
            <a:endParaRPr sz="1800"/>
          </a:p>
          <a:p>
            <a:pPr marL="228600" lvl="0" indent="-254000" algn="l" rtl="0">
              <a:lnSpc>
                <a:spcPct val="90000"/>
              </a:lnSpc>
              <a:spcBef>
                <a:spcPts val="1000"/>
              </a:spcBef>
              <a:spcAft>
                <a:spcPts val="0"/>
              </a:spcAft>
              <a:buClr>
                <a:schemeClr val="dk1"/>
              </a:buClr>
              <a:buSzPts val="1800"/>
              <a:buChar char="•"/>
            </a:pPr>
            <a:r>
              <a:rPr lang="tr-TR" sz="1800"/>
              <a:t>Birimimiz bünyesinde uygulamalı derslere yönelik uygulama alanı eksikliği</a:t>
            </a:r>
            <a:endParaRPr sz="1800"/>
          </a:p>
          <a:p>
            <a:pPr marL="228600" lvl="0" indent="-254000" algn="l" rtl="0">
              <a:lnSpc>
                <a:spcPct val="90000"/>
              </a:lnSpc>
              <a:spcBef>
                <a:spcPts val="1000"/>
              </a:spcBef>
              <a:spcAft>
                <a:spcPts val="0"/>
              </a:spcAft>
              <a:buClr>
                <a:schemeClr val="dk1"/>
              </a:buClr>
              <a:buSzPts val="1800"/>
              <a:buChar char="•"/>
            </a:pPr>
            <a:r>
              <a:rPr lang="tr-TR" sz="1800"/>
              <a:t>Modern ve yeterli düzeyde bilişim ve uygulama laboratuvarı eksikliği</a:t>
            </a:r>
            <a:endParaRPr sz="1800"/>
          </a:p>
        </p:txBody>
      </p:sp>
      <p:sp>
        <p:nvSpPr>
          <p:cNvPr id="860" name="Google Shape;86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61" name="Google Shape;861;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78</a:t>
            </a:fld>
            <a:endParaRPr/>
          </a:p>
        </p:txBody>
      </p:sp>
      <p:sp>
        <p:nvSpPr>
          <p:cNvPr id="862" name="Google Shape;862;p76"/>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Shape 866"/>
        <p:cNvGrpSpPr/>
        <p:nvPr/>
      </p:nvGrpSpPr>
      <p:grpSpPr>
        <a:xfrm>
          <a:off x="0" y="0"/>
          <a:ext cx="0" cy="0"/>
          <a:chOff x="0" y="0"/>
          <a:chExt cx="0" cy="0"/>
        </a:xfrm>
      </p:grpSpPr>
      <p:sp>
        <p:nvSpPr>
          <p:cNvPr id="867" name="Google Shape;867;p77"/>
          <p:cNvSpPr txBox="1">
            <a:spLocks noGrp="1"/>
          </p:cNvSpPr>
          <p:nvPr>
            <p:ph type="title"/>
          </p:nvPr>
        </p:nvSpPr>
        <p:spPr>
          <a:xfrm>
            <a:off x="720436" y="769476"/>
            <a:ext cx="10049164" cy="7060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Öz Değerlendirme: </a:t>
            </a:r>
            <a:r>
              <a:rPr lang="tr-TR" sz="3200" b="1">
                <a:solidFill>
                  <a:srgbClr val="3333FF"/>
                </a:solidFill>
              </a:rPr>
              <a:t>Birimin Geliştirmeye Açık Yönleri</a:t>
            </a:r>
            <a:endParaRPr sz="3200" b="1">
              <a:solidFill>
                <a:srgbClr val="3333FF"/>
              </a:solidFill>
            </a:endParaRPr>
          </a:p>
        </p:txBody>
      </p:sp>
      <p:sp>
        <p:nvSpPr>
          <p:cNvPr id="868" name="Google Shape;868;p77"/>
          <p:cNvSpPr txBox="1">
            <a:spLocks noGrp="1"/>
          </p:cNvSpPr>
          <p:nvPr>
            <p:ph type="body" idx="1"/>
          </p:nvPr>
        </p:nvSpPr>
        <p:spPr>
          <a:xfrm>
            <a:off x="506896" y="2007704"/>
            <a:ext cx="11231217" cy="3796748"/>
          </a:xfrm>
          <a:prstGeom prst="rect">
            <a:avLst/>
          </a:prstGeom>
          <a:noFill/>
          <a:ln>
            <a:noFill/>
          </a:ln>
        </p:spPr>
        <p:txBody>
          <a:bodyPr spcFirstLastPara="1" wrap="square" lIns="91425" tIns="45700" rIns="91425" bIns="45700" anchor="t" anchorCtr="0">
            <a:noAutofit/>
          </a:bodyPr>
          <a:lstStyle/>
          <a:p>
            <a:pPr marL="228600" lvl="0" indent="-254000" algn="l" rtl="0">
              <a:lnSpc>
                <a:spcPct val="90000"/>
              </a:lnSpc>
              <a:spcBef>
                <a:spcPts val="0"/>
              </a:spcBef>
              <a:spcAft>
                <a:spcPts val="0"/>
              </a:spcAft>
              <a:buClr>
                <a:schemeClr val="dk1"/>
              </a:buClr>
              <a:buSzPts val="1800"/>
              <a:buChar char="•"/>
            </a:pPr>
            <a:r>
              <a:rPr lang="tr-TR" sz="1800"/>
              <a:t>Öğrencilere yönelik öğrenme ortam ve kaynaklarına ilişkin eksiklikler</a:t>
            </a:r>
            <a:endParaRPr sz="1800"/>
          </a:p>
          <a:p>
            <a:pPr marL="228600" lvl="0" indent="-254000" algn="l" rtl="0">
              <a:lnSpc>
                <a:spcPct val="90000"/>
              </a:lnSpc>
              <a:spcBef>
                <a:spcPts val="1000"/>
              </a:spcBef>
              <a:spcAft>
                <a:spcPts val="0"/>
              </a:spcAft>
              <a:buClr>
                <a:schemeClr val="dk1"/>
              </a:buClr>
              <a:buSzPts val="1800"/>
              <a:buChar char="•"/>
            </a:pPr>
            <a:r>
              <a:rPr lang="tr-TR" sz="1800"/>
              <a:t>Fiziki alanların sınırlı olması sebebiyle toplantı odası, kütüphane, çalışma alanı ve uygulama alanı bulunmaması</a:t>
            </a:r>
            <a:endParaRPr sz="1800"/>
          </a:p>
          <a:p>
            <a:pPr marL="228600" lvl="0" indent="-254000" algn="l" rtl="0">
              <a:lnSpc>
                <a:spcPct val="90000"/>
              </a:lnSpc>
              <a:spcBef>
                <a:spcPts val="1000"/>
              </a:spcBef>
              <a:spcAft>
                <a:spcPts val="0"/>
              </a:spcAft>
              <a:buClr>
                <a:schemeClr val="dk1"/>
              </a:buClr>
              <a:buSzPts val="1800"/>
              <a:buChar char="•"/>
            </a:pPr>
            <a:r>
              <a:rPr lang="tr-TR" sz="1800"/>
              <a:t>Akademik-idari personel ve öğrencilerin kullanımına sunulan teknolojik olanaklarda yetersizlik</a:t>
            </a:r>
            <a:endParaRPr sz="1800"/>
          </a:p>
          <a:p>
            <a:pPr marL="228600" lvl="0" indent="-254000" algn="l" rtl="0">
              <a:lnSpc>
                <a:spcPct val="90000"/>
              </a:lnSpc>
              <a:spcBef>
                <a:spcPts val="1000"/>
              </a:spcBef>
              <a:spcAft>
                <a:spcPts val="0"/>
              </a:spcAft>
              <a:buClr>
                <a:schemeClr val="dk1"/>
              </a:buClr>
              <a:buSzPts val="1800"/>
              <a:buChar char="•"/>
            </a:pPr>
            <a:r>
              <a:rPr lang="tr-TR" sz="1800"/>
              <a:t>ERASMUS+ Öğrenci değişim programı kapsamında henüz öğrenci gelmemiş olması</a:t>
            </a:r>
            <a:endParaRPr sz="1800"/>
          </a:p>
          <a:p>
            <a:pPr marL="228600" lvl="0" indent="-254000" algn="l" rtl="0">
              <a:lnSpc>
                <a:spcPct val="90000"/>
              </a:lnSpc>
              <a:spcBef>
                <a:spcPts val="1000"/>
              </a:spcBef>
              <a:spcAft>
                <a:spcPts val="0"/>
              </a:spcAft>
              <a:buClr>
                <a:schemeClr val="dk1"/>
              </a:buClr>
              <a:buSzPts val="1800"/>
              <a:buChar char="•"/>
            </a:pPr>
            <a:r>
              <a:rPr lang="tr-TR" sz="1800"/>
              <a:t>Lisansüstü programların bulunmaması</a:t>
            </a:r>
            <a:endParaRPr sz="1800"/>
          </a:p>
          <a:p>
            <a:pPr marL="228600" lvl="0" indent="-254000" algn="l" rtl="0">
              <a:lnSpc>
                <a:spcPct val="90000"/>
              </a:lnSpc>
              <a:spcBef>
                <a:spcPts val="1000"/>
              </a:spcBef>
              <a:spcAft>
                <a:spcPts val="0"/>
              </a:spcAft>
              <a:buClr>
                <a:schemeClr val="dk1"/>
              </a:buClr>
              <a:buSzPts val="1800"/>
              <a:buChar char="•"/>
            </a:pPr>
            <a:r>
              <a:rPr lang="tr-TR" sz="1800"/>
              <a:t>İlgili alan dinamiğine ve yeterliklerine sahip öğretim üyesi sayısının artırılmasına ihtiyaç duyulması</a:t>
            </a:r>
            <a:endParaRPr sz="1800"/>
          </a:p>
          <a:p>
            <a:pPr marL="228600" lvl="0" indent="-254000" algn="l" rtl="0">
              <a:lnSpc>
                <a:spcPct val="90000"/>
              </a:lnSpc>
              <a:spcBef>
                <a:spcPts val="1000"/>
              </a:spcBef>
              <a:spcAft>
                <a:spcPts val="0"/>
              </a:spcAft>
              <a:buClr>
                <a:schemeClr val="dk1"/>
              </a:buClr>
              <a:buSzPts val="1800"/>
              <a:buChar char="•"/>
            </a:pPr>
            <a:r>
              <a:rPr lang="tr-TR" sz="1800"/>
              <a:t>Akademik ve idari personelin akademik/idari güncel konularda hizmet içi eğitim ihtiyacı</a:t>
            </a:r>
            <a:endParaRPr sz="1800"/>
          </a:p>
          <a:p>
            <a:pPr marL="228600" lvl="0" indent="-25400" algn="l" rtl="0">
              <a:lnSpc>
                <a:spcPct val="100000"/>
              </a:lnSpc>
              <a:spcBef>
                <a:spcPts val="0"/>
              </a:spcBef>
              <a:spcAft>
                <a:spcPts val="0"/>
              </a:spcAft>
              <a:buClr>
                <a:schemeClr val="dk1"/>
              </a:buClr>
              <a:buSzPts val="3200"/>
              <a:buNone/>
            </a:pPr>
            <a:endParaRPr sz="3200">
              <a:solidFill>
                <a:srgbClr val="485793"/>
              </a:solidFill>
            </a:endParaRPr>
          </a:p>
        </p:txBody>
      </p:sp>
      <p:sp>
        <p:nvSpPr>
          <p:cNvPr id="869" name="Google Shape;869;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70" name="Google Shape;870;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79</a:t>
            </a:fld>
            <a:endParaRPr/>
          </a:p>
        </p:txBody>
      </p:sp>
      <p:sp>
        <p:nvSpPr>
          <p:cNvPr id="871" name="Google Shape;871;p77"/>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8"/>
          <p:cNvSpPr txBox="1">
            <a:spLocks noGrp="1"/>
          </p:cNvSpPr>
          <p:nvPr>
            <p:ph type="subTitle" idx="1"/>
          </p:nvPr>
        </p:nvSpPr>
        <p:spPr>
          <a:xfrm>
            <a:off x="1524000" y="2521384"/>
            <a:ext cx="9144000" cy="1655762"/>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PERSONEL</a:t>
            </a:r>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a:p>
            <a:pPr marL="0" lvl="0" indent="0" algn="ctr" rtl="0">
              <a:lnSpc>
                <a:spcPct val="90000"/>
              </a:lnSpc>
              <a:spcBef>
                <a:spcPts val="1000"/>
              </a:spcBef>
              <a:spcAft>
                <a:spcPts val="0"/>
              </a:spcAft>
              <a:buClr>
                <a:srgbClr val="3333FF"/>
              </a:buClr>
              <a:buSzPct val="100000"/>
              <a:buNone/>
            </a:pPr>
            <a:r>
              <a:rPr lang="tr-TR" sz="4400" b="1">
                <a:solidFill>
                  <a:srgbClr val="3333FF"/>
                </a:solidFill>
              </a:rPr>
              <a:t>AKADEMİK PERSONEL VE İDARİ PERSONEL</a:t>
            </a:r>
            <a:endParaRPr sz="4400">
              <a:solidFill>
                <a:srgbClr val="3333FF"/>
              </a:solidFill>
            </a:endParaRPr>
          </a:p>
        </p:txBody>
      </p:sp>
      <p:sp>
        <p:nvSpPr>
          <p:cNvPr id="239" name="Google Shape;239;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40" name="Google Shape;24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a:t>
            </a:fld>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Shape 875"/>
        <p:cNvGrpSpPr/>
        <p:nvPr/>
      </p:nvGrpSpPr>
      <p:grpSpPr>
        <a:xfrm>
          <a:off x="0" y="0"/>
          <a:ext cx="0" cy="0"/>
          <a:chOff x="0" y="0"/>
          <a:chExt cx="0" cy="0"/>
        </a:xfrm>
      </p:grpSpPr>
      <p:sp>
        <p:nvSpPr>
          <p:cNvPr id="876" name="Google Shape;876;g3b60f6c908e_0_1109"/>
          <p:cNvSpPr txBox="1">
            <a:spLocks noGrp="1"/>
          </p:cNvSpPr>
          <p:nvPr>
            <p:ph type="title"/>
          </p:nvPr>
        </p:nvSpPr>
        <p:spPr>
          <a:xfrm>
            <a:off x="277091" y="713124"/>
            <a:ext cx="10283100" cy="770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600"/>
              <a:buFont typeface="Calibri"/>
              <a:buNone/>
            </a:pPr>
            <a:r>
              <a:rPr lang="tr-TR" sz="3600" b="1" dirty="0" smtClean="0">
                <a:solidFill>
                  <a:srgbClr val="FF0000"/>
                </a:solidFill>
              </a:rPr>
              <a:t>Birim </a:t>
            </a:r>
            <a:r>
              <a:rPr lang="tr-TR" sz="3600" b="1" dirty="0">
                <a:solidFill>
                  <a:srgbClr val="FF0000"/>
                </a:solidFill>
              </a:rPr>
              <a:t>2026 Yılı İyileştirme Planı</a:t>
            </a:r>
            <a:br>
              <a:rPr lang="tr-TR" sz="3600" b="1" dirty="0">
                <a:solidFill>
                  <a:srgbClr val="FF0000"/>
                </a:solidFill>
              </a:rPr>
            </a:br>
            <a:r>
              <a:rPr lang="tr-TR" sz="2400" b="1" i="1" dirty="0">
                <a:solidFill>
                  <a:srgbClr val="3333FF"/>
                </a:solidFill>
              </a:rPr>
              <a:t>(Birimin Geliştirmeye Açık Yönlerine dayalı olarak) </a:t>
            </a:r>
            <a:endParaRPr dirty="0"/>
          </a:p>
        </p:txBody>
      </p:sp>
      <p:sp>
        <p:nvSpPr>
          <p:cNvPr id="877" name="Google Shape;877;g3b60f6c908e_0_1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10.01.2026</a:t>
            </a:r>
            <a:endParaRPr/>
          </a:p>
        </p:txBody>
      </p:sp>
      <p:sp>
        <p:nvSpPr>
          <p:cNvPr id="878" name="Google Shape;878;g3b60f6c908e_0_1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80</a:t>
            </a:fld>
            <a:endParaRPr/>
          </a:p>
        </p:txBody>
      </p:sp>
      <p:graphicFrame>
        <p:nvGraphicFramePr>
          <p:cNvPr id="879" name="Google Shape;879;g3b60f6c908e_0_1109"/>
          <p:cNvGraphicFramePr/>
          <p:nvPr/>
        </p:nvGraphicFramePr>
        <p:xfrm>
          <a:off x="352697" y="2027207"/>
          <a:ext cx="11403875" cy="4104169"/>
        </p:xfrm>
        <a:graphic>
          <a:graphicData uri="http://schemas.openxmlformats.org/drawingml/2006/table">
            <a:tbl>
              <a:tblPr firstRow="1" firstCol="1" bandRow="1">
                <a:noFill/>
                <a:tableStyleId>{3673A5A6-AA55-4509-8DD8-B38B00E81409}</a:tableStyleId>
              </a:tblPr>
              <a:tblGrid>
                <a:gridCol w="6676175">
                  <a:extLst>
                    <a:ext uri="{9D8B030D-6E8A-4147-A177-3AD203B41FA5}">
                      <a16:colId xmlns:a16="http://schemas.microsoft.com/office/drawing/2014/main" val="20000"/>
                    </a:ext>
                  </a:extLst>
                </a:gridCol>
                <a:gridCol w="4727700">
                  <a:extLst>
                    <a:ext uri="{9D8B030D-6E8A-4147-A177-3AD203B41FA5}">
                      <a16:colId xmlns:a16="http://schemas.microsoft.com/office/drawing/2014/main" val="20001"/>
                    </a:ext>
                  </a:extLst>
                </a:gridCol>
              </a:tblGrid>
              <a:tr h="596725">
                <a:tc>
                  <a:txBody>
                    <a:bodyPr/>
                    <a:lstStyle/>
                    <a:p>
                      <a:pPr marL="0" marR="0" lvl="0" indent="0" algn="ctr" rtl="0">
                        <a:lnSpc>
                          <a:spcPct val="107000"/>
                        </a:lnSpc>
                        <a:spcBef>
                          <a:spcPts val="0"/>
                        </a:spcBef>
                        <a:spcAft>
                          <a:spcPts val="0"/>
                        </a:spcAft>
                        <a:buNone/>
                      </a:pPr>
                      <a:r>
                        <a:rPr lang="tr-TR" sz="3200"/>
                        <a:t>Planlanan Faaliyet, İş veya Süreçler</a:t>
                      </a:r>
                      <a:endParaRPr sz="32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3200"/>
                        <a:t>Açıklama</a:t>
                      </a:r>
                      <a:endParaRPr sz="32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84300">
                <a:tc>
                  <a:txBody>
                    <a:bodyPr/>
                    <a:lstStyle/>
                    <a:p>
                      <a:pPr marL="0" marR="0" lvl="0" indent="0" algn="l" rtl="0">
                        <a:lnSpc>
                          <a:spcPct val="107000"/>
                        </a:lnSpc>
                        <a:spcBef>
                          <a:spcPts val="0"/>
                        </a:spcBef>
                        <a:spcAft>
                          <a:spcPts val="0"/>
                        </a:spcAft>
                        <a:buNone/>
                      </a:pPr>
                      <a:r>
                        <a:rPr lang="tr-TR"/>
                        <a:t> Dijitalleşme: Dokümantasyon ve Arşiv Düzeni</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Kalite dokümanları, tutanaklar, toplantı kararları ve kanıt dosyaları için ortak klasör yapısı + isimlendirme standardı; erişim yetkileri ve KVKK uyumu sağlanacak.</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84300">
                <a:tc>
                  <a:txBody>
                    <a:bodyPr/>
                    <a:lstStyle/>
                    <a:p>
                      <a:pPr marL="0" marR="0" lvl="0" indent="0" algn="l" rtl="0">
                        <a:lnSpc>
                          <a:spcPct val="107000"/>
                        </a:lnSpc>
                        <a:spcBef>
                          <a:spcPts val="0"/>
                        </a:spcBef>
                        <a:spcAft>
                          <a:spcPts val="0"/>
                        </a:spcAft>
                        <a:buNone/>
                      </a:pPr>
                      <a:r>
                        <a:rPr lang="tr-TR"/>
                        <a:t> Proje Yazma / TÜBİTAK Başvuru Eğitimleri</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Proje fikri geliştirme, yöntem yazımı, bütçe-iş planı; hedef: yıl içinde en az 1 başvuru taslağı.</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84300">
                <a:tc>
                  <a:txBody>
                    <a:bodyPr/>
                    <a:lstStyle/>
                    <a:p>
                      <a:pPr marL="0" marR="0" lvl="0" indent="0" algn="l" rtl="0">
                        <a:lnSpc>
                          <a:spcPct val="107000"/>
                        </a:lnSpc>
                        <a:spcBef>
                          <a:spcPts val="0"/>
                        </a:spcBef>
                        <a:spcAft>
                          <a:spcPts val="0"/>
                        </a:spcAft>
                        <a:buNone/>
                      </a:pPr>
                      <a:r>
                        <a:rPr lang="tr-TR"/>
                        <a:t> Öğrenci Geri Bildirim Forumu</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Dönem ortasında öğrenci temsilcileriyle toplantı; sorun–çözüm–sorumlu–termin şeklinde karar tutanağı.</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84300">
                <a:tc>
                  <a:txBody>
                    <a:bodyPr/>
                    <a:lstStyle/>
                    <a:p>
                      <a:pPr marL="0" marR="0" lvl="0" indent="0" algn="l" rtl="0">
                        <a:lnSpc>
                          <a:spcPct val="107000"/>
                        </a:lnSpc>
                        <a:spcBef>
                          <a:spcPts val="0"/>
                        </a:spcBef>
                        <a:spcAft>
                          <a:spcPts val="0"/>
                        </a:spcAft>
                        <a:buNone/>
                      </a:pPr>
                      <a:r>
                        <a:rPr lang="tr-TR"/>
                        <a:t> Mezun–Sektör Buluşması / Kariyer Günü</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Mezunlar ve kurum temsilcileri davet edilerek mesleki beklentiler, staj ve istihdam koşulları konuşulacak; öneriler raporlanacak.</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84300">
                <a:tc>
                  <a:txBody>
                    <a:bodyPr/>
                    <a:lstStyle/>
                    <a:p>
                      <a:pPr marL="0" marR="0" lvl="0" indent="0" algn="l" rtl="0">
                        <a:lnSpc>
                          <a:spcPct val="107000"/>
                        </a:lnSpc>
                        <a:spcBef>
                          <a:spcPts val="0"/>
                        </a:spcBef>
                        <a:spcAft>
                          <a:spcPts val="0"/>
                        </a:spcAft>
                        <a:buNone/>
                      </a:pPr>
                      <a:r>
                        <a:rPr lang="tr-TR"/>
                        <a:t> Oryantasyon ve Birim Tanıtım Günü</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Eğitim-öğretim, staj, laboratuvar/simülasyon kuralları, danışmanlık ve iletişim kanalları tek oturumda anlatılacak; katılım listesi ve geri bildirim alınacak.</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84300">
                <a:tc>
                  <a:txBody>
                    <a:bodyPr/>
                    <a:lstStyle/>
                    <a:p>
                      <a:pPr marL="0" marR="0" lvl="0" indent="0" algn="l" rtl="0">
                        <a:lnSpc>
                          <a:spcPct val="107000"/>
                        </a:lnSpc>
                        <a:spcBef>
                          <a:spcPts val="0"/>
                        </a:spcBef>
                        <a:spcAft>
                          <a:spcPts val="0"/>
                        </a:spcAft>
                        <a:buNone/>
                      </a:pPr>
                      <a:r>
                        <a:rPr lang="tr-TR"/>
                        <a:t> Erken Uyarı Sistemi (Devamsızlık/başarı)</a:t>
                      </a:r>
                      <a:endParaRPr>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a:t>Riskli öğrenciyi erken tespit; danışmanlık görüşmesi protokolü.</a:t>
                      </a:r>
                      <a:endParaRPr>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bl>
          </a:graphicData>
        </a:graphic>
      </p:graphicFrame>
      <p:sp>
        <p:nvSpPr>
          <p:cNvPr id="880" name="Google Shape;880;g3b60f6c908e_0_1109"/>
          <p:cNvSpPr txBox="1"/>
          <p:nvPr/>
        </p:nvSpPr>
        <p:spPr>
          <a:xfrm>
            <a:off x="466747" y="5878286"/>
            <a:ext cx="4572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slayt ekleyiniz. </a:t>
            </a:r>
            <a:endParaRPr/>
          </a:p>
        </p:txBody>
      </p:sp>
      <p:pic>
        <p:nvPicPr>
          <p:cNvPr id="881" name="Google Shape;881;g3b60f6c908e_0_1109"/>
          <p:cNvPicPr preferRelativeResize="0"/>
          <p:nvPr/>
        </p:nvPicPr>
        <p:blipFill rotWithShape="1">
          <a:blip r:embed="rId3">
            <a:alphaModFix/>
          </a:blip>
          <a:srcRect/>
          <a:stretch/>
        </p:blipFill>
        <p:spPr>
          <a:xfrm>
            <a:off x="11756571" y="6286946"/>
            <a:ext cx="441500" cy="447632"/>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Shape 885"/>
        <p:cNvGrpSpPr/>
        <p:nvPr/>
      </p:nvGrpSpPr>
      <p:grpSpPr>
        <a:xfrm>
          <a:off x="0" y="0"/>
          <a:ext cx="0" cy="0"/>
          <a:chOff x="0" y="0"/>
          <a:chExt cx="0" cy="0"/>
        </a:xfrm>
      </p:grpSpPr>
      <p:sp>
        <p:nvSpPr>
          <p:cNvPr id="886" name="Google Shape;886;p78"/>
          <p:cNvSpPr txBox="1">
            <a:spLocks noGrp="1"/>
          </p:cNvSpPr>
          <p:nvPr>
            <p:ph type="title"/>
          </p:nvPr>
        </p:nvSpPr>
        <p:spPr>
          <a:xfrm>
            <a:off x="277091" y="713124"/>
            <a:ext cx="10283079" cy="77070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Birim 2026 Yılı İyileştirme Planı</a:t>
            </a:r>
            <a:br>
              <a:rPr lang="tr-TR" sz="3600" b="1">
                <a:solidFill>
                  <a:srgbClr val="FF0000"/>
                </a:solidFill>
              </a:rPr>
            </a:br>
            <a:r>
              <a:rPr lang="tr-TR" sz="2400" b="1" i="1">
                <a:solidFill>
                  <a:srgbClr val="3333FF"/>
                </a:solidFill>
              </a:rPr>
              <a:t>(Birimin Geliştirmeye Açık Yönlerine dayalı olarak) </a:t>
            </a:r>
            <a:endParaRPr sz="2400" b="1" i="1">
              <a:solidFill>
                <a:srgbClr val="3333FF"/>
              </a:solidFill>
            </a:endParaRPr>
          </a:p>
        </p:txBody>
      </p:sp>
      <p:sp>
        <p:nvSpPr>
          <p:cNvPr id="887" name="Google Shape;887;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888" name="Google Shape;888;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81</a:t>
            </a:fld>
            <a:endParaRPr/>
          </a:p>
        </p:txBody>
      </p:sp>
      <p:graphicFrame>
        <p:nvGraphicFramePr>
          <p:cNvPr id="889" name="Google Shape;889;p78"/>
          <p:cNvGraphicFramePr/>
          <p:nvPr/>
        </p:nvGraphicFramePr>
        <p:xfrm>
          <a:off x="352697" y="2027207"/>
          <a:ext cx="11403875" cy="3502525"/>
        </p:xfrm>
        <a:graphic>
          <a:graphicData uri="http://schemas.openxmlformats.org/drawingml/2006/table">
            <a:tbl>
              <a:tblPr firstRow="1" firstCol="1" bandRow="1">
                <a:noFill/>
                <a:tableStyleId>{3673A5A6-AA55-4509-8DD8-B38B00E81409}</a:tableStyleId>
              </a:tblPr>
              <a:tblGrid>
                <a:gridCol w="6676175">
                  <a:extLst>
                    <a:ext uri="{9D8B030D-6E8A-4147-A177-3AD203B41FA5}">
                      <a16:colId xmlns:a16="http://schemas.microsoft.com/office/drawing/2014/main" val="20000"/>
                    </a:ext>
                  </a:extLst>
                </a:gridCol>
                <a:gridCol w="4727700">
                  <a:extLst>
                    <a:ext uri="{9D8B030D-6E8A-4147-A177-3AD203B41FA5}">
                      <a16:colId xmlns:a16="http://schemas.microsoft.com/office/drawing/2014/main" val="20001"/>
                    </a:ext>
                  </a:extLst>
                </a:gridCol>
              </a:tblGrid>
              <a:tr h="596725">
                <a:tc>
                  <a:txBody>
                    <a:bodyPr/>
                    <a:lstStyle/>
                    <a:p>
                      <a:pPr marL="0" marR="0" lvl="0" indent="0" algn="ctr" rtl="0">
                        <a:lnSpc>
                          <a:spcPct val="107000"/>
                        </a:lnSpc>
                        <a:spcBef>
                          <a:spcPts val="0"/>
                        </a:spcBef>
                        <a:spcAft>
                          <a:spcPts val="0"/>
                        </a:spcAft>
                        <a:buNone/>
                      </a:pPr>
                      <a:r>
                        <a:rPr lang="tr-TR" sz="2000"/>
                        <a:t>Planlanan Faaliyet, İş veya Süreçler</a:t>
                      </a:r>
                      <a:endParaRPr sz="20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2000"/>
                        <a:t>Açıklama</a:t>
                      </a:r>
                      <a:endParaRPr sz="20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bl>
          </a:graphicData>
        </a:graphic>
      </p:graphicFrame>
      <p:sp>
        <p:nvSpPr>
          <p:cNvPr id="890" name="Google Shape;890;p78"/>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slayt ekleyiniz. </a:t>
            </a:r>
            <a:endParaRPr sz="1200" b="1" i="1">
              <a:solidFill>
                <a:srgbClr val="C00000"/>
              </a:solidFill>
              <a:latin typeface="Calibri"/>
              <a:ea typeface="Calibri"/>
              <a:cs typeface="Calibri"/>
              <a:sym typeface="Calibri"/>
            </a:endParaRPr>
          </a:p>
        </p:txBody>
      </p:sp>
      <p:pic>
        <p:nvPicPr>
          <p:cNvPr id="891" name="Google Shape;891;p78"/>
          <p:cNvPicPr preferRelativeResize="0"/>
          <p:nvPr/>
        </p:nvPicPr>
        <p:blipFill rotWithShape="1">
          <a:blip r:embed="rId3">
            <a:alphaModFix/>
          </a:blip>
          <a:srcRect/>
          <a:stretch/>
        </p:blipFill>
        <p:spPr>
          <a:xfrm>
            <a:off x="11756571" y="6286946"/>
            <a:ext cx="441500" cy="4476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895"/>
        <p:cNvGrpSpPr/>
        <p:nvPr/>
      </p:nvGrpSpPr>
      <p:grpSpPr>
        <a:xfrm>
          <a:off x="0" y="0"/>
          <a:ext cx="0" cy="0"/>
          <a:chOff x="0" y="0"/>
          <a:chExt cx="0" cy="0"/>
        </a:xfrm>
      </p:grpSpPr>
      <p:sp>
        <p:nvSpPr>
          <p:cNvPr id="896" name="Google Shape;896;p7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897" name="Google Shape;897;p7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898" name="Google Shape;898;p79"/>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899" name="Google Shape;899;p79"/>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79"/>
          <p:cNvSpPr txBox="1"/>
          <p:nvPr/>
        </p:nvSpPr>
        <p:spPr>
          <a:xfrm>
            <a:off x="0" y="2832099"/>
            <a:ext cx="12192000" cy="2870199"/>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Sorularınız ve Önerileriniz</a:t>
            </a:r>
            <a:endParaRPr/>
          </a:p>
        </p:txBody>
      </p:sp>
      <p:pic>
        <p:nvPicPr>
          <p:cNvPr id="901" name="Google Shape;901;p79"/>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902" name="Google Shape;902;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903" name="Google Shape;903;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82</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Shape 907"/>
        <p:cNvGrpSpPr/>
        <p:nvPr/>
      </p:nvGrpSpPr>
      <p:grpSpPr>
        <a:xfrm>
          <a:off x="0" y="0"/>
          <a:ext cx="0" cy="0"/>
          <a:chOff x="0" y="0"/>
          <a:chExt cx="0" cy="0"/>
        </a:xfrm>
      </p:grpSpPr>
      <p:sp>
        <p:nvSpPr>
          <p:cNvPr id="908" name="Google Shape;908;p8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909" name="Google Shape;909;p8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910" name="Google Shape;910;p80"/>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911" name="Google Shape;911;p80"/>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2" name="Google Shape;912;p80"/>
          <p:cNvSpPr txBox="1"/>
          <p:nvPr/>
        </p:nvSpPr>
        <p:spPr>
          <a:xfrm>
            <a:off x="318052" y="2524539"/>
            <a:ext cx="11529391" cy="3177760"/>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Katılımınız ve katkılarınız için teşekkür ederiz. </a:t>
            </a:r>
            <a:endParaRPr/>
          </a:p>
        </p:txBody>
      </p:sp>
      <p:pic>
        <p:nvPicPr>
          <p:cNvPr id="913" name="Google Shape;913;p80"/>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914" name="Google Shape;914;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915" name="Google Shape;915;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83</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44"/>
        <p:cNvGrpSpPr/>
        <p:nvPr/>
      </p:nvGrpSpPr>
      <p:grpSpPr>
        <a:xfrm>
          <a:off x="0" y="0"/>
          <a:ext cx="0" cy="0"/>
          <a:chOff x="0" y="0"/>
          <a:chExt cx="0" cy="0"/>
        </a:xfrm>
      </p:grpSpPr>
      <p:sp>
        <p:nvSpPr>
          <p:cNvPr id="245" name="Google Shape;245;p9"/>
          <p:cNvSpPr txBox="1">
            <a:spLocks noGrp="1"/>
          </p:cNvSpPr>
          <p:nvPr>
            <p:ph type="title"/>
          </p:nvPr>
        </p:nvSpPr>
        <p:spPr>
          <a:xfrm>
            <a:off x="341746" y="865079"/>
            <a:ext cx="10353963" cy="58834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Akademik Personel Sayısı (Birim Düzeyi)</a:t>
            </a:r>
            <a:endParaRPr sz="2800">
              <a:solidFill>
                <a:srgbClr val="FF0000"/>
              </a:solidFill>
            </a:endParaRPr>
          </a:p>
        </p:txBody>
      </p:sp>
      <p:sp>
        <p:nvSpPr>
          <p:cNvPr id="246" name="Google Shape;24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9.01.2026</a:t>
            </a:r>
            <a:endParaRPr/>
          </a:p>
        </p:txBody>
      </p:sp>
      <p:sp>
        <p:nvSpPr>
          <p:cNvPr id="247" name="Google Shape;24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a:t>
            </a:fld>
            <a:endParaRPr/>
          </a:p>
        </p:txBody>
      </p:sp>
      <p:graphicFrame>
        <p:nvGraphicFramePr>
          <p:cNvPr id="248" name="Google Shape;248;p9"/>
          <p:cNvGraphicFramePr/>
          <p:nvPr/>
        </p:nvGraphicFramePr>
        <p:xfrm>
          <a:off x="517232" y="2170544"/>
          <a:ext cx="11286825" cy="3091600"/>
        </p:xfrm>
        <a:graphic>
          <a:graphicData uri="http://schemas.openxmlformats.org/drawingml/2006/table">
            <a:tbl>
              <a:tblPr>
                <a:noFill/>
                <a:tableStyleId>{880628B8-0C30-4B26-9143-B2E0F5E3BE27}</a:tableStyleId>
              </a:tblPr>
              <a:tblGrid>
                <a:gridCol w="1230350">
                  <a:extLst>
                    <a:ext uri="{9D8B030D-6E8A-4147-A177-3AD203B41FA5}">
                      <a16:colId xmlns:a16="http://schemas.microsoft.com/office/drawing/2014/main" val="20000"/>
                    </a:ext>
                  </a:extLst>
                </a:gridCol>
                <a:gridCol w="1437125">
                  <a:extLst>
                    <a:ext uri="{9D8B030D-6E8A-4147-A177-3AD203B41FA5}">
                      <a16:colId xmlns:a16="http://schemas.microsoft.com/office/drawing/2014/main" val="20001"/>
                    </a:ext>
                  </a:extLst>
                </a:gridCol>
                <a:gridCol w="2050575">
                  <a:extLst>
                    <a:ext uri="{9D8B030D-6E8A-4147-A177-3AD203B41FA5}">
                      <a16:colId xmlns:a16="http://schemas.microsoft.com/office/drawing/2014/main" val="20002"/>
                    </a:ext>
                  </a:extLst>
                </a:gridCol>
                <a:gridCol w="2050575">
                  <a:extLst>
                    <a:ext uri="{9D8B030D-6E8A-4147-A177-3AD203B41FA5}">
                      <a16:colId xmlns:a16="http://schemas.microsoft.com/office/drawing/2014/main" val="20003"/>
                    </a:ext>
                  </a:extLst>
                </a:gridCol>
                <a:gridCol w="1641625">
                  <a:extLst>
                    <a:ext uri="{9D8B030D-6E8A-4147-A177-3AD203B41FA5}">
                      <a16:colId xmlns:a16="http://schemas.microsoft.com/office/drawing/2014/main" val="20004"/>
                    </a:ext>
                  </a:extLst>
                </a:gridCol>
                <a:gridCol w="1641625">
                  <a:extLst>
                    <a:ext uri="{9D8B030D-6E8A-4147-A177-3AD203B41FA5}">
                      <a16:colId xmlns:a16="http://schemas.microsoft.com/office/drawing/2014/main" val="20005"/>
                    </a:ext>
                  </a:extLst>
                </a:gridCol>
                <a:gridCol w="1234950">
                  <a:extLst>
                    <a:ext uri="{9D8B030D-6E8A-4147-A177-3AD203B41FA5}">
                      <a16:colId xmlns:a16="http://schemas.microsoft.com/office/drawing/2014/main" val="20006"/>
                    </a:ext>
                  </a:extLst>
                </a:gridCol>
              </a:tblGrid>
              <a:tr h="45710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gridSpan="5">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AKADEMİK PERSONEL SAYISI</a:t>
                      </a:r>
                      <a:endParaRPr sz="1600" b="1">
                        <a:solidFill>
                          <a:srgbClr val="FF0000"/>
                        </a:solidFill>
                        <a:latin typeface="Calibri"/>
                        <a:ea typeface="Calibri"/>
                        <a:cs typeface="Calibri"/>
                        <a:sym typeface="Calibri"/>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035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Prof. Dr.</a:t>
                      </a:r>
                      <a:endParaRPr sz="16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Doç. Dr.</a:t>
                      </a:r>
                      <a:endParaRPr sz="16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Dr. Öğr. Üyesi</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Arş. Gör.</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Öğr. Gör.</a:t>
                      </a:r>
                      <a:endParaRPr sz="16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7308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1</a:t>
                      </a:r>
                      <a:endParaRPr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2</a:t>
                      </a:r>
                      <a:endParaRPr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4</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1</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0</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8</a:t>
                      </a:r>
                      <a:endParaRPr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7001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a:t>
                      </a:r>
                      <a:endParaRPr b="1">
                        <a:latin typeface="Calibri"/>
                        <a:ea typeface="Calibri"/>
                        <a:cs typeface="Calibri"/>
                        <a:sym typeface="Calibri"/>
                      </a:endParaRPr>
                    </a:p>
                    <a:p>
                      <a:pPr marL="0" marR="0" lvl="0" indent="0" algn="ctr" rtl="0">
                        <a:lnSpc>
                          <a:spcPct val="107000"/>
                        </a:lnSpc>
                        <a:spcBef>
                          <a:spcPts val="0"/>
                        </a:spcBef>
                        <a:spcAft>
                          <a:spcPts val="0"/>
                        </a:spcAft>
                        <a:buNone/>
                      </a:pPr>
                      <a:r>
                        <a:rPr lang="tr-TR" b="1">
                          <a:latin typeface="Calibri"/>
                          <a:ea typeface="Calibri"/>
                          <a:cs typeface="Calibri"/>
                          <a:sym typeface="Calibri"/>
                        </a:rPr>
                        <a:t>1</a:t>
                      </a:r>
                      <a:endParaRPr/>
                    </a:p>
                    <a:p>
                      <a:pPr marL="0" marR="0" lvl="0" indent="0" algn="ctr" rtl="0">
                        <a:lnSpc>
                          <a:spcPct val="107000"/>
                        </a:lnSpc>
                        <a:spcBef>
                          <a:spcPts val="0"/>
                        </a:spcBef>
                        <a:spcAft>
                          <a:spcPts val="0"/>
                        </a:spcAft>
                        <a:buNone/>
                      </a:pPr>
                      <a:endParaRPr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4</a:t>
                      </a:r>
                      <a:endParaRPr b="1">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2</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2</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0</a:t>
                      </a:r>
                      <a:endParaRPr b="1">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b="1">
                          <a:latin typeface="Calibri"/>
                          <a:ea typeface="Calibri"/>
                          <a:cs typeface="Calibri"/>
                          <a:sym typeface="Calibri"/>
                        </a:rPr>
                        <a:t> 9</a:t>
                      </a:r>
                      <a:endParaRPr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700100">
                <a:tc>
                  <a:txBody>
                    <a:bodyPr/>
                    <a:lstStyle/>
                    <a:p>
                      <a:pPr marL="0" marR="0" lvl="0" indent="0" algn="ctr"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6737</Words>
  <Application>Microsoft Office PowerPoint</Application>
  <PresentationFormat>Geniş ekran</PresentationFormat>
  <Paragraphs>3063</Paragraphs>
  <Slides>83</Slides>
  <Notes>83</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83</vt:i4>
      </vt:variant>
    </vt:vector>
  </HeadingPairs>
  <TitlesOfParts>
    <vt:vector size="88" baseType="lpstr">
      <vt:lpstr>Arial</vt:lpstr>
      <vt:lpstr>Calibri</vt:lpstr>
      <vt:lpstr>Times New Roman</vt:lpstr>
      <vt:lpstr>Office Teması</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PowerPoint Sunusu</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YBS Programı Ders Görevlendirme Analizi  (Her Ana Bilim - Sanat Dalı/ Program için ayrı ayrı hazırlayınız. </vt:lpstr>
      <vt:lpstr>AYAY Programı Ders Görevlendirme Analizi  (Her Ana Bilim - Sanat Dalı/ Program için ayrı ayrı hazırlayınız. </vt:lpstr>
      <vt:lpstr>Birim Ders Görevlendirme Analizi </vt:lpstr>
      <vt:lpstr>AYAY Bölümü Ders Yükü Ortalaması (Saat)</vt:lpstr>
      <vt:lpstr>YBS Bölümü Ders Yükü Ortalaması (Saat)</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AYAY Bölümü Program Dersleri Analizi-1</vt:lpstr>
      <vt:lpstr>YBS Bölümü Program Dersleri Analizi</vt:lpstr>
      <vt:lpstr>Birim Program Dersleri Analizi</vt:lpstr>
      <vt:lpstr>AYAY Bölümü Program Dersleri Analizi-2*</vt:lpstr>
      <vt:lpstr>Birim Öğretim Programları Haftalık Ders Saati  (Teorik-T ve Uygulama-U)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AYAY Bilimsel, Sosyal, Kültürel ve Sportif Faaliyetler</vt:lpstr>
      <vt:lpstr>YBS Bölümü Bilimsel, Sosyal, Kültürel ve Sportif Faaliyetler</vt:lpstr>
      <vt:lpstr>Birim Bilimsel, Sosyal, Kültürel ve Sportif Faaliyetler</vt:lpstr>
      <vt:lpstr>Bilimsel, Sosyal, Kültürel ve Sportif Ödüller ile Başarılar</vt:lpstr>
      <vt:lpstr>PowerPoint Sunusu</vt:lpstr>
      <vt:lpstr>Uluslararası İşbirlikleri (Ortak Programlar ve Projeler)</vt:lpstr>
      <vt:lpstr>YBS Bölümü 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Güçlü Yönleri</vt:lpstr>
      <vt:lpstr>Öz Değerlendirme: Birimin Geliştirmeye Açık Yönleri</vt:lpstr>
      <vt:lpstr>Öz Değerlendirme: Birimin Geliştirmeye Açık Yönleri</vt:lpstr>
      <vt:lpstr>Birim 2026 Yılı İyileştirme Planı (Birimin Geliştirmeye Açık Yönlerine dayalı olarak) </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Windows User</cp:lastModifiedBy>
  <cp:revision>32</cp:revision>
  <dcterms:created xsi:type="dcterms:W3CDTF">2021-05-17T12:15:06Z</dcterms:created>
  <dcterms:modified xsi:type="dcterms:W3CDTF">2026-01-13T12:58:13Z</dcterms:modified>
</cp:coreProperties>
</file>