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7" r:id="rId2"/>
    <p:sldId id="330" r:id="rId3"/>
    <p:sldId id="493" r:id="rId4"/>
    <p:sldId id="286" r:id="rId5"/>
    <p:sldId id="503" r:id="rId6"/>
    <p:sldId id="504" r:id="rId7"/>
    <p:sldId id="494" r:id="rId8"/>
    <p:sldId id="496" r:id="rId9"/>
    <p:sldId id="298" r:id="rId10"/>
    <p:sldId id="340" r:id="rId11"/>
    <p:sldId id="299" r:id="rId12"/>
    <p:sldId id="497" r:id="rId13"/>
    <p:sldId id="351" r:id="rId14"/>
    <p:sldId id="498" r:id="rId15"/>
    <p:sldId id="491" r:id="rId16"/>
    <p:sldId id="453" r:id="rId17"/>
    <p:sldId id="472" r:id="rId18"/>
    <p:sldId id="454" r:id="rId19"/>
    <p:sldId id="473" r:id="rId20"/>
    <p:sldId id="455" r:id="rId21"/>
    <p:sldId id="456" r:id="rId22"/>
    <p:sldId id="342" r:id="rId23"/>
    <p:sldId id="347" r:id="rId24"/>
    <p:sldId id="505" r:id="rId25"/>
    <p:sldId id="411" r:id="rId26"/>
    <p:sldId id="350" r:id="rId27"/>
    <p:sldId id="427" r:id="rId28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793"/>
    <a:srgbClr val="3333FF"/>
    <a:srgbClr val="0066FF"/>
    <a:srgbClr val="0000CC"/>
    <a:srgbClr val="000099"/>
    <a:srgbClr val="962E2E"/>
    <a:srgbClr val="FDCBCC"/>
    <a:srgbClr val="EAEFF7"/>
    <a:srgbClr val="FEECEC"/>
    <a:srgbClr val="F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66" d="100"/>
          <a:sy n="66" d="100"/>
        </p:scale>
        <p:origin x="49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ÜNİVERSİTESİ </a:t>
            </a:r>
          </a:p>
          <a:p>
            <a:pPr>
              <a:lnSpc>
                <a:spcPct val="114000"/>
              </a:lnSpc>
            </a:pPr>
            <a:endParaRPr lang="tr-TR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5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İSLAMİ İLİMLER</a:t>
            </a:r>
          </a:p>
          <a:p>
            <a:pPr>
              <a:lnSpc>
                <a:spcPct val="114000"/>
              </a:lnSpc>
            </a:pPr>
            <a:r>
              <a:rPr lang="tr-TR" sz="5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UYGULAMA VE ARAŞTIRMA MERKEZİ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80" y="853920"/>
            <a:ext cx="10278377" cy="61622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3600" b="1" dirty="0">
                <a:solidFill>
                  <a:srgbClr val="3333FF"/>
                </a:solidFill>
                <a:latin typeface="+mn-lt"/>
              </a:rPr>
              <a:t>Hizmet Alanları</a:t>
            </a:r>
            <a:endParaRPr lang="tr-TR" sz="36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F372-F79F-47DF-8DAA-DBE12665072C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7" name="Akış Çizelgesi: Toplam Birleşimi 6"/>
          <p:cNvSpPr/>
          <p:nvPr/>
        </p:nvSpPr>
        <p:spPr>
          <a:xfrm>
            <a:off x="11801284" y="6586463"/>
            <a:ext cx="234962" cy="270024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lt Başlık 6">
            <a:extLst>
              <a:ext uri="{FF2B5EF4-FFF2-40B4-BE49-F238E27FC236}">
                <a16:creationId xmlns:a16="http://schemas.microsoft.com/office/drawing/2014/main" id="{3D0E0F35-B149-3194-103B-F1D35832EEFB}"/>
              </a:ext>
            </a:extLst>
          </p:cNvPr>
          <p:cNvSpPr txBox="1">
            <a:spLocks/>
          </p:cNvSpPr>
          <p:nvPr/>
        </p:nvSpPr>
        <p:spPr>
          <a:xfrm>
            <a:off x="642147" y="2601119"/>
            <a:ext cx="1048594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>
                <a:solidFill>
                  <a:srgbClr val="3333FF"/>
                </a:solidFill>
              </a:rPr>
              <a:t>MERKEZ BÜNYESİNDE HİZMET ALANI OLARAK YALNIZCA MÜDÜR ODASI BULUNMAKTADIR.</a:t>
            </a:r>
            <a:endParaRPr lang="tr-TR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87564"/>
              </p:ext>
            </p:extLst>
          </p:nvPr>
        </p:nvGraphicFramePr>
        <p:xfrm>
          <a:off x="595085" y="1902691"/>
          <a:ext cx="10929257" cy="390302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623077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4306180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</a:tblGrid>
              <a:tr h="780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dirty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4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dirty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4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780605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effectLst/>
                        </a:rPr>
                        <a:t>Masaüstü Bilgisayar</a:t>
                      </a:r>
                      <a:endParaRPr lang="tr-TR" sz="4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780605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effectLst/>
                        </a:rPr>
                        <a:t>Taşınabilir Bilgisayar </a:t>
                      </a:r>
                      <a:endParaRPr lang="tr-TR" sz="4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780605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4000" b="1" dirty="0">
                          <a:effectLst/>
                        </a:rPr>
                        <a:t>Yazıcı</a:t>
                      </a:r>
                      <a:endParaRPr lang="tr-TR" sz="40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780605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4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703385" y="5998286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*Bu cihazların dışında varsa lütfen tabloya ekleyiniz. </a:t>
            </a:r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51345" y="2521383"/>
            <a:ext cx="10402455" cy="3177453"/>
          </a:xfrm>
        </p:spPr>
        <p:txBody>
          <a:bodyPr>
            <a:normAutofit fontScale="40000" lnSpcReduction="20000"/>
          </a:bodyPr>
          <a:lstStyle/>
          <a:p>
            <a:r>
              <a:rPr lang="tr-TR" sz="18500" b="1" dirty="0">
                <a:solidFill>
                  <a:srgbClr val="3333FF"/>
                </a:solidFill>
              </a:rPr>
              <a:t>Araştırma ve Geliştirme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FF0000"/>
                </a:solidFill>
              </a:rPr>
              <a:t>Bilimsel, Sosyal, Kültürel ve Sportif Faaliyetler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035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5" y="631371"/>
            <a:ext cx="10381672" cy="763320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Araştırma ve Geliştirme Faaliyetleri</a:t>
            </a:r>
            <a:r>
              <a:rPr lang="tr-TR" sz="2800" b="1" dirty="0">
                <a:solidFill>
                  <a:srgbClr val="FF0000"/>
                </a:solidFill>
                <a:latin typeface="+mn-lt"/>
              </a:rPr>
              <a:t>: </a:t>
            </a:r>
            <a:br>
              <a:rPr lang="tr-TR" sz="2800" b="1" dirty="0">
                <a:solidFill>
                  <a:srgbClr val="FF0000"/>
                </a:solidFill>
                <a:latin typeface="+mn-lt"/>
              </a:rPr>
            </a:br>
            <a:r>
              <a:rPr lang="tr-TR" sz="2800" b="1" dirty="0">
                <a:solidFill>
                  <a:srgbClr val="3333FF"/>
                </a:solidFill>
                <a:latin typeface="+mn-lt"/>
                <a:cs typeface="Calibri" panose="020F0502020204030204" pitchFamily="34" charset="0"/>
              </a:rPr>
              <a:t>Yıllara Göre Proje Bilgileri</a:t>
            </a:r>
            <a:endParaRPr lang="tr-TR" sz="2800" b="1" dirty="0">
              <a:solidFill>
                <a:srgbClr val="3333FF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2755-4502-4108-AEFF-F2B1AEC25DB8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05812"/>
              </p:ext>
            </p:extLst>
          </p:nvPr>
        </p:nvGraphicFramePr>
        <p:xfrm>
          <a:off x="274321" y="1907802"/>
          <a:ext cx="11656422" cy="397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258138">
                  <a:extLst>
                    <a:ext uri="{9D8B030D-6E8A-4147-A177-3AD203B41FA5}">
                      <a16:colId xmlns:a16="http://schemas.microsoft.com/office/drawing/2014/main" val="163935098"/>
                    </a:ext>
                  </a:extLst>
                </a:gridCol>
                <a:gridCol w="759936">
                  <a:extLst>
                    <a:ext uri="{9D8B030D-6E8A-4147-A177-3AD203B41FA5}">
                      <a16:colId xmlns:a16="http://schemas.microsoft.com/office/drawing/2014/main" val="1347630180"/>
                    </a:ext>
                  </a:extLst>
                </a:gridCol>
                <a:gridCol w="638348">
                  <a:extLst>
                    <a:ext uri="{9D8B030D-6E8A-4147-A177-3AD203B41FA5}">
                      <a16:colId xmlns:a16="http://schemas.microsoft.com/office/drawing/2014/main" val="3262295761"/>
                    </a:ext>
                  </a:extLst>
                </a:gridCol>
              </a:tblGrid>
              <a:tr h="323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ARAŞTIRMA PROJELERİ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2024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2025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65912954"/>
                  </a:ext>
                </a:extLst>
              </a:tr>
              <a:tr h="484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(1) Başarı ile tamamlanmış AB çerçeve programı bilimsel araştırma proje sayısı (Koordinatör/ alt koordinatör/yürütücü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898984129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 ile tamamlanmış 1. Madde dışındaki uluslararası destekli bilimsel araştırma proje (Derleme ve rapor hazırlama çalışmaları hariç) sayısı 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850835826"/>
                  </a:ext>
                </a:extLst>
              </a:tr>
              <a:tr h="326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TÜBİTAK Ar-Ge proje (ARDEB, TEYDEB, KAMAG, vb.)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2310762055"/>
                  </a:ext>
                </a:extLst>
              </a:tr>
              <a:tr h="2465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Diğer TÜBİTAK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913348474"/>
                  </a:ext>
                </a:extLst>
              </a:tr>
              <a:tr h="4158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Üniversite dışındaki kamu kurumlarıyla yapılan başarıyla tamamlanmış bilimsel araştırma proje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1154197651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Üniversite Bilimsel Araştırma Projeleri (BAP) Koordinatörlüğü destekli araştırma projesi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484504468"/>
                  </a:ext>
                </a:extLst>
              </a:tr>
              <a:tr h="6196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Başarıyla tamamlanmış diğer ulusal bilimsel araştırma projesi (TTO ve sanayi kuruluşları ile yapılan Ar-Ge projeleri, vb.) (derleme ve rapor hazırlama çalışmaları hariç) sayısı (Yürütücü olmak)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3697897285"/>
                  </a:ext>
                </a:extLst>
              </a:tr>
              <a:tr h="2993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TOPLAM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8" marR="9068" marT="9068" marB="0" anchor="ctr"/>
                </a:tc>
                <a:extLst>
                  <a:ext uri="{0D108BD9-81ED-4DB2-BD59-A6C34878D82A}">
                    <a16:rowId xmlns:a16="http://schemas.microsoft.com/office/drawing/2014/main" val="4282745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3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7CC8BC-E4C0-DE26-FC3A-55B5D1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09" y="783771"/>
            <a:ext cx="10560505" cy="66734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Bilimsel, Sosyal ve Kültürel Faaliyetler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853F-0A03-4649-8FC9-B14B1A95AEC8}" type="datetime1">
              <a:rPr lang="tr-TR" smtClean="0"/>
              <a:pPr/>
              <a:t>14.01.2026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341075" y="607935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*Bu etkinliklerin dışında varsa lütfen tabloya ekleyiniz. 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89381"/>
              </p:ext>
            </p:extLst>
          </p:nvPr>
        </p:nvGraphicFramePr>
        <p:xfrm>
          <a:off x="400879" y="1914092"/>
          <a:ext cx="11378745" cy="40295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186267">
                  <a:extLst>
                    <a:ext uri="{9D8B030D-6E8A-4147-A177-3AD203B41FA5}">
                      <a16:colId xmlns:a16="http://schemas.microsoft.com/office/drawing/2014/main" val="1512283553"/>
                    </a:ext>
                  </a:extLst>
                </a:gridCol>
                <a:gridCol w="1114979">
                  <a:extLst>
                    <a:ext uri="{9D8B030D-6E8A-4147-A177-3AD203B41FA5}">
                      <a16:colId xmlns:a16="http://schemas.microsoft.com/office/drawing/2014/main" val="2941615692"/>
                    </a:ext>
                  </a:extLst>
                </a:gridCol>
                <a:gridCol w="765708">
                  <a:extLst>
                    <a:ext uri="{9D8B030D-6E8A-4147-A177-3AD203B41FA5}">
                      <a16:colId xmlns:a16="http://schemas.microsoft.com/office/drawing/2014/main" val="3849964202"/>
                    </a:ext>
                  </a:extLst>
                </a:gridCol>
                <a:gridCol w="4674853">
                  <a:extLst>
                    <a:ext uri="{9D8B030D-6E8A-4147-A177-3AD203B41FA5}">
                      <a16:colId xmlns:a16="http://schemas.microsoft.com/office/drawing/2014/main" val="1885514975"/>
                    </a:ext>
                  </a:extLst>
                </a:gridCol>
                <a:gridCol w="861050">
                  <a:extLst>
                    <a:ext uri="{9D8B030D-6E8A-4147-A177-3AD203B41FA5}">
                      <a16:colId xmlns:a16="http://schemas.microsoft.com/office/drawing/2014/main" val="2981608465"/>
                    </a:ext>
                  </a:extLst>
                </a:gridCol>
                <a:gridCol w="775888">
                  <a:extLst>
                    <a:ext uri="{9D8B030D-6E8A-4147-A177-3AD203B41FA5}">
                      <a16:colId xmlns:a16="http://schemas.microsoft.com/office/drawing/2014/main" val="3219867409"/>
                    </a:ext>
                  </a:extLst>
                </a:gridCol>
              </a:tblGrid>
              <a:tr h="502650"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Faaliyet Türü</a:t>
                      </a:r>
                      <a:endParaRPr lang="tr-TR" sz="2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2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25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906734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Konferans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Kültür-Eğitim Gezisi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408491658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Seminer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Tören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278280707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Eğitim Programı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Sergi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57503645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Kişisel Gelişim Kursu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Bilgilendirme ve Tanıtım Toplantısı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400936759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Atölye Etkinliği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Tören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317973444"/>
                  </a:ext>
                </a:extLst>
              </a:tr>
              <a:tr h="502650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Sempozyum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Sosyal Etkinlik</a:t>
                      </a:r>
                      <a:endParaRPr lang="tr-TR" sz="25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862991955"/>
                  </a:ext>
                </a:extLst>
              </a:tr>
              <a:tr h="5109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25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Webiner</a:t>
                      </a:r>
                      <a:endParaRPr lang="tr-TR" sz="25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5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30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30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30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90030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6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indow dir="ver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2026 YILI İYİLEŞTİRME PLANI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41536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39174"/>
              </p:ext>
            </p:extLst>
          </p:nvPr>
        </p:nvGraphicFramePr>
        <p:xfrm>
          <a:off x="785192" y="1908314"/>
          <a:ext cx="10634869" cy="40154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61817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1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3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627288"/>
              </p:ext>
            </p:extLst>
          </p:nvPr>
        </p:nvGraphicFramePr>
        <p:xfrm>
          <a:off x="397563" y="1967947"/>
          <a:ext cx="11390246" cy="37572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FİZİKSEL ALTYAPI VE TESİSLER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ARAŞTIRMA VE GELİŞTİRME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2000" b="1" dirty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21774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4 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3 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533783"/>
              </p:ext>
            </p:extLst>
          </p:nvPr>
        </p:nvGraphicFramePr>
        <p:xfrm>
          <a:off x="326570" y="2011681"/>
          <a:ext cx="11600387" cy="34839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682D34C-CFC3-13DB-6836-75A3F372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7966" y="2086230"/>
            <a:ext cx="1179404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Kamuoyunu bilgilendirme ve hesap verebilirlik mekanizmalarının aktif kullanılması (web sitesi, duyurular, etkinlikler)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Entegre bilgi yönetim sisteminin (UBYS) etkin kullanımı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Eğitim programlarının tasarımı ve yürütülmesinde sistematik yapı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Öğrenci merkezli öğretim yöntemlerinin uygulanması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Akademik destek hizmetleri ve sosyal–kültürel faaliyetlerin sürekliliği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Araştırma kaynaklarının etkin kullanımı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Toplumsal katkı faaliyetlerinde güçlü paydaş iş birlikleri</a:t>
            </a:r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7CB44CA-D7CE-8EC4-BB7E-99D1DD653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8709" y="2147486"/>
            <a:ext cx="113871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İdari ve akademik personel sayısının yetersizliği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Stratejik planın bulunmaması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Finansal yönetim süreçlerinin kurumsallaşmamış olması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Süreç yönetimi ve dokümantasyonun sınırlı olması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Öğrenci geri bildirim sistemlerinin bulunmaması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Uluslararasılaşma faaliyetlerinin henüz başlatılamamış olması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Fiziksel altyapının (müstakil mekân) bulunmaması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Toplumsal katkı faaliyetleri için kaynak çeşitliliğinin sınırlı olması</a:t>
            </a:r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73E75-D91D-12F7-EA38-C822E7EC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FA5BE784-7482-B889-E82F-D89B45C9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Birim 2026 Yılı İyileştirme Planı - 1</a:t>
            </a:r>
            <a:b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57064C7-6D8F-A551-03A0-688B8352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B9BABC3E-CFDF-0562-782F-5863E1A7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68AB1761-33B6-24DD-4354-C7F457337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3644"/>
              </p:ext>
            </p:extLst>
          </p:nvPr>
        </p:nvGraphicFramePr>
        <p:xfrm>
          <a:off x="277091" y="1877675"/>
          <a:ext cx="11403874" cy="408483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19324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521062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Planlanan Faaliyet,</a:t>
                      </a:r>
                      <a:r>
                        <a:rPr lang="tr-TR" sz="3200" baseline="0" dirty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Personel ihtiyacının resmî yazı ile bildirilmesi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İdari personel ihtiyacının Rektörlüğe iletilmesi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Temel iş akışlarının yazılı hale getirilmesi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Merkezde yürütülen başlıca faaliyetlere ilişkin basit iş akış şemalarının hazırlanması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Fiziksel imkânların etkin kullanımı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Fakülte derslik ve mekânlarının planlı şekilde kullanılmasının sürdürülmesi ayrıca imkanlar dahilinde merkeze ait mekanların oluşturulması.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Dış paydaşlarla iş birliği faaliyetlerinin sürdürülmesi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Fakülte, Milli Eğitim, </a:t>
                      </a:r>
                      <a:r>
                        <a:rPr lang="tr-TR" sz="2000" dirty="0"/>
                        <a:t>Müftülük, belediye ve diğer kurumlarla ortak etkinliklerin devam ettirilmesi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Fakülte derslik ve mekânlarının planlı şekilde kullanılmasının sürdürülmesi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Yapılan etkinliklerin kısa faaliyet raporlarıyla belgelenmesi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9AE4B04D-B235-F0D3-61C7-511A433C3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Birim 2026 Yılı İyileştirme Planı - 2</a:t>
            </a:r>
            <a:b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82804"/>
              </p:ext>
            </p:extLst>
          </p:nvPr>
        </p:nvGraphicFramePr>
        <p:xfrm>
          <a:off x="352697" y="1864645"/>
          <a:ext cx="11403874" cy="428023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67617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472769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Planlanan Faaliyet,</a:t>
                      </a:r>
                      <a:r>
                        <a:rPr lang="tr-TR" sz="3200" baseline="0" dirty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Öğrenci memnuniyet anketi hazırlanması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r>
                        <a:rPr lang="tr-TR" sz="2000" dirty="0"/>
                        <a:t>Eğitim programları için kısa bir geri bildirim formu oluşturulması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Temel iş akışlarının yazılı hale getirilmesi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Merkezde yürütülen başlıca faaliyetlere ilişkin basit iş akış şemalarının hazırlanması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Kalite Kurulu toplantılarının düzenli yapılması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Yılda en az 2 kez toplanarak kalite süreçlerinin değerlendirilmesi ve kararların kayıt altına alınması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Web sayfasının düzenli güncellenmesi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/>
                        <a:t>Faaliyet, duyuru ve etkinlik bilgilerinin güncel tutulması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Uluslararasılaşma konusunda ön hazırlık yapılması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r-TR" sz="2000" dirty="0"/>
                        <a:t>Erasmus ve benzeri programlar hakkında bilgi toplanması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2D83-95B8-46AE-85C4-5EFF99811C68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YÖNETİM</a:t>
            </a:r>
            <a:endParaRPr lang="tr-TR" sz="40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6BA3D8F0-5AD3-8F74-A07F-E1B1450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02980"/>
              </p:ext>
            </p:extLst>
          </p:nvPr>
        </p:nvGraphicFramePr>
        <p:xfrm>
          <a:off x="362857" y="1999034"/>
          <a:ext cx="11472308" cy="40434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25372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11051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  <a:gridCol w="1936422">
                  <a:extLst>
                    <a:ext uri="{9D8B030D-6E8A-4147-A177-3AD203B41FA5}">
                      <a16:colId xmlns:a16="http://schemas.microsoft.com/office/drawing/2014/main" val="3510244880"/>
                    </a:ext>
                  </a:extLst>
                </a:gridCol>
              </a:tblGrid>
              <a:tr h="599023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500" b="1" dirty="0">
                          <a:solidFill>
                            <a:srgbClr val="3333FF"/>
                          </a:solidFill>
                          <a:effectLst/>
                        </a:rPr>
                        <a:t>Birim Yöneticisi</a:t>
                      </a:r>
                      <a:endParaRPr lang="tr-TR" sz="35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 err="1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3500" b="1" dirty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500" b="1" dirty="0">
                        <a:solidFill>
                          <a:srgbClr val="3333FF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1666857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effectLst/>
                        </a:rPr>
                        <a:t>Müdür</a:t>
                      </a:r>
                      <a:endParaRPr lang="tr-TR" sz="3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</a:rPr>
                        <a:t>Doç. Dr. Süleyman GÜR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3500" b="1" dirty="0">
                        <a:solidFill>
                          <a:srgbClr val="962E2E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1659214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effectLst/>
                        </a:rPr>
                        <a:t>Müdür Yardımcısı</a:t>
                      </a:r>
                      <a:endParaRPr lang="tr-TR" sz="3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Öğr. Gör. Ahmet Cevdet KARACA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r-TR" sz="3500" b="1" dirty="0">
                        <a:solidFill>
                          <a:srgbClr val="48579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</a:tbl>
          </a:graphicData>
        </a:graphic>
      </p:graphicFrame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0" name="Resim 9" descr="giyim, insan yüzü, takım elbise, kişi, şahı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6476FBD-83E5-D22A-3EB4-1DB04D89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125" y="2813561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sim 11" descr="giyim, insan yüzü, takım elbise, kişi, şahıs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C149091-2E90-049C-71F0-7DEA8895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25" y="4520878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5D795-7EE8-EA31-CD0C-28F071BC8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9A1D9D-DB6E-4559-8C96-E9DF8D03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YÖNETİM KURULU</a:t>
            </a:r>
            <a:endParaRPr lang="tr-TR" sz="40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B12F1F4C-92D4-4B20-6F22-DA7A3C7EE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006464"/>
              </p:ext>
            </p:extLst>
          </p:nvPr>
        </p:nvGraphicFramePr>
        <p:xfrm>
          <a:off x="301171" y="1911887"/>
          <a:ext cx="11589657" cy="43045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25193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7564464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683645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500" b="1" dirty="0">
                          <a:solidFill>
                            <a:srgbClr val="3333FF"/>
                          </a:solidFill>
                          <a:effectLst/>
                        </a:rPr>
                        <a:t>Görevi</a:t>
                      </a:r>
                      <a:endParaRPr lang="tr-TR" sz="35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 err="1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3500" b="1" dirty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effectLst/>
                        </a:rPr>
                        <a:t>Müdür</a:t>
                      </a:r>
                      <a:endParaRPr lang="tr-TR" sz="3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</a:rPr>
                        <a:t>Doç. Dr. Süleyman GÜR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effectLst/>
                        </a:rPr>
                        <a:t>Müdür Yardımcısı</a:t>
                      </a:r>
                      <a:endParaRPr lang="tr-TR" sz="3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Öğr. Gör. Ahmet Cevdet KARACA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6107159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Üye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Dr. Eyüp ÖZTÜRK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97100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Üye</a:t>
                      </a:r>
                      <a:endParaRPr lang="tr-TR" sz="3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Doç. Dr. Selim DEMİRCİ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2840155"/>
                  </a:ext>
                </a:extLst>
              </a:tr>
              <a:tr h="683645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Üye</a:t>
                      </a:r>
                      <a:endParaRPr lang="tr-TR" sz="35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5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Doç. Dr. Şenol SAYLAN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0772807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559679A-F65C-5EEE-54E4-FCC86B66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F707C13-9BFF-E10A-4F5A-1224FB09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4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982F8-864E-C832-28D1-622EF5D12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ED9AD5-0889-F47D-6482-0DB2E853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KALİTE KURULU</a:t>
            </a:r>
            <a:endParaRPr lang="tr-TR" sz="4000" b="1" dirty="0">
              <a:solidFill>
                <a:srgbClr val="3333FF"/>
              </a:solidFill>
              <a:latin typeface="+mn-lt"/>
            </a:endParaRPr>
          </a:p>
        </p:txBody>
      </p:sp>
      <p:graphicFrame>
        <p:nvGraphicFramePr>
          <p:cNvPr id="8" name="Tablo 7">
            <a:extLst>
              <a:ext uri="{FF2B5EF4-FFF2-40B4-BE49-F238E27FC236}">
                <a16:creationId xmlns:a16="http://schemas.microsoft.com/office/drawing/2014/main" id="{022BF86F-50D7-2F73-9C03-84E76C2F7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24058"/>
              </p:ext>
            </p:extLst>
          </p:nvPr>
        </p:nvGraphicFramePr>
        <p:xfrm>
          <a:off x="297543" y="1984458"/>
          <a:ext cx="11618686" cy="41018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9557">
                  <a:extLst>
                    <a:ext uri="{9D8B030D-6E8A-4147-A177-3AD203B41FA5}">
                      <a16:colId xmlns:a16="http://schemas.microsoft.com/office/drawing/2014/main" val="3558825440"/>
                    </a:ext>
                  </a:extLst>
                </a:gridCol>
                <a:gridCol w="6609129">
                  <a:extLst>
                    <a:ext uri="{9D8B030D-6E8A-4147-A177-3AD203B41FA5}">
                      <a16:colId xmlns:a16="http://schemas.microsoft.com/office/drawing/2014/main" val="481897459"/>
                    </a:ext>
                  </a:extLst>
                </a:gridCol>
              </a:tblGrid>
              <a:tr h="820374">
                <a:tc>
                  <a:txBody>
                    <a:bodyPr/>
                    <a:lstStyle/>
                    <a:p>
                      <a:pPr marL="360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4000" b="1" dirty="0">
                          <a:solidFill>
                            <a:srgbClr val="3333FF"/>
                          </a:solidFill>
                          <a:effectLst/>
                        </a:rPr>
                        <a:t>Görevi</a:t>
                      </a:r>
                      <a:endParaRPr lang="tr-TR" sz="40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dirty="0" err="1">
                          <a:solidFill>
                            <a:srgbClr val="3333FF"/>
                          </a:solidFill>
                          <a:effectLst/>
                        </a:rPr>
                        <a:t>Ünvanı</a:t>
                      </a:r>
                      <a:r>
                        <a:rPr lang="tr-TR" sz="4000" b="1" dirty="0">
                          <a:solidFill>
                            <a:srgbClr val="3333FF"/>
                          </a:solidFill>
                          <a:effectLst/>
                        </a:rPr>
                        <a:t> Adı Soyadı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158544"/>
                  </a:ext>
                </a:extLst>
              </a:tr>
              <a:tr h="820374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Başkan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dirty="0">
                          <a:solidFill>
                            <a:srgbClr val="485793"/>
                          </a:solidFill>
                          <a:effectLst/>
                          <a:latin typeface="+mn-lt"/>
                        </a:rPr>
                        <a:t>Doç. Dr. Süleyman GÜR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922710"/>
                  </a:ext>
                </a:extLst>
              </a:tr>
              <a:tr h="820374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Üye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Prof. Dr. Eyüp ÖZTÜRK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597100"/>
                  </a:ext>
                </a:extLst>
              </a:tr>
              <a:tr h="820374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Üye</a:t>
                      </a:r>
                      <a:endParaRPr lang="tr-TR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40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Doç. Dr. Selim DEMİRCİ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2840155"/>
                  </a:ext>
                </a:extLst>
              </a:tr>
              <a:tr h="820374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Üye</a:t>
                      </a:r>
                      <a:endParaRPr lang="tr-TR" sz="40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4000" b="1" dirty="0">
                          <a:solidFill>
                            <a:srgbClr val="48579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Doç. Dr. Şenol SAYLAN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0772807"/>
                  </a:ext>
                </a:extLst>
              </a:tr>
            </a:tbl>
          </a:graphicData>
        </a:graphic>
      </p:graphicFrame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C03CB03-7C69-EBC0-3A6F-462FBF8B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9241382-5E91-E088-D14E-5B24EBC5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98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508000" y="1848871"/>
            <a:ext cx="11161486" cy="1655762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PERSONEL</a:t>
            </a:r>
          </a:p>
          <a:p>
            <a:endParaRPr lang="tr-TR" sz="8000" b="1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tr-TR" sz="12000" b="1" dirty="0">
                <a:solidFill>
                  <a:srgbClr val="3333FF"/>
                </a:solidFill>
              </a:rPr>
              <a:t>MERKEZİMİZ BÜNYESİNDE KADROLU AKADEMİK PERSONEL BULUNMAMAKTADIR. </a:t>
            </a:r>
          </a:p>
          <a:p>
            <a:pPr>
              <a:lnSpc>
                <a:spcPct val="170000"/>
              </a:lnSpc>
            </a:pPr>
            <a:r>
              <a:rPr lang="tr-TR" sz="12000" b="1" dirty="0">
                <a:solidFill>
                  <a:srgbClr val="3333FF"/>
                </a:solidFill>
              </a:rPr>
              <a:t>İDARİ PERSONEL OLARAK İSE 1 ADET KADROLU SÜREKLİ İŞÇİ GÖREV YAPMAKTADIR.</a:t>
            </a:r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" name="Alt Başlık 6">
            <a:extLst>
              <a:ext uri="{FF2B5EF4-FFF2-40B4-BE49-F238E27FC236}">
                <a16:creationId xmlns:a16="http://schemas.microsoft.com/office/drawing/2014/main" id="{70F2BC82-EB6D-E3FE-AF48-A67D5642FBFE}"/>
              </a:ext>
            </a:extLst>
          </p:cNvPr>
          <p:cNvSpPr txBox="1">
            <a:spLocks/>
          </p:cNvSpPr>
          <p:nvPr/>
        </p:nvSpPr>
        <p:spPr>
          <a:xfrm>
            <a:off x="1524000" y="260111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254836" cy="2457016"/>
          </a:xfrm>
        </p:spPr>
        <p:txBody>
          <a:bodyPr>
            <a:normAutofit fontScale="92500" lnSpcReduction="10000"/>
          </a:bodyPr>
          <a:lstStyle/>
          <a:p>
            <a:r>
              <a:rPr lang="tr-TR" sz="9600" b="1" dirty="0">
                <a:solidFill>
                  <a:srgbClr val="FF0000"/>
                </a:solidFill>
              </a:rPr>
              <a:t>Fiziksel Altyapı ve Tesisler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E6FAE2-7A40-0C31-8CF7-468FA070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4" y="740229"/>
            <a:ext cx="10680402" cy="72922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+mn-lt"/>
              </a:rPr>
              <a:t>Fiziksel Yapı: </a:t>
            </a:r>
            <a:r>
              <a:rPr lang="tr-TR" sz="4000" b="1" dirty="0">
                <a:solidFill>
                  <a:srgbClr val="3333FF"/>
                </a:solidFill>
                <a:latin typeface="+mn-lt"/>
              </a:rPr>
              <a:t>Eğitim Alanları (Derslikler)</a:t>
            </a:r>
            <a:endParaRPr lang="tr-TR" sz="40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CDD7-1D31-4C3E-A0CE-1E28865E3744}" type="datetime1">
              <a:rPr lang="tr-TR" smtClean="0"/>
              <a:pPr/>
              <a:t>14.01.2026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09366" y="6017843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i="1" dirty="0">
                <a:solidFill>
                  <a:srgbClr val="C00000"/>
                </a:solidFill>
              </a:rPr>
              <a:t>*Bu tabloda verilen eğitim alanlarına göre cevaplayınız.</a:t>
            </a:r>
          </a:p>
        </p:txBody>
      </p:sp>
      <p:sp>
        <p:nvSpPr>
          <p:cNvPr id="4" name="Alt Başlık 6">
            <a:extLst>
              <a:ext uri="{FF2B5EF4-FFF2-40B4-BE49-F238E27FC236}">
                <a16:creationId xmlns:a16="http://schemas.microsoft.com/office/drawing/2014/main" id="{82791513-76E8-E059-FFA9-C8E763862174}"/>
              </a:ext>
            </a:extLst>
          </p:cNvPr>
          <p:cNvSpPr txBox="1">
            <a:spLocks/>
          </p:cNvSpPr>
          <p:nvPr/>
        </p:nvSpPr>
        <p:spPr>
          <a:xfrm>
            <a:off x="395405" y="1918631"/>
            <a:ext cx="1048594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>
                <a:solidFill>
                  <a:srgbClr val="3333FF"/>
                </a:solidFill>
              </a:rPr>
              <a:t>EĞİTİM FAALİYETLERİ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>
                <a:solidFill>
                  <a:srgbClr val="3333FF"/>
                </a:solidFill>
              </a:rPr>
              <a:t>TRABZON ÜNİVERSİTESİ İLAHİYAT FAKÜLTESİ DERSLİK VE FİZİKİ İMKÂNLARI KULLANILARAK YÜRÜTÜLMEKTEDİR.</a:t>
            </a:r>
            <a:endParaRPr lang="tr-TR" sz="4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8566</TotalTime>
  <Words>1685</Words>
  <Application>Microsoft Office PowerPoint</Application>
  <PresentationFormat>Geniş ekran</PresentationFormat>
  <Paragraphs>438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Teması</vt:lpstr>
      <vt:lpstr>PowerPoint Sunusu</vt:lpstr>
      <vt:lpstr>SUNUM PLANI</vt:lpstr>
      <vt:lpstr>PowerPoint Sunusu</vt:lpstr>
      <vt:lpstr>YÖNETİM</vt:lpstr>
      <vt:lpstr>YÖNETİM KURULU</vt:lpstr>
      <vt:lpstr>KALİTE KURULU</vt:lpstr>
      <vt:lpstr>PowerPoint Sunusu</vt:lpstr>
      <vt:lpstr>PowerPoint Sunusu</vt:lpstr>
      <vt:lpstr>Fiziksel Yapı: Eğitim Alanları (Derslikler)</vt:lpstr>
      <vt:lpstr>Fiziksel Yapı: Hizmet Alanları</vt:lpstr>
      <vt:lpstr>Bilgi ve Teknoloji Kaynakları</vt:lpstr>
      <vt:lpstr>PowerPoint Sunusu</vt:lpstr>
      <vt:lpstr>Araştırma ve Geliştirme Faaliyetleri:  Yıllara Göre Proje Bilgileri</vt:lpstr>
      <vt:lpstr>Bilimsel, Sosyal ve Kültürel Faaliyetler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- 1 (Birimin Geliştirmeye Açık Yönlerine dayalı olarak) </vt:lpstr>
      <vt:lpstr>Birim 2026 Yılı İyileştirme Planı - 2 (Birimin Geliştirmeye Açık Yönlerine dayalı olarak)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AHMET CEVDET KARACA</cp:lastModifiedBy>
  <cp:revision>628</cp:revision>
  <cp:lastPrinted>2023-06-23T13:03:34Z</cp:lastPrinted>
  <dcterms:created xsi:type="dcterms:W3CDTF">2021-05-17T12:15:06Z</dcterms:created>
  <dcterms:modified xsi:type="dcterms:W3CDTF">2026-01-14T09:20:25Z</dcterms:modified>
</cp:coreProperties>
</file>