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37" r:id="rId2"/>
    <p:sldId id="330" r:id="rId3"/>
    <p:sldId id="493" r:id="rId4"/>
    <p:sldId id="286" r:id="rId5"/>
    <p:sldId id="503" r:id="rId6"/>
    <p:sldId id="504" r:id="rId7"/>
    <p:sldId id="494" r:id="rId8"/>
    <p:sldId id="496" r:id="rId9"/>
    <p:sldId id="298" r:id="rId10"/>
    <p:sldId id="340" r:id="rId11"/>
    <p:sldId id="299" r:id="rId12"/>
    <p:sldId id="497" r:id="rId13"/>
    <p:sldId id="351" r:id="rId14"/>
    <p:sldId id="498" r:id="rId15"/>
    <p:sldId id="491" r:id="rId16"/>
    <p:sldId id="453" r:id="rId17"/>
    <p:sldId id="472" r:id="rId18"/>
    <p:sldId id="454" r:id="rId19"/>
    <p:sldId id="473" r:id="rId20"/>
    <p:sldId id="455" r:id="rId21"/>
    <p:sldId id="456" r:id="rId22"/>
    <p:sldId id="342" r:id="rId23"/>
    <p:sldId id="347" r:id="rId24"/>
    <p:sldId id="505" r:id="rId25"/>
    <p:sldId id="411" r:id="rId26"/>
    <p:sldId id="350" r:id="rId27"/>
    <p:sldId id="427" r:id="rId28"/>
  </p:sldIdLst>
  <p:sldSz cx="12192000" cy="6858000"/>
  <p:notesSz cx="9875838" cy="67421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ksel ÇELENK" initials="GÇ" lastIdx="2" clrIdx="0">
    <p:extLst>
      <p:ext uri="{19B8F6BF-5375-455C-9EA6-DF929625EA0E}">
        <p15:presenceInfo xmlns:p15="http://schemas.microsoft.com/office/powerpoint/2012/main" userId="Goksel ÇELEN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5793"/>
    <a:srgbClr val="3333FF"/>
    <a:srgbClr val="0066FF"/>
    <a:srgbClr val="0000CC"/>
    <a:srgbClr val="000099"/>
    <a:srgbClr val="962E2E"/>
    <a:srgbClr val="FDCBCC"/>
    <a:srgbClr val="EAEFF7"/>
    <a:srgbClr val="FEECEC"/>
    <a:srgbClr val="F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41" autoAdjust="0"/>
    <p:restoredTop sz="96404" autoAdjust="0"/>
  </p:normalViewPr>
  <p:slideViewPr>
    <p:cSldViewPr snapToGrid="0">
      <p:cViewPr varScale="1">
        <p:scale>
          <a:sx n="66" d="100"/>
          <a:sy n="66" d="100"/>
        </p:scale>
        <p:origin x="492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73E168EF-4E9B-41F4-B881-6944BD393365}" type="datetimeFigureOut">
              <a:rPr lang="tr-TR" smtClean="0"/>
              <a:pPr/>
              <a:t>14.01.2026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DC18D3CF-5597-44A7-8F4A-E1D64F873D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207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45C60E83-197E-47D0-B69C-C515D1DB79D6}" type="datetimeFigureOut">
              <a:rPr lang="tr-TR" smtClean="0"/>
              <a:pPr/>
              <a:t>14.01.2026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21" tIns="47460" rIns="94921" bIns="4746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vert="horz" lIns="94921" tIns="47460" rIns="94921" bIns="4746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5C39F915-5EA6-47CA-B06E-B63F2FE4A4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8388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B8C4-AFFE-4E2A-946E-C02EFEEA4604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6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1564-908C-47C5-BFDC-983814D062E2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48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73DF-CBB0-4992-A3B3-8E22E36DE5C9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75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038600" y="6433350"/>
            <a:ext cx="4114800" cy="365125"/>
          </a:xfrm>
        </p:spPr>
        <p:txBody>
          <a:bodyPr/>
          <a:lstStyle>
            <a:lvl1pPr>
              <a:defRPr sz="1400" b="1">
                <a:solidFill>
                  <a:srgbClr val="962E2E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5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D22B-66A8-46BB-B3C3-19A3EC8E29DB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077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8800-7D6B-4689-971F-8A0F907ABF6F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67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9FED1-CB3C-4812-8E54-E89C0D4544DE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12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3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47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44FA-EF27-4A31-8EC0-0303387C13D8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194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AE819-0255-4657-A4D1-7466D7B706E8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429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215C4-701C-45D7-A05C-41D62B810ADC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75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10"/>
          <p:cNvSpPr txBox="1">
            <a:spLocks/>
          </p:cNvSpPr>
          <p:nvPr/>
        </p:nvSpPr>
        <p:spPr>
          <a:xfrm>
            <a:off x="0" y="1596450"/>
            <a:ext cx="12192000" cy="4536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6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TRABZON ÜNİVERSİTESİ </a:t>
            </a:r>
          </a:p>
          <a:p>
            <a:pPr>
              <a:lnSpc>
                <a:spcPct val="114000"/>
              </a:lnSpc>
            </a:pPr>
            <a:endParaRPr lang="tr-TR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tr-TR" sz="50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İSLAMİ İLİMLER</a:t>
            </a:r>
          </a:p>
          <a:p>
            <a:pPr>
              <a:lnSpc>
                <a:spcPct val="114000"/>
              </a:lnSpc>
            </a:pPr>
            <a:r>
              <a:rPr lang="tr-TR" sz="50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UYGULAMA VE ARAŞTIRMA MERKEZİ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84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80" y="853920"/>
            <a:ext cx="10278377" cy="61622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3600" b="1" dirty="0">
                <a:solidFill>
                  <a:srgbClr val="3333FF"/>
                </a:solidFill>
                <a:latin typeface="+mn-lt"/>
              </a:rPr>
              <a:t>Hizmet Alanları</a:t>
            </a:r>
            <a:endParaRPr lang="tr-TR" sz="36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F372-F79F-47DF-8DAA-DBE12665072C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7" name="Akış Çizelgesi: Toplam Birleşimi 6"/>
          <p:cNvSpPr/>
          <p:nvPr/>
        </p:nvSpPr>
        <p:spPr>
          <a:xfrm>
            <a:off x="11801284" y="6586463"/>
            <a:ext cx="234962" cy="270024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Alt Başlık 6">
            <a:extLst>
              <a:ext uri="{FF2B5EF4-FFF2-40B4-BE49-F238E27FC236}">
                <a16:creationId xmlns:a16="http://schemas.microsoft.com/office/drawing/2014/main" id="{3D0E0F35-B149-3194-103B-F1D35832EEFB}"/>
              </a:ext>
            </a:extLst>
          </p:cNvPr>
          <p:cNvSpPr txBox="1">
            <a:spLocks/>
          </p:cNvSpPr>
          <p:nvPr/>
        </p:nvSpPr>
        <p:spPr>
          <a:xfrm>
            <a:off x="642147" y="2601119"/>
            <a:ext cx="1048594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tr-TR" sz="4000" b="1" dirty="0">
                <a:solidFill>
                  <a:srgbClr val="3333FF"/>
                </a:solidFill>
              </a:rPr>
              <a:t>MERKEZ BÜNYESİNDE HİZMET ALANI OLARAK YALNIZCA MÜDÜR ODASI BULUNMAKTADIR.</a:t>
            </a:r>
            <a:endParaRPr lang="tr-TR" sz="4000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81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8D7B72-2AA8-2447-5858-71A5B898C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7" y="772887"/>
            <a:ext cx="10488543" cy="761384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  <a:latin typeface="+mn-lt"/>
              </a:rPr>
              <a:t>Bilgi ve Teknoloji Kaynakları</a:t>
            </a:r>
            <a:endParaRPr lang="tr-TR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587564"/>
              </p:ext>
            </p:extLst>
          </p:nvPr>
        </p:nvGraphicFramePr>
        <p:xfrm>
          <a:off x="595085" y="1902691"/>
          <a:ext cx="10929257" cy="3903025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6623077">
                  <a:extLst>
                    <a:ext uri="{9D8B030D-6E8A-4147-A177-3AD203B41FA5}">
                      <a16:colId xmlns:a16="http://schemas.microsoft.com/office/drawing/2014/main" val="2078438818"/>
                    </a:ext>
                  </a:extLst>
                </a:gridCol>
                <a:gridCol w="4306180">
                  <a:extLst>
                    <a:ext uri="{9D8B030D-6E8A-4147-A177-3AD203B41FA5}">
                      <a16:colId xmlns:a16="http://schemas.microsoft.com/office/drawing/2014/main" val="1100204914"/>
                    </a:ext>
                  </a:extLst>
                </a:gridCol>
              </a:tblGrid>
              <a:tr h="7806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4000" dirty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4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4000" dirty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4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extLst>
                  <a:ext uri="{0D108BD9-81ED-4DB2-BD59-A6C34878D82A}">
                    <a16:rowId xmlns:a16="http://schemas.microsoft.com/office/drawing/2014/main" val="3943836140"/>
                  </a:ext>
                </a:extLst>
              </a:tr>
              <a:tr h="780605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4000" b="1" dirty="0">
                          <a:effectLst/>
                        </a:rPr>
                        <a:t>Masaüstü Bilgisayar</a:t>
                      </a:r>
                      <a:endParaRPr lang="tr-TR" sz="40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4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245" marR="55245" marT="9525" marB="0"/>
                </a:tc>
                <a:extLst>
                  <a:ext uri="{0D108BD9-81ED-4DB2-BD59-A6C34878D82A}">
                    <a16:rowId xmlns:a16="http://schemas.microsoft.com/office/drawing/2014/main" val="2292113149"/>
                  </a:ext>
                </a:extLst>
              </a:tr>
              <a:tr h="780605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4000" b="1" dirty="0">
                          <a:effectLst/>
                        </a:rPr>
                        <a:t>Taşınabilir Bilgisayar </a:t>
                      </a:r>
                      <a:endParaRPr lang="tr-TR" sz="40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4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245" marR="55245" marT="9525" marB="0"/>
                </a:tc>
                <a:extLst>
                  <a:ext uri="{0D108BD9-81ED-4DB2-BD59-A6C34878D82A}">
                    <a16:rowId xmlns:a16="http://schemas.microsoft.com/office/drawing/2014/main" val="3224797730"/>
                  </a:ext>
                </a:extLst>
              </a:tr>
              <a:tr h="780605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4000" b="1" dirty="0">
                          <a:effectLst/>
                        </a:rPr>
                        <a:t>Yazıcı</a:t>
                      </a:r>
                      <a:endParaRPr lang="tr-TR" sz="40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4000" b="1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245" marR="55245" marT="9525" marB="0"/>
                </a:tc>
                <a:extLst>
                  <a:ext uri="{0D108BD9-81ED-4DB2-BD59-A6C34878D82A}">
                    <a16:rowId xmlns:a16="http://schemas.microsoft.com/office/drawing/2014/main" val="3654475806"/>
                  </a:ext>
                </a:extLst>
              </a:tr>
              <a:tr h="780605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40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Telefon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40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extLst>
                  <a:ext uri="{0D108BD9-81ED-4DB2-BD59-A6C34878D82A}">
                    <a16:rowId xmlns:a16="http://schemas.microsoft.com/office/drawing/2014/main" val="555548246"/>
                  </a:ext>
                </a:extLst>
              </a:tr>
            </a:tbl>
          </a:graphicData>
        </a:graphic>
      </p:graphicFrame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8A17-3A24-4146-BBF5-1E747E175326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703385" y="599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>
                <a:solidFill>
                  <a:srgbClr val="C00000"/>
                </a:solidFill>
              </a:rPr>
              <a:t>*Bu cihazların dışında varsa lütfen tabloya ekleyiniz. </a:t>
            </a:r>
          </a:p>
        </p:txBody>
      </p:sp>
    </p:spTree>
    <p:extLst>
      <p:ext uri="{BB962C8B-B14F-4D97-AF65-F5344CB8AC3E}">
        <p14:creationId xmlns:p14="http://schemas.microsoft.com/office/powerpoint/2010/main" val="32647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 fontScale="40000" lnSpcReduction="20000"/>
          </a:bodyPr>
          <a:lstStyle/>
          <a:p>
            <a:r>
              <a:rPr lang="tr-TR" sz="18500" b="1" dirty="0">
                <a:solidFill>
                  <a:srgbClr val="3333FF"/>
                </a:solidFill>
              </a:rPr>
              <a:t>Araştırma ve Geliştirme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>
              <a:solidFill>
                <a:srgbClr val="FF0000"/>
              </a:solidFill>
            </a:endParaRPr>
          </a:p>
          <a:p>
            <a:r>
              <a:rPr lang="tr-TR" sz="9600" b="1" dirty="0">
                <a:solidFill>
                  <a:srgbClr val="FF0000"/>
                </a:solidFill>
              </a:rPr>
              <a:t>Bilimsel, Sosyal, Kültürel ve Sportif Faaliyetler</a:t>
            </a:r>
            <a:endParaRPr lang="tr-TR" sz="60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35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55" y="631371"/>
            <a:ext cx="10381672" cy="76332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Faaliyetleri</a:t>
            </a:r>
            <a:r>
              <a:rPr lang="tr-TR" sz="2800" b="1" dirty="0">
                <a:solidFill>
                  <a:srgbClr val="FF0000"/>
                </a:solidFill>
                <a:latin typeface="+mn-lt"/>
              </a:rPr>
              <a:t>: </a:t>
            </a:r>
            <a:br>
              <a:rPr lang="tr-TR" sz="2800" b="1" dirty="0">
                <a:solidFill>
                  <a:srgbClr val="FF0000"/>
                </a:solidFill>
                <a:latin typeface="+mn-lt"/>
              </a:rPr>
            </a:br>
            <a:r>
              <a:rPr lang="tr-TR" sz="2800" b="1" dirty="0">
                <a:solidFill>
                  <a:srgbClr val="3333FF"/>
                </a:solidFill>
                <a:latin typeface="+mn-lt"/>
                <a:cs typeface="Calibri" panose="020F0502020204030204" pitchFamily="34" charset="0"/>
              </a:rPr>
              <a:t>Yıllara Göre Proje Bilgileri</a:t>
            </a:r>
            <a:endParaRPr lang="tr-TR" sz="28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2755-4502-4108-AEFF-F2B1AEC25DB8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13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805812"/>
              </p:ext>
            </p:extLst>
          </p:nvPr>
        </p:nvGraphicFramePr>
        <p:xfrm>
          <a:off x="274321" y="1907802"/>
          <a:ext cx="11656422" cy="397453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0258138">
                  <a:extLst>
                    <a:ext uri="{9D8B030D-6E8A-4147-A177-3AD203B41FA5}">
                      <a16:colId xmlns:a16="http://schemas.microsoft.com/office/drawing/2014/main" val="163935098"/>
                    </a:ext>
                  </a:extLst>
                </a:gridCol>
                <a:gridCol w="759936">
                  <a:extLst>
                    <a:ext uri="{9D8B030D-6E8A-4147-A177-3AD203B41FA5}">
                      <a16:colId xmlns:a16="http://schemas.microsoft.com/office/drawing/2014/main" val="1347630180"/>
                    </a:ext>
                  </a:extLst>
                </a:gridCol>
                <a:gridCol w="638348">
                  <a:extLst>
                    <a:ext uri="{9D8B030D-6E8A-4147-A177-3AD203B41FA5}">
                      <a16:colId xmlns:a16="http://schemas.microsoft.com/office/drawing/2014/main" val="3262295761"/>
                    </a:ext>
                  </a:extLst>
                </a:gridCol>
              </a:tblGrid>
              <a:tr h="3237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ARAŞTIRMA PROJELERİ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965912954"/>
                  </a:ext>
                </a:extLst>
              </a:tr>
              <a:tr h="4841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(1) Başarı ile tamamlanmış AB çerçeve programı bilimsel araştırma proje sayısı (Koordinatör/ alt koordinatör/yürütücü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1898984129"/>
                  </a:ext>
                </a:extLst>
              </a:tr>
              <a:tr h="6196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 ile tamamlanmış 1. Madde dışındaki uluslararası destekli bilimsel araştırma proje (Derleme ve rapor hazırlama çalışmaları hariç) sayısı 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850835826"/>
                  </a:ext>
                </a:extLst>
              </a:tr>
              <a:tr h="3268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TÜBİTAK Ar-Ge proje (ARDEB, TEYDEB, KAMAG, vb.)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2310762055"/>
                  </a:ext>
                </a:extLst>
              </a:tr>
              <a:tr h="2465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Diğer TÜBİTAK proje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913348474"/>
                  </a:ext>
                </a:extLst>
              </a:tr>
              <a:tr h="4158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Üniversite dışındaki kamu kurumlarıyla yapılan başarıyla tamamlanmış bilimsel araştırma proje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1154197651"/>
                  </a:ext>
                </a:extLst>
              </a:tr>
              <a:tr h="6196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Başarıyla tamamlanmış Üniversite Bilimsel Araştırma Projeleri (BAP) Koordinatörlüğü destekli araştırma projesi (derleme ve rapor hazırlama çalışmaları hariç)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484504468"/>
                  </a:ext>
                </a:extLst>
              </a:tr>
              <a:tr h="6196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Başarıyla tamamlanmış diğer ulusal bilimsel araştırma projesi (TTO ve sanayi kuruluşları ile yapılan Ar-Ge projeleri, vb.) (derleme ve rapor hazırlama çalışmaları hariç)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3697897285"/>
                  </a:ext>
                </a:extLst>
              </a:tr>
              <a:tr h="2993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val="4282745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630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09" y="783771"/>
            <a:ext cx="10560505" cy="667343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+mn-lt"/>
              </a:rPr>
              <a:t>Bilimsel, Sosyal ve Kültürel Faaliyetler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1853F-0A03-4649-8FC9-B14B1A95AEC8}" type="datetime1">
              <a:rPr lang="tr-TR" smtClean="0"/>
              <a:pPr/>
              <a:t>14.01.2026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41075" y="6079351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>
                <a:solidFill>
                  <a:srgbClr val="C00000"/>
                </a:solidFill>
              </a:rPr>
              <a:t>*Bu etkinliklerin dışında varsa lütfen tabloya ekleyiniz. </a:t>
            </a: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489381"/>
              </p:ext>
            </p:extLst>
          </p:nvPr>
        </p:nvGraphicFramePr>
        <p:xfrm>
          <a:off x="400879" y="1914092"/>
          <a:ext cx="11378745" cy="402950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186267">
                  <a:extLst>
                    <a:ext uri="{9D8B030D-6E8A-4147-A177-3AD203B41FA5}">
                      <a16:colId xmlns:a16="http://schemas.microsoft.com/office/drawing/2014/main" val="1512283553"/>
                    </a:ext>
                  </a:extLst>
                </a:gridCol>
                <a:gridCol w="1114979">
                  <a:extLst>
                    <a:ext uri="{9D8B030D-6E8A-4147-A177-3AD203B41FA5}">
                      <a16:colId xmlns:a16="http://schemas.microsoft.com/office/drawing/2014/main" val="2941615692"/>
                    </a:ext>
                  </a:extLst>
                </a:gridCol>
                <a:gridCol w="765708">
                  <a:extLst>
                    <a:ext uri="{9D8B030D-6E8A-4147-A177-3AD203B41FA5}">
                      <a16:colId xmlns:a16="http://schemas.microsoft.com/office/drawing/2014/main" val="3849964202"/>
                    </a:ext>
                  </a:extLst>
                </a:gridCol>
                <a:gridCol w="4674853">
                  <a:extLst>
                    <a:ext uri="{9D8B030D-6E8A-4147-A177-3AD203B41FA5}">
                      <a16:colId xmlns:a16="http://schemas.microsoft.com/office/drawing/2014/main" val="1885514975"/>
                    </a:ext>
                  </a:extLst>
                </a:gridCol>
                <a:gridCol w="861050">
                  <a:extLst>
                    <a:ext uri="{9D8B030D-6E8A-4147-A177-3AD203B41FA5}">
                      <a16:colId xmlns:a16="http://schemas.microsoft.com/office/drawing/2014/main" val="2981608465"/>
                    </a:ext>
                  </a:extLst>
                </a:gridCol>
                <a:gridCol w="775888">
                  <a:extLst>
                    <a:ext uri="{9D8B030D-6E8A-4147-A177-3AD203B41FA5}">
                      <a16:colId xmlns:a16="http://schemas.microsoft.com/office/drawing/2014/main" val="3219867409"/>
                    </a:ext>
                  </a:extLst>
                </a:gridCol>
              </a:tblGrid>
              <a:tr h="502650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25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25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25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5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25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25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25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906734"/>
                  </a:ext>
                </a:extLst>
              </a:tr>
              <a:tr h="50265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Konferans</a:t>
                      </a:r>
                      <a:endParaRPr lang="tr-TR" sz="25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Kültür-Eğitim Gezisi</a:t>
                      </a:r>
                      <a:endParaRPr lang="tr-TR" sz="25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2408491658"/>
                  </a:ext>
                </a:extLst>
              </a:tr>
              <a:tr h="50265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Seminer</a:t>
                      </a:r>
                      <a:endParaRPr lang="tr-TR" sz="25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Tören</a:t>
                      </a:r>
                      <a:endParaRPr lang="tr-TR" sz="25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2278280707"/>
                  </a:ext>
                </a:extLst>
              </a:tr>
              <a:tr h="50265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Eğitim Programı</a:t>
                      </a:r>
                      <a:endParaRPr lang="tr-TR" sz="25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25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25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Sergi</a:t>
                      </a:r>
                      <a:endParaRPr lang="tr-TR" sz="25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157503645"/>
                  </a:ext>
                </a:extLst>
              </a:tr>
              <a:tr h="50265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Kişisel Gelişim Kursu</a:t>
                      </a:r>
                      <a:endParaRPr lang="tr-TR" sz="25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Bilgilendirme ve Tanıtım Toplantısı</a:t>
                      </a:r>
                      <a:endParaRPr lang="tr-TR" sz="25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tr-TR" sz="25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3400936759"/>
                  </a:ext>
                </a:extLst>
              </a:tr>
              <a:tr h="50265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Atölye Etkinliği</a:t>
                      </a:r>
                      <a:endParaRPr lang="tr-TR" sz="25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Tören</a:t>
                      </a:r>
                      <a:endParaRPr lang="tr-TR" sz="25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3317973444"/>
                  </a:ext>
                </a:extLst>
              </a:tr>
              <a:tr h="50265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Sempozyum</a:t>
                      </a:r>
                      <a:endParaRPr lang="tr-TR" sz="25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Sosyal Etkinlik</a:t>
                      </a:r>
                      <a:endParaRPr lang="tr-TR" sz="25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1862991955"/>
                  </a:ext>
                </a:extLst>
              </a:tr>
              <a:tr h="51095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5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Webiner</a:t>
                      </a:r>
                      <a:endParaRPr lang="tr-TR" sz="2500" b="0" i="0" u="none" strike="noStrike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5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3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30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30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9003032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61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378691" y="2170545"/>
            <a:ext cx="11628582" cy="3131128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>
                <a:solidFill>
                  <a:srgbClr val="3333FF"/>
                </a:solidFill>
              </a:rPr>
              <a:t>KALİTE VE AKREDİTASYON ÇALIŞMALARI</a:t>
            </a:r>
          </a:p>
          <a:p>
            <a:endParaRPr lang="tr-TR" sz="4000" b="1" dirty="0">
              <a:solidFill>
                <a:srgbClr val="3333FF"/>
              </a:solidFill>
            </a:endParaRPr>
          </a:p>
          <a:p>
            <a:r>
              <a:rPr lang="tr-TR" sz="4000" b="1" dirty="0">
                <a:solidFill>
                  <a:srgbClr val="FF0000"/>
                </a:solidFill>
              </a:rPr>
              <a:t>YÖKAK BİRİM İÇ DEĞERLENDİRME RAPORU (BİDR)</a:t>
            </a:r>
          </a:p>
          <a:p>
            <a:r>
              <a:rPr lang="tr-TR" sz="4000" b="1" dirty="0">
                <a:solidFill>
                  <a:srgbClr val="FF0000"/>
                </a:solidFill>
              </a:rPr>
              <a:t>PROGRAM AKREDİTASYONU</a:t>
            </a:r>
          </a:p>
          <a:p>
            <a:r>
              <a:rPr lang="tr-TR" sz="4000" b="1" dirty="0">
                <a:solidFill>
                  <a:srgbClr val="FF0000"/>
                </a:solidFill>
              </a:rPr>
              <a:t>ÖZ DEĞERLENDİRME </a:t>
            </a:r>
          </a:p>
          <a:p>
            <a:r>
              <a:rPr lang="tr-TR" sz="4000" b="1" dirty="0">
                <a:solidFill>
                  <a:srgbClr val="FF0000"/>
                </a:solidFill>
              </a:rPr>
              <a:t>2026 YILI İYİLEŞTİRME PLANI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65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2024 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LİDERLİK, YÖNETİŞİM VE KALİTE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16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41536"/>
              </p:ext>
            </p:extLst>
          </p:nvPr>
        </p:nvGraphicFramePr>
        <p:xfrm>
          <a:off x="208723" y="1995545"/>
          <a:ext cx="11489635" cy="36800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01007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855197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360612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2819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45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4503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52784"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A.1. Liderlik ve Kalite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A.1.1. Yönetim modeli ve idari yapı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36937291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A.1.2. Liderlik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776373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A.1.3. Kurumsal dönüşüm kapasitesi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0035010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A.1.4. İç kalite güvencesi mekanizmaları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44945693"/>
                  </a:ext>
                </a:extLst>
              </a:tr>
              <a:tr h="3957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A.1.5. Kamuoyunu bilgilendirme ve hesap verebilirlik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36132192"/>
                  </a:ext>
                </a:extLst>
              </a:tr>
              <a:tr h="352784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A.2. Misyon ve Stratejik Amaçlar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A.2.1. Misyon, vizyon ve politikalar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6040251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A.2.2. Stratejik amaç ve hedefler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04760620"/>
                  </a:ext>
                </a:extLst>
              </a:tr>
              <a:tr h="4775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A.2.3. Performans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92506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85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LİDERLİK, YÖNETİŞİM VE KALİTE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17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539174"/>
              </p:ext>
            </p:extLst>
          </p:nvPr>
        </p:nvGraphicFramePr>
        <p:xfrm>
          <a:off x="785192" y="1908314"/>
          <a:ext cx="10634869" cy="401540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82669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607243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173950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1007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164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164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31115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A.3. Yönetim Sistemleri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A.3.1. Bilgi yönetim sistemi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7788883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A.3.2. İnsan kaynakları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7303980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A.3.3. Finansal yönetim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06439766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A.3.4. Süreç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133214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A.4. Paydaş Katılımı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A.4.1. İç ve dış paydaş katılımı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84577651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A.4.2. Öğrenci geri bildirimleri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09472989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A.4.3. Mezun ilişkileri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61784372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A.5. </a:t>
                      </a:r>
                      <a:r>
                        <a:rPr lang="tr-TR" sz="20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Uluslararasılaşma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A.5.1.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süreçlerinin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3222961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A.5.2.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kaynakları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96551595"/>
                  </a:ext>
                </a:extLst>
              </a:tr>
              <a:tr h="40253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A.5.3.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performansı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04298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84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18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861817"/>
              </p:ext>
            </p:extLst>
          </p:nvPr>
        </p:nvGraphicFramePr>
        <p:xfrm>
          <a:off x="397563" y="1948069"/>
          <a:ext cx="11320673" cy="397142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5698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7017745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36985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36563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23593">
                <a:tc rowSpan="6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B.1. Program Tasarımı, Değerlendirmesi ve Güncellenmesi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B.1.1. Programların tasarımı ve onayı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6440397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B.1.2. Programın ders dağılım dengesi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3339067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B.1.3. Ders kazanımlarının program çıktılarıyla uyumu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49715348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B.1.4. Öğrenci iş yüküne dayalı ders tasarımı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1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44495381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B.1.5. Programların izlenmesi ve güncellenmesi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4180111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B.1.6. Eğitim ve öğretim süreçlerinin yönetimi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68389602"/>
                  </a:ext>
                </a:extLst>
              </a:tr>
              <a:tr h="323593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B.2. Programların Yürütülmesi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B.2.1. Öğretim yöntem ve teknikleri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9610150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B.2.2. Ölçme ve değerlendirme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193271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B.2.3. Öğrenci kabulü, önceki öğrenmenin tanınması ve kredilendirilmesi*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43256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B.2.4. Yeterliliklerin sertifikalandırılması ve diploma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90941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556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19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627288"/>
              </p:ext>
            </p:extLst>
          </p:nvPr>
        </p:nvGraphicFramePr>
        <p:xfrm>
          <a:off x="397563" y="1967947"/>
          <a:ext cx="11390246" cy="375729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62529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6348397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4306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19554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76877">
                <a:tc row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B.3. Öğrenme Kaynakları ve Akademik Destek Hizmetleri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B.3.1. Öğrenme ortam ve kaynakları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5679890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B.3.2. Akademik destek hizmetleri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2932963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B.3.3. Tesis ve altyapılar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6655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B.3.4. Dezavantajlı gruplar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46460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B.3.5. Sosyal, kültürel, sportif faaliyetler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37565821"/>
                  </a:ext>
                </a:extLst>
              </a:tr>
              <a:tr h="376877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B.4. Öğretim Kadrosu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B.4.1. Atama, yükseltme ve görevlendirme kriterleri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3729851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B.4.2. Öğretim yetkinlikleri ve gelişimi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39092146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B.4.3. Eğitim faaliyetlerine yönelik teşvik ve ödüllendirme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96414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673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39D512-1640-10B9-0F7A-413D7936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24" y="793597"/>
            <a:ext cx="9104811" cy="50945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SUNUM PLANI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FEEEBC-9D10-9D61-A2F2-142355F8E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972" y="1927960"/>
            <a:ext cx="6009574" cy="4313657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2000" b="1" dirty="0">
                <a:solidFill>
                  <a:srgbClr val="3333FF"/>
                </a:solidFill>
              </a:rPr>
              <a:t>GİRİŞ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2000" b="1" dirty="0">
                <a:solidFill>
                  <a:srgbClr val="3333FF"/>
                </a:solidFill>
              </a:rPr>
              <a:t>YÖNETİM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2000" b="1" dirty="0">
                <a:solidFill>
                  <a:srgbClr val="3333FF"/>
                </a:solidFill>
              </a:rPr>
              <a:t>PERSONEL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2000" b="1" dirty="0">
                <a:solidFill>
                  <a:srgbClr val="3333FF"/>
                </a:solidFill>
              </a:rPr>
              <a:t>FİZİKSEL ALTYAPI VE TESİSLER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2000" b="1" dirty="0">
                <a:solidFill>
                  <a:srgbClr val="3333FF"/>
                </a:solidFill>
              </a:rPr>
              <a:t>ARAŞTIRMA VE GELİŞTİRME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2000" b="1" dirty="0">
                <a:solidFill>
                  <a:srgbClr val="3333FF"/>
                </a:solidFill>
              </a:rPr>
              <a:t>KALİTE VE AKREDİTASYON ÇALIŞMALARI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2000" b="1" dirty="0">
                <a:solidFill>
                  <a:srgbClr val="3333FF"/>
                </a:solidFill>
              </a:rPr>
              <a:t>SORULAR VE ÖNERİLER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2000" b="1" dirty="0">
                <a:solidFill>
                  <a:srgbClr val="3333FF"/>
                </a:solidFill>
              </a:rPr>
              <a:t>KAPANIŞ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3D64-E275-4CC8-83F7-48840783B60B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6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8722" y="727167"/>
            <a:ext cx="10688165" cy="731521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ARAŞTIRMA VE GELİŞTİRME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20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0621774"/>
              </p:ext>
            </p:extLst>
          </p:nvPr>
        </p:nvGraphicFramePr>
        <p:xfrm>
          <a:off x="461638" y="1897810"/>
          <a:ext cx="11296353" cy="380725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85772">
                  <a:extLst>
                    <a:ext uri="{9D8B030D-6E8A-4147-A177-3AD203B41FA5}">
                      <a16:colId xmlns:a16="http://schemas.microsoft.com/office/drawing/2014/main" val="645855470"/>
                    </a:ext>
                  </a:extLst>
                </a:gridCol>
                <a:gridCol w="6225223">
                  <a:extLst>
                    <a:ext uri="{9D8B030D-6E8A-4147-A177-3AD203B41FA5}">
                      <a16:colId xmlns:a16="http://schemas.microsoft.com/office/drawing/2014/main" val="1792247549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3941718591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2393758815"/>
                    </a:ext>
                  </a:extLst>
                </a:gridCol>
              </a:tblGrid>
              <a:tr h="354598"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ANA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ALT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761587"/>
                  </a:ext>
                </a:extLst>
              </a:tr>
              <a:tr h="35459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10336978"/>
                  </a:ext>
                </a:extLst>
              </a:tr>
              <a:tr h="398921">
                <a:tc rowSpan="3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C.1. Araştırma Süreçlerinin Yönetimi ve Araştırma Kaynakları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C.1.1. Araştırma süreçlerinin yönetimi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939489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C.1.2. İç ve dış kaynaklar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4 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4 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80244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C.1.3. Doktora programları ve doktora sonrası imkanlar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66837723"/>
                  </a:ext>
                </a:extLst>
              </a:tr>
              <a:tr h="39892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C.2. Araştırma Yetkinliği, İş birlikleri ve Destekler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C.2.1. Araştırma yetkinlikleri ve gelişimi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35560358"/>
                  </a:ext>
                </a:extLst>
              </a:tr>
              <a:tr h="4167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C.2.2. Ulusal ve uluslararası ortak programlar ve ortak araştırma birimleri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36882168"/>
                  </a:ext>
                </a:extLst>
              </a:tr>
              <a:tr h="40265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C.3. Araştırma Performansı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C.3.1. Araştırma performansının izlenmesi ve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0733833"/>
                  </a:ext>
                </a:extLst>
              </a:tr>
              <a:tr h="6829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C.3.2. Öğretim elemanı/araştırmacı performansının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3 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02972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07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3712" y="698739"/>
            <a:ext cx="10267407" cy="88827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TOPLUMSAL KATKI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21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533783"/>
              </p:ext>
            </p:extLst>
          </p:nvPr>
        </p:nvGraphicFramePr>
        <p:xfrm>
          <a:off x="326570" y="2011681"/>
          <a:ext cx="11600387" cy="348390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67391">
                  <a:extLst>
                    <a:ext uri="{9D8B030D-6E8A-4147-A177-3AD203B41FA5}">
                      <a16:colId xmlns:a16="http://schemas.microsoft.com/office/drawing/2014/main" val="4076627954"/>
                    </a:ext>
                  </a:extLst>
                </a:gridCol>
                <a:gridCol w="4728335">
                  <a:extLst>
                    <a:ext uri="{9D8B030D-6E8A-4147-A177-3AD203B41FA5}">
                      <a16:colId xmlns:a16="http://schemas.microsoft.com/office/drawing/2014/main" val="890953265"/>
                    </a:ext>
                  </a:extLst>
                </a:gridCol>
                <a:gridCol w="1252330">
                  <a:extLst>
                    <a:ext uri="{9D8B030D-6E8A-4147-A177-3AD203B41FA5}">
                      <a16:colId xmlns:a16="http://schemas.microsoft.com/office/drawing/2014/main" val="4218147087"/>
                    </a:ext>
                  </a:extLst>
                </a:gridCol>
                <a:gridCol w="1252331">
                  <a:extLst>
                    <a:ext uri="{9D8B030D-6E8A-4147-A177-3AD203B41FA5}">
                      <a16:colId xmlns:a16="http://schemas.microsoft.com/office/drawing/2014/main" val="3426732535"/>
                    </a:ext>
                  </a:extLst>
                </a:gridCol>
              </a:tblGrid>
              <a:tr h="2971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72110269"/>
                  </a:ext>
                </a:extLst>
              </a:tr>
              <a:tr h="2971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81329109"/>
                  </a:ext>
                </a:extLst>
              </a:tr>
              <a:tr h="793413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D.1. Toplumsal Katkı Süreçlerinin Yönetimi ve Toplumsal Katkı Kaynakları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D.1.1. Toplumsal katkı süreçlerinin yönetimi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95416012"/>
                  </a:ext>
                </a:extLst>
              </a:tr>
              <a:tr h="7088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D.1.2. Kaynaklar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17382470"/>
                  </a:ext>
                </a:extLst>
              </a:tr>
              <a:tr h="13583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D.2. Toplumsal Katkı Performansı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D.2.1.Toplumsal katkı performansının izlenmesi ve değerlendirilmesi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186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1" y="822035"/>
            <a:ext cx="10230075" cy="67074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r>
              <a:rPr lang="tr-TR" sz="36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Birimin Güçlü Yönleri</a:t>
            </a: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4682D34C-CFC3-13DB-6836-75A3F372FF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67966" y="2086230"/>
            <a:ext cx="11794046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Kamuoyunu bilgilendirme ve hesap verebilirlik mekanizmalarının aktif kullanılması (web sitesi, duyurular, etkinlikler)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Entegre bilgi yönetim sisteminin (UBYS) etkin kullanımı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Eğitim programlarının tasarımı ve yürütülmesinde sistematik yapı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Öğrenci merkezli öğretim yöntemlerinin uygulanması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Akademik destek hizmetleri ve sosyal–kültürel faaliyetlerin sürekliliği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Araştırma kaynaklarının etkin kullanımı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Toplumsal katkı faaliyetlerinde güçlü paydaş iş birlikleri</a:t>
            </a:r>
          </a:p>
        </p:txBody>
      </p:sp>
    </p:spTree>
    <p:extLst>
      <p:ext uri="{BB962C8B-B14F-4D97-AF65-F5344CB8AC3E}">
        <p14:creationId xmlns:p14="http://schemas.microsoft.com/office/powerpoint/2010/main" val="216702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769476"/>
            <a:ext cx="10049164" cy="70605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D577-0848-44C6-9025-A8B26EA8EC55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47CB44CA-D7CE-8EC4-BB7E-99D1DD6537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8709" y="2147486"/>
            <a:ext cx="11387126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İdari ve akademik personel sayısının yetersizliği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Stratejik planın bulunmaması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Finansal yönetim süreçlerinin kurumsallaşmamış olması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Süreç yönetimi ve dokümantasyonun sınırlı olması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Öğrenci geri bildirim sistemlerinin bulunmaması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Uluslararasılaşma faaliyetlerinin henüz başlatılamamış olması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Fiziksel altyapının (müstakil mekân) bulunmaması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3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Toplumsal katkı faaliyetleri için kaynak çeşitliliğinin sınırlı olması</a:t>
            </a:r>
          </a:p>
        </p:txBody>
      </p:sp>
    </p:spTree>
    <p:extLst>
      <p:ext uri="{BB962C8B-B14F-4D97-AF65-F5344CB8AC3E}">
        <p14:creationId xmlns:p14="http://schemas.microsoft.com/office/powerpoint/2010/main" val="146289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73E75-D91D-12F7-EA38-C822E7EC5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FA5BE784-7482-B889-E82F-D89B45C99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713124"/>
            <a:ext cx="10283079" cy="770707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cs typeface="Calibri" panose="020F0502020204030204" pitchFamily="34" charset="0"/>
              </a:rPr>
              <a:t>Birim 2026 Yılı İyileştirme Planı - 1</a:t>
            </a:r>
            <a:br>
              <a:rPr lang="tr-TR" sz="3600" b="1" dirty="0">
                <a:solidFill>
                  <a:srgbClr val="FF0000"/>
                </a:solidFill>
                <a:cs typeface="Calibri" panose="020F0502020204030204" pitchFamily="34" charset="0"/>
              </a:rPr>
            </a:br>
            <a:r>
              <a:rPr lang="tr-TR" sz="2400" b="1" i="1" dirty="0">
                <a:solidFill>
                  <a:srgbClr val="3333FF"/>
                </a:solidFill>
                <a:cs typeface="Calibri" panose="020F0502020204030204" pitchFamily="34" charset="0"/>
              </a:rPr>
              <a:t>(Birimin Geliştirmeye Açık Yönlerine dayalı olarak) </a:t>
            </a:r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57064C7-6D8F-A551-03A0-688B8352B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80B4D-F556-4DE3-89D7-5A5627156614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B9BABC3E-CFDF-0562-782F-5863E1A7B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24</a:t>
            </a:fld>
            <a:endParaRPr lang="tr-TR"/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68AB1761-33B6-24DD-4354-C7F4573375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973644"/>
              </p:ext>
            </p:extLst>
          </p:nvPr>
        </p:nvGraphicFramePr>
        <p:xfrm>
          <a:off x="277091" y="1877675"/>
          <a:ext cx="11403874" cy="4084831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6193246">
                  <a:extLst>
                    <a:ext uri="{9D8B030D-6E8A-4147-A177-3AD203B41FA5}">
                      <a16:colId xmlns:a16="http://schemas.microsoft.com/office/drawing/2014/main" val="3455104190"/>
                    </a:ext>
                  </a:extLst>
                </a:gridCol>
                <a:gridCol w="5210628">
                  <a:extLst>
                    <a:ext uri="{9D8B030D-6E8A-4147-A177-3AD203B41FA5}">
                      <a16:colId xmlns:a16="http://schemas.microsoft.com/office/drawing/2014/main" val="708491503"/>
                    </a:ext>
                  </a:extLst>
                </a:gridCol>
              </a:tblGrid>
              <a:tr h="596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>
                          <a:effectLst/>
                        </a:rPr>
                        <a:t>Planlanan Faaliyet,</a:t>
                      </a:r>
                      <a:r>
                        <a:rPr lang="tr-TR" sz="3200" baseline="0" dirty="0">
                          <a:effectLst/>
                        </a:rPr>
                        <a:t> İş veya Süreçler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>
                          <a:effectLst/>
                        </a:rPr>
                        <a:t>Açıklama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8734379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000" dirty="0"/>
                        <a:t>Personel ihtiyacının resmî yazı ile bildirilmesi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000" dirty="0"/>
                        <a:t>İdari personel ihtiyacının Rektörlüğe iletilmesi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1570582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000" dirty="0"/>
                        <a:t>Temel iş akışlarının yazılı hale getirilmesi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000" dirty="0"/>
                        <a:t>Merkezde yürütülen başlıca faaliyetlere ilişkin basit iş akış şemalarının hazırlanması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7813134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/>
                        <a:t>Fiziksel imkânların etkin kullanımı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/>
                        <a:t>Fakülte derslik ve mekânlarının planlı şekilde kullanılmasının sürdürülmesi ayrıca imkanlar dahilinde merkeze ait mekanların oluşturulması.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3624369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/>
                        <a:t>Dış paydaşlarla iş birliği faaliyetlerinin sürdürülmesi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Fakülte, Milli Eğitim, </a:t>
                      </a:r>
                      <a:r>
                        <a:rPr lang="tr-TR" sz="2000" dirty="0"/>
                        <a:t>Müftülük, belediye ve diğer kurumlarla ortak etkinliklerin devam ettirilmesi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53234534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000" dirty="0"/>
                        <a:t>Fakülte derslik ve mekânlarının planlı şekilde kullanılmasının sürdürülmesi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000" dirty="0"/>
                        <a:t>Yapılan etkinliklerin kısa faaliyet raporlarıyla belgelenmesi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0449304"/>
                  </a:ext>
                </a:extLst>
              </a:tr>
            </a:tbl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9AE4B04D-B235-F0D3-61C7-511A433C36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71" y="6286946"/>
            <a:ext cx="441500" cy="44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89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713124"/>
            <a:ext cx="10283079" cy="770707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cs typeface="Calibri" panose="020F0502020204030204" pitchFamily="34" charset="0"/>
              </a:rPr>
              <a:t>Birim 2026 Yılı İyileştirme Planı - 2</a:t>
            </a:r>
            <a:br>
              <a:rPr lang="tr-TR" sz="3600" b="1" dirty="0">
                <a:solidFill>
                  <a:srgbClr val="FF0000"/>
                </a:solidFill>
                <a:cs typeface="Calibri" panose="020F0502020204030204" pitchFamily="34" charset="0"/>
              </a:rPr>
            </a:br>
            <a:r>
              <a:rPr lang="tr-TR" sz="2400" b="1" i="1" dirty="0">
                <a:solidFill>
                  <a:srgbClr val="3333FF"/>
                </a:solidFill>
                <a:cs typeface="Calibri" panose="020F0502020204030204" pitchFamily="34" charset="0"/>
              </a:rPr>
              <a:t>(Birimin Geliştirmeye Açık Yönlerine dayalı olarak) </a:t>
            </a: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80B4D-F556-4DE3-89D7-5A5627156614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25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082804"/>
              </p:ext>
            </p:extLst>
          </p:nvPr>
        </p:nvGraphicFramePr>
        <p:xfrm>
          <a:off x="352697" y="1864645"/>
          <a:ext cx="11403874" cy="4280231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6676176">
                  <a:extLst>
                    <a:ext uri="{9D8B030D-6E8A-4147-A177-3AD203B41FA5}">
                      <a16:colId xmlns:a16="http://schemas.microsoft.com/office/drawing/2014/main" val="3455104190"/>
                    </a:ext>
                  </a:extLst>
                </a:gridCol>
                <a:gridCol w="4727698">
                  <a:extLst>
                    <a:ext uri="{9D8B030D-6E8A-4147-A177-3AD203B41FA5}">
                      <a16:colId xmlns:a16="http://schemas.microsoft.com/office/drawing/2014/main" val="708491503"/>
                    </a:ext>
                  </a:extLst>
                </a:gridCol>
              </a:tblGrid>
              <a:tr h="596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>
                          <a:effectLst/>
                        </a:rPr>
                        <a:t>Planlanan Faaliyet,</a:t>
                      </a:r>
                      <a:r>
                        <a:rPr lang="tr-TR" sz="3200" baseline="0" dirty="0">
                          <a:effectLst/>
                        </a:rPr>
                        <a:t> İş veya Süreçler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>
                          <a:effectLst/>
                        </a:rPr>
                        <a:t>Açıklama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8734379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Öğrenci memnuniyet anketi hazırlanması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/>
                        <a:t>Eğitim programları için kısa bir geri bildirim formu oluşturulması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1570582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000" dirty="0"/>
                        <a:t>Temel iş akışlarının yazılı hale getirilmesi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000" dirty="0"/>
                        <a:t>Merkezde yürütülen başlıca faaliyetlere ilişkin basit iş akış şemalarının hazırlanması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7813134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000" dirty="0"/>
                        <a:t>Kalite Kurulu toplantılarının düzenli yapılması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000" dirty="0"/>
                        <a:t>Yılda en az 2 kez toplanarak kalite süreçlerinin değerlendirilmesi ve kararların kayıt altına alınması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53624369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/>
                        <a:t>Web sayfasının düzenli güncellenmesi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/>
                        <a:t>Faaliyet, duyuru ve etkinlik bilgilerinin güncel tutulması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53234534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000" dirty="0"/>
                        <a:t>Uluslararasılaşma konusunda ön hazırlık yapılması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sz="2000" dirty="0"/>
                        <a:t>Erasmus ve benzeri programlar hakkında bilgi toplanması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0449304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71" y="6286946"/>
            <a:ext cx="441500" cy="44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9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0" y="2832099"/>
            <a:ext cx="12192000" cy="2870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Sorularınız ve Önerileriniz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30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318052" y="2524539"/>
            <a:ext cx="11529391" cy="3177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Katılımınız ve katkılarınız için teşekkür ederiz. 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8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/>
          </a:bodyPr>
          <a:lstStyle/>
          <a:p>
            <a:r>
              <a:rPr lang="tr-TR" sz="6000" b="1" dirty="0">
                <a:solidFill>
                  <a:srgbClr val="FF0000"/>
                </a:solidFill>
              </a:rPr>
              <a:t>YÖNETİM</a:t>
            </a:r>
            <a:endParaRPr lang="tr-TR" sz="6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18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4A0342-B3A5-7EA1-D1BA-B00206D3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50" y="771672"/>
            <a:ext cx="9792375" cy="692727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  <a:latin typeface="+mn-lt"/>
              </a:rPr>
              <a:t>YÖNETİM</a:t>
            </a:r>
            <a:endParaRPr lang="tr-TR" sz="4000" b="1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6BA3D8F0-5AD3-8F74-A07F-E1B14505F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202980"/>
              </p:ext>
            </p:extLst>
          </p:nvPr>
        </p:nvGraphicFramePr>
        <p:xfrm>
          <a:off x="362857" y="1999034"/>
          <a:ext cx="11472308" cy="404349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25372">
                  <a:extLst>
                    <a:ext uri="{9D8B030D-6E8A-4147-A177-3AD203B41FA5}">
                      <a16:colId xmlns:a16="http://schemas.microsoft.com/office/drawing/2014/main" val="3558825440"/>
                    </a:ext>
                  </a:extLst>
                </a:gridCol>
                <a:gridCol w="6110514">
                  <a:extLst>
                    <a:ext uri="{9D8B030D-6E8A-4147-A177-3AD203B41FA5}">
                      <a16:colId xmlns:a16="http://schemas.microsoft.com/office/drawing/2014/main" val="481897459"/>
                    </a:ext>
                  </a:extLst>
                </a:gridCol>
                <a:gridCol w="1936422">
                  <a:extLst>
                    <a:ext uri="{9D8B030D-6E8A-4147-A177-3AD203B41FA5}">
                      <a16:colId xmlns:a16="http://schemas.microsoft.com/office/drawing/2014/main" val="3510244880"/>
                    </a:ext>
                  </a:extLst>
                </a:gridCol>
              </a:tblGrid>
              <a:tr h="599023">
                <a:tc>
                  <a:txBody>
                    <a:bodyPr/>
                    <a:lstStyle/>
                    <a:p>
                      <a:pPr marL="360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3500" b="1" dirty="0">
                          <a:solidFill>
                            <a:srgbClr val="3333FF"/>
                          </a:solidFill>
                          <a:effectLst/>
                        </a:rPr>
                        <a:t>Birim Yöneticisi</a:t>
                      </a:r>
                      <a:endParaRPr lang="tr-TR" sz="35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500" b="1" dirty="0" err="1">
                          <a:solidFill>
                            <a:srgbClr val="3333FF"/>
                          </a:solidFill>
                          <a:effectLst/>
                        </a:rPr>
                        <a:t>Ünvanı</a:t>
                      </a:r>
                      <a:r>
                        <a:rPr lang="tr-TR" sz="3500" b="1" dirty="0">
                          <a:solidFill>
                            <a:srgbClr val="3333FF"/>
                          </a:solidFill>
                          <a:effectLst/>
                        </a:rPr>
                        <a:t> Adı Soyadı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3500" b="1" dirty="0">
                        <a:solidFill>
                          <a:srgbClr val="3333FF"/>
                        </a:solidFill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1158544"/>
                  </a:ext>
                </a:extLst>
              </a:tr>
              <a:tr h="1666857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500" dirty="0">
                          <a:effectLst/>
                        </a:rPr>
                        <a:t>Müdür</a:t>
                      </a:r>
                      <a:endParaRPr lang="tr-TR" sz="35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500" b="1" dirty="0">
                          <a:solidFill>
                            <a:srgbClr val="485793"/>
                          </a:solidFill>
                          <a:effectLst/>
                          <a:latin typeface="+mn-lt"/>
                        </a:rPr>
                        <a:t>Doç. Dr. Süleyman GÜR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3500" b="1" dirty="0">
                        <a:solidFill>
                          <a:srgbClr val="962E2E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5922710"/>
                  </a:ext>
                </a:extLst>
              </a:tr>
              <a:tr h="1659214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500" dirty="0">
                          <a:effectLst/>
                        </a:rPr>
                        <a:t>Müdür Yardımcısı</a:t>
                      </a:r>
                      <a:endParaRPr lang="tr-TR" sz="35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3500" b="1" dirty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Öğr. Gör. Ahmet Cevdet KARACA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3500" b="1" dirty="0">
                        <a:solidFill>
                          <a:srgbClr val="48579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36107159"/>
                  </a:ext>
                </a:extLst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10" name="Resim 9" descr="giyim, insan yüzü, takım elbise, kişi, şahıs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A6476FBD-83E5-D22A-3EB4-1DB04D894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125" y="2813561"/>
            <a:ext cx="1440000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Resim 11" descr="giyim, insan yüzü, takım elbise, kişi, şahıs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C149091-2E90-049C-71F0-7DEA88952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5125" y="4520878"/>
            <a:ext cx="1440000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7663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5D795-7EE8-EA31-CD0C-28F071BC8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9A1D9D-DB6E-4559-8C96-E9DF8D039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50" y="771672"/>
            <a:ext cx="9792375" cy="692727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  <a:latin typeface="+mn-lt"/>
              </a:rPr>
              <a:t>YÖNETİM KURULU</a:t>
            </a:r>
            <a:endParaRPr lang="tr-TR" sz="4000" b="1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B12F1F4C-92D4-4B20-6F22-DA7A3C7EEC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006464"/>
              </p:ext>
            </p:extLst>
          </p:nvPr>
        </p:nvGraphicFramePr>
        <p:xfrm>
          <a:off x="301171" y="1911887"/>
          <a:ext cx="11589657" cy="430453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025193">
                  <a:extLst>
                    <a:ext uri="{9D8B030D-6E8A-4147-A177-3AD203B41FA5}">
                      <a16:colId xmlns:a16="http://schemas.microsoft.com/office/drawing/2014/main" val="3558825440"/>
                    </a:ext>
                  </a:extLst>
                </a:gridCol>
                <a:gridCol w="7564464">
                  <a:extLst>
                    <a:ext uri="{9D8B030D-6E8A-4147-A177-3AD203B41FA5}">
                      <a16:colId xmlns:a16="http://schemas.microsoft.com/office/drawing/2014/main" val="481897459"/>
                    </a:ext>
                  </a:extLst>
                </a:gridCol>
              </a:tblGrid>
              <a:tr h="683645">
                <a:tc>
                  <a:txBody>
                    <a:bodyPr/>
                    <a:lstStyle/>
                    <a:p>
                      <a:pPr marL="360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3500" b="1" dirty="0">
                          <a:solidFill>
                            <a:srgbClr val="3333FF"/>
                          </a:solidFill>
                          <a:effectLst/>
                        </a:rPr>
                        <a:t>Görevi</a:t>
                      </a:r>
                      <a:endParaRPr lang="tr-TR" sz="35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500" b="1" dirty="0" err="1">
                          <a:solidFill>
                            <a:srgbClr val="3333FF"/>
                          </a:solidFill>
                          <a:effectLst/>
                        </a:rPr>
                        <a:t>Ünvanı</a:t>
                      </a:r>
                      <a:r>
                        <a:rPr lang="tr-TR" sz="3500" b="1" dirty="0">
                          <a:solidFill>
                            <a:srgbClr val="3333FF"/>
                          </a:solidFill>
                          <a:effectLst/>
                        </a:rPr>
                        <a:t> Adı Soyadı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1158544"/>
                  </a:ext>
                </a:extLst>
              </a:tr>
              <a:tr h="683645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500" dirty="0">
                          <a:effectLst/>
                        </a:rPr>
                        <a:t>Müdür</a:t>
                      </a:r>
                      <a:endParaRPr lang="tr-TR" sz="35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500" b="1" dirty="0">
                          <a:solidFill>
                            <a:srgbClr val="485793"/>
                          </a:solidFill>
                          <a:effectLst/>
                          <a:latin typeface="+mn-lt"/>
                        </a:rPr>
                        <a:t>Doç. Dr. Süleyman GÜR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5922710"/>
                  </a:ext>
                </a:extLst>
              </a:tr>
              <a:tr h="683645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500" dirty="0">
                          <a:effectLst/>
                        </a:rPr>
                        <a:t>Müdür Yardımcısı</a:t>
                      </a:r>
                      <a:endParaRPr lang="tr-TR" sz="35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3500" b="1" dirty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Öğr. Gör. Ahmet Cevdet KARACA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36107159"/>
                  </a:ext>
                </a:extLst>
              </a:tr>
              <a:tr h="683645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5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Üye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500" b="1" dirty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Prof. Dr. Eyüp ÖZTÜRK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597100"/>
                  </a:ext>
                </a:extLst>
              </a:tr>
              <a:tr h="683645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5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Üye</a:t>
                      </a:r>
                      <a:endParaRPr lang="tr-TR" sz="35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3500" b="1" dirty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Doç. Dr. Selim DEMİRCİ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72840155"/>
                  </a:ext>
                </a:extLst>
              </a:tr>
              <a:tr h="683645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5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Üye</a:t>
                      </a:r>
                      <a:endParaRPr lang="tr-TR" sz="35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500" b="1" dirty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Doç. Dr. Şenol SAYLAN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90772807"/>
                  </a:ext>
                </a:extLst>
              </a:tr>
            </a:tbl>
          </a:graphicData>
        </a:graphic>
      </p:graphicFrame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559679A-F65C-5EEE-54E4-FCC86B66B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F707C13-9BFF-E10A-4F5A-1224FB09E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46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982F8-864E-C832-28D1-622EF5D12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ED9AD5-0889-F47D-6482-0DB2E8535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50" y="771672"/>
            <a:ext cx="9792375" cy="692727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  <a:latin typeface="+mn-lt"/>
              </a:rPr>
              <a:t>KALİTE KURULU</a:t>
            </a:r>
            <a:endParaRPr lang="tr-TR" sz="4000" b="1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022BF86F-50D7-2F73-9C03-84E76C2F75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324058"/>
              </p:ext>
            </p:extLst>
          </p:nvPr>
        </p:nvGraphicFramePr>
        <p:xfrm>
          <a:off x="297543" y="1984458"/>
          <a:ext cx="11618686" cy="410187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009557">
                  <a:extLst>
                    <a:ext uri="{9D8B030D-6E8A-4147-A177-3AD203B41FA5}">
                      <a16:colId xmlns:a16="http://schemas.microsoft.com/office/drawing/2014/main" val="3558825440"/>
                    </a:ext>
                  </a:extLst>
                </a:gridCol>
                <a:gridCol w="6609129">
                  <a:extLst>
                    <a:ext uri="{9D8B030D-6E8A-4147-A177-3AD203B41FA5}">
                      <a16:colId xmlns:a16="http://schemas.microsoft.com/office/drawing/2014/main" val="481897459"/>
                    </a:ext>
                  </a:extLst>
                </a:gridCol>
              </a:tblGrid>
              <a:tr h="820374">
                <a:tc>
                  <a:txBody>
                    <a:bodyPr/>
                    <a:lstStyle/>
                    <a:p>
                      <a:pPr marL="360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4000" b="1" dirty="0">
                          <a:solidFill>
                            <a:srgbClr val="3333FF"/>
                          </a:solidFill>
                          <a:effectLst/>
                        </a:rPr>
                        <a:t>Görevi</a:t>
                      </a:r>
                      <a:endParaRPr lang="tr-TR" sz="4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4000" b="1" dirty="0" err="1">
                          <a:solidFill>
                            <a:srgbClr val="3333FF"/>
                          </a:solidFill>
                          <a:effectLst/>
                        </a:rPr>
                        <a:t>Ünvanı</a:t>
                      </a:r>
                      <a:r>
                        <a:rPr lang="tr-TR" sz="4000" b="1" dirty="0">
                          <a:solidFill>
                            <a:srgbClr val="3333FF"/>
                          </a:solidFill>
                          <a:effectLst/>
                        </a:rPr>
                        <a:t> Adı Soyadı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1158544"/>
                  </a:ext>
                </a:extLst>
              </a:tr>
              <a:tr h="820374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4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Başkan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4000" b="1" dirty="0">
                          <a:solidFill>
                            <a:srgbClr val="485793"/>
                          </a:solidFill>
                          <a:effectLst/>
                          <a:latin typeface="+mn-lt"/>
                        </a:rPr>
                        <a:t>Doç. Dr. Süleyman GÜR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5922710"/>
                  </a:ext>
                </a:extLst>
              </a:tr>
              <a:tr h="820374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4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Üye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4000" b="1" dirty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Prof. Dr. Eyüp ÖZTÜRK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597100"/>
                  </a:ext>
                </a:extLst>
              </a:tr>
              <a:tr h="820374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4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Üye</a:t>
                      </a:r>
                      <a:endParaRPr lang="tr-TR" sz="4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4000" b="1" dirty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Doç. Dr. Selim DEMİRCİ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72840155"/>
                  </a:ext>
                </a:extLst>
              </a:tr>
              <a:tr h="820374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4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Üye</a:t>
                      </a:r>
                      <a:endParaRPr lang="tr-TR" sz="4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4000" b="1" dirty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Doç. Dr. Şenol SAYLAN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90772807"/>
                  </a:ext>
                </a:extLst>
              </a:tr>
            </a:tbl>
          </a:graphicData>
        </a:graphic>
      </p:graphicFrame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C03CB03-7C69-EBC0-3A6F-462FBF8B4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9241382-5E91-E088-D14E-5B24EBC5A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81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508000" y="1848871"/>
            <a:ext cx="11161486" cy="1655762"/>
          </a:xfrm>
        </p:spPr>
        <p:txBody>
          <a:bodyPr>
            <a:normAutofit fontScale="25000" lnSpcReduction="20000"/>
          </a:bodyPr>
          <a:lstStyle/>
          <a:p>
            <a:r>
              <a:rPr lang="tr-TR" sz="24000" b="1" dirty="0">
                <a:solidFill>
                  <a:srgbClr val="FF0000"/>
                </a:solidFill>
              </a:rPr>
              <a:t>PERSONEL</a:t>
            </a:r>
          </a:p>
          <a:p>
            <a:endParaRPr lang="tr-TR" sz="8000" b="1" dirty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</a:pPr>
            <a:r>
              <a:rPr lang="tr-TR" sz="12000" b="1" dirty="0">
                <a:solidFill>
                  <a:srgbClr val="3333FF"/>
                </a:solidFill>
              </a:rPr>
              <a:t>MERKEZİMİZ BÜNYESİNDE KADROLU AKADEMİK PERSONEL BULUNMAMAKTADIR. </a:t>
            </a:r>
          </a:p>
          <a:p>
            <a:pPr>
              <a:lnSpc>
                <a:spcPct val="170000"/>
              </a:lnSpc>
            </a:pPr>
            <a:r>
              <a:rPr lang="tr-TR" sz="12000" b="1" dirty="0">
                <a:solidFill>
                  <a:srgbClr val="3333FF"/>
                </a:solidFill>
              </a:rPr>
              <a:t>İDARİ PERSONEL OLARAK İSE 1 ADET KADROLU SÜREKLİ İŞÇİ GÖREV YAPMAKTADIR.</a:t>
            </a:r>
            <a:endParaRPr lang="tr-TR" sz="60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2" name="Alt Başlık 6">
            <a:extLst>
              <a:ext uri="{FF2B5EF4-FFF2-40B4-BE49-F238E27FC236}">
                <a16:creationId xmlns:a16="http://schemas.microsoft.com/office/drawing/2014/main" id="{70F2BC82-EB6D-E3FE-AF48-A67D5642FBFE}"/>
              </a:ext>
            </a:extLst>
          </p:cNvPr>
          <p:cNvSpPr txBox="1">
            <a:spLocks/>
          </p:cNvSpPr>
          <p:nvPr/>
        </p:nvSpPr>
        <p:spPr>
          <a:xfrm>
            <a:off x="1524000" y="2601119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55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92500" lnSpcReduction="10000"/>
          </a:bodyPr>
          <a:lstStyle/>
          <a:p>
            <a:r>
              <a:rPr lang="tr-TR" sz="9600" b="1" dirty="0">
                <a:solidFill>
                  <a:srgbClr val="FF0000"/>
                </a:solidFill>
              </a:rPr>
              <a:t>Fiziksel Altyapı ve Tesisler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60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78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174" y="740229"/>
            <a:ext cx="10680402" cy="729220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4000" b="1" dirty="0">
                <a:solidFill>
                  <a:srgbClr val="3333FF"/>
                </a:solidFill>
                <a:latin typeface="+mn-lt"/>
              </a:rPr>
              <a:t>Eğitim Alanları (Derslikler)</a:t>
            </a:r>
            <a:endParaRPr lang="tr-TR" sz="40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3CDD7-1D31-4C3E-A0CE-1E28865E3744}" type="datetime1">
              <a:rPr lang="tr-TR" smtClean="0"/>
              <a:pPr/>
              <a:t>14.01.2026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09366" y="6017843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>
                <a:solidFill>
                  <a:srgbClr val="C00000"/>
                </a:solidFill>
              </a:rPr>
              <a:t>*Bu tabloda verilen eğitim alanlarına göre cevaplayınız.</a:t>
            </a:r>
          </a:p>
        </p:txBody>
      </p:sp>
      <p:sp>
        <p:nvSpPr>
          <p:cNvPr id="4" name="Alt Başlık 6">
            <a:extLst>
              <a:ext uri="{FF2B5EF4-FFF2-40B4-BE49-F238E27FC236}">
                <a16:creationId xmlns:a16="http://schemas.microsoft.com/office/drawing/2014/main" id="{82791513-76E8-E059-FFA9-C8E763862174}"/>
              </a:ext>
            </a:extLst>
          </p:cNvPr>
          <p:cNvSpPr txBox="1">
            <a:spLocks/>
          </p:cNvSpPr>
          <p:nvPr/>
        </p:nvSpPr>
        <p:spPr>
          <a:xfrm>
            <a:off x="395405" y="1918631"/>
            <a:ext cx="10485940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tr-TR" sz="4000" b="1" dirty="0">
                <a:solidFill>
                  <a:srgbClr val="3333FF"/>
                </a:solidFill>
              </a:rPr>
              <a:t>EĞİTİM FAALİYETLERİ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4000" b="1" dirty="0">
                <a:solidFill>
                  <a:srgbClr val="3333FF"/>
                </a:solidFill>
              </a:rPr>
              <a:t>TRABZON ÜNİVERSİTESİ İLAHİYAT FAKÜLTESİ DERSLİK VE FİZİKİ İMKÂNLARI KULLANILARAK YÜRÜTÜLMEKTEDİR.</a:t>
            </a:r>
            <a:endParaRPr lang="tr-TR" sz="4000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5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8566</TotalTime>
  <Words>1685</Words>
  <Application>Microsoft Office PowerPoint</Application>
  <PresentationFormat>Geniş ekran</PresentationFormat>
  <Paragraphs>438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Teması</vt:lpstr>
      <vt:lpstr>PowerPoint Sunusu</vt:lpstr>
      <vt:lpstr>SUNUM PLANI</vt:lpstr>
      <vt:lpstr>PowerPoint Sunusu</vt:lpstr>
      <vt:lpstr>YÖNETİM</vt:lpstr>
      <vt:lpstr>YÖNETİM KURULU</vt:lpstr>
      <vt:lpstr>KALİTE KURULU</vt:lpstr>
      <vt:lpstr>PowerPoint Sunusu</vt:lpstr>
      <vt:lpstr>PowerPoint Sunusu</vt:lpstr>
      <vt:lpstr>Fiziksel Yapı: Eğitim Alanları (Derslikler)</vt:lpstr>
      <vt:lpstr>Fiziksel Yapı: Hizmet Alanları</vt:lpstr>
      <vt:lpstr>Bilgi ve Teknoloji Kaynakları</vt:lpstr>
      <vt:lpstr>PowerPoint Sunusu</vt:lpstr>
      <vt:lpstr>Araştırma ve Geliştirme Faaliyetleri:  Yıllara Göre Proje Bilgileri</vt:lpstr>
      <vt:lpstr>Bilimsel, Sosyal ve Kültürel Faaliyetler</vt:lpstr>
      <vt:lpstr>PowerPoint Sunusu</vt:lpstr>
      <vt:lpstr>2024 Birim İç Değerlendirme Raporu (BİDR) Kalite Güvence Sistem Ölçütleri Olgunluk Düzeyleri: LİDERLİK, YÖNETİŞİM VE KALİTE</vt:lpstr>
      <vt:lpstr>Birim İç Değerlendirme Raporu (BİDR) Kalite Güvence Sistem Ölçütleri Olgunluk Düzeyleri: LİDERLİK, YÖNETİŞİM VE KALİTE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ARAŞTIRMA VE GELİŞTİRME</vt:lpstr>
      <vt:lpstr>Birim İç Değerlendirme Raporu (BİDR) Kalite Güvence Sistem Ölçütleri Olgunluk Düzeyleri: TOPLUMSAL KATKI</vt:lpstr>
      <vt:lpstr>Öz Değerlendirme: Birimin Güçlü Yönleri</vt:lpstr>
      <vt:lpstr>Öz Değerlendirme: Birimin Geliştirmeye Açık Yönleri</vt:lpstr>
      <vt:lpstr>Birim 2026 Yılı İyileştirme Planı - 1 (Birimin Geliştirmeye Açık Yönlerine dayalı olarak) </vt:lpstr>
      <vt:lpstr>Birim 2026 Yılı İyileştirme Planı - 2 (Birimin Geliştirmeye Açık Yönlerine dayalı olarak) 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KiK</dc:creator>
  <cp:lastModifiedBy>AHMET CEVDET KARACA</cp:lastModifiedBy>
  <cp:revision>628</cp:revision>
  <cp:lastPrinted>2023-06-23T13:03:34Z</cp:lastPrinted>
  <dcterms:created xsi:type="dcterms:W3CDTF">2021-05-17T12:15:06Z</dcterms:created>
  <dcterms:modified xsi:type="dcterms:W3CDTF">2026-01-14T09:20:25Z</dcterms:modified>
</cp:coreProperties>
</file>