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5" r:id="rId16"/>
    <p:sldId id="276" r:id="rId17"/>
    <p:sldId id="277" r:id="rId18"/>
    <p:sldId id="287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3" r:id="rId29"/>
    <p:sldId id="300" r:id="rId30"/>
    <p:sldId id="301" r:id="rId31"/>
    <p:sldId id="302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4192" y="1643329"/>
            <a:ext cx="9217025" cy="1760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504" y="494157"/>
            <a:ext cx="10444480" cy="1067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349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4680"/>
            <a:ext cx="723264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49802" y="1643329"/>
            <a:ext cx="4693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Trabzon</a:t>
            </a:r>
            <a:r>
              <a:rPr sz="440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Üniversitesi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605" y="3332540"/>
            <a:ext cx="10990580" cy="155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9179" marR="5080" indent="-3587115" algn="ctr">
              <a:lnSpc>
                <a:spcPct val="114100"/>
              </a:lnSpc>
              <a:spcBef>
                <a:spcPts val="100"/>
              </a:spcBef>
            </a:pPr>
            <a:r>
              <a:rPr lang="tr-TR" sz="4400" b="1" dirty="0" smtClean="0">
                <a:solidFill>
                  <a:srgbClr val="FFFFFF"/>
                </a:solidFill>
                <a:latin typeface="Calibri"/>
                <a:cs typeface="Calibri"/>
              </a:rPr>
              <a:t>Özel Eğitim Hizmetleri  </a:t>
            </a:r>
          </a:p>
          <a:p>
            <a:pPr marL="3599179" marR="5080" indent="-3587115" algn="ctr">
              <a:lnSpc>
                <a:spcPct val="114100"/>
              </a:lnSpc>
              <a:spcBef>
                <a:spcPts val="100"/>
              </a:spcBef>
            </a:pPr>
            <a:r>
              <a:rPr sz="4400" b="1" dirty="0" err="1" smtClean="0">
                <a:solidFill>
                  <a:srgbClr val="FFFFFF"/>
                </a:solidFill>
                <a:latin typeface="Calibri"/>
                <a:cs typeface="Calibri"/>
              </a:rPr>
              <a:t>Uygulama</a:t>
            </a:r>
            <a:r>
              <a:rPr sz="4400" b="1" spc="-1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4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 err="1">
                <a:solidFill>
                  <a:srgbClr val="FFFFFF"/>
                </a:solidFill>
                <a:latin typeface="Calibri"/>
                <a:cs typeface="Calibri"/>
              </a:rPr>
              <a:t>Araştırma</a:t>
            </a:r>
            <a:r>
              <a:rPr sz="4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dirty="0" err="1" smtClean="0">
                <a:solidFill>
                  <a:srgbClr val="FFFFFF"/>
                </a:solidFill>
                <a:latin typeface="Calibri"/>
                <a:cs typeface="Calibri"/>
              </a:rPr>
              <a:t>Merkez</a:t>
            </a:r>
            <a:r>
              <a:rPr lang="tr-TR" sz="4400" b="1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315" rIns="0" bIns="0" rtlCol="0">
            <a:spAutoFit/>
          </a:bodyPr>
          <a:lstStyle/>
          <a:p>
            <a:pPr marL="236156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Birim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Ders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Yükü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Ortalaması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(Saat)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553998"/>
          </a:xfrm>
        </p:spPr>
        <p:txBody>
          <a:bodyPr/>
          <a:lstStyle/>
          <a:p>
            <a:r>
              <a:rPr lang="tr-TR" dirty="0"/>
              <a:t>Birimimiz Bünyesinde </a:t>
            </a:r>
            <a:r>
              <a:rPr lang="tr-TR" dirty="0" smtClean="0"/>
              <a:t>Ders verilmemektedir. </a:t>
            </a:r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2335" y="6320028"/>
            <a:ext cx="359664" cy="373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58292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0"/>
              </a:spcBef>
            </a:pPr>
            <a:r>
              <a:rPr sz="7800" dirty="0">
                <a:solidFill>
                  <a:srgbClr val="FF0000"/>
                </a:solidFill>
              </a:rPr>
              <a:t>EĞİTİM</a:t>
            </a:r>
            <a:r>
              <a:rPr sz="7800" spc="-200" dirty="0">
                <a:solidFill>
                  <a:srgbClr val="FF0000"/>
                </a:solidFill>
              </a:rPr>
              <a:t> </a:t>
            </a:r>
            <a:r>
              <a:rPr sz="7800" spc="-10" dirty="0">
                <a:solidFill>
                  <a:srgbClr val="FF0000"/>
                </a:solidFill>
              </a:rPr>
              <a:t>ÖĞRETİM</a:t>
            </a:r>
            <a:endParaRPr sz="78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97248" y="4284675"/>
            <a:ext cx="45097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3333FF"/>
                </a:solidFill>
                <a:latin typeface="Calibri"/>
                <a:cs typeface="Calibri"/>
              </a:rPr>
              <a:t>PROGRAMLAR</a:t>
            </a:r>
            <a:r>
              <a:rPr sz="3100" b="1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3100" b="1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100" b="1" spc="-10" dirty="0">
                <a:solidFill>
                  <a:srgbClr val="3333FF"/>
                </a:solidFill>
                <a:latin typeface="Calibri"/>
                <a:cs typeface="Calibri"/>
              </a:rPr>
              <a:t>ÖĞRENCİ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139" y="2237689"/>
            <a:ext cx="8300084" cy="2468245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2419350" marR="5080" indent="-2407285">
              <a:lnSpc>
                <a:spcPts val="8550"/>
              </a:lnSpc>
              <a:spcBef>
                <a:spcPts val="2165"/>
              </a:spcBef>
            </a:pPr>
            <a:r>
              <a:rPr sz="8900" dirty="0">
                <a:solidFill>
                  <a:srgbClr val="FF0000"/>
                </a:solidFill>
              </a:rPr>
              <a:t>Fiziksel</a:t>
            </a:r>
            <a:r>
              <a:rPr sz="8900" spc="-135" dirty="0">
                <a:solidFill>
                  <a:srgbClr val="FF0000"/>
                </a:solidFill>
              </a:rPr>
              <a:t> </a:t>
            </a:r>
            <a:r>
              <a:rPr sz="8900" dirty="0">
                <a:solidFill>
                  <a:srgbClr val="FF0000"/>
                </a:solidFill>
              </a:rPr>
              <a:t>Altyapı</a:t>
            </a:r>
            <a:r>
              <a:rPr sz="8900" spc="-135" dirty="0">
                <a:solidFill>
                  <a:srgbClr val="FF0000"/>
                </a:solidFill>
              </a:rPr>
              <a:t> </a:t>
            </a:r>
            <a:r>
              <a:rPr sz="8900" spc="-25" dirty="0">
                <a:solidFill>
                  <a:srgbClr val="FF0000"/>
                </a:solidFill>
              </a:rPr>
              <a:t>ve </a:t>
            </a:r>
            <a:r>
              <a:rPr sz="8900" spc="-700" dirty="0">
                <a:solidFill>
                  <a:srgbClr val="FF0000"/>
                </a:solidFill>
              </a:rPr>
              <a:t>T</a:t>
            </a:r>
            <a:r>
              <a:rPr sz="8900" spc="85" dirty="0">
                <a:solidFill>
                  <a:srgbClr val="FF0000"/>
                </a:solidFill>
              </a:rPr>
              <a:t>esisler</a:t>
            </a:r>
            <a:endParaRPr sz="890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494157"/>
            <a:ext cx="10444480" cy="813042"/>
          </a:xfrm>
          <a:prstGeom prst="rect">
            <a:avLst/>
          </a:prstGeom>
        </p:spPr>
        <p:txBody>
          <a:bodyPr vert="horz" wrap="square" lIns="0" tIns="317499" rIns="0" bIns="0" rtlCol="0">
            <a:spAutoFit/>
          </a:bodyPr>
          <a:lstStyle/>
          <a:p>
            <a:pPr marL="1996439">
              <a:lnSpc>
                <a:spcPct val="100000"/>
              </a:lnSpc>
              <a:spcBef>
                <a:spcPts val="105"/>
              </a:spcBef>
            </a:pPr>
            <a:r>
              <a:rPr dirty="0" err="1">
                <a:solidFill>
                  <a:srgbClr val="FF0000"/>
                </a:solidFill>
              </a:rPr>
              <a:t>Fiziksel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20" dirty="0" smtClean="0">
                <a:solidFill>
                  <a:srgbClr val="FF0000"/>
                </a:solidFill>
              </a:rPr>
              <a:t>Yap</a:t>
            </a:r>
            <a:r>
              <a:rPr lang="tr-TR" spc="-20" dirty="0" smtClean="0">
                <a:solidFill>
                  <a:srgbClr val="FF0000"/>
                </a:solidFill>
              </a:rPr>
              <a:t>ı</a:t>
            </a:r>
            <a:endParaRPr spc="-1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553998"/>
          </a:xfrm>
        </p:spPr>
        <p:txBody>
          <a:bodyPr/>
          <a:lstStyle/>
          <a:p>
            <a:r>
              <a:rPr lang="tr-TR" dirty="0" smtClean="0"/>
              <a:t>Birimimize ait fiziksel yapı bulunmamaktadır. </a:t>
            </a:r>
          </a:p>
          <a:p>
            <a:r>
              <a:rPr lang="tr-TR" dirty="0" smtClean="0"/>
              <a:t>Birkaç birimle ortak olarak tahsisi edilmiş bir ofisimiz olsa da birim ihtiyaçlarını karşılamamaktadır. </a:t>
            </a:r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4814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Fiziksel</a:t>
            </a:r>
            <a:r>
              <a:rPr sz="2800" spc="-10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Altyapı</a:t>
            </a:r>
            <a:r>
              <a:rPr sz="2800" spc="-9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ve</a:t>
            </a:r>
            <a:r>
              <a:rPr sz="2800" spc="-110" dirty="0">
                <a:solidFill>
                  <a:srgbClr val="FF0000"/>
                </a:solidFill>
              </a:rPr>
              <a:t> </a:t>
            </a:r>
            <a:r>
              <a:rPr sz="2800" spc="-20" dirty="0">
                <a:solidFill>
                  <a:srgbClr val="FF0000"/>
                </a:solidFill>
              </a:rPr>
              <a:t>Tesisler:</a:t>
            </a:r>
            <a:r>
              <a:rPr sz="2800" spc="-85" dirty="0">
                <a:solidFill>
                  <a:srgbClr val="FF0000"/>
                </a:solidFill>
              </a:rPr>
              <a:t> </a:t>
            </a:r>
            <a:r>
              <a:rPr sz="2800" dirty="0"/>
              <a:t>Sağlık,</a:t>
            </a:r>
            <a:r>
              <a:rPr sz="2800" spc="-85" dirty="0"/>
              <a:t> </a:t>
            </a:r>
            <a:r>
              <a:rPr sz="2800" dirty="0"/>
              <a:t>Sosyal,</a:t>
            </a:r>
            <a:r>
              <a:rPr sz="2800" spc="-90" dirty="0"/>
              <a:t> </a:t>
            </a:r>
            <a:r>
              <a:rPr sz="2800" dirty="0"/>
              <a:t>Kültürel</a:t>
            </a:r>
            <a:r>
              <a:rPr sz="2800" spc="-85" dirty="0"/>
              <a:t> </a:t>
            </a:r>
            <a:r>
              <a:rPr sz="2800" dirty="0"/>
              <a:t>ve</a:t>
            </a:r>
            <a:r>
              <a:rPr sz="2800" spc="-110" dirty="0"/>
              <a:t> </a:t>
            </a:r>
            <a:r>
              <a:rPr sz="2800" dirty="0"/>
              <a:t>Sportif</a:t>
            </a:r>
            <a:r>
              <a:rPr sz="2800" spc="-95" dirty="0"/>
              <a:t> </a:t>
            </a:r>
            <a:r>
              <a:rPr sz="2800" spc="-10" dirty="0"/>
              <a:t>Alanlar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9930" y="2033523"/>
          <a:ext cx="11407139" cy="380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14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Sağlık,</a:t>
                      </a:r>
                      <a:r>
                        <a:rPr sz="24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Sosyal,</a:t>
                      </a:r>
                      <a:r>
                        <a:rPr sz="24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Kültürel</a:t>
                      </a:r>
                      <a:r>
                        <a:rPr sz="24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2400" b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Sportif</a:t>
                      </a:r>
                      <a:r>
                        <a:rPr sz="24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Alanlar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Sayısı</a:t>
                      </a:r>
                      <a:r>
                        <a:rPr sz="2000" b="1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(Adet</a:t>
                      </a:r>
                      <a:r>
                        <a:rPr sz="2000" b="1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Alanı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(m</a:t>
                      </a:r>
                      <a:r>
                        <a:rPr sz="1950" b="1" spc="-30" baseline="2564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7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Kapasitesi</a:t>
                      </a:r>
                      <a:r>
                        <a:rPr sz="20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(Kişi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Sayısı)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Açık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Spor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Sahası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Kapalı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Spor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Sahası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Kantin/Kafeterya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Yemekhane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Mescit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Kulüp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Odası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056" rIns="0" bIns="0" rtlCol="0">
            <a:spAutoFit/>
          </a:bodyPr>
          <a:lstStyle/>
          <a:p>
            <a:pPr marL="25495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Bilgi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ve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spc="-35" dirty="0">
                <a:solidFill>
                  <a:srgbClr val="FF0000"/>
                </a:solidFill>
              </a:rPr>
              <a:t>Teknoloji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Kaynakları</a:t>
            </a:r>
            <a:endParaRPr sz="360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2206359" cy="1384995"/>
          </a:xfrm>
        </p:spPr>
        <p:txBody>
          <a:bodyPr/>
          <a:lstStyle/>
          <a:p>
            <a:r>
              <a:rPr lang="tr-TR" dirty="0" smtClean="0"/>
              <a:t>Birimimize tahsisi edilmiş/ kullanılan bilgi ve teknoloji kaynakları bulunmamaktadır. </a:t>
            </a:r>
            <a:endParaRPr lang="tr-TR" dirty="0"/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36406"/>
              </p:ext>
            </p:extLst>
          </p:nvPr>
        </p:nvGraphicFramePr>
        <p:xfrm>
          <a:off x="3124200" y="2152637"/>
          <a:ext cx="8808832" cy="3756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Cinsi*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Sayısı</a:t>
                      </a:r>
                      <a:r>
                        <a:rPr sz="24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(Adet)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Cinsi*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Sayısı</a:t>
                      </a:r>
                      <a:r>
                        <a:rPr sz="2400" b="1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(Adet)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Masaüstü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Bilgisayar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20" dirty="0">
                          <a:latin typeface="Calibri"/>
                          <a:cs typeface="Calibri"/>
                        </a:rPr>
                        <a:t>Faks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Taşınabilir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Bilgisayar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Telefon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Projeksiyon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Kamera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ts val="212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Akıllı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Tahta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Televizyon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Baskı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Makinesi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Fotoğraf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Makinesi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Fotokopi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Makinesi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Kulaklık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Yazıcı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Hoparlör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Tarayıcı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Mikroskop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Optik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Okuyucu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Barkod</a:t>
                      </a:r>
                      <a:r>
                        <a:rPr sz="18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Yazıcı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82218" y="6022949"/>
            <a:ext cx="334517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*Bu</a:t>
            </a:r>
            <a:r>
              <a:rPr sz="1200"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cihazların</a:t>
            </a:r>
            <a:r>
              <a:rPr sz="12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dışında</a:t>
            </a:r>
            <a:r>
              <a:rPr sz="12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varsa</a:t>
            </a:r>
            <a:r>
              <a:rPr sz="12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lütfen</a:t>
            </a:r>
            <a:r>
              <a:rPr sz="1200" b="1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tabloya</a:t>
            </a:r>
            <a:r>
              <a:rPr sz="1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772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400" dirty="0"/>
              <a:t>Araştırma</a:t>
            </a:r>
            <a:r>
              <a:rPr sz="7400" spc="-204" dirty="0"/>
              <a:t> </a:t>
            </a:r>
            <a:r>
              <a:rPr sz="7400" dirty="0"/>
              <a:t>ve</a:t>
            </a:r>
            <a:r>
              <a:rPr sz="7400" spc="-195" dirty="0"/>
              <a:t> </a:t>
            </a:r>
            <a:r>
              <a:rPr sz="7400" spc="-10" dirty="0"/>
              <a:t>Geliştirme</a:t>
            </a:r>
            <a:endParaRPr sz="7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79244" y="4357827"/>
            <a:ext cx="914463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Bilimsel,</a:t>
            </a:r>
            <a:r>
              <a:rPr sz="38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Sosyal,</a:t>
            </a:r>
            <a:r>
              <a:rPr sz="3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Kültürel</a:t>
            </a:r>
            <a:r>
              <a:rPr sz="3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3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0000"/>
                </a:solidFill>
                <a:latin typeface="Calibri"/>
                <a:cs typeface="Calibri"/>
              </a:rPr>
              <a:t>Sportif</a:t>
            </a:r>
            <a:r>
              <a:rPr sz="3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800" b="1" spc="-10" dirty="0">
                <a:solidFill>
                  <a:srgbClr val="FF0000"/>
                </a:solidFill>
                <a:latin typeface="Calibri"/>
                <a:cs typeface="Calibri"/>
              </a:rPr>
              <a:t>Faaliyetler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494157"/>
            <a:ext cx="10444480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60400" marR="5080" indent="-647700">
              <a:lnSpc>
                <a:spcPts val="3460"/>
              </a:lnSpc>
              <a:spcBef>
                <a:spcPts val="535"/>
              </a:spcBef>
              <a:tabLst>
                <a:tab pos="4129404" algn="l"/>
              </a:tabLst>
            </a:pPr>
            <a:r>
              <a:rPr spc="-10" dirty="0">
                <a:solidFill>
                  <a:srgbClr val="FF0000"/>
                </a:solidFill>
              </a:rPr>
              <a:t>Araştırma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ve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Geliştirme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10" dirty="0" err="1">
                <a:solidFill>
                  <a:srgbClr val="FF0000"/>
                </a:solidFill>
              </a:rPr>
              <a:t>Faaliyetleri</a:t>
            </a:r>
            <a:r>
              <a:rPr spc="-10" dirty="0" smtClean="0">
                <a:solidFill>
                  <a:srgbClr val="FF0000"/>
                </a:solidFill>
              </a:rPr>
              <a:t>:</a:t>
            </a:r>
            <a:endParaRPr spc="-1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830997"/>
          </a:xfrm>
        </p:spPr>
        <p:txBody>
          <a:bodyPr/>
          <a:lstStyle/>
          <a:p>
            <a:r>
              <a:rPr lang="tr-TR" dirty="0"/>
              <a:t>Birimimiz Bünyesinde </a:t>
            </a:r>
            <a:r>
              <a:rPr lang="tr-TR" dirty="0" smtClean="0"/>
              <a:t>çalışan akademik personel olmadığından araştırma ve geliştirme faaliyetleri yürütülememektedir.</a:t>
            </a:r>
          </a:p>
          <a:p>
            <a:endParaRPr lang="tr-TR" dirty="0"/>
          </a:p>
          <a:p>
            <a:r>
              <a:rPr lang="tr-TR" dirty="0" smtClean="0"/>
              <a:t>DOKA- sosyal sorumluluk kapsamında bir proje başvurusu yapılsa da projemiz destek alamamıştır.  </a:t>
            </a:r>
            <a:endParaRPr lang="tr-TR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/>
              <a:t>ULUSLARARASILAŞMA</a:t>
            </a:r>
            <a:endParaRPr sz="72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553998"/>
          </a:xfrm>
        </p:spPr>
        <p:txBody>
          <a:bodyPr/>
          <a:lstStyle/>
          <a:p>
            <a:r>
              <a:rPr lang="tr-TR" dirty="0"/>
              <a:t>Birimimiz Bünyesinde </a:t>
            </a:r>
            <a:r>
              <a:rPr lang="tr-TR" dirty="0" smtClean="0"/>
              <a:t>bu konuda yapılan bir çalışma bulunmamaktadır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1954149"/>
            <a:ext cx="11215370" cy="833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dirty="0"/>
              <a:t>KALİTE</a:t>
            </a:r>
            <a:r>
              <a:rPr sz="5300" spc="-85" dirty="0"/>
              <a:t> </a:t>
            </a:r>
            <a:r>
              <a:rPr sz="5300" dirty="0"/>
              <a:t>VE</a:t>
            </a:r>
            <a:r>
              <a:rPr sz="5300" spc="-80" dirty="0"/>
              <a:t> </a:t>
            </a:r>
            <a:r>
              <a:rPr sz="5300" spc="-50" dirty="0"/>
              <a:t>AKREDİTASYON</a:t>
            </a:r>
            <a:r>
              <a:rPr sz="5300" spc="-110" dirty="0"/>
              <a:t> </a:t>
            </a:r>
            <a:r>
              <a:rPr sz="5300" spc="-10" dirty="0"/>
              <a:t>ÇALIŞMALARI</a:t>
            </a:r>
            <a:endParaRPr sz="53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282441" y="3126364"/>
            <a:ext cx="5821045" cy="14744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YÖKAK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BİRİM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İÇ</a:t>
            </a:r>
            <a:r>
              <a:rPr sz="2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DEĞERLENDİRME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RAPORU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(BİDR)</a:t>
            </a:r>
            <a:endParaRPr sz="2200" dirty="0">
              <a:latin typeface="Calibri"/>
              <a:cs typeface="Calibri"/>
            </a:endParaRPr>
          </a:p>
          <a:p>
            <a:pPr marL="1273175" marR="1266190" algn="ctr">
              <a:lnSpc>
                <a:spcPct val="107700"/>
              </a:lnSpc>
              <a:spcBef>
                <a:spcPts val="15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PROGRAM</a:t>
            </a:r>
            <a:r>
              <a:rPr sz="22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AKREDİTASYONU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ÖZ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DEĞERLENDİRME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2026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YILI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İYİLEŞTİRME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PLANI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163" rIns="0" bIns="0" rtlCol="0">
            <a:spAutoFit/>
          </a:bodyPr>
          <a:lstStyle/>
          <a:p>
            <a:pPr marL="445071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SUNUM</a:t>
            </a:r>
            <a:r>
              <a:rPr sz="2800" spc="-9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PLANI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844164" y="1868551"/>
            <a:ext cx="4333240" cy="410019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140"/>
              </a:spcBef>
              <a:buAutoNum type="arabicParenR"/>
              <a:tabLst>
                <a:tab pos="527685" algn="l"/>
              </a:tabLst>
            </a:pP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GİRİŞ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45"/>
              </a:spcBef>
              <a:buAutoNum type="arabicParenR"/>
              <a:tabLst>
                <a:tab pos="527685" algn="l"/>
              </a:tabLst>
            </a:pP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YÖNETİM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45"/>
              </a:spcBef>
              <a:buAutoNum type="arabicParenR"/>
              <a:tabLst>
                <a:tab pos="527685" algn="l"/>
              </a:tabLst>
            </a:pP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PERSONEL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60"/>
              </a:spcBef>
              <a:buAutoNum type="arabicParenR"/>
              <a:tabLst>
                <a:tab pos="527685" algn="l"/>
              </a:tabLst>
            </a:pP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EĞİTİM</a:t>
            </a:r>
            <a:r>
              <a:rPr sz="18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ÖĞRETİM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40"/>
              </a:spcBef>
              <a:buAutoNum type="arabicParenR"/>
              <a:tabLst>
                <a:tab pos="527685" algn="l"/>
              </a:tabLst>
            </a:pP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FİZİKSEL</a:t>
            </a:r>
            <a:r>
              <a:rPr sz="1800" b="1" spc="-35" dirty="0">
                <a:solidFill>
                  <a:srgbClr val="3333FF"/>
                </a:solidFill>
                <a:latin typeface="Calibri"/>
                <a:cs typeface="Calibri"/>
              </a:rPr>
              <a:t> ALTYAPI</a:t>
            </a:r>
            <a:r>
              <a:rPr sz="18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18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TESİSLER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45"/>
              </a:spcBef>
              <a:buAutoNum type="arabicParenR"/>
              <a:tabLst>
                <a:tab pos="527685" algn="l"/>
              </a:tabLst>
            </a:pP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ARAŞTIRMA</a:t>
            </a:r>
            <a:r>
              <a:rPr sz="18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 GELİŞTİRME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arenR"/>
              <a:tabLst>
                <a:tab pos="527685" algn="l"/>
              </a:tabLst>
            </a:pP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ULUSLARARASILAŞMA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50"/>
              </a:spcBef>
              <a:buAutoNum type="arabicParenR"/>
              <a:tabLst>
                <a:tab pos="527685" algn="l"/>
              </a:tabLst>
            </a:pP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KALİTE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18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333FF"/>
                </a:solidFill>
                <a:latin typeface="Calibri"/>
                <a:cs typeface="Calibri"/>
              </a:rPr>
              <a:t>AKREDİTASYON</a:t>
            </a:r>
            <a:r>
              <a:rPr sz="18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ÇALIŞMALARI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45"/>
              </a:spcBef>
              <a:buAutoNum type="arabicParenR"/>
              <a:tabLst>
                <a:tab pos="527685" algn="l"/>
              </a:tabLst>
            </a:pP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SORULAR</a:t>
            </a:r>
            <a:r>
              <a:rPr sz="18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18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ÖNERİLER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055"/>
              </a:spcBef>
              <a:buAutoNum type="arabicParenR"/>
              <a:tabLst>
                <a:tab pos="527685" algn="l"/>
              </a:tabLst>
            </a:pPr>
            <a:r>
              <a:rPr sz="1800" b="1" spc="-10" dirty="0">
                <a:solidFill>
                  <a:srgbClr val="3333FF"/>
                </a:solidFill>
                <a:latin typeface="Calibri"/>
                <a:cs typeface="Calibri"/>
              </a:rPr>
              <a:t>KAPANIŞ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383" rIns="0" bIns="0" rtlCol="0">
            <a:spAutoFit/>
          </a:bodyPr>
          <a:lstStyle/>
          <a:p>
            <a:pPr marL="1769110" marR="5080" indent="-1535430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0000"/>
                </a:solidFill>
              </a:rPr>
              <a:t>2024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Birim</a:t>
            </a:r>
            <a:r>
              <a:rPr sz="2500" spc="-7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İç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Değerlendirme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Raporu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(BİDR)</a:t>
            </a:r>
            <a:r>
              <a:rPr sz="2500" spc="-7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Kalite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Güvence</a:t>
            </a:r>
            <a:r>
              <a:rPr sz="2500" spc="-7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Sistem</a:t>
            </a:r>
            <a:r>
              <a:rPr sz="2500" spc="-55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Ölçütleri </a:t>
            </a:r>
            <a:r>
              <a:rPr sz="2500" dirty="0">
                <a:solidFill>
                  <a:srgbClr val="FF0000"/>
                </a:solidFill>
              </a:rPr>
              <a:t>Olgunluk</a:t>
            </a:r>
            <a:r>
              <a:rPr sz="2500" spc="-12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Düzeyleri:</a:t>
            </a:r>
            <a:r>
              <a:rPr sz="2500" spc="-9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LİDERLİK,</a:t>
            </a:r>
            <a:r>
              <a:rPr sz="2500" spc="-65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YÖNETİŞİM</a:t>
            </a:r>
            <a:r>
              <a:rPr sz="2500" spc="-70" dirty="0">
                <a:solidFill>
                  <a:srgbClr val="0000CC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VE</a:t>
            </a:r>
            <a:r>
              <a:rPr sz="2500" spc="-105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KALİTE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97200"/>
              </p:ext>
            </p:extLst>
          </p:nvPr>
        </p:nvGraphicFramePr>
        <p:xfrm>
          <a:off x="202374" y="1989201"/>
          <a:ext cx="11490324" cy="3676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805">
                <a:tc rowSpan="2">
                  <a:txBody>
                    <a:bodyPr/>
                    <a:lstStyle/>
                    <a:p>
                      <a:pPr marL="931544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2000" b="1" spc="-1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2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2000" b="1" spc="-5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2000" b="1" spc="-3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Düzeyi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A.1.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Liderlik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Kalite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A.1.1.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Yönetim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modeli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idari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yapı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A.1.2.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Liderlik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A.1.3.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Kurumsal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dönüşüm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kapasitesi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A.1.4.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İç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kalite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güvencesi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mekanizmaları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A.1.5.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Kamuoyunu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bilgilendirme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hesap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verebilirlik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 rowSpan="3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025"/>
                        </a:spcBef>
                        <a:tabLst>
                          <a:tab pos="697865" algn="l"/>
                          <a:tab pos="1700530" algn="l"/>
                          <a:tab pos="2178050" algn="l"/>
                        </a:tabLst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A.2.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Misyon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Stratejik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Amaçlar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A.2.1.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Misyon,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vizyon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politikalar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7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A.2.2.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Stratejik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amaç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hedefler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7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A.2.3.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Performans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383" rIns="0" bIns="0" rtlCol="0">
            <a:spAutoFit/>
          </a:bodyPr>
          <a:lstStyle/>
          <a:p>
            <a:pPr marL="1769110" marR="5080" indent="-1178560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0000"/>
                </a:solidFill>
              </a:rPr>
              <a:t>Birim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İç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Değerlendirme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Raporu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(BİDR)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Kalite</a:t>
            </a:r>
            <a:r>
              <a:rPr sz="2500" spc="-7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Güvence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Sistem</a:t>
            </a:r>
            <a:r>
              <a:rPr sz="2500" spc="-6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Ölçütleri </a:t>
            </a:r>
            <a:r>
              <a:rPr sz="2500" dirty="0">
                <a:solidFill>
                  <a:srgbClr val="FF0000"/>
                </a:solidFill>
              </a:rPr>
              <a:t>Olgunluk</a:t>
            </a:r>
            <a:r>
              <a:rPr sz="2500" spc="-12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Düzeyleri:</a:t>
            </a:r>
            <a:r>
              <a:rPr sz="2500" spc="-9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LİDERLİK,</a:t>
            </a:r>
            <a:r>
              <a:rPr sz="2500" spc="-65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YÖNETİŞİM</a:t>
            </a:r>
            <a:r>
              <a:rPr sz="2500" spc="-70" dirty="0">
                <a:solidFill>
                  <a:srgbClr val="0000CC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VE</a:t>
            </a:r>
            <a:r>
              <a:rPr sz="2500" spc="-105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KALİTE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1505" y="6530213"/>
            <a:ext cx="18110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35" dirty="0">
                <a:solidFill>
                  <a:srgbClr val="952D2D"/>
                </a:solidFill>
                <a:latin typeface="Calibri"/>
                <a:cs typeface="Calibri"/>
              </a:rPr>
              <a:t>FATİH</a:t>
            </a:r>
            <a:r>
              <a:rPr sz="1400" b="1" spc="-45" dirty="0">
                <a:solidFill>
                  <a:srgbClr val="95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952D2D"/>
                </a:solidFill>
                <a:latin typeface="Calibri"/>
                <a:cs typeface="Calibri"/>
              </a:rPr>
              <a:t>EĞİTİM</a:t>
            </a:r>
            <a:r>
              <a:rPr sz="1400" b="1" spc="-55" dirty="0">
                <a:solidFill>
                  <a:srgbClr val="952D2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952D2D"/>
                </a:solidFill>
                <a:latin typeface="Calibri"/>
                <a:cs typeface="Calibri"/>
              </a:rPr>
              <a:t>FAKÜLTESİ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79143"/>
              </p:ext>
            </p:extLst>
          </p:nvPr>
        </p:nvGraphicFramePr>
        <p:xfrm>
          <a:off x="778840" y="1901951"/>
          <a:ext cx="10636249" cy="403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755">
                <a:tc rowSpan="2"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2000" b="1" spc="-3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spc="-4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2000" b="1" spc="-5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2000" b="1" spc="-35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Düzeyi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ts val="2335"/>
                        </a:lnSpc>
                      </a:pP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ts val="2335"/>
                        </a:lnSpc>
                      </a:pPr>
                      <a:r>
                        <a:rPr sz="2000" b="1" spc="-20" dirty="0">
                          <a:solidFill>
                            <a:srgbClr val="0066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3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A.3.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Yönetim</a:t>
                      </a:r>
                      <a:r>
                        <a:rPr sz="2000" b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Sistemleri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A.3.1.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Bilgi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yönetim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sistemi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A.3.2.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İnsan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kaynakları 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5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A.3.3.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Finansal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8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A.3.4.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Süreç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A.4.</a:t>
                      </a:r>
                      <a:r>
                        <a:rPr sz="20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Paydaş</a:t>
                      </a:r>
                      <a:r>
                        <a:rPr sz="20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Katılımı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A.4.1.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İç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dış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paydaş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katılımı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A.4.2.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geri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bildirimleri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A.4.3.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Mezun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ilişkileri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A.5.</a:t>
                      </a:r>
                      <a:r>
                        <a:rPr sz="20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Uluslararasılaşma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A.5.1.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Uluslararasılaşma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süreçlerinin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236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A.5.2.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Uluslararasılaşma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kaynakları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A.5.3.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Uluslararasılaşma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performansı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321" rIns="0" bIns="0" rtlCol="0">
            <a:spAutoFit/>
          </a:bodyPr>
          <a:lstStyle/>
          <a:p>
            <a:pPr marL="2525395" marR="5080" indent="-1906905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0000"/>
                </a:solidFill>
              </a:rPr>
              <a:t>Birim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İç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Değerlendirme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Raporu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(BİDR)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Kalite</a:t>
            </a:r>
            <a:r>
              <a:rPr sz="2500" spc="-7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Güvence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Sistem</a:t>
            </a:r>
            <a:r>
              <a:rPr sz="2500" spc="-6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Ölçütleri </a:t>
            </a:r>
            <a:r>
              <a:rPr sz="2500" dirty="0">
                <a:solidFill>
                  <a:srgbClr val="FF0000"/>
                </a:solidFill>
              </a:rPr>
              <a:t>Olgunluk</a:t>
            </a:r>
            <a:r>
              <a:rPr sz="2500" spc="-11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Düzeyleri: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EĞİTİM</a:t>
            </a:r>
            <a:r>
              <a:rPr sz="2500" spc="-80" dirty="0">
                <a:solidFill>
                  <a:srgbClr val="0000CC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VE</a:t>
            </a:r>
            <a:r>
              <a:rPr sz="2500" spc="-80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ÖĞRETİM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14252"/>
              </p:ext>
            </p:extLst>
          </p:nvPr>
        </p:nvGraphicFramePr>
        <p:xfrm>
          <a:off x="391210" y="1941702"/>
          <a:ext cx="11318872" cy="3966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570">
                <a:tc rowSpan="2">
                  <a:txBody>
                    <a:bodyPr/>
                    <a:lstStyle/>
                    <a:p>
                      <a:pPr marL="61277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1800" b="1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DÜZEYİ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1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815" marR="156845">
                        <a:lnSpc>
                          <a:spcPct val="1073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B.1.</a:t>
                      </a:r>
                      <a:r>
                        <a:rPr sz="18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8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Tasarımı,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Değerlendirmesi</a:t>
                      </a:r>
                      <a:r>
                        <a:rPr sz="1800" b="1" spc="-9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Güncellenmesi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B.1.1.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Programların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tasarımı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onayı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B.1.2.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Programın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ders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dağılım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dengesi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B.1.3.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Ders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kazanımlarının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çıktılarıyla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uyumu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B.1.4.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iş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yüküne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dayalı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ders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tasarımı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B.1.5.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Programların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izlenmesi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güncellenmesi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B.1.6.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süreçlerinin yönetimi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1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815" marR="630555">
                        <a:lnSpc>
                          <a:spcPct val="1072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B.2.</a:t>
                      </a:r>
                      <a:r>
                        <a:rPr sz="18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Programların Yürütülmesi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B.2.1.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yöntem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teknikleri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B.2.2.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Ölçme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değerlendirme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B.2.3.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Öğrenci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kabulü,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önceki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öğrenmenin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tanınması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kredilendirilmesi*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B.2.4.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Yeterliliklerin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sertifikalandırılması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diploma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321" rIns="0" bIns="0" rtlCol="0">
            <a:spAutoFit/>
          </a:bodyPr>
          <a:lstStyle/>
          <a:p>
            <a:pPr marL="2525395" marR="5080" indent="-1906905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0000"/>
                </a:solidFill>
              </a:rPr>
              <a:t>Birim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İç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Değerlendirme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Raporu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(BİDR)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Kalite</a:t>
            </a:r>
            <a:r>
              <a:rPr sz="2500" spc="-7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Güvence</a:t>
            </a:r>
            <a:r>
              <a:rPr sz="2500" spc="-8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Sistem</a:t>
            </a:r>
            <a:r>
              <a:rPr sz="2500" spc="-6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Ölçütleri </a:t>
            </a:r>
            <a:r>
              <a:rPr sz="2500" dirty="0">
                <a:solidFill>
                  <a:srgbClr val="FF0000"/>
                </a:solidFill>
              </a:rPr>
              <a:t>Olgunluk</a:t>
            </a:r>
            <a:r>
              <a:rPr sz="2500" spc="-11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Düzeyleri:</a:t>
            </a:r>
            <a:r>
              <a:rPr sz="2500" spc="-8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EĞİTİM</a:t>
            </a:r>
            <a:r>
              <a:rPr sz="2500" spc="-80" dirty="0">
                <a:solidFill>
                  <a:srgbClr val="0000CC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VE</a:t>
            </a:r>
            <a:r>
              <a:rPr sz="2500" spc="-80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ÖĞRETİM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1505" y="6530213"/>
            <a:ext cx="18110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35" dirty="0">
                <a:solidFill>
                  <a:srgbClr val="952D2D"/>
                </a:solidFill>
                <a:latin typeface="Calibri"/>
                <a:cs typeface="Calibri"/>
              </a:rPr>
              <a:t>FATİH</a:t>
            </a:r>
            <a:r>
              <a:rPr sz="1400" b="1" spc="-45" dirty="0">
                <a:solidFill>
                  <a:srgbClr val="952D2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952D2D"/>
                </a:solidFill>
                <a:latin typeface="Calibri"/>
                <a:cs typeface="Calibri"/>
              </a:rPr>
              <a:t>EĞİTİM</a:t>
            </a:r>
            <a:r>
              <a:rPr sz="1400" b="1" spc="-55" dirty="0">
                <a:solidFill>
                  <a:srgbClr val="952D2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952D2D"/>
                </a:solidFill>
                <a:latin typeface="Calibri"/>
                <a:cs typeface="Calibri"/>
              </a:rPr>
              <a:t>FAKÜLTESİ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88861"/>
              </p:ext>
            </p:extLst>
          </p:nvPr>
        </p:nvGraphicFramePr>
        <p:xfrm>
          <a:off x="391210" y="1961642"/>
          <a:ext cx="11389358" cy="376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2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30">
                <a:tc rowSpan="2">
                  <a:txBody>
                    <a:bodyPr/>
                    <a:lstStyle/>
                    <a:p>
                      <a:pPr marL="91313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20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20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DÜZEYİ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7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2335"/>
                        </a:lnSpc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5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 marR="105410">
                        <a:lnSpc>
                          <a:spcPct val="107000"/>
                        </a:lnSpc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B.3.</a:t>
                      </a:r>
                      <a:r>
                        <a:rPr sz="2000" b="1" spc="-5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Kaynakları</a:t>
                      </a:r>
                      <a:r>
                        <a:rPr sz="2000" b="1" spc="-3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ve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Akademik</a:t>
                      </a:r>
                      <a:r>
                        <a:rPr sz="20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Destek Hizmetleri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B.3.1.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Öğrenme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ortam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kaynakları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B.3.2.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Akademik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destek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hizmetleri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B.3.3.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Tesis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altyapılar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B.3.4.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Dezavantajlı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gruplar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B.3.5.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Sosyal,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kültürel,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sportif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faaliyetler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B.4.</a:t>
                      </a:r>
                      <a:r>
                        <a:rPr sz="2000" b="1" spc="-6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2000" b="1" spc="-7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Kadrosu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B.4.1.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Atama,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yükseltme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görevlendirme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kriterleri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B.4.2.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yetkinlikleri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gelişimi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B.4.3.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Eğitim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faaliyetlerine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yönelik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teşvik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ödüllendirme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232" rIns="0" bIns="0" rtlCol="0">
            <a:spAutoFit/>
          </a:bodyPr>
          <a:lstStyle/>
          <a:p>
            <a:pPr marL="2700020" marR="5080" indent="-2687955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solidFill>
                  <a:srgbClr val="FF0000"/>
                </a:solidFill>
              </a:rPr>
              <a:t>Birim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İç</a:t>
            </a:r>
            <a:r>
              <a:rPr sz="2500" spc="-70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Değerlendirme</a:t>
            </a:r>
            <a:r>
              <a:rPr sz="2500" spc="-7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Raporu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(BİDR)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Kalite</a:t>
            </a:r>
            <a:r>
              <a:rPr sz="2500" spc="-5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Güvence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Sistem</a:t>
            </a:r>
            <a:r>
              <a:rPr sz="2500" spc="-50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FF0000"/>
                </a:solidFill>
              </a:rPr>
              <a:t>Ölçütleri</a:t>
            </a:r>
            <a:r>
              <a:rPr sz="2500" spc="-65" dirty="0">
                <a:solidFill>
                  <a:srgbClr val="FF0000"/>
                </a:solidFill>
              </a:rPr>
              <a:t> </a:t>
            </a:r>
            <a:r>
              <a:rPr sz="2500" spc="-10" dirty="0">
                <a:solidFill>
                  <a:srgbClr val="FF0000"/>
                </a:solidFill>
              </a:rPr>
              <a:t>Olgunluk Düzeyleri:</a:t>
            </a:r>
            <a:r>
              <a:rPr sz="2500" spc="-75" dirty="0">
                <a:solidFill>
                  <a:srgbClr val="FF0000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ARAŞTIRMA</a:t>
            </a:r>
            <a:r>
              <a:rPr sz="2500" spc="-55" dirty="0">
                <a:solidFill>
                  <a:srgbClr val="0000CC"/>
                </a:solidFill>
              </a:rPr>
              <a:t> </a:t>
            </a:r>
            <a:r>
              <a:rPr sz="2500" dirty="0">
                <a:solidFill>
                  <a:srgbClr val="0000CC"/>
                </a:solidFill>
              </a:rPr>
              <a:t>VE</a:t>
            </a:r>
            <a:r>
              <a:rPr sz="2500" spc="-80" dirty="0">
                <a:solidFill>
                  <a:srgbClr val="0000CC"/>
                </a:solidFill>
              </a:rPr>
              <a:t> </a:t>
            </a:r>
            <a:r>
              <a:rPr sz="2500" spc="-10" dirty="0">
                <a:solidFill>
                  <a:srgbClr val="0000CC"/>
                </a:solidFill>
              </a:rPr>
              <a:t>GELİŞTİRME</a:t>
            </a:r>
            <a:endParaRPr sz="25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91685"/>
              </p:ext>
            </p:extLst>
          </p:nvPr>
        </p:nvGraphicFramePr>
        <p:xfrm>
          <a:off x="455282" y="1891410"/>
          <a:ext cx="11294744" cy="3804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30">
                <a:tc rowSpan="2"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6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16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DÜZEYİ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0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0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80">
                <a:tc rowSpan="3">
                  <a:txBody>
                    <a:bodyPr/>
                    <a:lstStyle/>
                    <a:p>
                      <a:pPr marL="116205" marR="64135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C.1.</a:t>
                      </a:r>
                      <a:r>
                        <a:rPr sz="18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800" b="1" spc="-5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Süreçlerinin Yönetimi</a:t>
                      </a:r>
                      <a:r>
                        <a:rPr sz="1800" b="1" spc="-6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b="1" spc="-9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Kaynakları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C.1.1.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süreçlerinin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C.1.2.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İç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dış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kaynaklar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C.1.3.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Doktora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programları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doktora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sonrası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imkanlar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780">
                <a:tc rowSpan="2">
                  <a:txBody>
                    <a:bodyPr/>
                    <a:lstStyle/>
                    <a:p>
                      <a:pPr marL="116205" marR="64897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C.2.</a:t>
                      </a:r>
                      <a:r>
                        <a:rPr sz="1800" b="1" spc="-5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800" b="1" spc="-6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Yetkinliği,</a:t>
                      </a:r>
                      <a:r>
                        <a:rPr sz="1800" b="1" spc="-5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İş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birlikleri</a:t>
                      </a:r>
                      <a:r>
                        <a:rPr sz="1800" b="1" spc="-6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Destekler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C.2.1.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yetkinlikleri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gelişimi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C.2.2.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Ulusal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uluslararası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ortak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programlar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ortak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birimleri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9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C.3.</a:t>
                      </a:r>
                      <a:r>
                        <a:rPr sz="1800" b="1" spc="-4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800" b="1" spc="-5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Performansı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C.3.1.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Araştırma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performansının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izlenmesi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değerlendirilmesi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C.3.2.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Öğretim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elemanı/araştırmacı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performansının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değerlendirilmesi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07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7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83" rIns="0" bIns="0" rtlCol="0">
            <a:spAutoFit/>
          </a:bodyPr>
          <a:lstStyle/>
          <a:p>
            <a:pPr marL="1751964" marR="5080" indent="-937260">
              <a:lnSpc>
                <a:spcPts val="3030"/>
              </a:lnSpc>
              <a:spcBef>
                <a:spcPts val="475"/>
              </a:spcBef>
            </a:pPr>
            <a:r>
              <a:rPr sz="2800" dirty="0">
                <a:solidFill>
                  <a:srgbClr val="FF0000"/>
                </a:solidFill>
              </a:rPr>
              <a:t>Birim</a:t>
            </a:r>
            <a:r>
              <a:rPr sz="2800" spc="-9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İç</a:t>
            </a:r>
            <a:r>
              <a:rPr sz="2800" spc="-10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Değerlendirme</a:t>
            </a:r>
            <a:r>
              <a:rPr sz="2800" spc="-6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Raporu</a:t>
            </a:r>
            <a:r>
              <a:rPr sz="2800" spc="-10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(BİDR)</a:t>
            </a:r>
            <a:r>
              <a:rPr sz="2800" spc="-9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Kalite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Güvence</a:t>
            </a:r>
            <a:r>
              <a:rPr sz="2800" spc="-9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Sistem </a:t>
            </a:r>
            <a:r>
              <a:rPr sz="2800" dirty="0">
                <a:solidFill>
                  <a:srgbClr val="FF0000"/>
                </a:solidFill>
              </a:rPr>
              <a:t>Ölçütleri</a:t>
            </a:r>
            <a:r>
              <a:rPr sz="2800" spc="-8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Olgunluk</a:t>
            </a:r>
            <a:r>
              <a:rPr sz="2800" spc="-8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Düzeyleri: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spc="-25" dirty="0">
                <a:solidFill>
                  <a:srgbClr val="0000CC"/>
                </a:solidFill>
              </a:rPr>
              <a:t>TOPLUMSAL</a:t>
            </a:r>
            <a:r>
              <a:rPr sz="2800" spc="-7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KATKI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89756"/>
              </p:ext>
            </p:extLst>
          </p:nvPr>
        </p:nvGraphicFramePr>
        <p:xfrm>
          <a:off x="320217" y="2005329"/>
          <a:ext cx="11600180" cy="351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755"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ALT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ÖLÇÜT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0190">
                        <a:lnSpc>
                          <a:spcPts val="2335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OLGUNLUK</a:t>
                      </a:r>
                      <a:r>
                        <a:rPr sz="2000" b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DÜZEYİ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2335"/>
                        </a:lnSpc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2335"/>
                        </a:lnSpc>
                      </a:pPr>
                      <a:r>
                        <a:rPr sz="2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D.1.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Toplumsal</a:t>
                      </a:r>
                      <a:r>
                        <a:rPr sz="2000" b="1" spc="-7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Katkı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Süreçlerinin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Yönetimi</a:t>
                      </a:r>
                      <a:r>
                        <a:rPr sz="2000" b="1" spc="-7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Toplumsal</a:t>
                      </a:r>
                      <a:r>
                        <a:rPr sz="2000" b="1" spc="-8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Katkı</a:t>
                      </a:r>
                      <a:r>
                        <a:rPr sz="20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Kaynakları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D.1.1.</a:t>
                      </a:r>
                      <a:r>
                        <a:rPr sz="20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Toplumsal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katkı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süreçlerinin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yönetimi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5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D.1.2.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Kaynaklar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D.2.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Toplumsal</a:t>
                      </a:r>
                      <a:r>
                        <a:rPr sz="2000" b="1" spc="-7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Katkı</a:t>
                      </a:r>
                      <a:r>
                        <a:rPr sz="2000" b="1" spc="-4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Performansı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15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0" marR="860425">
                        <a:lnSpc>
                          <a:spcPct val="107000"/>
                        </a:lnSpc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D.2.1.Toplumsal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katkı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performansının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izlenmesi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değerlendirilmesi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739" rIns="0" bIns="0" rtlCol="0">
            <a:spAutoFit/>
          </a:bodyPr>
          <a:lstStyle/>
          <a:p>
            <a:pPr marL="154368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Öz</a:t>
            </a:r>
            <a:r>
              <a:rPr sz="3600" spc="-7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Değerlendirme:</a:t>
            </a:r>
            <a:r>
              <a:rPr sz="3600" spc="-55" dirty="0">
                <a:solidFill>
                  <a:srgbClr val="FF0000"/>
                </a:solidFill>
              </a:rPr>
              <a:t> </a:t>
            </a:r>
            <a:r>
              <a:rPr sz="3600" dirty="0"/>
              <a:t>Birimin</a:t>
            </a:r>
            <a:r>
              <a:rPr sz="3600" spc="-50" dirty="0"/>
              <a:t> </a:t>
            </a:r>
            <a:r>
              <a:rPr sz="3600" dirty="0"/>
              <a:t>Güçlü</a:t>
            </a:r>
            <a:r>
              <a:rPr sz="3600" spc="-20" dirty="0"/>
              <a:t> </a:t>
            </a:r>
            <a:r>
              <a:rPr sz="3600" spc="-10" dirty="0"/>
              <a:t>Yönleri</a:t>
            </a:r>
            <a:endParaRPr sz="360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13849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Birimimiz Engelli Öğrenci Birim Koordinatörlüğü ve Özel Eğitim Bölümü Lisans ve Yüksek Lisans Programında görev alan Akademik ve İdari Personel ile koordineli çalışmaktadır.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Özel Eğitim Bölümünün Akademik kadrosunun desteği ile her konuda geliştirilmeye ve ilerlemeye uygundur. </a:t>
            </a:r>
          </a:p>
          <a:p>
            <a:endParaRPr lang="tr-TR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5693" y="5903467"/>
            <a:ext cx="216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*Gerektiğinde</a:t>
            </a:r>
            <a:r>
              <a:rPr sz="1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ayrı</a:t>
            </a:r>
            <a:r>
              <a:rPr sz="12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slyat</a:t>
            </a:r>
            <a:r>
              <a:rPr sz="12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239" y="457200"/>
            <a:ext cx="10444480" cy="1067815"/>
          </a:xfrm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3695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Öz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Değerlendirme: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/>
              <a:t>Birimin</a:t>
            </a:r>
            <a:r>
              <a:rPr spc="-45" dirty="0"/>
              <a:t> </a:t>
            </a:r>
            <a:r>
              <a:rPr spc="-10" dirty="0"/>
              <a:t>Geliştirmeye</a:t>
            </a:r>
            <a:r>
              <a:rPr spc="-60" dirty="0"/>
              <a:t> </a:t>
            </a:r>
            <a:r>
              <a:rPr dirty="0"/>
              <a:t>Açık</a:t>
            </a:r>
            <a:r>
              <a:rPr spc="-50" dirty="0"/>
              <a:t> </a:t>
            </a:r>
            <a:r>
              <a:rPr spc="-10" dirty="0"/>
              <a:t>Yönleri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553998"/>
          </a:xfrm>
        </p:spPr>
        <p:txBody>
          <a:bodyPr/>
          <a:lstStyle/>
          <a:p>
            <a:r>
              <a:rPr lang="tr-TR" dirty="0" smtClean="0"/>
              <a:t>Birimin Fiziki imkanları Üniversitelerin alt birimleri olarak çalışan Özel Eğitim araştırma uygulama merkezleri göz önünde bulundurularak geliştirilebilir. 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5693" y="5903467"/>
            <a:ext cx="216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*Gerektiğinde</a:t>
            </a:r>
            <a:r>
              <a:rPr sz="1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ayrı</a:t>
            </a:r>
            <a:r>
              <a:rPr sz="12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slyat</a:t>
            </a:r>
            <a:r>
              <a:rPr sz="12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" y="2682746"/>
            <a:ext cx="6229350" cy="3429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23" y="3070629"/>
            <a:ext cx="5289046" cy="23176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239" y="457200"/>
            <a:ext cx="10444480" cy="1067815"/>
          </a:xfrm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103695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Öz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Değerlendirme: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/>
              <a:t>Birimin</a:t>
            </a:r>
            <a:r>
              <a:rPr spc="-45" dirty="0"/>
              <a:t> </a:t>
            </a:r>
            <a:r>
              <a:rPr spc="-10" dirty="0"/>
              <a:t>Geliştirmeye</a:t>
            </a:r>
            <a:r>
              <a:rPr spc="-60" dirty="0"/>
              <a:t> </a:t>
            </a:r>
            <a:r>
              <a:rPr dirty="0"/>
              <a:t>Açık</a:t>
            </a:r>
            <a:r>
              <a:rPr spc="-50" dirty="0"/>
              <a:t> </a:t>
            </a:r>
            <a:r>
              <a:rPr spc="-10" dirty="0"/>
              <a:t>Yönleri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1384995"/>
          </a:xfrm>
        </p:spPr>
        <p:txBody>
          <a:bodyPr/>
          <a:lstStyle/>
          <a:p>
            <a:r>
              <a:rPr lang="tr-TR" dirty="0" smtClean="0"/>
              <a:t>Uygun fiziki imkanlar sağlandıktan sonra İdari ve akademik personel sayısının artırılması ile Lisans ve yüksek lisans öğrencilerine araştırma ve uygulama imkanları sağlanabilir. </a:t>
            </a:r>
          </a:p>
          <a:p>
            <a:endParaRPr lang="tr-TR" dirty="0"/>
          </a:p>
          <a:p>
            <a:r>
              <a:rPr lang="tr-TR" dirty="0" smtClean="0"/>
              <a:t>Yapılan çalışmalar aracılığı ile Makale – Proje  sayıları artırılarak alanın ve üniversitenin gelişimine katkı sağlanabilir. </a:t>
            </a:r>
          </a:p>
          <a:p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5693" y="5903467"/>
            <a:ext cx="216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*Gerektiğinde</a:t>
            </a:r>
            <a:r>
              <a:rPr sz="1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ayrı</a:t>
            </a:r>
            <a:r>
              <a:rPr sz="12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slyat</a:t>
            </a:r>
            <a:r>
              <a:rPr sz="12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424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2217" y="590803"/>
            <a:ext cx="6330315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421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Birim</a:t>
            </a:r>
            <a:r>
              <a:rPr sz="3600" spc="-1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2026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Yılı</a:t>
            </a:r>
            <a:r>
              <a:rPr sz="3600" spc="-8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İyileştirme</a:t>
            </a:r>
            <a:r>
              <a:rPr sz="3600" spc="-114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Planı</a:t>
            </a:r>
            <a:endParaRPr sz="3600" dirty="0"/>
          </a:p>
          <a:p>
            <a:pPr algn="ctr">
              <a:lnSpc>
                <a:spcPts val="2770"/>
              </a:lnSpc>
            </a:pPr>
            <a:r>
              <a:rPr sz="2400" i="1" dirty="0">
                <a:latin typeface="Calibri"/>
                <a:cs typeface="Calibri"/>
              </a:rPr>
              <a:t>(Birimin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Geliştirmeye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Açık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Yönlerine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dayalı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olarak)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15307"/>
              </p:ext>
            </p:extLst>
          </p:nvPr>
        </p:nvGraphicFramePr>
        <p:xfrm>
          <a:off x="346341" y="2020823"/>
          <a:ext cx="11404599" cy="374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Planlanan</a:t>
                      </a:r>
                      <a:r>
                        <a:rPr sz="32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0" dirty="0">
                          <a:latin typeface="Calibri"/>
                          <a:cs typeface="Calibri"/>
                        </a:rPr>
                        <a:t>Faaliyet,</a:t>
                      </a:r>
                      <a:r>
                        <a:rPr sz="3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İş</a:t>
                      </a:r>
                      <a:r>
                        <a:rPr sz="3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veya</a:t>
                      </a:r>
                      <a:r>
                        <a:rPr sz="32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0" dirty="0">
                          <a:latin typeface="Calibri"/>
                          <a:cs typeface="Calibri"/>
                        </a:rPr>
                        <a:t>Süreçler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Açıklama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400" dirty="0" smtClean="0">
                          <a:latin typeface="Times New Roman"/>
                          <a:cs typeface="Times New Roman"/>
                        </a:rPr>
                        <a:t>Hali</a:t>
                      </a:r>
                      <a:r>
                        <a:rPr lang="tr-TR" sz="2400" baseline="0" dirty="0" smtClean="0">
                          <a:latin typeface="Times New Roman"/>
                          <a:cs typeface="Times New Roman"/>
                        </a:rPr>
                        <a:t> Hazırda fiziki imkanlarımız el vermediği için yapılmış bir planlama bulunmamaktadır.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45693" y="5903467"/>
            <a:ext cx="2161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*Gerektiğinde</a:t>
            </a:r>
            <a:r>
              <a:rPr sz="12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ayrı</a:t>
            </a:r>
            <a:r>
              <a:rPr sz="12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slyat</a:t>
            </a:r>
            <a:r>
              <a:rPr sz="12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6135" y="6286498"/>
            <a:ext cx="435864" cy="4480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1905" y="2414473"/>
            <a:ext cx="30295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0" dirty="0">
                <a:solidFill>
                  <a:srgbClr val="FF0000"/>
                </a:solidFill>
              </a:rPr>
              <a:t>YÖNETİM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64350"/>
            <a:chOff x="-6095" y="0"/>
            <a:chExt cx="12204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320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95" y="6301738"/>
              <a:ext cx="12204192" cy="5623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5920" y="2884170"/>
            <a:ext cx="7352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952D2D"/>
                </a:solidFill>
              </a:rPr>
              <a:t>Sorularınız</a:t>
            </a:r>
            <a:r>
              <a:rPr sz="5400" spc="-170" dirty="0">
                <a:solidFill>
                  <a:srgbClr val="952D2D"/>
                </a:solidFill>
              </a:rPr>
              <a:t> </a:t>
            </a:r>
            <a:r>
              <a:rPr sz="5400" dirty="0">
                <a:solidFill>
                  <a:srgbClr val="952D2D"/>
                </a:solidFill>
              </a:rPr>
              <a:t>ve</a:t>
            </a:r>
            <a:r>
              <a:rPr sz="5400" spc="-170" dirty="0">
                <a:solidFill>
                  <a:srgbClr val="952D2D"/>
                </a:solidFill>
              </a:rPr>
              <a:t> </a:t>
            </a:r>
            <a:r>
              <a:rPr sz="5400" spc="-10" dirty="0">
                <a:solidFill>
                  <a:srgbClr val="952D2D"/>
                </a:solidFill>
              </a:rPr>
              <a:t>Önerileriniz</a:t>
            </a:r>
            <a:endParaRPr sz="54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64350"/>
            <a:chOff x="-6095" y="0"/>
            <a:chExt cx="1220470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320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095" y="6301738"/>
              <a:ext cx="12204192" cy="5623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287" y="2462631"/>
            <a:ext cx="10848975" cy="1899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5955" marR="5080" indent="-4453890">
              <a:lnSpc>
                <a:spcPct val="113900"/>
              </a:lnSpc>
              <a:spcBef>
                <a:spcPts val="95"/>
              </a:spcBef>
            </a:pPr>
            <a:r>
              <a:rPr sz="5400" dirty="0">
                <a:solidFill>
                  <a:srgbClr val="952D2D"/>
                </a:solidFill>
              </a:rPr>
              <a:t>Katılımınız</a:t>
            </a:r>
            <a:r>
              <a:rPr sz="5400" spc="-145" dirty="0">
                <a:solidFill>
                  <a:srgbClr val="952D2D"/>
                </a:solidFill>
              </a:rPr>
              <a:t> </a:t>
            </a:r>
            <a:r>
              <a:rPr sz="5400" dirty="0">
                <a:solidFill>
                  <a:srgbClr val="952D2D"/>
                </a:solidFill>
              </a:rPr>
              <a:t>ve</a:t>
            </a:r>
            <a:r>
              <a:rPr sz="5400" spc="-145" dirty="0">
                <a:solidFill>
                  <a:srgbClr val="952D2D"/>
                </a:solidFill>
              </a:rPr>
              <a:t> </a:t>
            </a:r>
            <a:r>
              <a:rPr sz="5400" spc="-10" dirty="0">
                <a:solidFill>
                  <a:srgbClr val="952D2D"/>
                </a:solidFill>
              </a:rPr>
              <a:t>katkılarınız</a:t>
            </a:r>
            <a:r>
              <a:rPr sz="5400" spc="-155" dirty="0">
                <a:solidFill>
                  <a:srgbClr val="952D2D"/>
                </a:solidFill>
              </a:rPr>
              <a:t> </a:t>
            </a:r>
            <a:r>
              <a:rPr sz="5400" dirty="0">
                <a:solidFill>
                  <a:srgbClr val="952D2D"/>
                </a:solidFill>
              </a:rPr>
              <a:t>için</a:t>
            </a:r>
            <a:r>
              <a:rPr sz="5400" spc="-135" dirty="0">
                <a:solidFill>
                  <a:srgbClr val="952D2D"/>
                </a:solidFill>
              </a:rPr>
              <a:t> </a:t>
            </a:r>
            <a:r>
              <a:rPr sz="5400" spc="-10" dirty="0">
                <a:solidFill>
                  <a:srgbClr val="952D2D"/>
                </a:solidFill>
              </a:rPr>
              <a:t>teşekkür ederiz.</a:t>
            </a:r>
            <a:endParaRPr sz="54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013" rIns="0" bIns="0" rtlCol="0">
            <a:spAutoFit/>
          </a:bodyPr>
          <a:lstStyle/>
          <a:p>
            <a:pPr marL="282321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YÖNETİM: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/>
              <a:t>Müdürlük</a:t>
            </a:r>
            <a:r>
              <a:rPr sz="2800" spc="-60" dirty="0"/>
              <a:t> </a:t>
            </a:r>
            <a:r>
              <a:rPr sz="2800" dirty="0"/>
              <a:t>/</a:t>
            </a:r>
            <a:r>
              <a:rPr sz="2800" spc="-70" dirty="0"/>
              <a:t> </a:t>
            </a:r>
            <a:r>
              <a:rPr sz="2800" spc="-10" dirty="0"/>
              <a:t>Koordinatörlük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4355"/>
              </p:ext>
            </p:extLst>
          </p:nvPr>
        </p:nvGraphicFramePr>
        <p:xfrm>
          <a:off x="329945" y="2674873"/>
          <a:ext cx="11516995" cy="2033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Birim</a:t>
                      </a:r>
                      <a:r>
                        <a:rPr sz="2000" b="1" spc="-4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Yöneticisi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Ünvanı</a:t>
                      </a:r>
                      <a:r>
                        <a:rPr sz="2000" b="1" spc="-7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Adı</a:t>
                      </a:r>
                      <a:r>
                        <a:rPr sz="2000" b="1" spc="-3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Soyadı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Müdür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Koordinatör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2100" dirty="0" smtClean="0">
                          <a:latin typeface="Times New Roman"/>
                          <a:cs typeface="Times New Roman"/>
                        </a:rPr>
                        <a:t>Dr</a:t>
                      </a:r>
                      <a:r>
                        <a:rPr lang="tr-TR" sz="2100" smtClean="0">
                          <a:latin typeface="Times New Roman"/>
                          <a:cs typeface="Times New Roman"/>
                        </a:rPr>
                        <a:t>. Öğretim</a:t>
                      </a:r>
                      <a:r>
                        <a:rPr lang="tr-TR" sz="2100" baseline="0" smtClean="0">
                          <a:latin typeface="Times New Roman"/>
                          <a:cs typeface="Times New Roman"/>
                        </a:rPr>
                        <a:t> Üyesi Pınar YAŞAR HAYAL</a:t>
                      </a: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Müdür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Yardımcısı/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Koordinatör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Yardımcısı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Müdür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Yardımcısı/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Koordinatör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Yardımcısı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261493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0000"/>
                </a:solidFill>
              </a:rPr>
              <a:t>YÖNETİM: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/>
              <a:t>Kurullar</a:t>
            </a:r>
            <a:r>
              <a:rPr spc="-90" dirty="0"/>
              <a:t> </a:t>
            </a:r>
            <a:r>
              <a:rPr dirty="0"/>
              <a:t>/</a:t>
            </a:r>
            <a:r>
              <a:rPr spc="-70" dirty="0"/>
              <a:t> </a:t>
            </a:r>
            <a:r>
              <a:rPr spc="-10" dirty="0"/>
              <a:t>Komisyonlar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276999"/>
          </a:xfrm>
        </p:spPr>
        <p:txBody>
          <a:bodyPr/>
          <a:lstStyle/>
          <a:p>
            <a:r>
              <a:rPr lang="tr-TR" dirty="0" smtClean="0"/>
              <a:t>Birimimiz Bünyesinde oluşturulmuş Kurul ve Komisyonlar Bulunmamaktadır. </a:t>
            </a:r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2335" y="6356603"/>
            <a:ext cx="359664" cy="3642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4751" rIns="0" bIns="0" rtlCol="0">
            <a:spAutoFit/>
          </a:bodyPr>
          <a:lstStyle/>
          <a:p>
            <a:pPr marL="3105150">
              <a:lnSpc>
                <a:spcPct val="100000"/>
              </a:lnSpc>
              <a:spcBef>
                <a:spcPts val="105"/>
              </a:spcBef>
            </a:pPr>
            <a:r>
              <a:rPr sz="5300" spc="-10" dirty="0">
                <a:solidFill>
                  <a:srgbClr val="FF0000"/>
                </a:solidFill>
              </a:rPr>
              <a:t>PERSONEL</a:t>
            </a:r>
            <a:endParaRPr sz="53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25190" y="3614420"/>
            <a:ext cx="534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AKADEMİK</a:t>
            </a:r>
            <a:r>
              <a:rPr sz="2400" b="1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PERSONEL</a:t>
            </a:r>
            <a:r>
              <a:rPr sz="2400" b="1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VE</a:t>
            </a:r>
            <a:r>
              <a:rPr sz="2400" b="1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İDARİ</a:t>
            </a:r>
            <a:r>
              <a:rPr sz="2400" b="1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PERSONEL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276733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</a:rPr>
              <a:t>Akademik</a:t>
            </a:r>
            <a:r>
              <a:rPr sz="3600" spc="-17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Personel</a:t>
            </a:r>
            <a:r>
              <a:rPr sz="3600" spc="-15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Sayısı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69050"/>
              </p:ext>
            </p:extLst>
          </p:nvPr>
        </p:nvGraphicFramePr>
        <p:xfrm>
          <a:off x="510882" y="2164207"/>
          <a:ext cx="11285849" cy="3249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8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7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65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25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YIL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AKADEMİK</a:t>
                      </a:r>
                      <a:r>
                        <a:rPr sz="20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PERSONEL</a:t>
                      </a:r>
                      <a:r>
                        <a:rPr sz="20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SAYISI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72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KADRO</a:t>
                      </a:r>
                      <a:r>
                        <a:rPr sz="2000" b="1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DURUMU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814"/>
                        </a:lnSpc>
                      </a:pPr>
                      <a:r>
                        <a:rPr sz="16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Prof.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2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814"/>
                        </a:lnSpc>
                      </a:pP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Doç.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2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825"/>
                        </a:lnSpc>
                      </a:pPr>
                      <a:r>
                        <a:rPr sz="1600" b="1" spc="-4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Dr. </a:t>
                      </a: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Öğr.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510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Üyesi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825"/>
                        </a:lnSpc>
                      </a:pP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Arş.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Gör.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b="1" spc="-2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Öğr.</a:t>
                      </a:r>
                      <a:r>
                        <a:rPr sz="1600" b="1" spc="-7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Gör.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(Ders</a:t>
                      </a:r>
                      <a:r>
                        <a:rPr sz="1600" b="1" spc="-7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Veren)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b="1" spc="-2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Öğr.</a:t>
                      </a:r>
                      <a:r>
                        <a:rPr sz="1600" b="1" spc="-7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Gör.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(Ders</a:t>
                      </a:r>
                      <a:r>
                        <a:rPr sz="1600" b="1" spc="-7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Vermeyen)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Kadrolu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Görevlendirme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14"/>
                        </a:spcBef>
                      </a:pPr>
                      <a:r>
                        <a:rPr sz="18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305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9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b="1" spc="-2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9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9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3" rIns="0" bIns="0" rtlCol="0">
            <a:spAutoFit/>
          </a:bodyPr>
          <a:lstStyle/>
          <a:p>
            <a:pPr marL="328231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İdari</a:t>
            </a:r>
            <a:r>
              <a:rPr sz="3600" spc="-1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Personel</a:t>
            </a:r>
            <a:r>
              <a:rPr sz="3600" spc="-13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Sayısı</a:t>
            </a:r>
            <a:endParaRPr sz="360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553998"/>
          </a:xfrm>
        </p:spPr>
        <p:txBody>
          <a:bodyPr/>
          <a:lstStyle/>
          <a:p>
            <a:r>
              <a:rPr lang="tr-TR" dirty="0"/>
              <a:t>Birimimiz Bünyesinde </a:t>
            </a:r>
            <a:r>
              <a:rPr lang="tr-TR" dirty="0" smtClean="0"/>
              <a:t>çalışan idari Personelimiz bulunmamaktadır. </a:t>
            </a:r>
            <a:endParaRPr lang="tr-TR" dirty="0"/>
          </a:p>
          <a:p>
            <a:endParaRPr lang="tr-TR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140970" marR="70485" algn="ctr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Akademik</a:t>
            </a:r>
            <a:r>
              <a:rPr sz="2800" spc="-12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Personel:</a:t>
            </a:r>
            <a:endParaRPr sz="2800"/>
          </a:p>
          <a:p>
            <a:pPr marL="140970" algn="ctr">
              <a:lnSpc>
                <a:spcPts val="3190"/>
              </a:lnSpc>
            </a:pPr>
            <a:r>
              <a:rPr sz="2800" dirty="0">
                <a:solidFill>
                  <a:srgbClr val="0000CC"/>
                </a:solidFill>
              </a:rPr>
              <a:t>2025</a:t>
            </a:r>
            <a:r>
              <a:rPr sz="2800" spc="-75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Yılında</a:t>
            </a:r>
            <a:r>
              <a:rPr sz="2800" spc="-90" dirty="0">
                <a:solidFill>
                  <a:srgbClr val="0000CC"/>
                </a:solidFill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Yapılan</a:t>
            </a:r>
            <a:r>
              <a:rPr sz="2800" spc="-8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Atama</a:t>
            </a:r>
            <a:r>
              <a:rPr sz="2800" spc="-7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ve</a:t>
            </a:r>
            <a:r>
              <a:rPr sz="2800" spc="-9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Yükseltmeler</a:t>
            </a:r>
            <a:endParaRPr sz="280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308241" y="2020823"/>
            <a:ext cx="11492865" cy="276999"/>
          </a:xfrm>
        </p:spPr>
        <p:txBody>
          <a:bodyPr/>
          <a:lstStyle/>
          <a:p>
            <a:r>
              <a:rPr lang="tr-TR" dirty="0"/>
              <a:t>Birimimiz Bünyesinde </a:t>
            </a:r>
            <a:r>
              <a:rPr lang="tr-TR" dirty="0" smtClean="0"/>
              <a:t>2025 yılında herhangi bir atama ya da yükseltme yapılmamıştır. </a:t>
            </a:r>
            <a:endParaRPr lang="tr-TR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14.01.2026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06348" y="6046114"/>
            <a:ext cx="20853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*Kişi</a:t>
            </a:r>
            <a:r>
              <a:rPr sz="1200" b="1" i="1" spc="2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sayısı</a:t>
            </a:r>
            <a:r>
              <a:rPr sz="12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kadar</a:t>
            </a:r>
            <a:r>
              <a:rPr sz="12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satır</a:t>
            </a:r>
            <a:r>
              <a:rPr sz="12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Calibri"/>
                <a:cs typeface="Calibri"/>
              </a:rPr>
              <a:t>ekleyiniz.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1236</Words>
  <Application>Microsoft Office PowerPoint</Application>
  <PresentationFormat>Geniş ekran</PresentationFormat>
  <Paragraphs>397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Sunusu</vt:lpstr>
      <vt:lpstr>SUNUM PLANI</vt:lpstr>
      <vt:lpstr>YÖNETİM</vt:lpstr>
      <vt:lpstr>YÖNETİM: Müdürlük / Koordinatörlük</vt:lpstr>
      <vt:lpstr>YÖNETİM: Kurullar / Komisyonlar</vt:lpstr>
      <vt:lpstr>PERSONEL</vt:lpstr>
      <vt:lpstr>Akademik Personel Sayısı</vt:lpstr>
      <vt:lpstr>İdari Personel Sayısı</vt:lpstr>
      <vt:lpstr>Akademik Personel: 2025 Yılında Yapılan Atama ve Yükseltmeler</vt:lpstr>
      <vt:lpstr>Birim Ders Yükü Ortalaması (Saat)</vt:lpstr>
      <vt:lpstr>EĞİTİM ÖĞRETİM</vt:lpstr>
      <vt:lpstr>Fiziksel Altyapı ve Tesisler</vt:lpstr>
      <vt:lpstr>Fiziksel Yapı</vt:lpstr>
      <vt:lpstr>Fiziksel Altyapı ve Tesisler: Sağlık, Sosyal, Kültürel ve Sportif Alanlar</vt:lpstr>
      <vt:lpstr>Bilgi ve Teknoloji Kaynakları</vt:lpstr>
      <vt:lpstr>Araştırma ve Geliştirme</vt:lpstr>
      <vt:lpstr>Araştırma ve Geliştirme Faaliyetleri:</vt:lpstr>
      <vt:lpstr>ULUSLARARASILAŞMA</vt:lpstr>
      <vt:lpstr>KALİTE VE AKREDİTASYON ÇALIŞMALARI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Öz Değerlendirme: Birimin Geliştirmeye Açık Yönleri</vt:lpstr>
      <vt:lpstr>Birim 2026 Yılı İyileştirme Planı (Birimin Geliştirmeye Açık Yönlerine dayalı olarak)</vt:lpstr>
      <vt:lpstr>Sorularınız ve Önerileriniz</vt:lpstr>
      <vt:lpstr>Katılımınız ve katkılarınız için teşekkür ederiz.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TRU</dc:creator>
  <cp:lastModifiedBy>TRU</cp:lastModifiedBy>
  <cp:revision>7</cp:revision>
  <dcterms:created xsi:type="dcterms:W3CDTF">2026-01-14T10:27:43Z</dcterms:created>
  <dcterms:modified xsi:type="dcterms:W3CDTF">2026-01-14T12:57:34Z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2026-01-14T00:00:00Z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2026-01-14T00:00:00Z</vt:filetime>
  </property>
  <property fmtid="{D5CDD505-2E9C-101B-9397-08002B2CF9AE}" pid="5" name="Producer">
    <vt:lpwstr>3-Heights(TM) PDF Security Shell 4.8.25.2 (http://www.pdf-tools.com)</vt:lpwstr>
  </property>
</Properties>
</file>