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handoutMasterIdLst>
    <p:handoutMasterId r:id="rId88"/>
  </p:handoutMasterIdLst>
  <p:sldIdLst>
    <p:sldId id="337" r:id="rId2"/>
    <p:sldId id="330" r:id="rId3"/>
    <p:sldId id="493" r:id="rId4"/>
    <p:sldId id="286" r:id="rId5"/>
    <p:sldId id="463" r:id="rId6"/>
    <p:sldId id="288" r:id="rId7"/>
    <p:sldId id="464" r:id="rId8"/>
    <p:sldId id="501" r:id="rId9"/>
    <p:sldId id="502" r:id="rId10"/>
    <p:sldId id="503" r:id="rId11"/>
    <p:sldId id="504" r:id="rId12"/>
    <p:sldId id="494" r:id="rId13"/>
    <p:sldId id="354" r:id="rId14"/>
    <p:sldId id="435" r:id="rId15"/>
    <p:sldId id="505" r:id="rId16"/>
    <p:sldId id="506" r:id="rId17"/>
    <p:sldId id="507" r:id="rId18"/>
    <p:sldId id="465" r:id="rId19"/>
    <p:sldId id="432" r:id="rId20"/>
    <p:sldId id="460" r:id="rId21"/>
    <p:sldId id="445" r:id="rId22"/>
    <p:sldId id="508" r:id="rId23"/>
    <p:sldId id="510" r:id="rId24"/>
    <p:sldId id="476" r:id="rId25"/>
    <p:sldId id="448" r:id="rId26"/>
    <p:sldId id="442" r:id="rId27"/>
    <p:sldId id="487" r:id="rId28"/>
    <p:sldId id="495" r:id="rId29"/>
    <p:sldId id="486" r:id="rId30"/>
    <p:sldId id="485" r:id="rId31"/>
    <p:sldId id="488" r:id="rId32"/>
    <p:sldId id="290" r:id="rId33"/>
    <p:sldId id="466" r:id="rId34"/>
    <p:sldId id="483" r:id="rId35"/>
    <p:sldId id="467" r:id="rId36"/>
    <p:sldId id="338" r:id="rId37"/>
    <p:sldId id="490" r:id="rId38"/>
    <p:sldId id="292" r:id="rId39"/>
    <p:sldId id="293" r:id="rId40"/>
    <p:sldId id="441" r:id="rId41"/>
    <p:sldId id="468" r:id="rId42"/>
    <p:sldId id="469" r:id="rId43"/>
    <p:sldId id="470" r:id="rId44"/>
    <p:sldId id="471" r:id="rId45"/>
    <p:sldId id="478" r:id="rId46"/>
    <p:sldId id="511" r:id="rId47"/>
    <p:sldId id="512" r:id="rId48"/>
    <p:sldId id="477" r:id="rId49"/>
    <p:sldId id="496" r:id="rId50"/>
    <p:sldId id="298" r:id="rId51"/>
    <p:sldId id="462" r:id="rId52"/>
    <p:sldId id="340" r:id="rId53"/>
    <p:sldId id="299" r:id="rId54"/>
    <p:sldId id="497" r:id="rId55"/>
    <p:sldId id="450" r:id="rId56"/>
    <p:sldId id="481" r:id="rId57"/>
    <p:sldId id="451" r:id="rId58"/>
    <p:sldId id="351" r:id="rId59"/>
    <p:sldId id="437" r:id="rId60"/>
    <p:sldId id="452" r:id="rId61"/>
    <p:sldId id="438" r:id="rId62"/>
    <p:sldId id="498" r:id="rId63"/>
    <p:sldId id="500" r:id="rId64"/>
    <p:sldId id="499" r:id="rId65"/>
    <p:sldId id="318" r:id="rId66"/>
    <p:sldId id="439" r:id="rId67"/>
    <p:sldId id="341" r:id="rId68"/>
    <p:sldId id="491" r:id="rId69"/>
    <p:sldId id="453" r:id="rId70"/>
    <p:sldId id="472" r:id="rId71"/>
    <p:sldId id="454" r:id="rId72"/>
    <p:sldId id="473" r:id="rId73"/>
    <p:sldId id="455" r:id="rId74"/>
    <p:sldId id="456" r:id="rId75"/>
    <p:sldId id="492" r:id="rId76"/>
    <p:sldId id="342" r:id="rId77"/>
    <p:sldId id="513" r:id="rId78"/>
    <p:sldId id="514" r:id="rId79"/>
    <p:sldId id="347" r:id="rId80"/>
    <p:sldId id="515" r:id="rId81"/>
    <p:sldId id="516" r:id="rId82"/>
    <p:sldId id="517" r:id="rId83"/>
    <p:sldId id="411" r:id="rId84"/>
    <p:sldId id="350" r:id="rId85"/>
    <p:sldId id="427" r:id="rId86"/>
  </p:sldIdLst>
  <p:sldSz cx="12192000" cy="6858000"/>
  <p:notesSz cx="9875838" cy="67421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extLst>
      <p:ext uri="{19B8F6BF-5375-455C-9EA6-DF929625EA0E}">
        <p15:presenceInfo xmlns:p15="http://schemas.microsoft.com/office/powerpoint/2012/main" userId="Goksel ÇELEN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14" autoAdjust="0"/>
    <p:restoredTop sz="96404" autoAdjust="0"/>
  </p:normalViewPr>
  <p:slideViewPr>
    <p:cSldViewPr snapToGrid="0">
      <p:cViewPr varScale="1">
        <p:scale>
          <a:sx n="128" d="100"/>
          <a:sy n="128" d="100"/>
        </p:scale>
        <p:origin x="1048" y="17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commentAuthors" Target="commentAuthor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pPr/>
              <a:t>15.01.2026</a:t>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pPr/>
              <a:t>‹#›</a:t>
            </a:fld>
            <a:endParaRPr lang="tr-TR"/>
          </a:p>
        </p:txBody>
      </p:sp>
    </p:spTree>
    <p:extLst>
      <p:ext uri="{BB962C8B-B14F-4D97-AF65-F5344CB8AC3E}">
        <p14:creationId xmlns:p14="http://schemas.microsoft.com/office/powerpoint/2010/main" val="30502076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pPr/>
              <a:t>15.01.2026</a:t>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pPr/>
              <a:t>‹#›</a:t>
            </a:fld>
            <a:endParaRPr lang="tr-TR"/>
          </a:p>
        </p:txBody>
      </p:sp>
    </p:spTree>
    <p:extLst>
      <p:ext uri="{BB962C8B-B14F-4D97-AF65-F5344CB8AC3E}">
        <p14:creationId xmlns:p14="http://schemas.microsoft.com/office/powerpoint/2010/main" val="264183885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58A3B8C4-AFFE-4E2A-946E-C02EFEEA4604}"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3277662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A701564-908C-47C5-BFDC-983814D062E2}"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934844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0DC73DF-CBB0-4992-A3B3-8E22E36DE5C9}"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60475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Tree>
    <p:extLst>
      <p:ext uri="{BB962C8B-B14F-4D97-AF65-F5344CB8AC3E}">
        <p14:creationId xmlns:p14="http://schemas.microsoft.com/office/powerpoint/2010/main" val="215958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DA91D22B-66A8-46BB-B3C3-19A3EC8E29DB}" type="datetime1">
              <a:rPr lang="tr-TR" smtClean="0"/>
              <a:pPr/>
              <a:t>15.01.2026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a:t>
            </a:fld>
            <a:endParaRPr lang="tr-TR"/>
          </a:p>
        </p:txBody>
      </p:sp>
      <p:sp>
        <p:nvSpPr>
          <p:cNvPr id="7"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180772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A968800-7D6B-4689-971F-8A0F907ABF6F}"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1666726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749FED1-CB3C-4812-8E54-E89C0D4544DE}" type="datetime1">
              <a:rPr lang="tr-TR" smtClean="0"/>
              <a:pPr/>
              <a:t>15.01.2026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pPr/>
              <a:t>‹#›</a:t>
            </a:fld>
            <a:endParaRPr lang="tr-TR"/>
          </a:p>
        </p:txBody>
      </p:sp>
      <p:sp>
        <p:nvSpPr>
          <p:cNvPr id="10"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54126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a:t>
            </a:fld>
            <a:endParaRPr lang="tr-TR"/>
          </a:p>
        </p:txBody>
      </p:sp>
      <p:sp>
        <p:nvSpPr>
          <p:cNvPr id="6"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9337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pPr/>
              <a:t>15.01.2026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a:t>
            </a:fld>
            <a:endParaRPr lang="tr-TR"/>
          </a:p>
        </p:txBody>
      </p:sp>
      <p:sp>
        <p:nvSpPr>
          <p:cNvPr id="5"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783473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57244FA-EF27-4A31-8EC0-0303387C13D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22471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4BEAE819-0255-4657-A4D1-7466D7B706E8}" type="datetime1">
              <a:rPr lang="tr-TR" smtClean="0"/>
              <a:pPr/>
              <a:t>15.01.2026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a:t>
            </a:fld>
            <a:endParaRPr lang="tr-TR"/>
          </a:p>
        </p:txBody>
      </p:sp>
      <p:sp>
        <p:nvSpPr>
          <p:cNvPr id="8" name="Altbilgi Yer Tutucusu 4"/>
          <p:cNvSpPr txBox="1">
            <a:spLocks/>
          </p:cNvSpPr>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extLst>
      <p:ext uri="{BB962C8B-B14F-4D97-AF65-F5344CB8AC3E}">
        <p14:creationId xmlns:p14="http://schemas.microsoft.com/office/powerpoint/2010/main" val="424429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pPr/>
              <a:t>15.01.2026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pPr/>
              <a:t>‹#›</a:t>
            </a:fld>
            <a:endParaRPr lang="tr-TR"/>
          </a:p>
        </p:txBody>
      </p:sp>
    </p:spTree>
    <p:extLst>
      <p:ext uri="{BB962C8B-B14F-4D97-AF65-F5344CB8AC3E}">
        <p14:creationId xmlns:p14="http://schemas.microsoft.com/office/powerpoint/2010/main" val="3634753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a:spLocks/>
          </p:cNvSpPr>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İletişim Fakültesi</a:t>
            </a:r>
          </a:p>
        </p:txBody>
      </p:sp>
      <p:sp>
        <p:nvSpPr>
          <p:cNvPr id="9" name="Slayt Numarası Yer Tutucusu 8"/>
          <p:cNvSpPr>
            <a:spLocks noGrp="1"/>
          </p:cNvSpPr>
          <p:nvPr>
            <p:ph type="sldNum" sz="quarter" idx="12"/>
          </p:nvPr>
        </p:nvSpPr>
        <p:spPr/>
        <p:txBody>
          <a:bodyPr/>
          <a:lstStyle/>
          <a:p>
            <a:fld id="{15D42E69-0B45-4D6A-BDA9-8F9042B0111B}" type="slidenum">
              <a:rPr lang="tr-TR" smtClean="0"/>
              <a:pPr/>
              <a:t>1</a:t>
            </a:fld>
            <a:endParaRPr lang="tr-TR"/>
          </a:p>
        </p:txBody>
      </p:sp>
    </p:spTree>
    <p:extLst>
      <p:ext uri="{BB962C8B-B14F-4D97-AF65-F5344CB8AC3E}">
        <p14:creationId xmlns:p14="http://schemas.microsoft.com/office/powerpoint/2010/main" val="1863848717"/>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64EE6C-38EF-74A9-DF41-3F846111D52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1E02E0F-71E8-3FCB-0FA8-22C06F7AD932}"/>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95351F0E-DFCE-6C28-6318-C2D745BA2A2F}"/>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8945668E-F108-4826-88A3-6910F969B637}"/>
              </a:ext>
            </a:extLst>
          </p:cNvPr>
          <p:cNvSpPr>
            <a:spLocks noGrp="1"/>
          </p:cNvSpPr>
          <p:nvPr>
            <p:ph type="sldNum" sz="quarter" idx="12"/>
          </p:nvPr>
        </p:nvSpPr>
        <p:spPr/>
        <p:txBody>
          <a:bodyPr/>
          <a:lstStyle/>
          <a:p>
            <a:fld id="{15D42E69-0B45-4D6A-BDA9-8F9042B0111B}" type="slidenum">
              <a:rPr lang="tr-TR" smtClean="0"/>
              <a:pPr/>
              <a:t>10</a:t>
            </a:fld>
            <a:endParaRPr lang="tr-TR"/>
          </a:p>
        </p:txBody>
      </p:sp>
      <p:graphicFrame>
        <p:nvGraphicFramePr>
          <p:cNvPr id="5" name="Tablo 4">
            <a:extLst>
              <a:ext uri="{FF2B5EF4-FFF2-40B4-BE49-F238E27FC236}">
                <a16:creationId xmlns:a16="http://schemas.microsoft.com/office/drawing/2014/main" id="{986F99ED-5966-B8C7-4A61-CC5EAF6D454D}"/>
              </a:ext>
            </a:extLst>
          </p:cNvPr>
          <p:cNvGraphicFramePr>
            <a:graphicFrameLocks noGrp="1"/>
          </p:cNvGraphicFramePr>
          <p:nvPr>
            <p:extLst>
              <p:ext uri="{D42A27DB-BD31-4B8C-83A1-F6EECF244321}">
                <p14:modId xmlns:p14="http://schemas.microsoft.com/office/powerpoint/2010/main" val="3231834279"/>
              </p:ext>
            </p:extLst>
          </p:nvPr>
        </p:nvGraphicFramePr>
        <p:xfrm>
          <a:off x="640079" y="1958201"/>
          <a:ext cx="11265593" cy="4140306"/>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a:lnSpc>
                          <a:spcPct val="107000"/>
                        </a:lnSpc>
                      </a:pPr>
                      <a:r>
                        <a:rPr lang="tr-TR" sz="1100" dirty="0">
                          <a:effectLst/>
                          <a:latin typeface="Calibri" panose="020F0502020204030204" pitchFamily="34" charset="0"/>
                          <a:cs typeface="Times New Roman" panose="02020603050405020304" pitchFamily="18" charset="0"/>
                        </a:rPr>
                        <a:t>Birim Akreditasyon Komisyonu </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4</a:t>
                      </a: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Halkla İlişkiler ve Reklamcılık Bölümü Akreditasyon Komisyonu </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Gazetecilik </a:t>
                      </a:r>
                      <a:r>
                        <a:rPr lang="tr-TR" sz="1100" dirty="0">
                          <a:effectLst/>
                          <a:latin typeface="Calibri" panose="020F0502020204030204" pitchFamily="34" charset="0"/>
                          <a:cs typeface="Times New Roman" panose="02020603050405020304" pitchFamily="18" charset="0"/>
                        </a:rPr>
                        <a:t>Bölümü Akreditasyon Komisyonu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Radyo, Televizyon ve Sinema Bölümü Akreditasyon Komisyonu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r>
                        <a:rPr lang="tr-TR" sz="1100" dirty="0">
                          <a:effectLst/>
                          <a:latin typeface="Calibri" panose="020F0502020204030204" pitchFamily="34" charset="0"/>
                          <a:cs typeface="Times New Roman" panose="02020603050405020304" pitchFamily="18" charset="0"/>
                        </a:rPr>
                        <a:t>Halkla İlişkiler ve Reklamcılık Bölümü ERASMUS Koordinatörlüğü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Calibri" panose="020F0502020204030204" pitchFamily="34" charset="0"/>
                          <a:cs typeface="Times New Roman" panose="02020603050405020304" pitchFamily="18" charset="0"/>
                        </a:rPr>
                        <a:t>Halkla İlişkiler ve Reklamcılık Bölümü FARABİ Koordinatörlüğü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Calibri" panose="020F0502020204030204" pitchFamily="34" charset="0"/>
                          <a:cs typeface="Times New Roman" panose="02020603050405020304" pitchFamily="18" charset="0"/>
                        </a:rPr>
                        <a:t>Halkla İlişkiler ve Reklamcılık Bölümü MEVLANA Koordinatörlüğü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Gazetecilik </a:t>
                      </a:r>
                      <a:r>
                        <a:rPr lang="tr-TR" sz="1100" dirty="0">
                          <a:effectLst/>
                          <a:latin typeface="Calibri" panose="020F0502020204030204" pitchFamily="34" charset="0"/>
                          <a:cs typeface="Times New Roman" panose="02020603050405020304" pitchFamily="18" charset="0"/>
                        </a:rPr>
                        <a:t>Bölümü ERASMUS Koordinatörlüğü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Gazetecilik </a:t>
                      </a:r>
                      <a:r>
                        <a:rPr lang="tr-TR" sz="1100" dirty="0">
                          <a:effectLst/>
                          <a:latin typeface="Calibri" panose="020F0502020204030204" pitchFamily="34" charset="0"/>
                          <a:cs typeface="Times New Roman" panose="02020603050405020304" pitchFamily="18" charset="0"/>
                        </a:rPr>
                        <a:t>Bölümü FARABİ Koordinatörlüğü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Gazetecilik </a:t>
                      </a:r>
                      <a:r>
                        <a:rPr lang="tr-TR" sz="1100" dirty="0">
                          <a:effectLst/>
                          <a:latin typeface="Calibri" panose="020F0502020204030204" pitchFamily="34" charset="0"/>
                          <a:cs typeface="Times New Roman" panose="02020603050405020304" pitchFamily="18" charset="0"/>
                        </a:rPr>
                        <a:t>Bölümü MEVLANA Koordinatörlüğü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Radyo, Televizyon ve Sinema Bölümü </a:t>
                      </a:r>
                      <a:r>
                        <a:rPr lang="tr-TR" sz="1100" dirty="0">
                          <a:effectLst/>
                          <a:latin typeface="Calibri" panose="020F0502020204030204" pitchFamily="34" charset="0"/>
                          <a:cs typeface="Times New Roman" panose="02020603050405020304" pitchFamily="18" charset="0"/>
                        </a:rPr>
                        <a:t>ERASMUS Koordinatörlüğü</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Radyo, Televizyon ve Sinema Bölümü </a:t>
                      </a:r>
                      <a:r>
                        <a:rPr lang="tr-TR" sz="1100" dirty="0">
                          <a:effectLst/>
                          <a:latin typeface="Calibri" panose="020F0502020204030204" pitchFamily="34" charset="0"/>
                          <a:cs typeface="Times New Roman" panose="02020603050405020304" pitchFamily="18" charset="0"/>
                        </a:rPr>
                        <a:t>FARABİ Koordinatörlüğü</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a:extLst>
              <a:ext uri="{FF2B5EF4-FFF2-40B4-BE49-F238E27FC236}">
                <a16:creationId xmlns:a16="http://schemas.microsoft.com/office/drawing/2014/main" id="{980AE155-4EE3-4E36-BBA9-DA790BD308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125892443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F5350C5-3B8D-2FF1-58A4-596B908EEF2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0EABE01-0446-5F3E-95B0-9FA825335947}"/>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354B6A19-18FC-6A9F-C1F3-AABCAE79E4AC}"/>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0F70C2A1-89EA-BC4D-D4E6-145FED9D08D0}"/>
              </a:ext>
            </a:extLst>
          </p:cNvPr>
          <p:cNvSpPr>
            <a:spLocks noGrp="1"/>
          </p:cNvSpPr>
          <p:nvPr>
            <p:ph type="sldNum" sz="quarter" idx="12"/>
          </p:nvPr>
        </p:nvSpPr>
        <p:spPr/>
        <p:txBody>
          <a:bodyPr/>
          <a:lstStyle/>
          <a:p>
            <a:fld id="{15D42E69-0B45-4D6A-BDA9-8F9042B0111B}" type="slidenum">
              <a:rPr lang="tr-TR" smtClean="0"/>
              <a:pPr/>
              <a:t>11</a:t>
            </a:fld>
            <a:endParaRPr lang="tr-TR"/>
          </a:p>
        </p:txBody>
      </p:sp>
      <p:graphicFrame>
        <p:nvGraphicFramePr>
          <p:cNvPr id="5" name="Tablo 4">
            <a:extLst>
              <a:ext uri="{FF2B5EF4-FFF2-40B4-BE49-F238E27FC236}">
                <a16:creationId xmlns:a16="http://schemas.microsoft.com/office/drawing/2014/main" id="{553DCA77-77B0-DF49-9E70-5E12023CB0F4}"/>
              </a:ext>
            </a:extLst>
          </p:cNvPr>
          <p:cNvGraphicFramePr>
            <a:graphicFrameLocks noGrp="1"/>
          </p:cNvGraphicFramePr>
          <p:nvPr>
            <p:extLst>
              <p:ext uri="{D42A27DB-BD31-4B8C-83A1-F6EECF244321}">
                <p14:modId xmlns:p14="http://schemas.microsoft.com/office/powerpoint/2010/main" val="1098493180"/>
              </p:ext>
            </p:extLst>
          </p:nvPr>
        </p:nvGraphicFramePr>
        <p:xfrm>
          <a:off x="640079" y="1958201"/>
          <a:ext cx="11265593" cy="4097676"/>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Calibri" panose="020F0502020204030204" pitchFamily="34" charset="0"/>
                          <a:ea typeface="Calibri" panose="020F0502020204030204" pitchFamily="34" charset="0"/>
                          <a:cs typeface="Times New Roman" panose="02020603050405020304" pitchFamily="18" charset="0"/>
                        </a:rPr>
                        <a:t>Radyo, Televizyon ve Sinema Bölümü MEVLANA </a:t>
                      </a:r>
                      <a:r>
                        <a:rPr lang="tr-TR" sz="1100" dirty="0">
                          <a:effectLst/>
                          <a:latin typeface="Calibri" panose="020F0502020204030204" pitchFamily="34" charset="0"/>
                          <a:cs typeface="Times New Roman" panose="02020603050405020304" pitchFamily="18" charset="0"/>
                        </a:rPr>
                        <a:t>Koordinatörlüğü</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a:extLst>
              <a:ext uri="{FF2B5EF4-FFF2-40B4-BE49-F238E27FC236}">
                <a16:creationId xmlns:a16="http://schemas.microsoft.com/office/drawing/2014/main" id="{19A2CECE-78C0-0A83-B1ED-DAED18CC7F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180525460"/>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12</a:t>
            </a:fld>
            <a:endParaRPr lang="tr-TR"/>
          </a:p>
        </p:txBody>
      </p:sp>
    </p:spTree>
    <p:extLst>
      <p:ext uri="{BB962C8B-B14F-4D97-AF65-F5344CB8AC3E}">
        <p14:creationId xmlns:p14="http://schemas.microsoft.com/office/powerpoint/2010/main" val="136655420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341746" y="865079"/>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909376821"/>
              </p:ext>
            </p:extLst>
          </p:nvPr>
        </p:nvGraphicFramePr>
        <p:xfrm>
          <a:off x="517232" y="2170544"/>
          <a:ext cx="11286840" cy="3091552"/>
        </p:xfrm>
        <a:graphic>
          <a:graphicData uri="http://schemas.openxmlformats.org/drawingml/2006/table">
            <a:tbl>
              <a:tblPr>
                <a:tableStyleId>{BC89EF96-8CEA-46FF-86C4-4CE0E7609802}</a:tableStyleId>
              </a:tblPr>
              <a:tblGrid>
                <a:gridCol w="1230352">
                  <a:extLst>
                    <a:ext uri="{9D8B030D-6E8A-4147-A177-3AD203B41FA5}">
                      <a16:colId xmlns:a16="http://schemas.microsoft.com/office/drawing/2014/main" val="2374852142"/>
                    </a:ext>
                  </a:extLst>
                </a:gridCol>
                <a:gridCol w="1437133">
                  <a:extLst>
                    <a:ext uri="{9D8B030D-6E8A-4147-A177-3AD203B41FA5}">
                      <a16:colId xmlns:a16="http://schemas.microsoft.com/office/drawing/2014/main" val="3943329580"/>
                    </a:ext>
                  </a:extLst>
                </a:gridCol>
                <a:gridCol w="2050586">
                  <a:extLst>
                    <a:ext uri="{9D8B030D-6E8A-4147-A177-3AD203B41FA5}">
                      <a16:colId xmlns:a16="http://schemas.microsoft.com/office/drawing/2014/main" val="4042487974"/>
                    </a:ext>
                  </a:extLst>
                </a:gridCol>
                <a:gridCol w="2050586">
                  <a:extLst>
                    <a:ext uri="{9D8B030D-6E8A-4147-A177-3AD203B41FA5}">
                      <a16:colId xmlns:a16="http://schemas.microsoft.com/office/drawing/2014/main" val="2314597785"/>
                    </a:ext>
                  </a:extLst>
                </a:gridCol>
                <a:gridCol w="1641618">
                  <a:extLst>
                    <a:ext uri="{9D8B030D-6E8A-4147-A177-3AD203B41FA5}">
                      <a16:colId xmlns:a16="http://schemas.microsoft.com/office/drawing/2014/main" val="3001289435"/>
                    </a:ext>
                  </a:extLst>
                </a:gridCol>
                <a:gridCol w="1641618">
                  <a:extLst>
                    <a:ext uri="{9D8B030D-6E8A-4147-A177-3AD203B41FA5}">
                      <a16:colId xmlns:a16="http://schemas.microsoft.com/office/drawing/2014/main" val="832792308"/>
                    </a:ext>
                  </a:extLst>
                </a:gridCol>
                <a:gridCol w="1234947">
                  <a:extLst>
                    <a:ext uri="{9D8B030D-6E8A-4147-A177-3AD203B41FA5}">
                      <a16:colId xmlns:a16="http://schemas.microsoft.com/office/drawing/2014/main" val="360630672"/>
                    </a:ext>
                  </a:extLst>
                </a:gridCol>
              </a:tblGrid>
              <a:tr h="457089">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600" b="1" dirty="0">
                          <a:solidFill>
                            <a:srgbClr val="FF0000"/>
                          </a:solidFill>
                          <a:effectLst/>
                          <a:latin typeface="+mn-lt"/>
                        </a:rPr>
                        <a:t>AKADEMİK PERSONEL SAYISI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03494">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73079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8</a:t>
                      </a: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2</a:t>
                      </a: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8</a:t>
                      </a: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22</a:t>
                      </a:r>
                    </a:p>
                  </a:txBody>
                  <a:tcPr marL="9525" marR="9525" marT="9525" marB="0" anchor="ctr"/>
                </a:tc>
                <a:extLst>
                  <a:ext uri="{0D108BD9-81ED-4DB2-BD59-A6C34878D82A}">
                    <a16:rowId xmlns:a16="http://schemas.microsoft.com/office/drawing/2014/main" val="2227389024"/>
                  </a:ext>
                </a:extLst>
              </a:tr>
              <a:tr h="700088">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effectLst/>
                          <a:latin typeface="+mn-lt"/>
                        </a:rPr>
                        <a:t> 8</a:t>
                      </a:r>
                      <a:endParaRPr lang="tr-TR" sz="18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effectLst/>
                          <a:latin typeface="+mn-lt"/>
                        </a:rPr>
                        <a:t> 2</a:t>
                      </a:r>
                      <a:endParaRPr lang="tr-TR" sz="18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effectLst/>
                          <a:latin typeface="+mn-lt"/>
                        </a:rPr>
                        <a:t> 10</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rPr>
                        <a:t> 4</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rPr>
                        <a:t> 1</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rPr>
                        <a:t> 25</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700088">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Tree>
    <p:extLst>
      <p:ext uri="{BB962C8B-B14F-4D97-AF65-F5344CB8AC3E}">
        <p14:creationId xmlns:p14="http://schemas.microsoft.com/office/powerpoint/2010/main" val="2441740508"/>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B19D96-0BAB-B26B-E74F-90A7047598B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14</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1972973114"/>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Gazetecilik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3</a:t>
                      </a:r>
                    </a:p>
                  </a:txBody>
                  <a:tcPr marL="6350" marR="6350" marT="6350"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4</a:t>
                      </a: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2</a:t>
                      </a:r>
                    </a:p>
                  </a:txBody>
                  <a:tcPr marL="9525" marR="9525" marT="9525"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9</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800" b="1" dirty="0">
                          <a:effectLst/>
                          <a:latin typeface="+mn-lt"/>
                        </a:rPr>
                        <a:t> 3</a:t>
                      </a:r>
                      <a:endParaRPr lang="tr-TR" sz="18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effectLst/>
                          <a:latin typeface="+mn-lt"/>
                        </a:rPr>
                        <a:t>4 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rPr>
                        <a:t> 2</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rPr>
                        <a:t> 9</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39003816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3CBD6C9-BE61-C35D-AD4F-DD5E2E99DF7B}"/>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B362DA3-7723-C1BF-C35F-66F7F30BBE39}"/>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991AA747-BF82-CDB1-AB52-75AE0F6BF2C4}"/>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0CFBEE24-7311-BECF-43CF-2E3CC19C2818}"/>
              </a:ext>
            </a:extLst>
          </p:cNvPr>
          <p:cNvSpPr>
            <a:spLocks noGrp="1"/>
          </p:cNvSpPr>
          <p:nvPr>
            <p:ph type="sldNum" sz="quarter" idx="12"/>
          </p:nvPr>
        </p:nvSpPr>
        <p:spPr/>
        <p:txBody>
          <a:bodyPr/>
          <a:lstStyle/>
          <a:p>
            <a:fld id="{15D42E69-0B45-4D6A-BDA9-8F9042B0111B}" type="slidenum">
              <a:rPr lang="tr-TR" smtClean="0"/>
              <a:pPr/>
              <a:t>15</a:t>
            </a:fld>
            <a:endParaRPr lang="tr-TR"/>
          </a:p>
        </p:txBody>
      </p:sp>
      <p:graphicFrame>
        <p:nvGraphicFramePr>
          <p:cNvPr id="6" name="Tablo 5">
            <a:extLst>
              <a:ext uri="{FF2B5EF4-FFF2-40B4-BE49-F238E27FC236}">
                <a16:creationId xmlns:a16="http://schemas.microsoft.com/office/drawing/2014/main" id="{D90A3C8F-C9B6-16BC-F5CC-038A81EB4EA2}"/>
              </a:ext>
            </a:extLst>
          </p:cNvPr>
          <p:cNvGraphicFramePr>
            <a:graphicFrameLocks noGrp="1"/>
          </p:cNvGraphicFramePr>
          <p:nvPr>
            <p:extLst>
              <p:ext uri="{D42A27DB-BD31-4B8C-83A1-F6EECF244321}">
                <p14:modId xmlns:p14="http://schemas.microsoft.com/office/powerpoint/2010/main" val="2189651817"/>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Halkla İlişkiler ve Reklamcılık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5</a:t>
                      </a: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2</a:t>
                      </a: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1</a:t>
                      </a:r>
                    </a:p>
                  </a:txBody>
                  <a:tcPr marL="9525" marR="9525" marT="9525"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9</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5</a:t>
                      </a:r>
                    </a:p>
                  </a:txBody>
                  <a:tcPr marL="6350" marR="6350" marT="635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a:t>
                      </a:r>
                    </a:p>
                  </a:txBody>
                  <a:tcPr marL="6350" marR="6350" marT="635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rPr>
                        <a:t> 10</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a:extLst>
              <a:ext uri="{FF2B5EF4-FFF2-40B4-BE49-F238E27FC236}">
                <a16:creationId xmlns:a16="http://schemas.microsoft.com/office/drawing/2014/main" id="{BF660D9D-6EEC-960C-094A-F8943237DC11}"/>
              </a:ext>
            </a:extLst>
          </p:cNvPr>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249782031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559891D-33D6-1E6E-A2AB-0CCD8800E13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CC3EC21-7489-FB0F-5E1B-D3BC9EA0B3EF}"/>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F6BA8249-CA6B-400E-6581-50D74ADB4576}"/>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226A22E5-8CDB-147F-BBBE-4D5F7829B121}"/>
              </a:ext>
            </a:extLst>
          </p:cNvPr>
          <p:cNvSpPr>
            <a:spLocks noGrp="1"/>
          </p:cNvSpPr>
          <p:nvPr>
            <p:ph type="sldNum" sz="quarter" idx="12"/>
          </p:nvPr>
        </p:nvSpPr>
        <p:spPr/>
        <p:txBody>
          <a:bodyPr/>
          <a:lstStyle/>
          <a:p>
            <a:fld id="{15D42E69-0B45-4D6A-BDA9-8F9042B0111B}" type="slidenum">
              <a:rPr lang="tr-TR" smtClean="0"/>
              <a:pPr/>
              <a:t>16</a:t>
            </a:fld>
            <a:endParaRPr lang="tr-TR"/>
          </a:p>
        </p:txBody>
      </p:sp>
      <p:graphicFrame>
        <p:nvGraphicFramePr>
          <p:cNvPr id="6" name="Tablo 5">
            <a:extLst>
              <a:ext uri="{FF2B5EF4-FFF2-40B4-BE49-F238E27FC236}">
                <a16:creationId xmlns:a16="http://schemas.microsoft.com/office/drawing/2014/main" id="{9B21C6FC-4FB0-C8E0-3E08-AD5093D3FE9C}"/>
              </a:ext>
            </a:extLst>
          </p:cNvPr>
          <p:cNvGraphicFramePr>
            <a:graphicFrameLocks noGrp="1"/>
          </p:cNvGraphicFramePr>
          <p:nvPr>
            <p:extLst>
              <p:ext uri="{D42A27DB-BD31-4B8C-83A1-F6EECF244321}">
                <p14:modId xmlns:p14="http://schemas.microsoft.com/office/powerpoint/2010/main" val="2741016827"/>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Radyo, Televizyon ve Sinema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800" b="1" dirty="0">
                          <a:effectLst/>
                          <a:latin typeface="+mn-lt"/>
                          <a:cs typeface="Times New Roman" panose="02020603050405020304" pitchFamily="18" charset="0"/>
                        </a:rPr>
                        <a:t>3</a:t>
                      </a:r>
                    </a:p>
                  </a:txBody>
                  <a:tcPr marL="9525" marR="9525" marT="9525"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800" b="1" dirty="0">
                          <a:effectLst/>
                          <a:latin typeface="+mn-lt"/>
                          <a:cs typeface="Times New Roman" panose="02020603050405020304" pitchFamily="18" charset="0"/>
                        </a:rPr>
                        <a:t>3</a:t>
                      </a: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4</a:t>
                      </a: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a:extLst>
              <a:ext uri="{FF2B5EF4-FFF2-40B4-BE49-F238E27FC236}">
                <a16:creationId xmlns:a16="http://schemas.microsoft.com/office/drawing/2014/main" id="{6801B7A9-3FC0-6F55-BA29-666F71976CF0}"/>
              </a:ext>
            </a:extLst>
          </p:cNvPr>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26480029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57BEA8A-5538-1CDD-C7CE-E03F9DD9FED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C0F94E3-9A2E-BEB8-105E-5CEEFFC2DA30}"/>
              </a:ext>
            </a:extLst>
          </p:cNvPr>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a:extLst>
              <a:ext uri="{FF2B5EF4-FFF2-40B4-BE49-F238E27FC236}">
                <a16:creationId xmlns:a16="http://schemas.microsoft.com/office/drawing/2014/main" id="{AA4D27A1-AD1E-8303-4B97-A01CF75DA2AF}"/>
              </a:ext>
            </a:extLst>
          </p:cNvPr>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a:extLst>
              <a:ext uri="{FF2B5EF4-FFF2-40B4-BE49-F238E27FC236}">
                <a16:creationId xmlns:a16="http://schemas.microsoft.com/office/drawing/2014/main" id="{D589C00B-85AD-9757-9A10-C6998B9D6558}"/>
              </a:ext>
            </a:extLst>
          </p:cNvPr>
          <p:cNvSpPr>
            <a:spLocks noGrp="1"/>
          </p:cNvSpPr>
          <p:nvPr>
            <p:ph type="sldNum" sz="quarter" idx="12"/>
          </p:nvPr>
        </p:nvSpPr>
        <p:spPr/>
        <p:txBody>
          <a:bodyPr/>
          <a:lstStyle/>
          <a:p>
            <a:fld id="{15D42E69-0B45-4D6A-BDA9-8F9042B0111B}" type="slidenum">
              <a:rPr lang="tr-TR" smtClean="0"/>
              <a:pPr/>
              <a:t>17</a:t>
            </a:fld>
            <a:endParaRPr lang="tr-TR"/>
          </a:p>
        </p:txBody>
      </p:sp>
      <p:graphicFrame>
        <p:nvGraphicFramePr>
          <p:cNvPr id="6" name="Tablo 5">
            <a:extLst>
              <a:ext uri="{FF2B5EF4-FFF2-40B4-BE49-F238E27FC236}">
                <a16:creationId xmlns:a16="http://schemas.microsoft.com/office/drawing/2014/main" id="{F20F37EB-2727-B607-21E0-FAF73EA15D36}"/>
              </a:ext>
            </a:extLst>
          </p:cNvPr>
          <p:cNvGraphicFramePr>
            <a:graphicFrameLocks noGrp="1"/>
          </p:cNvGraphicFramePr>
          <p:nvPr>
            <p:extLst>
              <p:ext uri="{D42A27DB-BD31-4B8C-83A1-F6EECF244321}">
                <p14:modId xmlns:p14="http://schemas.microsoft.com/office/powerpoint/2010/main" val="308128867"/>
              </p:ext>
            </p:extLst>
          </p:nvPr>
        </p:nvGraphicFramePr>
        <p:xfrm>
          <a:off x="535705" y="2145451"/>
          <a:ext cx="11212347" cy="2784359"/>
        </p:xfrm>
        <a:graphic>
          <a:graphicData uri="http://schemas.openxmlformats.org/drawingml/2006/table">
            <a:tbl>
              <a:tblPr>
                <a:tableStyleId>{BC89EF96-8CEA-46FF-86C4-4CE0E7609802}</a:tableStyleId>
              </a:tblPr>
              <a:tblGrid>
                <a:gridCol w="1222231">
                  <a:extLst>
                    <a:ext uri="{9D8B030D-6E8A-4147-A177-3AD203B41FA5}">
                      <a16:colId xmlns:a16="http://schemas.microsoft.com/office/drawing/2014/main" val="2374852142"/>
                    </a:ext>
                  </a:extLst>
                </a:gridCol>
                <a:gridCol w="1427649">
                  <a:extLst>
                    <a:ext uri="{9D8B030D-6E8A-4147-A177-3AD203B41FA5}">
                      <a16:colId xmlns:a16="http://schemas.microsoft.com/office/drawing/2014/main" val="3943329580"/>
                    </a:ext>
                  </a:extLst>
                </a:gridCol>
                <a:gridCol w="2037052">
                  <a:extLst>
                    <a:ext uri="{9D8B030D-6E8A-4147-A177-3AD203B41FA5}">
                      <a16:colId xmlns:a16="http://schemas.microsoft.com/office/drawing/2014/main" val="4042487974"/>
                    </a:ext>
                  </a:extLst>
                </a:gridCol>
                <a:gridCol w="2037053">
                  <a:extLst>
                    <a:ext uri="{9D8B030D-6E8A-4147-A177-3AD203B41FA5}">
                      <a16:colId xmlns:a16="http://schemas.microsoft.com/office/drawing/2014/main" val="2314597785"/>
                    </a:ext>
                  </a:extLst>
                </a:gridCol>
                <a:gridCol w="1630783">
                  <a:extLst>
                    <a:ext uri="{9D8B030D-6E8A-4147-A177-3AD203B41FA5}">
                      <a16:colId xmlns:a16="http://schemas.microsoft.com/office/drawing/2014/main" val="3001289435"/>
                    </a:ext>
                  </a:extLst>
                </a:gridCol>
                <a:gridCol w="1630783">
                  <a:extLst>
                    <a:ext uri="{9D8B030D-6E8A-4147-A177-3AD203B41FA5}">
                      <a16:colId xmlns:a16="http://schemas.microsoft.com/office/drawing/2014/main" val="832792308"/>
                    </a:ext>
                  </a:extLst>
                </a:gridCol>
                <a:gridCol w="1226796">
                  <a:extLst>
                    <a:ext uri="{9D8B030D-6E8A-4147-A177-3AD203B41FA5}">
                      <a16:colId xmlns:a16="http://schemas.microsoft.com/office/drawing/2014/main" val="360630672"/>
                    </a:ext>
                  </a:extLst>
                </a:gridCol>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dirty="0">
                          <a:solidFill>
                            <a:srgbClr val="FF0000"/>
                          </a:solidFill>
                        </a:rPr>
                        <a:t>Yeni Medya ve İletişim Bölümü</a:t>
                      </a:r>
                    </a:p>
                  </a:txBody>
                  <a:tcPr marL="6350" marR="6350" marT="6350" marB="0" anchor="ctr"/>
                </a:tc>
                <a:tc hMerge="1">
                  <a:txBody>
                    <a:bodyPr/>
                    <a:lstStyle/>
                    <a:p>
                      <a:endParaRPr lang="tr-TR"/>
                    </a:p>
                  </a:txBody>
                  <a:tcPr/>
                </a:tc>
                <a:tc hMerge="1">
                  <a:txBody>
                    <a:bodyPr/>
                    <a:lstStyle/>
                    <a:p>
                      <a:endParaRPr lang="tr-TR"/>
                    </a:p>
                  </a:txBody>
                  <a:tcPr/>
                </a:tc>
                <a:tc hMerge="1">
                  <a:txBody>
                    <a:bodyPr/>
                    <a:lstStyle/>
                    <a:p>
                      <a:endParaRPr lang="tr-TR"/>
                    </a:p>
                  </a:txBody>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extLst>
                  <a:ext uri="{0D108BD9-81ED-4DB2-BD59-A6C34878D82A}">
                    <a16:rowId xmlns:a16="http://schemas.microsoft.com/office/drawing/2014/main" val="70166921"/>
                  </a:ext>
                </a:extLst>
              </a:tr>
              <a:tr h="553956">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474405073"/>
                  </a:ext>
                </a:extLst>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6350" marR="6350" marT="6350"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2227389024"/>
                  </a:ext>
                </a:extLst>
              </a:tr>
              <a:tr h="553956">
                <a:tc>
                  <a:txBody>
                    <a:bodyPr/>
                    <a:lstStyle/>
                    <a:p>
                      <a:pPr algn="ctr">
                        <a:lnSpc>
                          <a:spcPct val="107000"/>
                        </a:lnSpc>
                        <a:spcAft>
                          <a:spcPts val="0"/>
                        </a:spcAft>
                      </a:pPr>
                      <a:r>
                        <a:rPr lang="tr-TR" sz="1800" b="1" dirty="0">
                          <a:solidFill>
                            <a:srgbClr val="0000CC"/>
                          </a:solidFill>
                          <a:effectLst/>
                          <a:latin typeface="+mn-lt"/>
                        </a:rPr>
                        <a:t>2025</a:t>
                      </a:r>
                    </a:p>
                  </a:txBody>
                  <a:tcPr marL="6350" marR="6350" marT="635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a:t>
                      </a:r>
                    </a:p>
                  </a:txBody>
                  <a:tcPr marL="6350" marR="6350" marT="6350" marB="0" anchor="ctr"/>
                </a:tc>
                <a:tc>
                  <a:txBody>
                    <a:bodyPr/>
                    <a:lstStyle/>
                    <a:p>
                      <a:pPr algn="ct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mn-lt"/>
                          <a:ea typeface="Calibri" panose="020F0502020204030204" pitchFamily="34" charset="0"/>
                          <a:cs typeface="Times New Roman" panose="02020603050405020304" pitchFamily="18" charset="0"/>
                        </a:rPr>
                        <a:t>2</a:t>
                      </a:r>
                    </a:p>
                  </a:txBody>
                  <a:tcPr marL="9525" marR="9525" marT="9525" marB="0" anchor="ctr"/>
                </a:tc>
                <a:extLst>
                  <a:ext uri="{0D108BD9-81ED-4DB2-BD59-A6C34878D82A}">
                    <a16:rowId xmlns:a16="http://schemas.microsoft.com/office/drawing/2014/main" val="1251189526"/>
                  </a:ext>
                </a:extLst>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a:effectLst/>
                          <a:latin typeface="+mn-lt"/>
                        </a:rPr>
                        <a:t> </a:t>
                      </a:r>
                      <a:endParaRPr lang="tr-TR" sz="14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400" dirty="0">
                          <a:effectLst/>
                          <a:latin typeface="+mn-lt"/>
                        </a:rPr>
                        <a:t> </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5857618"/>
                  </a:ext>
                </a:extLst>
              </a:tr>
            </a:tbl>
          </a:graphicData>
        </a:graphic>
      </p:graphicFrame>
      <p:sp>
        <p:nvSpPr>
          <p:cNvPr id="7" name="Metin kutusu 6">
            <a:extLst>
              <a:ext uri="{FF2B5EF4-FFF2-40B4-BE49-F238E27FC236}">
                <a16:creationId xmlns:a16="http://schemas.microsoft.com/office/drawing/2014/main" id="{286A4AF0-226E-418E-FF40-4067D58FBF40}"/>
              </a:ext>
            </a:extLst>
          </p:cNvPr>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p>
        </p:txBody>
      </p:sp>
    </p:spTree>
    <p:extLst>
      <p:ext uri="{BB962C8B-B14F-4D97-AF65-F5344CB8AC3E}">
        <p14:creationId xmlns:p14="http://schemas.microsoft.com/office/powerpoint/2010/main" val="362118142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454B846-B88E-5B06-F513-76D60F3242B7}"/>
            </a:ext>
          </a:extLst>
        </p:cNvPr>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18</a:t>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extLst>
              <p:ext uri="{D42A27DB-BD31-4B8C-83A1-F6EECF244321}">
                <p14:modId xmlns:p14="http://schemas.microsoft.com/office/powerpoint/2010/main" val="3646333886"/>
              </p:ext>
            </p:extLst>
          </p:nvPr>
        </p:nvGraphicFramePr>
        <p:xfrm>
          <a:off x="461819" y="2096655"/>
          <a:ext cx="11455198" cy="3668043"/>
        </p:xfrm>
        <a:graphic>
          <a:graphicData uri="http://schemas.openxmlformats.org/drawingml/2006/table">
            <a:tbl>
              <a:tblPr>
                <a:tableStyleId>{BC89EF96-8CEA-46FF-86C4-4CE0E7609802}</a:tableStyleId>
              </a:tblPr>
              <a:tblGrid>
                <a:gridCol w="1773782">
                  <a:extLst>
                    <a:ext uri="{9D8B030D-6E8A-4147-A177-3AD203B41FA5}">
                      <a16:colId xmlns:a16="http://schemas.microsoft.com/office/drawing/2014/main" val="3022103432"/>
                    </a:ext>
                  </a:extLst>
                </a:gridCol>
                <a:gridCol w="2107939">
                  <a:extLst>
                    <a:ext uri="{9D8B030D-6E8A-4147-A177-3AD203B41FA5}">
                      <a16:colId xmlns:a16="http://schemas.microsoft.com/office/drawing/2014/main" val="4066517555"/>
                    </a:ext>
                  </a:extLst>
                </a:gridCol>
                <a:gridCol w="2109084">
                  <a:extLst>
                    <a:ext uri="{9D8B030D-6E8A-4147-A177-3AD203B41FA5}">
                      <a16:colId xmlns:a16="http://schemas.microsoft.com/office/drawing/2014/main" val="609608599"/>
                    </a:ext>
                  </a:extLst>
                </a:gridCol>
                <a:gridCol w="2109084">
                  <a:extLst>
                    <a:ext uri="{9D8B030D-6E8A-4147-A177-3AD203B41FA5}">
                      <a16:colId xmlns:a16="http://schemas.microsoft.com/office/drawing/2014/main" val="1980834120"/>
                    </a:ext>
                  </a:extLst>
                </a:gridCol>
                <a:gridCol w="2109084">
                  <a:extLst>
                    <a:ext uri="{9D8B030D-6E8A-4147-A177-3AD203B41FA5}">
                      <a16:colId xmlns:a16="http://schemas.microsoft.com/office/drawing/2014/main" val="3412841534"/>
                    </a:ext>
                  </a:extLst>
                </a:gridCol>
                <a:gridCol w="1246225">
                  <a:extLst>
                    <a:ext uri="{9D8B030D-6E8A-4147-A177-3AD203B41FA5}">
                      <a16:colId xmlns:a16="http://schemas.microsoft.com/office/drawing/2014/main" val="1590478056"/>
                    </a:ext>
                  </a:extLst>
                </a:gridCol>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78932484"/>
                  </a:ext>
                </a:extLst>
              </a:tr>
              <a:tr h="927758">
                <a:tc>
                  <a:txBody>
                    <a:bodyPr/>
                    <a:lstStyle/>
                    <a:p>
                      <a:pPr algn="ctr">
                        <a:lnSpc>
                          <a:spcPct val="107000"/>
                        </a:lnSpc>
                        <a:spcAft>
                          <a:spcPts val="0"/>
                        </a:spcAft>
                      </a:pPr>
                      <a:r>
                        <a:rPr lang="tr-TR" sz="2000" b="1" dirty="0">
                          <a:solidFill>
                            <a:srgbClr val="0000CC"/>
                          </a:solidFill>
                          <a:effectLst/>
                        </a:rPr>
                        <a:t>2024</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effectLst/>
                        </a:rPr>
                        <a:t>2 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effectLst/>
                        </a:rPr>
                        <a:t> </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 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 </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 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76529132"/>
                  </a:ext>
                </a:extLst>
              </a:tr>
              <a:tr h="927758">
                <a:tc>
                  <a:txBody>
                    <a:bodyPr/>
                    <a:lstStyle/>
                    <a:p>
                      <a:pPr algn="ctr">
                        <a:lnSpc>
                          <a:spcPct val="107000"/>
                        </a:lnSpc>
                        <a:spcAft>
                          <a:spcPts val="0"/>
                        </a:spcAft>
                      </a:pPr>
                      <a:r>
                        <a:rPr lang="tr-TR" sz="2000" b="1" dirty="0">
                          <a:solidFill>
                            <a:srgbClr val="0000CC"/>
                          </a:solidFill>
                          <a:effectLst/>
                        </a:rPr>
                        <a:t>2025</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effectLst/>
                        </a:rPr>
                        <a:t>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effectLst/>
                        </a:rPr>
                        <a:t> </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 2</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effectLst/>
                        </a:rPr>
                        <a:t> </a:t>
                      </a: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rPr>
                        <a:t> 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507658704"/>
                  </a:ext>
                </a:extLst>
              </a:tr>
              <a:tr h="927758">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rPr>
                        <a:t>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1372956"/>
                  </a:ext>
                </a:extLst>
              </a:tr>
            </a:tbl>
          </a:graphicData>
        </a:graphic>
      </p:graphicFrame>
    </p:spTree>
    <p:extLst>
      <p:ext uri="{BB962C8B-B14F-4D97-AF65-F5344CB8AC3E}">
        <p14:creationId xmlns:p14="http://schemas.microsoft.com/office/powerpoint/2010/main" val="372429822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628072"/>
          </a:xfrm>
        </p:spPr>
        <p:txBody>
          <a:bodyPr>
            <a:noAutofit/>
          </a:bodyPr>
          <a:lstStyle/>
          <a:p>
            <a:pPr algn="ctr"/>
            <a:r>
              <a:rPr lang="tr-TR" sz="2800" b="1" dirty="0">
                <a:solidFill>
                  <a:srgbClr val="0000CC"/>
                </a:solidFill>
              </a:rPr>
              <a:t>Akademik Personel 2025 Yılında Yapılan Atama ve Yükseltmeler</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19</a:t>
            </a:fld>
            <a:endParaRPr lang="tr-TR"/>
          </a:p>
        </p:txBody>
      </p:sp>
      <p:graphicFrame>
        <p:nvGraphicFramePr>
          <p:cNvPr id="2" name="Tablo 1"/>
          <p:cNvGraphicFramePr>
            <a:graphicFrameLocks noGrp="1"/>
          </p:cNvGraphicFramePr>
          <p:nvPr>
            <p:extLst>
              <p:ext uri="{D42A27DB-BD31-4B8C-83A1-F6EECF244321}">
                <p14:modId xmlns:p14="http://schemas.microsoft.com/office/powerpoint/2010/main" val="1380635859"/>
              </p:ext>
            </p:extLst>
          </p:nvPr>
        </p:nvGraphicFramePr>
        <p:xfrm>
          <a:off x="387626" y="1930148"/>
          <a:ext cx="11499573" cy="4280416"/>
        </p:xfrm>
        <a:graphic>
          <a:graphicData uri="http://schemas.openxmlformats.org/drawingml/2006/table">
            <a:tbl>
              <a:tblPr>
                <a:tableStyleId>{BDBED569-4797-4DF1-A0F4-6AAB3CD982D8}</a:tableStyleId>
              </a:tblPr>
              <a:tblGrid>
                <a:gridCol w="2074767">
                  <a:extLst>
                    <a:ext uri="{9D8B030D-6E8A-4147-A177-3AD203B41FA5}">
                      <a16:colId xmlns:a16="http://schemas.microsoft.com/office/drawing/2014/main" val="220074996"/>
                    </a:ext>
                  </a:extLst>
                </a:gridCol>
                <a:gridCol w="2440468">
                  <a:extLst>
                    <a:ext uri="{9D8B030D-6E8A-4147-A177-3AD203B41FA5}">
                      <a16:colId xmlns:a16="http://schemas.microsoft.com/office/drawing/2014/main" val="2759330771"/>
                    </a:ext>
                  </a:extLst>
                </a:gridCol>
                <a:gridCol w="2345567">
                  <a:extLst>
                    <a:ext uri="{9D8B030D-6E8A-4147-A177-3AD203B41FA5}">
                      <a16:colId xmlns:a16="http://schemas.microsoft.com/office/drawing/2014/main" val="1696771542"/>
                    </a:ext>
                  </a:extLst>
                </a:gridCol>
                <a:gridCol w="2087856">
                  <a:extLst>
                    <a:ext uri="{9D8B030D-6E8A-4147-A177-3AD203B41FA5}">
                      <a16:colId xmlns:a16="http://schemas.microsoft.com/office/drawing/2014/main" val="497567926"/>
                    </a:ext>
                  </a:extLst>
                </a:gridCol>
                <a:gridCol w="2550915">
                  <a:extLst>
                    <a:ext uri="{9D8B030D-6E8A-4147-A177-3AD203B41FA5}">
                      <a16:colId xmlns:a16="http://schemas.microsoft.com/office/drawing/2014/main" val="3709939401"/>
                    </a:ext>
                  </a:extLst>
                </a:gridCol>
              </a:tblGrid>
              <a:tr h="581824">
                <a:tc>
                  <a:txBody>
                    <a:bodyPr/>
                    <a:lstStyle/>
                    <a:p>
                      <a:pPr algn="ctr">
                        <a:lnSpc>
                          <a:spcPct val="107000"/>
                        </a:lnSpc>
                        <a:spcAft>
                          <a:spcPts val="800"/>
                        </a:spcAft>
                      </a:pPr>
                      <a:r>
                        <a:rPr lang="tr-TR" sz="1600" b="1" dirty="0">
                          <a:solidFill>
                            <a:srgbClr val="FF0000"/>
                          </a:solidFill>
                          <a:effectLst/>
                        </a:rPr>
                        <a:t>Bölümü*</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Ana Bilim / Sanat Dalı / Program 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3579066"/>
                  </a:ext>
                </a:extLst>
              </a:tr>
              <a:tr h="202041">
                <a:tc>
                  <a:txBody>
                    <a:bodyPr/>
                    <a:lstStyle/>
                    <a:p>
                      <a:pPr>
                        <a:lnSpc>
                          <a:spcPct val="107000"/>
                        </a:lnSpc>
                      </a:pPr>
                      <a:r>
                        <a:rPr lang="tr-TR" sz="1300" b="1" dirty="0">
                          <a:effectLst/>
                          <a:latin typeface="Times New Roman" panose="02020603050405020304" pitchFamily="18" charset="0"/>
                          <a:cs typeface="Times New Roman" panose="02020603050405020304" pitchFamily="18" charset="0"/>
                        </a:rPr>
                        <a:t>Halkla İlişkiler ve Reklamcılık</a:t>
                      </a:r>
                    </a:p>
                  </a:txBody>
                  <a:tcPr marL="6985" marR="6985" marT="6985"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300" b="1" dirty="0">
                          <a:effectLst/>
                        </a:rPr>
                        <a:t> </a:t>
                      </a:r>
                      <a:r>
                        <a:rPr lang="tr-TR" sz="1300" b="1" dirty="0">
                          <a:effectLst/>
                          <a:latin typeface="Times New Roman" panose="02020603050405020304" pitchFamily="18" charset="0"/>
                          <a:cs typeface="Times New Roman" panose="02020603050405020304" pitchFamily="18" charset="0"/>
                        </a:rPr>
                        <a:t>Halkla İlişkiler ve Reklamcılık</a:t>
                      </a:r>
                    </a:p>
                  </a:txBody>
                  <a:tcPr marL="0" marR="0" marT="0" marB="0" anchor="ctr"/>
                </a:tc>
                <a:tc>
                  <a:txBody>
                    <a:bodyPr/>
                    <a:lstStyle/>
                    <a:p>
                      <a:pPr>
                        <a:lnSpc>
                          <a:spcPct val="107000"/>
                        </a:lnSpc>
                        <a:spcAft>
                          <a:spcPts val="800"/>
                        </a:spcAft>
                      </a:pPr>
                      <a:r>
                        <a:rPr lang="tr-TR" sz="1300" b="1" dirty="0">
                          <a:effectLst/>
                        </a:rPr>
                        <a:t> Hilal SEVİMLİ</a:t>
                      </a:r>
                      <a:endParaRPr lang="tr-TR" sz="13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300" b="1"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300" b="1" dirty="0">
                          <a:effectLst/>
                        </a:rPr>
                        <a:t> Arş. Gör.</a:t>
                      </a:r>
                      <a:endParaRPr lang="tr-TR" sz="13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474826"/>
                  </a:ext>
                </a:extLst>
              </a:tr>
              <a:tr h="205123">
                <a:tc>
                  <a:txBody>
                    <a:bodyPr/>
                    <a:lstStyle/>
                    <a:p>
                      <a:pPr>
                        <a:lnSpc>
                          <a:spcPct val="107000"/>
                        </a:lnSpc>
                      </a:pPr>
                      <a:r>
                        <a:rPr lang="tr-TR" sz="1300" b="1" dirty="0">
                          <a:effectLst/>
                          <a:latin typeface="Times New Roman" panose="02020603050405020304" pitchFamily="18" charset="0"/>
                          <a:cs typeface="Times New Roman" panose="02020603050405020304" pitchFamily="18" charset="0"/>
                        </a:rPr>
                        <a:t>Radyo, Televizyon ve Sinema</a:t>
                      </a:r>
                    </a:p>
                  </a:txBody>
                  <a:tcPr marL="6985" marR="6985" marT="6985"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300" b="1" dirty="0">
                          <a:effectLst/>
                        </a:rPr>
                        <a:t> </a:t>
                      </a:r>
                      <a:r>
                        <a:rPr lang="tr-TR" sz="1300" b="1" dirty="0">
                          <a:effectLst/>
                          <a:latin typeface="Times New Roman" panose="02020603050405020304" pitchFamily="18" charset="0"/>
                          <a:cs typeface="Times New Roman" panose="02020603050405020304" pitchFamily="18" charset="0"/>
                        </a:rPr>
                        <a:t>Radyo, Televizyon ve Sinema</a:t>
                      </a:r>
                    </a:p>
                  </a:txBody>
                  <a:tcPr marL="0" marR="0" marT="0" marB="0" anchor="ctr"/>
                </a:tc>
                <a:tc>
                  <a:txBody>
                    <a:bodyPr/>
                    <a:lstStyle/>
                    <a:p>
                      <a:pPr>
                        <a:lnSpc>
                          <a:spcPct val="107000"/>
                        </a:lnSpc>
                        <a:spcAft>
                          <a:spcPts val="800"/>
                        </a:spcAft>
                      </a:pPr>
                      <a:r>
                        <a:rPr lang="tr-TR" sz="1300" b="1" dirty="0">
                          <a:effectLst/>
                        </a:rPr>
                        <a:t> İsmail Hakkı AKKURT</a:t>
                      </a:r>
                      <a:endParaRPr lang="tr-TR" sz="13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300" b="1">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300" b="1" dirty="0">
                          <a:effectLst/>
                        </a:rPr>
                        <a:t> Arş. Gör.</a:t>
                      </a:r>
                      <a:endParaRPr lang="tr-TR" sz="13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773717"/>
                  </a:ext>
                </a:extLst>
              </a:tr>
              <a:tr h="205123">
                <a:tc>
                  <a:txBody>
                    <a:bodyPr/>
                    <a:lstStyle/>
                    <a:p>
                      <a:pPr>
                        <a:lnSpc>
                          <a:spcPct val="107000"/>
                        </a:lnSpc>
                      </a:pPr>
                      <a:r>
                        <a:rPr lang="tr-TR" sz="1300" b="1" dirty="0">
                          <a:effectLst/>
                          <a:latin typeface="Times New Roman" panose="02020603050405020304" pitchFamily="18" charset="0"/>
                          <a:cs typeface="Times New Roman" panose="02020603050405020304" pitchFamily="18" charset="0"/>
                        </a:rPr>
                        <a:t>Yeni Medya ve İletişim</a:t>
                      </a:r>
                    </a:p>
                  </a:txBody>
                  <a:tcPr marL="6985" marR="6985" marT="6985" marB="0" anchor="ctr"/>
                </a:tc>
                <a:tc>
                  <a:txBody>
                    <a:bodyPr/>
                    <a:lstStyle/>
                    <a:p>
                      <a:pPr>
                        <a:lnSpc>
                          <a:spcPct val="107000"/>
                        </a:lnSpc>
                        <a:spcAft>
                          <a:spcPts val="800"/>
                        </a:spcAft>
                      </a:pPr>
                      <a:r>
                        <a:rPr lang="tr-TR" sz="1300" b="1" dirty="0">
                          <a:effectLst/>
                        </a:rPr>
                        <a:t> Yeni Medya ve İletişim</a:t>
                      </a:r>
                      <a:endParaRPr lang="tr-TR" sz="13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300" b="1" dirty="0">
                          <a:effectLst/>
                        </a:rPr>
                        <a:t> Recep Çolak</a:t>
                      </a:r>
                      <a:endParaRPr lang="tr-TR" sz="13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300" b="1">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300" b="1" dirty="0">
                          <a:effectLst/>
                        </a:rPr>
                        <a:t> Dr. Öğr. Üyesi</a:t>
                      </a:r>
                      <a:endParaRPr lang="tr-TR" sz="13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3502127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5271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422468"/>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6306648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05226271"/>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931591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764433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6095879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77447075"/>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0015397"/>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26520346"/>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38027019"/>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29286444"/>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49934482"/>
                  </a:ext>
                </a:extLst>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47153327"/>
                  </a:ext>
                </a:extLst>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399496996"/>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39D512-1640-10B9-0F7A-413D7936E0D2}"/>
              </a:ext>
            </a:extLst>
          </p:cNvPr>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p>
        </p:txBody>
      </p:sp>
      <p:sp>
        <p:nvSpPr>
          <p:cNvPr id="3" name="İçerik Yer Tutucusu 2">
            <a:extLst>
              <a:ext uri="{FF2B5EF4-FFF2-40B4-BE49-F238E27FC236}">
                <a16:creationId xmlns:a16="http://schemas.microsoft.com/office/drawing/2014/main" id="{1FFEEEBC-9D10-9D61-A2F2-142355F8EAA8}"/>
              </a:ext>
            </a:extLst>
          </p:cNvPr>
          <p:cNvSpPr>
            <a:spLocks noGrp="1"/>
          </p:cNvSpPr>
          <p:nvPr>
            <p:ph idx="1"/>
          </p:nvPr>
        </p:nvSpPr>
        <p:spPr>
          <a:xfrm>
            <a:off x="358140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p>
        </p:txBody>
      </p:sp>
      <p:sp>
        <p:nvSpPr>
          <p:cNvPr id="4" name="Veri Yer Tutucusu 3"/>
          <p:cNvSpPr>
            <a:spLocks noGrp="1"/>
          </p:cNvSpPr>
          <p:nvPr>
            <p:ph type="dt" sz="half" idx="10"/>
          </p:nvPr>
        </p:nvSpPr>
        <p:spPr/>
        <p:txBody>
          <a:bodyPr/>
          <a:lstStyle/>
          <a:p>
            <a:fld id="{1C463D64-E275-4CC8-83F7-48840783B60B}"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a:t>
            </a:fld>
            <a:endParaRPr lang="tr-TR"/>
          </a:p>
        </p:txBody>
      </p:sp>
    </p:spTree>
    <p:extLst>
      <p:ext uri="{BB962C8B-B14F-4D97-AF65-F5344CB8AC3E}">
        <p14:creationId xmlns:p14="http://schemas.microsoft.com/office/powerpoint/2010/main" val="114269142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29036" y="711201"/>
            <a:ext cx="10422091" cy="726126"/>
          </a:xfrm>
        </p:spPr>
        <p:txBody>
          <a:bodyPr>
            <a:normAutofit/>
          </a:bodyPr>
          <a:lstStyle/>
          <a:p>
            <a:pPr algn="ctr"/>
            <a:r>
              <a:rPr lang="tr-TR" sz="2800" b="1" dirty="0" err="1">
                <a:solidFill>
                  <a:srgbClr val="FF0000"/>
                </a:solidFill>
              </a:rPr>
              <a:t>Hizmetiçi</a:t>
            </a:r>
            <a:r>
              <a:rPr lang="tr-TR" sz="2800" b="1" dirty="0">
                <a:solidFill>
                  <a:srgbClr val="FF0000"/>
                </a:solidFill>
              </a:rPr>
              <a:t> Eğitim /Eğiticilerin Eğitimi Etkinlikleri Sayısı</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366232292"/>
              </p:ext>
            </p:extLst>
          </p:nvPr>
        </p:nvGraphicFramePr>
        <p:xfrm>
          <a:off x="329036" y="1942551"/>
          <a:ext cx="11604346" cy="4033377"/>
        </p:xfrm>
        <a:graphic>
          <a:graphicData uri="http://schemas.openxmlformats.org/drawingml/2006/table">
            <a:tbl>
              <a:tblPr firstRow="1" firstCol="1" lastRow="1" lastCol="1" bandRow="1" bandCol="1">
                <a:tableStyleId>{69CF1AB2-1976-4502-BF36-3FF5EA218861}</a:tableStyleId>
              </a:tblPr>
              <a:tblGrid>
                <a:gridCol w="8549895">
                  <a:extLst>
                    <a:ext uri="{9D8B030D-6E8A-4147-A177-3AD203B41FA5}">
                      <a16:colId xmlns:a16="http://schemas.microsoft.com/office/drawing/2014/main" val="851983472"/>
                    </a:ext>
                  </a:extLst>
                </a:gridCol>
                <a:gridCol w="1005502">
                  <a:extLst>
                    <a:ext uri="{9D8B030D-6E8A-4147-A177-3AD203B41FA5}">
                      <a16:colId xmlns:a16="http://schemas.microsoft.com/office/drawing/2014/main" val="695896689"/>
                    </a:ext>
                  </a:extLst>
                </a:gridCol>
                <a:gridCol w="920131">
                  <a:extLst>
                    <a:ext uri="{9D8B030D-6E8A-4147-A177-3AD203B41FA5}">
                      <a16:colId xmlns:a16="http://schemas.microsoft.com/office/drawing/2014/main" val="4166395879"/>
                    </a:ext>
                  </a:extLst>
                </a:gridCol>
                <a:gridCol w="1128818">
                  <a:extLst>
                    <a:ext uri="{9D8B030D-6E8A-4147-A177-3AD203B41FA5}">
                      <a16:colId xmlns:a16="http://schemas.microsoft.com/office/drawing/2014/main" val="4207356817"/>
                    </a:ext>
                  </a:extLst>
                </a:gridCol>
              </a:tblGrid>
              <a:tr h="460577">
                <a:tc>
                  <a:txBody>
                    <a:bodyPr/>
                    <a:lstStyle/>
                    <a:p>
                      <a:pPr algn="ctr">
                        <a:lnSpc>
                          <a:spcPct val="107000"/>
                        </a:lnSpc>
                        <a:spcAft>
                          <a:spcPts val="0"/>
                        </a:spcAft>
                      </a:pPr>
                      <a:r>
                        <a:rPr lang="tr-TR" sz="2000" dirty="0" err="1">
                          <a:solidFill>
                            <a:srgbClr val="C00000"/>
                          </a:solidFill>
                          <a:effectLst/>
                        </a:rPr>
                        <a:t>Hizmetiçi</a:t>
                      </a:r>
                      <a:r>
                        <a:rPr lang="tr-TR" sz="2000" dirty="0">
                          <a:solidFill>
                            <a:srgbClr val="C00000"/>
                          </a:solidFill>
                          <a:effectLst/>
                        </a:rPr>
                        <a:t> Eğitim /Eğiticilerin Eğitimi Etkinliği Türü</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2024</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2025</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39360851"/>
                  </a:ext>
                </a:extLst>
              </a:tr>
              <a:tr h="552669">
                <a:tc>
                  <a:txBody>
                    <a:bodyPr/>
                    <a:lstStyle/>
                    <a:p>
                      <a:pPr marL="36000">
                        <a:lnSpc>
                          <a:spcPct val="107000"/>
                        </a:lnSpc>
                        <a:spcAft>
                          <a:spcPts val="0"/>
                        </a:spcAft>
                      </a:pPr>
                      <a:r>
                        <a:rPr lang="tr-TR" sz="2000" dirty="0">
                          <a:effectLst/>
                        </a:rPr>
                        <a:t>Öğretim elemanlarının öğretim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26176540"/>
                  </a:ext>
                </a:extLst>
              </a:tr>
              <a:tr h="800132">
                <a:tc>
                  <a:txBody>
                    <a:bodyPr/>
                    <a:lstStyle/>
                    <a:p>
                      <a:pPr marL="36000">
                        <a:lnSpc>
                          <a:spcPct val="107000"/>
                        </a:lnSpc>
                        <a:spcAft>
                          <a:spcPts val="0"/>
                        </a:spcAft>
                      </a:pPr>
                      <a:r>
                        <a:rPr lang="tr-TR" sz="2000" dirty="0">
                          <a:effectLst/>
                        </a:rPr>
                        <a:t>Öğretim elemanlarının araştırma, geliştirme ve proje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52187564"/>
                  </a:ext>
                </a:extLst>
              </a:tr>
              <a:tr h="548985">
                <a:tc>
                  <a:txBody>
                    <a:bodyPr/>
                    <a:lstStyle/>
                    <a:p>
                      <a:pPr marL="36000">
                        <a:lnSpc>
                          <a:spcPct val="107000"/>
                        </a:lnSpc>
                        <a:spcAft>
                          <a:spcPts val="0"/>
                        </a:spcAft>
                      </a:pPr>
                      <a:r>
                        <a:rPr lang="tr-TR" sz="2000" dirty="0">
                          <a:effectLst/>
                        </a:rPr>
                        <a:t>Öğretim elemanlarının dijital yetkinliklerinin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4941326"/>
                  </a:ext>
                </a:extLst>
              </a:tr>
              <a:tr h="419549">
                <a:tc>
                  <a:txBody>
                    <a:bodyPr/>
                    <a:lstStyle/>
                    <a:p>
                      <a:pPr marL="36000">
                        <a:lnSpc>
                          <a:spcPct val="107000"/>
                        </a:lnSpc>
                        <a:spcAft>
                          <a:spcPts val="0"/>
                        </a:spcAft>
                      </a:pPr>
                      <a:r>
                        <a:rPr lang="tr-TR" sz="2000" dirty="0">
                          <a:effectLst/>
                        </a:rPr>
                        <a:t>İdari Personelin kişisel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88245156"/>
                  </a:ext>
                </a:extLst>
              </a:tr>
              <a:tr h="419549">
                <a:tc>
                  <a:txBody>
                    <a:bodyPr/>
                    <a:lstStyle/>
                    <a:p>
                      <a:pPr marL="36000">
                        <a:lnSpc>
                          <a:spcPct val="107000"/>
                        </a:lnSpc>
                        <a:spcAft>
                          <a:spcPts val="0"/>
                        </a:spcAft>
                      </a:pPr>
                      <a:r>
                        <a:rPr lang="tr-TR" sz="2000" dirty="0">
                          <a:effectLst/>
                        </a:rPr>
                        <a:t>İdari Personelin mesleki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33956139"/>
                  </a:ext>
                </a:extLst>
              </a:tr>
              <a:tr h="415958">
                <a:tc>
                  <a:txBody>
                    <a:bodyPr/>
                    <a:lstStyle/>
                    <a:p>
                      <a:pPr marL="36000">
                        <a:lnSpc>
                          <a:spcPct val="107000"/>
                        </a:lnSpc>
                        <a:spcAft>
                          <a:spcPts val="0"/>
                        </a:spcAft>
                      </a:pPr>
                      <a:r>
                        <a:rPr lang="tr-TR" sz="2000" dirty="0">
                          <a:effectLst/>
                        </a:rPr>
                        <a:t>Diğer (lütfen yazınız)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72161492"/>
                  </a:ext>
                </a:extLst>
              </a:tr>
              <a:tr h="415958">
                <a:tc>
                  <a:txBody>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9352849"/>
                  </a:ext>
                </a:extLst>
              </a:tr>
            </a:tbl>
          </a:graphicData>
        </a:graphic>
      </p:graphicFrame>
    </p:spTree>
    <p:extLst>
      <p:ext uri="{BB962C8B-B14F-4D97-AF65-F5344CB8AC3E}">
        <p14:creationId xmlns:p14="http://schemas.microsoft.com/office/powerpoint/2010/main" val="12592314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736697700"/>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GAZETECİLİK</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rPr>
                        <a:t> 7</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b="1" dirty="0">
                          <a:effectLst/>
                        </a:rPr>
                        <a:t>56</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 3</a:t>
                      </a:r>
                    </a:p>
                  </a:txBody>
                  <a:tcPr marL="44450" marR="44450" marT="0" marB="0" anchor="ctr"/>
                </a:tc>
                <a:tc>
                  <a:txBody>
                    <a:bodyPr/>
                    <a:lstStyle/>
                    <a:p>
                      <a:pPr algn="ctr">
                        <a:lnSpc>
                          <a:spcPct val="107000"/>
                        </a:lnSpc>
                        <a:spcAft>
                          <a:spcPts val="0"/>
                        </a:spcAft>
                      </a:pPr>
                      <a:r>
                        <a:rPr lang="tr-TR" sz="1600" b="1" dirty="0">
                          <a:effectLst/>
                        </a:rPr>
                        <a:t>31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 82T+8U=90</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rPr>
                        <a:t> 7</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43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14</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38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 87T+8U=95</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rPr>
                        <a:t> 7</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50</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38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 87T+10U=97</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rPr>
                        <a:t> 7</a:t>
                      </a:r>
                      <a:endPar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47</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14</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35</a:t>
                      </a:r>
                    </a:p>
                  </a:txBody>
                  <a:tcPr marL="44450" marR="44450" marT="0" marB="0" anchor="ctr"/>
                </a:tc>
                <a:tc>
                  <a:txBody>
                    <a:bodyPr/>
                    <a:lstStyle/>
                    <a:p>
                      <a:pPr algn="ctr">
                        <a:lnSpc>
                          <a:spcPct val="107000"/>
                        </a:lnSpc>
                        <a:spcAft>
                          <a:spcPts val="0"/>
                        </a:spcAft>
                      </a:pP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88T+8U=96</a:t>
                      </a: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412006111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446D6BD-B982-76F1-C828-85DE3BCB2D2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DF226A4-0199-7701-6928-9F7344730C7A}"/>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a:extLst>
              <a:ext uri="{FF2B5EF4-FFF2-40B4-BE49-F238E27FC236}">
                <a16:creationId xmlns:a16="http://schemas.microsoft.com/office/drawing/2014/main" id="{37DE0566-255E-A6AE-B16B-B89F27A43208}"/>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3CBF927E-C36A-C1F0-68F9-DDEB8B27A1E6}"/>
              </a:ext>
            </a:extLst>
          </p:cNvPr>
          <p:cNvSpPr>
            <a:spLocks noGrp="1"/>
          </p:cNvSpPr>
          <p:nvPr>
            <p:ph type="sldNum" sz="quarter" idx="12"/>
          </p:nvPr>
        </p:nvSpPr>
        <p:spPr/>
        <p:txBody>
          <a:bodyPr/>
          <a:lstStyle/>
          <a:p>
            <a:fld id="{15D42E69-0B45-4D6A-BDA9-8F9042B0111B}" type="slidenum">
              <a:rPr lang="tr-TR" smtClean="0"/>
              <a:pPr/>
              <a:t>22</a:t>
            </a:fld>
            <a:endParaRPr lang="tr-TR"/>
          </a:p>
        </p:txBody>
      </p:sp>
      <p:graphicFrame>
        <p:nvGraphicFramePr>
          <p:cNvPr id="5" name="Tablo 4">
            <a:extLst>
              <a:ext uri="{FF2B5EF4-FFF2-40B4-BE49-F238E27FC236}">
                <a16:creationId xmlns:a16="http://schemas.microsoft.com/office/drawing/2014/main" id="{5F49DF3C-5F4C-5ECB-C3E0-1AFBE8CFCF2E}"/>
              </a:ext>
            </a:extLst>
          </p:cNvPr>
          <p:cNvGraphicFramePr>
            <a:graphicFrameLocks noGrp="1"/>
          </p:cNvGraphicFramePr>
          <p:nvPr>
            <p:extLst>
              <p:ext uri="{D42A27DB-BD31-4B8C-83A1-F6EECF244321}">
                <p14:modId xmlns:p14="http://schemas.microsoft.com/office/powerpoint/2010/main" val="3494480958"/>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Halkla İlişkiler ve Reklamcılık</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9</a:t>
                      </a: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59</a:t>
                      </a:r>
                    </a:p>
                  </a:txBody>
                  <a:tcPr marL="44450" marR="44450" marT="0" marB="0" anchor="ctr"/>
                </a:tc>
                <a:tc>
                  <a:txBody>
                    <a:bodyPr/>
                    <a:lstStyle/>
                    <a:p>
                      <a:pPr algn="ctr">
                        <a:lnSpc>
                          <a:spcPct val="107000"/>
                        </a:lnSpc>
                        <a:spcAft>
                          <a:spcPts val="0"/>
                        </a:spcAft>
                      </a:pPr>
                      <a:r>
                        <a:rPr lang="tr-TR" sz="1600" b="1" dirty="0">
                          <a:effectLst/>
                        </a:rPr>
                        <a:t> 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39 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 97T+4U=101</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9</a:t>
                      </a: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53 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4</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39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 86T+10U=96</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67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26</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 86T+10U=96</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50 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7</a:t>
                      </a:r>
                    </a:p>
                  </a:txBody>
                  <a:tcPr marL="44450" marR="44450" marT="0" marB="0" anchor="ctr"/>
                </a:tc>
                <a:tc>
                  <a:txBody>
                    <a:bodyPr/>
                    <a:lstStyle/>
                    <a:p>
                      <a:pPr algn="ctr">
                        <a:lnSpc>
                          <a:spcPct val="107000"/>
                        </a:lnSpc>
                        <a:spcAft>
                          <a:spcPts val="0"/>
                        </a:spcAft>
                      </a:pPr>
                      <a:r>
                        <a:rPr lang="tr-TR" sz="1600" b="1" dirty="0">
                          <a:effectLst/>
                        </a:rPr>
                        <a:t>39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 86T+10U=96</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a:extLst>
              <a:ext uri="{FF2B5EF4-FFF2-40B4-BE49-F238E27FC236}">
                <a16:creationId xmlns:a16="http://schemas.microsoft.com/office/drawing/2014/main" id="{972E55F2-0CE6-8228-2605-04E5367308A5}"/>
              </a:ext>
            </a:extLst>
          </p:cNvPr>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2341147339"/>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04F51E9-80D4-19DE-FF6D-FAEDDEA30AF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A8770D2-70EC-B3F9-13D2-924B9E580289}"/>
              </a:ext>
            </a:extLst>
          </p:cNvPr>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a:extLst>
              <a:ext uri="{FF2B5EF4-FFF2-40B4-BE49-F238E27FC236}">
                <a16:creationId xmlns:a16="http://schemas.microsoft.com/office/drawing/2014/main" id="{C8A65C2F-471D-C598-612D-BC202BCF6F7E}"/>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6BBCA434-5652-08BC-1E41-A6213AF01E8F}"/>
              </a:ext>
            </a:extLst>
          </p:cNvPr>
          <p:cNvSpPr>
            <a:spLocks noGrp="1"/>
          </p:cNvSpPr>
          <p:nvPr>
            <p:ph type="sldNum" sz="quarter" idx="12"/>
          </p:nvPr>
        </p:nvSpPr>
        <p:spPr/>
        <p:txBody>
          <a:bodyPr/>
          <a:lstStyle/>
          <a:p>
            <a:fld id="{15D42E69-0B45-4D6A-BDA9-8F9042B0111B}" type="slidenum">
              <a:rPr lang="tr-TR" smtClean="0"/>
              <a:pPr/>
              <a:t>23</a:t>
            </a:fld>
            <a:endParaRPr lang="tr-TR"/>
          </a:p>
        </p:txBody>
      </p:sp>
      <p:graphicFrame>
        <p:nvGraphicFramePr>
          <p:cNvPr id="5" name="Tablo 4">
            <a:extLst>
              <a:ext uri="{FF2B5EF4-FFF2-40B4-BE49-F238E27FC236}">
                <a16:creationId xmlns:a16="http://schemas.microsoft.com/office/drawing/2014/main" id="{C0F52000-736A-4D3A-128F-5F805E5AF69C}"/>
              </a:ext>
            </a:extLst>
          </p:cNvPr>
          <p:cNvGraphicFramePr>
            <a:graphicFrameLocks noGrp="1"/>
          </p:cNvGraphicFramePr>
          <p:nvPr>
            <p:extLst>
              <p:ext uri="{D42A27DB-BD31-4B8C-83A1-F6EECF244321}">
                <p14:modId xmlns:p14="http://schemas.microsoft.com/office/powerpoint/2010/main" val="1871002481"/>
              </p:ext>
            </p:extLst>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extLst>
                    <a:ext uri="{9D8B030D-6E8A-4147-A177-3AD203B41FA5}">
                      <a16:colId xmlns:a16="http://schemas.microsoft.com/office/drawing/2014/main" val="2012776817"/>
                    </a:ext>
                  </a:extLst>
                </a:gridCol>
                <a:gridCol w="1110314">
                  <a:extLst>
                    <a:ext uri="{9D8B030D-6E8A-4147-A177-3AD203B41FA5}">
                      <a16:colId xmlns:a16="http://schemas.microsoft.com/office/drawing/2014/main" val="3284813999"/>
                    </a:ext>
                  </a:extLst>
                </a:gridCol>
                <a:gridCol w="723828">
                  <a:extLst>
                    <a:ext uri="{9D8B030D-6E8A-4147-A177-3AD203B41FA5}">
                      <a16:colId xmlns:a16="http://schemas.microsoft.com/office/drawing/2014/main" val="3170990308"/>
                    </a:ext>
                  </a:extLst>
                </a:gridCol>
                <a:gridCol w="1315073">
                  <a:extLst>
                    <a:ext uri="{9D8B030D-6E8A-4147-A177-3AD203B41FA5}">
                      <a16:colId xmlns:a16="http://schemas.microsoft.com/office/drawing/2014/main" val="4272104170"/>
                    </a:ext>
                  </a:extLst>
                </a:gridCol>
                <a:gridCol w="1542492">
                  <a:extLst>
                    <a:ext uri="{9D8B030D-6E8A-4147-A177-3AD203B41FA5}">
                      <a16:colId xmlns:a16="http://schemas.microsoft.com/office/drawing/2014/main" val="1034388612"/>
                    </a:ext>
                  </a:extLst>
                </a:gridCol>
                <a:gridCol w="1483164">
                  <a:extLst>
                    <a:ext uri="{9D8B030D-6E8A-4147-A177-3AD203B41FA5}">
                      <a16:colId xmlns:a16="http://schemas.microsoft.com/office/drawing/2014/main" val="2997318310"/>
                    </a:ext>
                  </a:extLst>
                </a:gridCol>
                <a:gridCol w="1493053">
                  <a:extLst>
                    <a:ext uri="{9D8B030D-6E8A-4147-A177-3AD203B41FA5}">
                      <a16:colId xmlns:a16="http://schemas.microsoft.com/office/drawing/2014/main" val="1408843029"/>
                    </a:ext>
                  </a:extLst>
                </a:gridCol>
                <a:gridCol w="1529462">
                  <a:extLst>
                    <a:ext uri="{9D8B030D-6E8A-4147-A177-3AD203B41FA5}">
                      <a16:colId xmlns:a16="http://schemas.microsoft.com/office/drawing/2014/main" val="3706538803"/>
                    </a:ext>
                  </a:extLst>
                </a:gridCol>
                <a:gridCol w="1219336">
                  <a:extLst>
                    <a:ext uri="{9D8B030D-6E8A-4147-A177-3AD203B41FA5}">
                      <a16:colId xmlns:a16="http://schemas.microsoft.com/office/drawing/2014/main" val="3094943957"/>
                    </a:ext>
                  </a:extLst>
                </a:gridCol>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xBody>
                    <a:bodyPr/>
                    <a:lstStyle/>
                    <a:p>
                      <a:endParaRPr lang="tr-TR" dirty="0"/>
                    </a:p>
                  </a:txBody>
                  <a:tcPr marL="44450" marR="44450" marT="0" marB="0" anchor="ctr"/>
                </a:tc>
                <a:tc gridSpan="7">
                  <a:txBody>
                    <a:bodyPr/>
                    <a:lstStyle/>
                    <a:p>
                      <a:pPr algn="ctr">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Radyo, Televizyon ve Sinema</a:t>
                      </a: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081706904"/>
                  </a:ext>
                </a:extLst>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39189873"/>
                  </a:ext>
                </a:extLst>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6</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15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 21</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70758356"/>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6 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12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rPr>
                        <a:t>19T+2U=21</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3067440"/>
                  </a:ext>
                </a:extLst>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20</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44450" marR="44450" marT="0" marB="0" anchor="ctr"/>
                </a:tc>
                <a:tc>
                  <a:txBody>
                    <a:bodyPr/>
                    <a:lstStyle/>
                    <a:p>
                      <a:pPr algn="ctr">
                        <a:lnSpc>
                          <a:spcPct val="107000"/>
                        </a:lnSpc>
                        <a:spcAft>
                          <a:spcPts val="0"/>
                        </a:spcAft>
                      </a:pP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42T+4U=46</a:t>
                      </a:r>
                    </a:p>
                  </a:txBody>
                  <a:tcPr marL="44450" marR="44450" marT="0" marB="0" anchor="ctr"/>
                </a:tc>
                <a:extLst>
                  <a:ext uri="{0D108BD9-81ED-4DB2-BD59-A6C34878D82A}">
                    <a16:rowId xmlns:a16="http://schemas.microsoft.com/office/drawing/2014/main" val="1612683417"/>
                  </a:ext>
                </a:extLst>
              </a:tr>
              <a:tr h="513108">
                <a:tc vMerge="1">
                  <a:txBody>
                    <a:bodyPr/>
                    <a:lstStyle/>
                    <a:p>
                      <a:endParaRPr lang="tr-TR"/>
                    </a:p>
                  </a:txBody>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20</a:t>
                      </a:r>
                    </a:p>
                  </a:txBody>
                  <a:tcPr marL="44450" marR="44450" marT="0" marB="0" anchor="ctr"/>
                </a:tc>
                <a:tc>
                  <a:txBody>
                    <a:bodyPr/>
                    <a:lstStyle/>
                    <a:p>
                      <a:pPr algn="ctr">
                        <a:lnSpc>
                          <a:spcPct val="107000"/>
                        </a:lnSpc>
                        <a:spcAft>
                          <a:spcPts val="0"/>
                        </a:spcAft>
                      </a:pP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rPr>
                        <a:t>42T+4U=46</a:t>
                      </a:r>
                    </a:p>
                  </a:txBody>
                  <a:tcPr marL="44450" marR="44450" marT="0" marB="0" anchor="ctr"/>
                </a:tc>
                <a:extLst>
                  <a:ext uri="{0D108BD9-81ED-4DB2-BD59-A6C34878D82A}">
                    <a16:rowId xmlns:a16="http://schemas.microsoft.com/office/drawing/2014/main" val="2861064323"/>
                  </a:ext>
                </a:extLst>
              </a:tr>
            </a:tbl>
          </a:graphicData>
        </a:graphic>
      </p:graphicFrame>
      <p:sp>
        <p:nvSpPr>
          <p:cNvPr id="6" name="Metin kutusu 5">
            <a:extLst>
              <a:ext uri="{FF2B5EF4-FFF2-40B4-BE49-F238E27FC236}">
                <a16:creationId xmlns:a16="http://schemas.microsoft.com/office/drawing/2014/main" id="{788CF928-911C-4445-9302-1E3D90F78343}"/>
              </a:ext>
            </a:extLst>
          </p:cNvPr>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p>
        </p:txBody>
      </p:sp>
    </p:spTree>
    <p:extLst>
      <p:ext uri="{BB962C8B-B14F-4D97-AF65-F5344CB8AC3E}">
        <p14:creationId xmlns:p14="http://schemas.microsoft.com/office/powerpoint/2010/main" val="239451240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662" y="844826"/>
            <a:ext cx="10605052" cy="461489"/>
          </a:xfrm>
        </p:spPr>
        <p:txBody>
          <a:bodyPr>
            <a:normAutofit fontScale="90000"/>
          </a:bodyPr>
          <a:lstStyle/>
          <a:p>
            <a:pPr algn="ctr"/>
            <a:r>
              <a:rPr lang="tr-TR" sz="3200" b="1" dirty="0">
                <a:solidFill>
                  <a:srgbClr val="FF0000"/>
                </a:solidFill>
              </a:rPr>
              <a:t>Birim Ders Görevlendirme Analizi </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24</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37183721"/>
              </p:ext>
            </p:extLst>
          </p:nvPr>
        </p:nvGraphicFramePr>
        <p:xfrm>
          <a:off x="457199" y="1868150"/>
          <a:ext cx="11430001" cy="3777131"/>
        </p:xfrm>
        <a:graphic>
          <a:graphicData uri="http://schemas.openxmlformats.org/drawingml/2006/table">
            <a:tbl>
              <a:tblPr firstRow="1" firstCol="1" bandRow="1">
                <a:tableStyleId>{5940675A-B579-460E-94D1-54222C63F5DA}</a:tableStyleId>
              </a:tblPr>
              <a:tblGrid>
                <a:gridCol w="1330310">
                  <a:extLst>
                    <a:ext uri="{9D8B030D-6E8A-4147-A177-3AD203B41FA5}">
                      <a16:colId xmlns:a16="http://schemas.microsoft.com/office/drawing/2014/main" val="4221936862"/>
                    </a:ext>
                  </a:extLst>
                </a:gridCol>
                <a:gridCol w="1330310">
                  <a:extLst>
                    <a:ext uri="{9D8B030D-6E8A-4147-A177-3AD203B41FA5}">
                      <a16:colId xmlns:a16="http://schemas.microsoft.com/office/drawing/2014/main" val="4209153941"/>
                    </a:ext>
                  </a:extLst>
                </a:gridCol>
                <a:gridCol w="1648094">
                  <a:extLst>
                    <a:ext uri="{9D8B030D-6E8A-4147-A177-3AD203B41FA5}">
                      <a16:colId xmlns:a16="http://schemas.microsoft.com/office/drawing/2014/main" val="2659259651"/>
                    </a:ext>
                  </a:extLst>
                </a:gridCol>
                <a:gridCol w="1572611">
                  <a:extLst>
                    <a:ext uri="{9D8B030D-6E8A-4147-A177-3AD203B41FA5}">
                      <a16:colId xmlns:a16="http://schemas.microsoft.com/office/drawing/2014/main" val="2520698394"/>
                    </a:ext>
                  </a:extLst>
                </a:gridCol>
                <a:gridCol w="2207194">
                  <a:extLst>
                    <a:ext uri="{9D8B030D-6E8A-4147-A177-3AD203B41FA5}">
                      <a16:colId xmlns:a16="http://schemas.microsoft.com/office/drawing/2014/main" val="3337031571"/>
                    </a:ext>
                  </a:extLst>
                </a:gridCol>
                <a:gridCol w="1889902">
                  <a:extLst>
                    <a:ext uri="{9D8B030D-6E8A-4147-A177-3AD203B41FA5}">
                      <a16:colId xmlns:a16="http://schemas.microsoft.com/office/drawing/2014/main" val="219016466"/>
                    </a:ext>
                  </a:extLst>
                </a:gridCol>
                <a:gridCol w="1451580">
                  <a:extLst>
                    <a:ext uri="{9D8B030D-6E8A-4147-A177-3AD203B41FA5}">
                      <a16:colId xmlns:a16="http://schemas.microsoft.com/office/drawing/2014/main" val="2974283363"/>
                    </a:ext>
                  </a:extLst>
                </a:gridCol>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83608574"/>
                  </a:ext>
                </a:extLst>
              </a:tr>
              <a:tr h="668926">
                <a:tc rowSpan="2">
                  <a:txBody>
                    <a:bodyPr/>
                    <a:lstStyle/>
                    <a:p>
                      <a:pPr algn="ctr">
                        <a:lnSpc>
                          <a:spcPct val="107000"/>
                        </a:lnSpc>
                        <a:spcAft>
                          <a:spcPts val="80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22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127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85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 200T+ 12U=212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1176501373"/>
                  </a:ext>
                </a:extLst>
              </a:tr>
              <a:tr h="668926">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22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123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89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 192T+ 20U=212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518968798"/>
                  </a:ext>
                </a:extLst>
              </a:tr>
              <a:tr h="668926">
                <a:tc rowSpan="2">
                  <a:txBody>
                    <a:bodyPr/>
                    <a:lstStyle/>
                    <a:p>
                      <a:pPr algn="ctr">
                        <a:lnSpc>
                          <a:spcPct val="107000"/>
                        </a:lnSpc>
                        <a:spcAft>
                          <a:spcPts val="80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152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87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 215T+ 24U=239</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1604038642"/>
                  </a:ext>
                </a:extLst>
              </a:tr>
              <a:tr h="0">
                <a:tc vMerge="1">
                  <a:txBody>
                    <a:bodyPr/>
                    <a:lstStyle/>
                    <a:p>
                      <a:endParaRPr lang="tr-TR"/>
                    </a:p>
                  </a:txBody>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25 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144</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94</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 216T+ 22U= 238</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extLst>
                  <a:ext uri="{0D108BD9-81ED-4DB2-BD59-A6C34878D82A}">
                    <a16:rowId xmlns:a16="http://schemas.microsoft.com/office/drawing/2014/main" val="21577074"/>
                  </a:ext>
                </a:extLst>
              </a:tr>
            </a:tbl>
          </a:graphicData>
        </a:graphic>
      </p:graphicFrame>
    </p:spTree>
    <p:extLst>
      <p:ext uri="{BB962C8B-B14F-4D97-AF65-F5344CB8AC3E}">
        <p14:creationId xmlns:p14="http://schemas.microsoft.com/office/powerpoint/2010/main" val="54021662"/>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753455" y="824931"/>
            <a:ext cx="10280469" cy="679269"/>
          </a:xfrm>
        </p:spPr>
        <p:txBody>
          <a:bodyPr>
            <a:noAutofit/>
          </a:bodyPr>
          <a:lstStyle/>
          <a:p>
            <a:pPr algn="ctr"/>
            <a:r>
              <a:rPr lang="tr-TR" sz="3200" b="1" dirty="0">
                <a:solidFill>
                  <a:srgbClr val="FF0000"/>
                </a:solidFill>
              </a:rPr>
              <a:t>Birim Öğretim Elemanlarının Ders Görevlendirme Analizi</a:t>
            </a:r>
            <a:endParaRPr lang="tr-TR" sz="32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3424029521"/>
              </p:ext>
            </p:extLst>
          </p:nvPr>
        </p:nvGraphicFramePr>
        <p:xfrm>
          <a:off x="417442" y="2087217"/>
          <a:ext cx="11400185" cy="3246930"/>
        </p:xfrm>
        <a:graphic>
          <a:graphicData uri="http://schemas.openxmlformats.org/drawingml/2006/table">
            <a:tbl>
              <a:tblPr firstRow="1" firstCol="1" bandRow="1">
                <a:tableStyleId>{5940675A-B579-460E-94D1-54222C63F5DA}</a:tableStyleId>
              </a:tblPr>
              <a:tblGrid>
                <a:gridCol w="1067163">
                  <a:extLst>
                    <a:ext uri="{9D8B030D-6E8A-4147-A177-3AD203B41FA5}">
                      <a16:colId xmlns:a16="http://schemas.microsoft.com/office/drawing/2014/main" val="3830610582"/>
                    </a:ext>
                  </a:extLst>
                </a:gridCol>
                <a:gridCol w="974812">
                  <a:extLst>
                    <a:ext uri="{9D8B030D-6E8A-4147-A177-3AD203B41FA5}">
                      <a16:colId xmlns:a16="http://schemas.microsoft.com/office/drawing/2014/main" val="171705328"/>
                    </a:ext>
                  </a:extLst>
                </a:gridCol>
                <a:gridCol w="1354477">
                  <a:extLst>
                    <a:ext uri="{9D8B030D-6E8A-4147-A177-3AD203B41FA5}">
                      <a16:colId xmlns:a16="http://schemas.microsoft.com/office/drawing/2014/main" val="3359366175"/>
                    </a:ext>
                  </a:extLst>
                </a:gridCol>
                <a:gridCol w="1354478">
                  <a:extLst>
                    <a:ext uri="{9D8B030D-6E8A-4147-A177-3AD203B41FA5}">
                      <a16:colId xmlns:a16="http://schemas.microsoft.com/office/drawing/2014/main" val="1798759746"/>
                    </a:ext>
                  </a:extLst>
                </a:gridCol>
                <a:gridCol w="1498134">
                  <a:extLst>
                    <a:ext uri="{9D8B030D-6E8A-4147-A177-3AD203B41FA5}">
                      <a16:colId xmlns:a16="http://schemas.microsoft.com/office/drawing/2014/main" val="3228992268"/>
                    </a:ext>
                  </a:extLst>
                </a:gridCol>
                <a:gridCol w="2134328">
                  <a:extLst>
                    <a:ext uri="{9D8B030D-6E8A-4147-A177-3AD203B41FA5}">
                      <a16:colId xmlns:a16="http://schemas.microsoft.com/office/drawing/2014/main" val="3665070801"/>
                    </a:ext>
                  </a:extLst>
                </a:gridCol>
                <a:gridCol w="1891634">
                  <a:extLst>
                    <a:ext uri="{9D8B030D-6E8A-4147-A177-3AD203B41FA5}">
                      <a16:colId xmlns:a16="http://schemas.microsoft.com/office/drawing/2014/main" val="2262740905"/>
                    </a:ext>
                  </a:extLst>
                </a:gridCol>
                <a:gridCol w="1125159">
                  <a:extLst>
                    <a:ext uri="{9D8B030D-6E8A-4147-A177-3AD203B41FA5}">
                      <a16:colId xmlns:a16="http://schemas.microsoft.com/office/drawing/2014/main" val="2475098073"/>
                    </a:ext>
                  </a:extLst>
                </a:gridCol>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Toplamı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425211901"/>
                  </a:ext>
                </a:extLst>
              </a:tr>
              <a:tr h="553716">
                <a:tc rowSpan="2">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212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127</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6</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133</a:t>
                      </a:r>
                    </a:p>
                  </a:txBody>
                  <a:tcPr marL="44450" marR="44450" marT="0" marB="0" anchor="ctr"/>
                </a:tc>
                <a:extLst>
                  <a:ext uri="{0D108BD9-81ED-4DB2-BD59-A6C34878D82A}">
                    <a16:rowId xmlns:a16="http://schemas.microsoft.com/office/drawing/2014/main" val="26606399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212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123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126</a:t>
                      </a:r>
                    </a:p>
                  </a:txBody>
                  <a:tcPr marL="44450" marR="44450" marT="0" marB="0" anchor="ctr"/>
                </a:tc>
                <a:extLst>
                  <a:ext uri="{0D108BD9-81ED-4DB2-BD59-A6C34878D82A}">
                    <a16:rowId xmlns:a16="http://schemas.microsoft.com/office/drawing/2014/main" val="3540687994"/>
                  </a:ext>
                </a:extLst>
              </a:tr>
              <a:tr h="553716">
                <a:tc rowSpan="2">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solidFill>
                            <a:srgbClr val="FF0000"/>
                          </a:solidFill>
                          <a:effectLst/>
                        </a:rPr>
                        <a:t>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239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152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effectLst/>
                        </a:rPr>
                        <a:t> </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latin typeface="Calibri" panose="020F0502020204030204" pitchFamily="34" charset="0"/>
                          <a:ea typeface="Calibri" panose="020F0502020204030204" pitchFamily="34" charset="0"/>
                          <a:cs typeface="Times New Roman" panose="02020603050405020304" pitchFamily="18" charset="0"/>
                        </a:rPr>
                        <a:t>152</a:t>
                      </a:r>
                    </a:p>
                  </a:txBody>
                  <a:tcPr marL="44450" marR="44450" marT="0" marB="0" anchor="ctr"/>
                </a:tc>
                <a:extLst>
                  <a:ext uri="{0D108BD9-81ED-4DB2-BD59-A6C34878D82A}">
                    <a16:rowId xmlns:a16="http://schemas.microsoft.com/office/drawing/2014/main" val="3444563791"/>
                  </a:ext>
                </a:extLst>
              </a:tr>
              <a:tr h="553716">
                <a:tc vMerge="1">
                  <a:txBody>
                    <a:bodyPr/>
                    <a:lstStyle/>
                    <a:p>
                      <a:endParaRPr lang="tr-TR"/>
                    </a:p>
                  </a:txBody>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25 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238</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120</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effectLst/>
                        </a:rPr>
                        <a:t>120</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30437789"/>
                  </a:ext>
                </a:extLst>
              </a:tr>
            </a:tbl>
          </a:graphicData>
        </a:graphic>
      </p:graphicFrame>
    </p:spTree>
    <p:extLst>
      <p:ext uri="{BB962C8B-B14F-4D97-AF65-F5344CB8AC3E}">
        <p14:creationId xmlns:p14="http://schemas.microsoft.com/office/powerpoint/2010/main" val="347585190"/>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26</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4117144838"/>
              </p:ext>
            </p:extLst>
          </p:nvPr>
        </p:nvGraphicFramePr>
        <p:xfrm>
          <a:off x="337931" y="1811970"/>
          <a:ext cx="11493851" cy="4356160"/>
        </p:xfrm>
        <a:graphic>
          <a:graphicData uri="http://schemas.openxmlformats.org/drawingml/2006/table">
            <a:tbl>
              <a:tblPr firstRow="1" firstCol="1" lastRow="1" lastCol="1" bandRow="1" bandCol="1">
                <a:tableStyleId>{BDBED569-4797-4DF1-A0F4-6AAB3CD982D8}</a:tableStyleId>
              </a:tblPr>
              <a:tblGrid>
                <a:gridCol w="7285554">
                  <a:extLst>
                    <a:ext uri="{9D8B030D-6E8A-4147-A177-3AD203B41FA5}">
                      <a16:colId xmlns:a16="http://schemas.microsoft.com/office/drawing/2014/main" val="94824080"/>
                    </a:ext>
                  </a:extLst>
                </a:gridCol>
                <a:gridCol w="1314457">
                  <a:extLst>
                    <a:ext uri="{9D8B030D-6E8A-4147-A177-3AD203B41FA5}">
                      <a16:colId xmlns:a16="http://schemas.microsoft.com/office/drawing/2014/main" val="3552602410"/>
                    </a:ext>
                  </a:extLst>
                </a:gridCol>
                <a:gridCol w="794787">
                  <a:extLst>
                    <a:ext uri="{9D8B030D-6E8A-4147-A177-3AD203B41FA5}">
                      <a16:colId xmlns:a16="http://schemas.microsoft.com/office/drawing/2014/main" val="3198193889"/>
                    </a:ext>
                  </a:extLst>
                </a:gridCol>
                <a:gridCol w="1304266">
                  <a:extLst>
                    <a:ext uri="{9D8B030D-6E8A-4147-A177-3AD203B41FA5}">
                      <a16:colId xmlns:a16="http://schemas.microsoft.com/office/drawing/2014/main" val="3226704762"/>
                    </a:ext>
                  </a:extLst>
                </a:gridCol>
                <a:gridCol w="794787">
                  <a:extLst>
                    <a:ext uri="{9D8B030D-6E8A-4147-A177-3AD203B41FA5}">
                      <a16:colId xmlns:a16="http://schemas.microsoft.com/office/drawing/2014/main" val="3420404879"/>
                    </a:ext>
                  </a:extLst>
                </a:gridCol>
              </a:tblGrid>
              <a:tr h="794591">
                <a:tc>
                  <a:txBody>
                    <a:bodyPr/>
                    <a:lstStyle/>
                    <a:p>
                      <a:pPr algn="ctr">
                        <a:lnSpc>
                          <a:spcPct val="107000"/>
                        </a:lnSpc>
                        <a:spcAft>
                          <a:spcPts val="0"/>
                        </a:spcAft>
                      </a:pPr>
                      <a:r>
                        <a:rPr lang="tr-TR" sz="1400" dirty="0">
                          <a:solidFill>
                            <a:srgbClr val="FF0000"/>
                          </a:solidFill>
                          <a:effectLst/>
                          <a:latin typeface="+mn-lt"/>
                        </a:rPr>
                        <a:t>BİRİM DERS YÜKÜ ORTALAMASI</a:t>
                      </a: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17771678"/>
                  </a:ext>
                </a:extLst>
              </a:tr>
              <a:tr h="233922">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919270204"/>
                  </a:ext>
                </a:extLst>
              </a:tr>
              <a:tr h="20264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dirty="0">
                          <a:effectLst/>
                          <a:latin typeface="+mn-lt"/>
                          <a:ea typeface="Calibri" panose="020F0502020204030204" pitchFamily="34" charset="0"/>
                          <a:cs typeface="Times New Roman" panose="02020603050405020304" pitchFamily="18" charset="0"/>
                        </a:rPr>
                        <a:t>19</a:t>
                      </a: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13,15</a:t>
                      </a:r>
                    </a:p>
                  </a:txBody>
                  <a:tcPr marL="6709" marR="6709" marT="6709" marB="0" anchor="ctr"/>
                </a:tc>
                <a:tc>
                  <a:txBody>
                    <a:bodyPr/>
                    <a:lstStyle/>
                    <a:p>
                      <a:pPr algn="ctr">
                        <a:lnSpc>
                          <a:spcPct val="107000"/>
                        </a:lnSpc>
                        <a:spcAft>
                          <a:spcPts val="0"/>
                        </a:spcAft>
                      </a:pPr>
                      <a:r>
                        <a:rPr lang="tr-TR" sz="1100" b="1" dirty="0">
                          <a:effectLst/>
                          <a:latin typeface="+mn-lt"/>
                        </a:rPr>
                        <a:t> 20</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13,60</a:t>
                      </a:r>
                    </a:p>
                  </a:txBody>
                  <a:tcPr marL="6709" marR="6709" marT="6709" marB="0" anchor="ctr"/>
                </a:tc>
                <a:extLst>
                  <a:ext uri="{0D108BD9-81ED-4DB2-BD59-A6C34878D82A}">
                    <a16:rowId xmlns:a16="http://schemas.microsoft.com/office/drawing/2014/main" val="3006458568"/>
                  </a:ext>
                </a:extLst>
              </a:tr>
              <a:tr h="287008">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dirty="0">
                          <a:effectLst/>
                          <a:latin typeface="+mn-lt"/>
                        </a:rPr>
                        <a:t> 19</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3,6</a:t>
                      </a:r>
                    </a:p>
                  </a:txBody>
                  <a:tcPr marL="6709" marR="6709" marT="6709" marB="0" anchor="ctr"/>
                </a:tc>
                <a:tc>
                  <a:txBody>
                    <a:bodyPr/>
                    <a:lstStyle/>
                    <a:p>
                      <a:pPr algn="ctr">
                        <a:lnSpc>
                          <a:spcPct val="107000"/>
                        </a:lnSpc>
                        <a:spcAft>
                          <a:spcPts val="0"/>
                        </a:spcAft>
                      </a:pPr>
                      <a:r>
                        <a:rPr lang="tr-TR" sz="1100" b="1" dirty="0">
                          <a:effectLst/>
                          <a:latin typeface="+mn-lt"/>
                        </a:rPr>
                        <a:t>20 </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3,45</a:t>
                      </a:r>
                    </a:p>
                  </a:txBody>
                  <a:tcPr marL="6709" marR="6709" marT="6709" marB="0" anchor="ctr"/>
                </a:tc>
                <a:extLst>
                  <a:ext uri="{0D108BD9-81ED-4DB2-BD59-A6C34878D82A}">
                    <a16:rowId xmlns:a16="http://schemas.microsoft.com/office/drawing/2014/main" val="2870671006"/>
                  </a:ext>
                </a:extLst>
              </a:tr>
              <a:tr h="39975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dirty="0">
                          <a:effectLst/>
                          <a:latin typeface="+mn-lt"/>
                        </a:rPr>
                        <a:t> 19</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11,68</a:t>
                      </a:r>
                    </a:p>
                  </a:txBody>
                  <a:tcPr marL="6709" marR="6709" marT="6709" marB="0" anchor="ctr"/>
                </a:tc>
                <a:tc>
                  <a:txBody>
                    <a:bodyPr/>
                    <a:lstStyle/>
                    <a:p>
                      <a:pPr algn="ctr">
                        <a:lnSpc>
                          <a:spcPct val="107000"/>
                        </a:lnSpc>
                        <a:spcAft>
                          <a:spcPts val="0"/>
                        </a:spcAft>
                      </a:pPr>
                      <a:r>
                        <a:rPr lang="tr-TR" sz="1100" b="1" dirty="0">
                          <a:effectLst/>
                          <a:latin typeface="+mn-lt"/>
                        </a:rPr>
                        <a:t>20 </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11,1</a:t>
                      </a:r>
                    </a:p>
                  </a:txBody>
                  <a:tcPr marL="6709" marR="6709" marT="6709" marB="0" anchor="ctr"/>
                </a:tc>
                <a:extLst>
                  <a:ext uri="{0D108BD9-81ED-4DB2-BD59-A6C34878D82A}">
                    <a16:rowId xmlns:a16="http://schemas.microsoft.com/office/drawing/2014/main" val="3870683367"/>
                  </a:ext>
                </a:extLst>
              </a:tr>
              <a:tr h="295264">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dirty="0">
                          <a:effectLst/>
                          <a:latin typeface="+mn-lt"/>
                        </a:rPr>
                        <a:t> 19</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28,43</a:t>
                      </a:r>
                    </a:p>
                  </a:txBody>
                  <a:tcPr marL="6709" marR="6709" marT="6709" marB="0" anchor="ctr"/>
                </a:tc>
                <a:tc>
                  <a:txBody>
                    <a:bodyPr/>
                    <a:lstStyle/>
                    <a:p>
                      <a:pPr algn="ctr">
                        <a:lnSpc>
                          <a:spcPct val="107000"/>
                        </a:lnSpc>
                        <a:spcAft>
                          <a:spcPts val="0"/>
                        </a:spcAft>
                      </a:pPr>
                      <a:r>
                        <a:rPr lang="tr-TR" sz="1100" b="1" dirty="0">
                          <a:effectLst/>
                          <a:latin typeface="+mn-lt"/>
                        </a:rPr>
                        <a:t> 20</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28,15</a:t>
                      </a:r>
                    </a:p>
                  </a:txBody>
                  <a:tcPr marL="6709" marR="6709" marT="6709" marB="0" anchor="ctr"/>
                </a:tc>
                <a:extLst>
                  <a:ext uri="{0D108BD9-81ED-4DB2-BD59-A6C34878D82A}">
                    <a16:rowId xmlns:a16="http://schemas.microsoft.com/office/drawing/2014/main" val="2761748035"/>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3643427461"/>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234417156"/>
                  </a:ext>
                </a:extLst>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b="1" dirty="0">
                          <a:effectLst/>
                          <a:latin typeface="+mn-lt"/>
                        </a:rPr>
                        <a:t> 1</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46</a:t>
                      </a:r>
                    </a:p>
                  </a:txBody>
                  <a:tcPr marL="6709" marR="6709" marT="6709" marB="0" anchor="ctr"/>
                </a:tc>
                <a:tc>
                  <a:txBody>
                    <a:bodyPr/>
                    <a:lstStyle/>
                    <a:p>
                      <a:pPr algn="ctr">
                        <a:lnSpc>
                          <a:spcPct val="107000"/>
                        </a:lnSpc>
                        <a:spcAft>
                          <a:spcPts val="0"/>
                        </a:spcAft>
                      </a:pPr>
                      <a:r>
                        <a:rPr lang="tr-TR" sz="1100" b="1" dirty="0">
                          <a:effectLst/>
                          <a:latin typeface="+mn-lt"/>
                        </a:rPr>
                        <a:t> 1</a:t>
                      </a:r>
                      <a:endParaRPr lang="tr-TR" sz="11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b="1" dirty="0">
                          <a:effectLst/>
                          <a:latin typeface="+mn-lt"/>
                          <a:cs typeface="Times New Roman" panose="02020603050405020304" pitchFamily="18" charset="0"/>
                        </a:rPr>
                        <a:t>26</a:t>
                      </a:r>
                    </a:p>
                  </a:txBody>
                  <a:tcPr marL="6709" marR="6709" marT="6709" marB="0" anchor="ctr"/>
                </a:tc>
                <a:extLst>
                  <a:ext uri="{0D108BD9-81ED-4DB2-BD59-A6C34878D82A}">
                    <a16:rowId xmlns:a16="http://schemas.microsoft.com/office/drawing/2014/main" val="1896136858"/>
                  </a:ext>
                </a:extLst>
              </a:tr>
              <a:tr h="286149">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289198577"/>
                  </a:ext>
                </a:extLst>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extLst>
                  <a:ext uri="{0D108BD9-81ED-4DB2-BD59-A6C34878D82A}">
                    <a16:rowId xmlns:a16="http://schemas.microsoft.com/office/drawing/2014/main" val="2686940478"/>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280426310"/>
                  </a:ext>
                </a:extLst>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extLst>
                  <a:ext uri="{0D108BD9-81ED-4DB2-BD59-A6C34878D82A}">
                    <a16:rowId xmlns:a16="http://schemas.microsoft.com/office/drawing/2014/main" val="3453871493"/>
                  </a:ext>
                </a:extLst>
              </a:tr>
              <a:tr h="186304">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2512775"/>
                  </a:ext>
                </a:extLst>
              </a:tr>
            </a:tbl>
          </a:graphicData>
        </a:graphic>
      </p:graphicFrame>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extLst>
      <p:ext uri="{BB962C8B-B14F-4D97-AF65-F5344CB8AC3E}">
        <p14:creationId xmlns:p14="http://schemas.microsoft.com/office/powerpoint/2010/main" val="3024789805"/>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766618"/>
            <a:ext cx="10603345" cy="729776"/>
          </a:xfrm>
        </p:spPr>
        <p:txBody>
          <a:bodyPr>
            <a:noAutofit/>
          </a:bodyPr>
          <a:lstStyle/>
          <a:p>
            <a:pPr algn="ctr"/>
            <a:r>
              <a:rPr lang="tr-TR" sz="2800" b="1" dirty="0">
                <a:solidFill>
                  <a:srgbClr val="FF0000"/>
                </a:solidFill>
              </a:rPr>
              <a:t>Ön Lisans / Lisans Bölüm ve Program Sayısı</a:t>
            </a:r>
            <a:br>
              <a:rPr lang="tr-TR" sz="2800" b="1" dirty="0">
                <a:solidFill>
                  <a:srgbClr val="FF0000"/>
                </a:solidFill>
              </a:rPr>
            </a:br>
            <a:r>
              <a:rPr lang="tr-TR" sz="1600" b="1" i="1" dirty="0">
                <a:solidFill>
                  <a:srgbClr val="0066FF"/>
                </a:solidFill>
              </a:rPr>
              <a:t>(Biriminize uygun olan satırları doldurunuz lütfen) </a:t>
            </a: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27</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075638529"/>
              </p:ext>
            </p:extLst>
          </p:nvPr>
        </p:nvGraphicFramePr>
        <p:xfrm>
          <a:off x="535711" y="2041235"/>
          <a:ext cx="11102107" cy="3124875"/>
        </p:xfrm>
        <a:graphic>
          <a:graphicData uri="http://schemas.openxmlformats.org/drawingml/2006/table">
            <a:tbl>
              <a:tblPr firstRow="1" firstCol="1" lastRow="1" lastCol="1" bandRow="1" bandCol="1">
                <a:tableStyleId>{5940675A-B579-460E-94D1-54222C63F5DA}</a:tableStyleId>
              </a:tblPr>
              <a:tblGrid>
                <a:gridCol w="5144653">
                  <a:extLst>
                    <a:ext uri="{9D8B030D-6E8A-4147-A177-3AD203B41FA5}">
                      <a16:colId xmlns:a16="http://schemas.microsoft.com/office/drawing/2014/main" val="1537241276"/>
                    </a:ext>
                  </a:extLst>
                </a:gridCol>
                <a:gridCol w="3371178">
                  <a:extLst>
                    <a:ext uri="{9D8B030D-6E8A-4147-A177-3AD203B41FA5}">
                      <a16:colId xmlns:a16="http://schemas.microsoft.com/office/drawing/2014/main" val="1294911607"/>
                    </a:ext>
                  </a:extLst>
                </a:gridCol>
                <a:gridCol w="2586276">
                  <a:extLst>
                    <a:ext uri="{9D8B030D-6E8A-4147-A177-3AD203B41FA5}">
                      <a16:colId xmlns:a16="http://schemas.microsoft.com/office/drawing/2014/main" val="2690988503"/>
                    </a:ext>
                  </a:extLst>
                </a:gridCol>
              </a:tblGrid>
              <a:tr h="443347">
                <a:tc>
                  <a:txBody>
                    <a:bodyPr/>
                    <a:lstStyle/>
                    <a:p>
                      <a:pPr marL="72000"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422457692"/>
                  </a:ext>
                </a:extLst>
              </a:tr>
              <a:tr h="382936">
                <a:tc>
                  <a:txBody>
                    <a:bodyPr/>
                    <a:lstStyle/>
                    <a:p>
                      <a:pPr marL="72000" algn="l" rtl="0" fontAlgn="ctr">
                        <a:lnSpc>
                          <a:spcPct val="100000"/>
                        </a:lnSpc>
                      </a:pPr>
                      <a:r>
                        <a:rPr lang="tr-TR" sz="2000" u="none" strike="noStrike" dirty="0">
                          <a:solidFill>
                            <a:srgbClr val="3333FF"/>
                          </a:solidFill>
                          <a:effectLst/>
                        </a:rPr>
                        <a:t>Ön 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641669636"/>
                  </a:ext>
                </a:extLst>
              </a:tr>
              <a:tr h="382936">
                <a:tc>
                  <a:txBody>
                    <a:bodyPr/>
                    <a:lstStyle/>
                    <a:p>
                      <a:pPr marL="72000" algn="l" rtl="0" fontAlgn="ctr">
                        <a:lnSpc>
                          <a:spcPct val="100000"/>
                        </a:lnSpc>
                      </a:pPr>
                      <a:r>
                        <a:rPr lang="tr-TR" sz="2000" u="none" strike="noStrike" dirty="0">
                          <a:solidFill>
                            <a:srgbClr val="3333FF"/>
                          </a:solidFill>
                          <a:effectLst/>
                        </a:rPr>
                        <a:t>Ön 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440097344"/>
                  </a:ext>
                </a:extLst>
              </a:tr>
              <a:tr h="382936">
                <a:tc>
                  <a:txBody>
                    <a:bodyPr/>
                    <a:lstStyle/>
                    <a:p>
                      <a:pPr marL="72000" algn="r" fontAlgn="ctr">
                        <a:lnSpc>
                          <a:spcPct val="100000"/>
                        </a:lnSpc>
                      </a:pPr>
                      <a:r>
                        <a:rPr lang="tr-TR" sz="2000" b="1" u="none" strike="noStrike" dirty="0">
                          <a:solidFill>
                            <a:srgbClr val="FF0000"/>
                          </a:solidFill>
                          <a:effectLst/>
                        </a:rPr>
                        <a:t>Öğrenci Alan Aktif Ön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marL="72000"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602482"/>
                  </a:ext>
                </a:extLst>
              </a:tr>
              <a:tr h="382936">
                <a:tc>
                  <a:txBody>
                    <a:bodyPr/>
                    <a:lstStyle/>
                    <a:p>
                      <a:pPr marL="72000" algn="l" rtl="0" fontAlgn="ctr">
                        <a:lnSpc>
                          <a:spcPct val="100000"/>
                        </a:lnSpc>
                      </a:pPr>
                      <a:r>
                        <a:rPr lang="tr-TR" sz="2000" b="0" u="none" strike="noStrike" dirty="0">
                          <a:solidFill>
                            <a:srgbClr val="3333FF"/>
                          </a:solidFill>
                          <a:effectLst/>
                        </a:rPr>
                        <a:t>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1600" b="1" u="none" strike="noStrike" dirty="0">
                          <a:effectLst/>
                        </a:rPr>
                        <a:t> 3</a:t>
                      </a:r>
                      <a:endParaRPr lang="tr-TR"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1600" b="1" u="none" strike="noStrike" dirty="0">
                          <a:effectLst/>
                        </a:rPr>
                        <a:t> 3</a:t>
                      </a:r>
                      <a:endParaRPr lang="tr-TR" sz="16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92869150"/>
                  </a:ext>
                </a:extLst>
              </a:tr>
              <a:tr h="524693">
                <a:tc>
                  <a:txBody>
                    <a:bodyPr/>
                    <a:lstStyle/>
                    <a:p>
                      <a:pPr marL="72000" algn="l" rtl="0" fontAlgn="ctr">
                        <a:lnSpc>
                          <a:spcPct val="100000"/>
                        </a:lnSpc>
                      </a:pPr>
                      <a:r>
                        <a:rPr lang="tr-TR" sz="2000" b="0" u="none" strike="noStrike" dirty="0">
                          <a:solidFill>
                            <a:srgbClr val="3333FF"/>
                          </a:solidFill>
                          <a:effectLst/>
                        </a:rPr>
                        <a:t>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1600" b="1" u="none" strike="noStrike" dirty="0">
                          <a:effectLst/>
                        </a:rPr>
                        <a:t> 3</a:t>
                      </a:r>
                      <a:endParaRPr lang="tr-TR"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1600" b="1" u="none" strike="noStrike" dirty="0">
                          <a:effectLst/>
                        </a:rPr>
                        <a:t> 3</a:t>
                      </a:r>
                      <a:endParaRPr lang="tr-TR" sz="16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58379037"/>
                  </a:ext>
                </a:extLst>
              </a:tr>
              <a:tr h="625091">
                <a:tc>
                  <a:txBody>
                    <a:bodyPr/>
                    <a:lstStyle/>
                    <a:p>
                      <a:pPr marL="72000" algn="r" fontAlgn="ctr">
                        <a:lnSpc>
                          <a:spcPct val="100000"/>
                        </a:lnSpc>
                      </a:pPr>
                      <a:r>
                        <a:rPr lang="tr-TR" sz="2000" b="1" u="none" strike="noStrike" dirty="0">
                          <a:solidFill>
                            <a:srgbClr val="FF0000"/>
                          </a:solidFill>
                          <a:effectLst/>
                        </a:rPr>
                        <a:t>Öğrenci Alan Aktif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2000" algn="ctr" rtl="0" fontAlgn="ctr">
                        <a:lnSpc>
                          <a:spcPct val="100000"/>
                        </a:lnSpc>
                      </a:pPr>
                      <a:r>
                        <a:rPr lang="tr-TR" sz="1600" b="1" u="none" strike="noStrike" dirty="0">
                          <a:effectLst/>
                        </a:rPr>
                        <a:t> 3</a:t>
                      </a:r>
                      <a:endParaRPr lang="tr-TR" sz="16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72000" algn="ctr" rtl="0" fontAlgn="ctr">
                        <a:lnSpc>
                          <a:spcPct val="100000"/>
                        </a:lnSpc>
                      </a:pPr>
                      <a:r>
                        <a:rPr lang="tr-TR" sz="1600" b="1" u="none" strike="noStrike" dirty="0">
                          <a:effectLst/>
                        </a:rPr>
                        <a:t> 3</a:t>
                      </a:r>
                      <a:endParaRPr lang="tr-TR" sz="16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87980659"/>
                  </a:ext>
                </a:extLst>
              </a:tr>
            </a:tbl>
          </a:graphicData>
        </a:graphic>
      </p:graphicFrame>
    </p:spTree>
    <p:extLst>
      <p:ext uri="{BB962C8B-B14F-4D97-AF65-F5344CB8AC3E}">
        <p14:creationId xmlns:p14="http://schemas.microsoft.com/office/powerpoint/2010/main" val="1258746381"/>
      </p:ext>
    </p:extLst>
  </p:cSld>
  <p:clrMapOvr>
    <a:masterClrMapping/>
  </p:clrMapOvr>
  <mc:AlternateContent xmlns:mc="http://schemas.openxmlformats.org/markup-compatibility/2006" xmlns:p14="http://schemas.microsoft.com/office/powerpoint/2010/main">
    <mc:Choice Requires="p14">
      <p:transition p14:dur="250">
        <p14:ferris dir="l"/>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28</a:t>
            </a:fld>
            <a:endParaRPr lang="tr-TR"/>
          </a:p>
        </p:txBody>
      </p:sp>
    </p:spTree>
    <p:extLst>
      <p:ext uri="{BB962C8B-B14F-4D97-AF65-F5344CB8AC3E}">
        <p14:creationId xmlns:p14="http://schemas.microsoft.com/office/powerpoint/2010/main" val="14794906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273" y="766617"/>
            <a:ext cx="10455562" cy="644811"/>
          </a:xfrm>
        </p:spPr>
        <p:txBody>
          <a:bodyPr>
            <a:noAutofit/>
          </a:bodyPr>
          <a:lstStyle/>
          <a:p>
            <a:pPr algn="ctr"/>
            <a:r>
              <a:rPr lang="tr-TR" sz="2800" b="1" dirty="0">
                <a:solidFill>
                  <a:srgbClr val="FF0000"/>
                </a:solidFill>
              </a:rPr>
              <a:t>Ön Lisans / Lisans Eğitimi: </a:t>
            </a:r>
            <a:r>
              <a:rPr lang="tr-TR" sz="2800" b="1" dirty="0">
                <a:solidFill>
                  <a:srgbClr val="0066FF"/>
                </a:solidFill>
              </a:rPr>
              <a:t>Program Yapısı</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29</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285977560"/>
              </p:ext>
            </p:extLst>
          </p:nvPr>
        </p:nvGraphicFramePr>
        <p:xfrm>
          <a:off x="434109" y="2068948"/>
          <a:ext cx="10658764" cy="3334325"/>
        </p:xfrm>
        <a:graphic>
          <a:graphicData uri="http://schemas.openxmlformats.org/drawingml/2006/table">
            <a:tbl>
              <a:tblPr>
                <a:tableStyleId>{BDBED569-4797-4DF1-A0F4-6AAB3CD982D8}</a:tableStyleId>
              </a:tblPr>
              <a:tblGrid>
                <a:gridCol w="4457302">
                  <a:extLst>
                    <a:ext uri="{9D8B030D-6E8A-4147-A177-3AD203B41FA5}">
                      <a16:colId xmlns:a16="http://schemas.microsoft.com/office/drawing/2014/main" val="621306946"/>
                    </a:ext>
                  </a:extLst>
                </a:gridCol>
                <a:gridCol w="6201462">
                  <a:extLst>
                    <a:ext uri="{9D8B030D-6E8A-4147-A177-3AD203B41FA5}">
                      <a16:colId xmlns:a16="http://schemas.microsoft.com/office/drawing/2014/main" val="1031207934"/>
                    </a:ext>
                  </a:extLst>
                </a:gridCol>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 Sanat Dalı/ Program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1380746"/>
                  </a:ext>
                </a:extLst>
              </a:tr>
              <a:tr h="377768">
                <a:tc>
                  <a:txBody>
                    <a:bodyPr/>
                    <a:lstStyle/>
                    <a:p>
                      <a:pPr>
                        <a:lnSpc>
                          <a:spcPct val="107000"/>
                        </a:lnSpc>
                      </a:pPr>
                      <a:r>
                        <a:rPr lang="tr-TR" sz="1400" b="1" dirty="0">
                          <a:effectLst/>
                          <a:latin typeface="Times New Roman" panose="02020603050405020304" pitchFamily="18" charset="0"/>
                          <a:cs typeface="Times New Roman" panose="02020603050405020304" pitchFamily="18" charset="0"/>
                        </a:rPr>
                        <a:t>Gazetecilik</a:t>
                      </a:r>
                    </a:p>
                  </a:txBody>
                  <a:tcPr marL="3810" marR="3810" marT="3810" marB="0" anchor="ctr"/>
                </a:tc>
                <a:tc>
                  <a:txBody>
                    <a:bodyPr/>
                    <a:lstStyle/>
                    <a:p>
                      <a:pPr>
                        <a:lnSpc>
                          <a:spcPct val="107000"/>
                        </a:lnSpc>
                        <a:spcAft>
                          <a:spcPts val="800"/>
                        </a:spcAft>
                      </a:pPr>
                      <a:r>
                        <a:rPr lang="tr-TR" sz="1400" b="1" dirty="0">
                          <a:effectLst/>
                        </a:rPr>
                        <a:t> Gazetecilik / Gazetecilik</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132170701"/>
                  </a:ext>
                </a:extLst>
              </a:tr>
              <a:tr h="377768">
                <a:tc>
                  <a:txBody>
                    <a:bodyPr/>
                    <a:lstStyle/>
                    <a:p>
                      <a:pPr>
                        <a:lnSpc>
                          <a:spcPct val="107000"/>
                        </a:lnSpc>
                      </a:pPr>
                      <a:r>
                        <a:rPr lang="tr-TR" sz="1400" b="1" dirty="0">
                          <a:effectLst/>
                          <a:latin typeface="Times New Roman" panose="02020603050405020304" pitchFamily="18" charset="0"/>
                          <a:cs typeface="Times New Roman" panose="02020603050405020304" pitchFamily="18" charset="0"/>
                        </a:rPr>
                        <a:t>Halkla İlişkiler ve Reklamcılık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400" b="1" dirty="0">
                          <a:effectLst/>
                        </a:rPr>
                        <a:t> </a:t>
                      </a:r>
                      <a:r>
                        <a:rPr lang="tr-TR" sz="1400" b="1" dirty="0">
                          <a:effectLst/>
                          <a:latin typeface="Times New Roman" panose="02020603050405020304" pitchFamily="18" charset="0"/>
                          <a:cs typeface="Times New Roman" panose="02020603050405020304" pitchFamily="18" charset="0"/>
                        </a:rPr>
                        <a:t>Halkla İlişkiler ve Reklamcılık / Halkla İlişkiler ve Reklamcılık</a:t>
                      </a:r>
                    </a:p>
                  </a:txBody>
                  <a:tcPr marL="9525" marR="9525" marT="9525" marB="0" anchor="ctr"/>
                </a:tc>
                <a:extLst>
                  <a:ext uri="{0D108BD9-81ED-4DB2-BD59-A6C34878D82A}">
                    <a16:rowId xmlns:a16="http://schemas.microsoft.com/office/drawing/2014/main" val="242579918"/>
                  </a:ext>
                </a:extLst>
              </a:tr>
              <a:tr h="377768">
                <a:tc>
                  <a:txBody>
                    <a:bodyPr/>
                    <a:lstStyle/>
                    <a:p>
                      <a:pPr>
                        <a:lnSpc>
                          <a:spcPct val="107000"/>
                        </a:lnSpc>
                      </a:pPr>
                      <a:r>
                        <a:rPr lang="tr-TR" sz="1400" b="1" dirty="0">
                          <a:effectLst/>
                          <a:latin typeface="Times New Roman" panose="02020603050405020304" pitchFamily="18" charset="0"/>
                          <a:cs typeface="Times New Roman" panose="02020603050405020304" pitchFamily="18" charset="0"/>
                        </a:rPr>
                        <a:t>Radyo, Televizyon ve Sinema</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400" b="1" dirty="0">
                          <a:effectLst/>
                        </a:rPr>
                        <a:t> </a:t>
                      </a:r>
                      <a:r>
                        <a:rPr lang="tr-TR" sz="1400" b="1" dirty="0">
                          <a:effectLst/>
                          <a:latin typeface="Times New Roman" panose="02020603050405020304" pitchFamily="18" charset="0"/>
                          <a:cs typeface="Times New Roman" panose="02020603050405020304" pitchFamily="18" charset="0"/>
                        </a:rPr>
                        <a:t>Radyo, Televizyon ve Sinema / Radyo, Televizyon ve Sinema</a:t>
                      </a:r>
                    </a:p>
                  </a:txBody>
                  <a:tcPr marL="9525" marR="9525" marT="9525" marB="0" anchor="ctr"/>
                </a:tc>
                <a:extLst>
                  <a:ext uri="{0D108BD9-81ED-4DB2-BD59-A6C34878D82A}">
                    <a16:rowId xmlns:a16="http://schemas.microsoft.com/office/drawing/2014/main" val="3399441759"/>
                  </a:ext>
                </a:extLst>
              </a:tr>
              <a:tr h="377768">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9140063"/>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27483733"/>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56720296"/>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35138604"/>
                  </a:ext>
                </a:extLst>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91229376"/>
                  </a:ext>
                </a:extLst>
              </a:tr>
            </a:tbl>
          </a:graphicData>
        </a:graphic>
      </p:graphicFrame>
      <p:sp>
        <p:nvSpPr>
          <p:cNvPr id="6" name="Metin kutusu 5"/>
          <p:cNvSpPr txBox="1"/>
          <p:nvPr/>
        </p:nvSpPr>
        <p:spPr>
          <a:xfrm>
            <a:off x="434109" y="5879856"/>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307088623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a:t>
            </a:fld>
            <a:endParaRPr lang="tr-TR"/>
          </a:p>
        </p:txBody>
      </p:sp>
    </p:spTree>
    <p:extLst>
      <p:ext uri="{BB962C8B-B14F-4D97-AF65-F5344CB8AC3E}">
        <p14:creationId xmlns:p14="http://schemas.microsoft.com/office/powerpoint/2010/main" val="298718809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812800"/>
            <a:ext cx="10603345" cy="683594"/>
          </a:xfrm>
        </p:spPr>
        <p:txBody>
          <a:bodyPr>
            <a:noAutofit/>
          </a:bodyPr>
          <a:lstStyle/>
          <a:p>
            <a:pPr algn="ctr"/>
            <a:r>
              <a:rPr lang="tr-TR" sz="2800" b="1" dirty="0">
                <a:solidFill>
                  <a:srgbClr val="0000CC"/>
                </a:solidFill>
              </a:rPr>
              <a:t>Lisansüstü Eğitim Programları </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32396592"/>
              </p:ext>
            </p:extLst>
          </p:nvPr>
        </p:nvGraphicFramePr>
        <p:xfrm>
          <a:off x="452583" y="1911921"/>
          <a:ext cx="11166762" cy="3777678"/>
        </p:xfrm>
        <a:graphic>
          <a:graphicData uri="http://schemas.openxmlformats.org/drawingml/2006/table">
            <a:tbl>
              <a:tblPr firstRow="1" firstCol="1" lastRow="1" lastCol="1" bandRow="1" bandCol="1">
                <a:tableStyleId>{5940675A-B579-460E-94D1-54222C63F5DA}</a:tableStyleId>
              </a:tblPr>
              <a:tblGrid>
                <a:gridCol w="6605388">
                  <a:extLst>
                    <a:ext uri="{9D8B030D-6E8A-4147-A177-3AD203B41FA5}">
                      <a16:colId xmlns:a16="http://schemas.microsoft.com/office/drawing/2014/main" val="3065847438"/>
                    </a:ext>
                  </a:extLst>
                </a:gridCol>
                <a:gridCol w="2280687">
                  <a:extLst>
                    <a:ext uri="{9D8B030D-6E8A-4147-A177-3AD203B41FA5}">
                      <a16:colId xmlns:a16="http://schemas.microsoft.com/office/drawing/2014/main" val="338748751"/>
                    </a:ext>
                  </a:extLst>
                </a:gridCol>
                <a:gridCol w="2280687">
                  <a:extLst>
                    <a:ext uri="{9D8B030D-6E8A-4147-A177-3AD203B41FA5}">
                      <a16:colId xmlns:a16="http://schemas.microsoft.com/office/drawing/2014/main" val="2571452112"/>
                    </a:ext>
                  </a:extLst>
                </a:gridCol>
              </a:tblGrid>
              <a:tr h="419742">
                <a:tc>
                  <a:txBody>
                    <a:bodyPr/>
                    <a:lstStyle/>
                    <a:p>
                      <a:pPr algn="ctr" fontAlgn="ctr"/>
                      <a:r>
                        <a:rPr lang="tr-TR" sz="2000" b="1" u="none" strike="noStrike" dirty="0">
                          <a:solidFill>
                            <a:srgbClr val="FF0000"/>
                          </a:solidFill>
                          <a:effectLst/>
                        </a:rPr>
                        <a:t>Program Sayısı</a:t>
                      </a:r>
                      <a:endParaRPr lang="tr-TR" sz="2000" b="1" i="0" u="none" strike="noStrike" dirty="0">
                        <a:solidFill>
                          <a:srgbClr val="FF0000"/>
                        </a:solidFill>
                        <a:effectLst/>
                        <a:latin typeface="Times New Roman" panose="02020603050405020304" pitchFamily="18" charset="0"/>
                      </a:endParaRPr>
                    </a:p>
                  </a:txBody>
                  <a:tcPr marL="7620" marR="7620" marT="8255" marB="0" anchor="ctr"/>
                </a:tc>
                <a:tc>
                  <a:txBody>
                    <a:bodyPr/>
                    <a:lstStyle/>
                    <a:p>
                      <a:pPr algn="ctr" fontAlgn="ctr"/>
                      <a:r>
                        <a:rPr lang="tr-TR" sz="2000" b="1" u="none" strike="noStrike" dirty="0">
                          <a:solidFill>
                            <a:srgbClr val="FF0000"/>
                          </a:solidFill>
                          <a:effectLst/>
                        </a:rPr>
                        <a:t>2024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2025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117648076"/>
                  </a:ext>
                </a:extLst>
              </a:tr>
              <a:tr h="419742">
                <a:tc>
                  <a:txBody>
                    <a:bodyPr/>
                    <a:lstStyle/>
                    <a:p>
                      <a:pPr algn="l" fontAlgn="ctr"/>
                      <a:r>
                        <a:rPr lang="tr-TR" sz="2000" u="none" strike="noStrike" dirty="0">
                          <a:solidFill>
                            <a:srgbClr val="3333FF"/>
                          </a:solidFill>
                          <a:effectLst/>
                        </a:rPr>
                        <a:t>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a:t>
                      </a:r>
                      <a:endParaRPr lang="tr-TR" sz="2000" b="0"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48494818"/>
                  </a:ext>
                </a:extLst>
              </a:tr>
              <a:tr h="419742">
                <a:tc>
                  <a:txBody>
                    <a:bodyPr/>
                    <a:lstStyle/>
                    <a:p>
                      <a:pPr algn="l" fontAlgn="ctr"/>
                      <a:r>
                        <a:rPr lang="tr-TR" sz="2000" u="none" strike="noStrike" dirty="0">
                          <a:solidFill>
                            <a:srgbClr val="3333FF"/>
                          </a:solidFill>
                          <a:effectLst/>
                        </a:rPr>
                        <a:t>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2</a:t>
                      </a:r>
                      <a:endParaRPr lang="tr-TR" sz="18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2</a:t>
                      </a:r>
                      <a:endParaRPr lang="tr-TR" sz="18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827472582"/>
                  </a:ext>
                </a:extLst>
              </a:tr>
              <a:tr h="419742">
                <a:tc>
                  <a:txBody>
                    <a:bodyPr/>
                    <a:lstStyle/>
                    <a:p>
                      <a:pPr algn="l" fontAlgn="ctr"/>
                      <a:r>
                        <a:rPr lang="tr-TR" sz="2000" u="none" strike="noStrike" dirty="0">
                          <a:solidFill>
                            <a:srgbClr val="3333FF"/>
                          </a:solidFill>
                          <a:effectLst/>
                        </a:rPr>
                        <a:t>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1</a:t>
                      </a:r>
                      <a:endParaRPr lang="tr-TR" sz="18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1</a:t>
                      </a:r>
                      <a:endParaRPr lang="tr-TR" sz="18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408022517"/>
                  </a:ext>
                </a:extLst>
              </a:tr>
              <a:tr h="419742">
                <a:tc>
                  <a:txBody>
                    <a:bodyPr/>
                    <a:lstStyle/>
                    <a:p>
                      <a:pPr algn="r" fontAlgn="ctr"/>
                      <a:r>
                        <a:rPr lang="tr-TR" sz="2000" b="1" u="none" strike="noStrike" dirty="0">
                          <a:solidFill>
                            <a:srgbClr val="FF0000"/>
                          </a:solidFill>
                          <a:effectLst/>
                        </a:rPr>
                        <a:t>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solidFill>
                            <a:srgbClr val="FF0000"/>
                          </a:solidFill>
                          <a:effectLst/>
                        </a:rPr>
                        <a:t>3</a:t>
                      </a:r>
                      <a:endParaRPr lang="tr-TR" sz="18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solidFill>
                            <a:srgbClr val="FF0000"/>
                          </a:solidFill>
                          <a:effectLst/>
                        </a:rPr>
                        <a:t>3</a:t>
                      </a:r>
                      <a:endParaRPr lang="tr-TR" sz="1800" b="1" i="0" u="none" strike="noStrike" dirty="0">
                        <a:solidFill>
                          <a:srgbClr val="FF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932411017"/>
                  </a:ext>
                </a:extLst>
              </a:tr>
              <a:tr h="419742">
                <a:tc>
                  <a:txBody>
                    <a:bodyPr/>
                    <a:lstStyle/>
                    <a:p>
                      <a:pPr algn="l" fontAlgn="ctr"/>
                      <a:r>
                        <a:rPr lang="tr-TR" sz="2000" u="none" strike="noStrike" dirty="0">
                          <a:solidFill>
                            <a:srgbClr val="3333FF"/>
                          </a:solidFill>
                          <a:effectLst/>
                        </a:rPr>
                        <a:t>Öğrenci Alan Aktif 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 </a:t>
                      </a:r>
                      <a:endParaRPr lang="tr-TR" sz="18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a:effectLst/>
                        </a:rPr>
                        <a:t> </a:t>
                      </a:r>
                      <a:endParaRPr lang="tr-TR" sz="1800" b="1" i="0" u="none" strike="noStrike">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1457172641"/>
                  </a:ext>
                </a:extLst>
              </a:tr>
              <a:tr h="419742">
                <a:tc>
                  <a:txBody>
                    <a:bodyPr/>
                    <a:lstStyle/>
                    <a:p>
                      <a:pPr algn="l" fontAlgn="ctr"/>
                      <a:r>
                        <a:rPr lang="tr-TR" sz="2000" u="none" strike="noStrike" dirty="0">
                          <a:solidFill>
                            <a:srgbClr val="3333FF"/>
                          </a:solidFill>
                          <a:effectLst/>
                        </a:rPr>
                        <a:t>Öğrenci Alan Aktif 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2</a:t>
                      </a:r>
                      <a:endParaRPr lang="tr-TR" sz="18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2</a:t>
                      </a:r>
                      <a:endParaRPr lang="tr-TR" sz="18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3898297856"/>
                  </a:ext>
                </a:extLst>
              </a:tr>
              <a:tr h="419742">
                <a:tc>
                  <a:txBody>
                    <a:bodyPr/>
                    <a:lstStyle/>
                    <a:p>
                      <a:pPr algn="l" fontAlgn="ctr"/>
                      <a:r>
                        <a:rPr lang="tr-TR" sz="2000" u="none" strike="noStrike" dirty="0">
                          <a:solidFill>
                            <a:srgbClr val="3333FF"/>
                          </a:solidFill>
                          <a:effectLst/>
                        </a:rPr>
                        <a:t>Öğrenci Alan Aktif Doktora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1</a:t>
                      </a:r>
                      <a:endParaRPr lang="tr-TR" sz="18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1</a:t>
                      </a:r>
                      <a:endParaRPr lang="tr-TR" sz="18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2640238657"/>
                  </a:ext>
                </a:extLst>
              </a:tr>
              <a:tr h="419742">
                <a:tc>
                  <a:txBody>
                    <a:bodyPr/>
                    <a:lstStyle/>
                    <a:p>
                      <a:pPr algn="r" fontAlgn="ctr"/>
                      <a:r>
                        <a:rPr lang="tr-TR" sz="2000" b="1" u="none" strike="noStrike" dirty="0">
                          <a:solidFill>
                            <a:srgbClr val="FF0000"/>
                          </a:solidFill>
                          <a:effectLst/>
                        </a:rPr>
                        <a:t>ÖĞRENCİ ALAN AKTİF 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3</a:t>
                      </a:r>
                      <a:endParaRPr lang="tr-TR" sz="1800" b="1"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1800" b="1" u="none" strike="noStrike" dirty="0">
                          <a:effectLst/>
                        </a:rPr>
                        <a:t>3</a:t>
                      </a:r>
                      <a:endParaRPr lang="tr-TR" sz="1800" b="1" i="0" u="none" strike="noStrike" dirty="0">
                        <a:solidFill>
                          <a:srgbClr val="000000"/>
                        </a:solidFill>
                        <a:effectLst/>
                        <a:latin typeface="Times New Roman" panose="02020603050405020304" pitchFamily="18" charset="0"/>
                      </a:endParaRPr>
                    </a:p>
                  </a:txBody>
                  <a:tcPr marL="7620" marR="7620" marT="7620" marB="0" anchor="ctr"/>
                </a:tc>
                <a:extLst>
                  <a:ext uri="{0D108BD9-81ED-4DB2-BD59-A6C34878D82A}">
                    <a16:rowId xmlns:a16="http://schemas.microsoft.com/office/drawing/2014/main" val="570162338"/>
                  </a:ext>
                </a:extLst>
              </a:tr>
            </a:tbl>
          </a:graphicData>
        </a:graphic>
      </p:graphicFrame>
    </p:spTree>
    <p:extLst>
      <p:ext uri="{BB962C8B-B14F-4D97-AF65-F5344CB8AC3E}">
        <p14:creationId xmlns:p14="http://schemas.microsoft.com/office/powerpoint/2010/main" val="328373325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836" y="757382"/>
            <a:ext cx="10515600" cy="544946"/>
          </a:xfrm>
        </p:spPr>
        <p:txBody>
          <a:bodyPr>
            <a:noAutofit/>
          </a:bodyPr>
          <a:lstStyle/>
          <a:p>
            <a:pPr algn="ctr"/>
            <a:r>
              <a:rPr lang="tr-TR" sz="3200" b="1" dirty="0">
                <a:solidFill>
                  <a:srgbClr val="0000CC"/>
                </a:solidFill>
              </a:rPr>
              <a:t>Lisansüstü Eğitim Programları </a:t>
            </a:r>
            <a:endParaRPr lang="tr-TR" sz="3200" dirty="0"/>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31</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2058180711"/>
              </p:ext>
            </p:extLst>
          </p:nvPr>
        </p:nvGraphicFramePr>
        <p:xfrm>
          <a:off x="838200" y="1925968"/>
          <a:ext cx="10815783" cy="4004415"/>
        </p:xfrm>
        <a:graphic>
          <a:graphicData uri="http://schemas.openxmlformats.org/drawingml/2006/table">
            <a:tbl>
              <a:tblPr>
                <a:tableStyleId>{BDBED569-4797-4DF1-A0F4-6AAB3CD982D8}</a:tableStyleId>
              </a:tblPr>
              <a:tblGrid>
                <a:gridCol w="5467928">
                  <a:extLst>
                    <a:ext uri="{9D8B030D-6E8A-4147-A177-3AD203B41FA5}">
                      <a16:colId xmlns:a16="http://schemas.microsoft.com/office/drawing/2014/main" val="3183106496"/>
                    </a:ext>
                  </a:extLst>
                </a:gridCol>
                <a:gridCol w="2576945">
                  <a:extLst>
                    <a:ext uri="{9D8B030D-6E8A-4147-A177-3AD203B41FA5}">
                      <a16:colId xmlns:a16="http://schemas.microsoft.com/office/drawing/2014/main" val="1042989349"/>
                    </a:ext>
                  </a:extLst>
                </a:gridCol>
                <a:gridCol w="1588655">
                  <a:extLst>
                    <a:ext uri="{9D8B030D-6E8A-4147-A177-3AD203B41FA5}">
                      <a16:colId xmlns:a16="http://schemas.microsoft.com/office/drawing/2014/main" val="120683918"/>
                    </a:ext>
                  </a:extLst>
                </a:gridCol>
                <a:gridCol w="1182255">
                  <a:extLst>
                    <a:ext uri="{9D8B030D-6E8A-4147-A177-3AD203B41FA5}">
                      <a16:colId xmlns:a16="http://schemas.microsoft.com/office/drawing/2014/main" val="1457558266"/>
                    </a:ext>
                  </a:extLst>
                </a:gridCol>
              </a:tblGrid>
              <a:tr h="290703">
                <a:tc rowSpan="2">
                  <a:txBody>
                    <a:bodyPr/>
                    <a:lstStyle/>
                    <a:p>
                      <a:pPr algn="ctr" rtl="0" fontAlgn="ctr"/>
                      <a:r>
                        <a:rPr lang="tr-TR" sz="1800" b="1" u="none" strike="noStrike" dirty="0">
                          <a:solidFill>
                            <a:srgbClr val="FF0000"/>
                          </a:solidFill>
                          <a:effectLst/>
                        </a:rPr>
                        <a:t>Ana Bilim - Sanat Dalı/ Program Adı*</a:t>
                      </a:r>
                      <a:endParaRPr lang="tr-TR" sz="1800" b="1" i="0" u="none" strike="noStrike" dirty="0">
                        <a:solidFill>
                          <a:srgbClr val="FF0000"/>
                        </a:solidFill>
                        <a:effectLst/>
                        <a:latin typeface="Calibri" panose="020F0502020204030204" pitchFamily="34" charset="0"/>
                      </a:endParaRPr>
                    </a:p>
                  </a:txBody>
                  <a:tcPr marL="7620" marR="7620" marT="7620" marB="0" anchor="ctr"/>
                </a:tc>
                <a:tc gridSpan="3">
                  <a:txBody>
                    <a:bodyPr/>
                    <a:lstStyle/>
                    <a:p>
                      <a:pPr algn="ctr" fontAlgn="ctr"/>
                      <a:r>
                        <a:rPr lang="tr-TR" sz="1800" b="1" i="0" u="none" strike="noStrike" dirty="0">
                          <a:solidFill>
                            <a:srgbClr val="FF0000"/>
                          </a:solidFill>
                          <a:effectLst/>
                          <a:latin typeface="Calibri" panose="020F0502020204030204" pitchFamily="34" charset="0"/>
                        </a:rPr>
                        <a:t>Program Türü </a:t>
                      </a:r>
                      <a:r>
                        <a:rPr lang="tr-TR" sz="1400" b="1" i="1" u="none" strike="noStrike" dirty="0">
                          <a:solidFill>
                            <a:srgbClr val="3333FF"/>
                          </a:solidFill>
                          <a:effectLst/>
                          <a:latin typeface="Calibri" panose="020F0502020204030204" pitchFamily="34" charset="0"/>
                        </a:rPr>
                        <a:t>(Lütfen uygun olan işaretleyiniz) </a:t>
                      </a: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tc hMerge="1">
                  <a:txBody>
                    <a:bodyPr/>
                    <a:lstStyle/>
                    <a:p>
                      <a:pPr algn="ctr" fontAlgn="ctr"/>
                      <a:endParaRPr lang="tr-TR" sz="18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385811164"/>
                  </a:ext>
                </a:extLst>
              </a:tr>
              <a:tr h="315504">
                <a:tc vMerge="1">
                  <a:txBody>
                    <a:bodyPr/>
                    <a:lstStyle/>
                    <a:p>
                      <a:endParaRPr lang="tr-TR"/>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Tezsiz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Tezli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tr-TR" sz="1400" b="1" u="none" strike="noStrike" dirty="0">
                          <a:solidFill>
                            <a:srgbClr val="FF0000"/>
                          </a:solidFill>
                          <a:effectLst/>
                        </a:rPr>
                        <a:t>Doktora</a:t>
                      </a:r>
                      <a:endParaRPr lang="tr-TR" sz="1400" b="1" i="0" u="none" strike="noStrike" dirty="0">
                        <a:solidFill>
                          <a:srgbClr val="FF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87331155"/>
                  </a:ext>
                </a:extLst>
              </a:tr>
              <a:tr h="332864">
                <a:tc>
                  <a:txBody>
                    <a:bodyPr/>
                    <a:lstStyle/>
                    <a:p>
                      <a:pPr algn="l" fontAlgn="ctr"/>
                      <a:r>
                        <a:rPr lang="tr-TR" sz="1400" b="1" u="none" strike="noStrike" dirty="0">
                          <a:effectLst/>
                        </a:rPr>
                        <a:t> Gazetecilik</a:t>
                      </a:r>
                      <a:endParaRPr lang="tr-TR"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400" b="1" u="none" strike="noStrike" dirty="0">
                          <a:effectLst/>
                        </a:rPr>
                        <a:t> </a:t>
                      </a:r>
                      <a:endParaRPr lang="tr-TR"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400" b="1" u="none" strike="noStrike" dirty="0">
                          <a:effectLst/>
                        </a:rPr>
                        <a:t>Gazetecilik</a:t>
                      </a:r>
                      <a:endParaRPr lang="tr-TR"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400" b="1" u="none" strike="noStrike">
                          <a:effectLst/>
                        </a:rPr>
                        <a:t> </a:t>
                      </a:r>
                      <a:endParaRPr lang="tr-TR" sz="1400" b="1"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24654307"/>
                  </a:ext>
                </a:extLst>
              </a:tr>
              <a:tr h="332864">
                <a:tc>
                  <a:txBody>
                    <a:bodyPr/>
                    <a:lstStyle/>
                    <a:p>
                      <a:pPr algn="l" fontAlgn="ctr"/>
                      <a:r>
                        <a:rPr lang="tr-TR" sz="1400" b="1" u="none" strike="noStrike" dirty="0">
                          <a:effectLst/>
                        </a:rPr>
                        <a:t> Halkla İlişkiler ve Reklamcılık</a:t>
                      </a:r>
                      <a:endParaRPr lang="tr-TR" sz="1400" b="1"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400" b="1" u="none" strike="noStrike">
                          <a:effectLst/>
                        </a:rPr>
                        <a:t> </a:t>
                      </a:r>
                      <a:endParaRPr lang="tr-TR" sz="1400" b="1" i="0" u="none" strike="noStrike">
                        <a:solidFill>
                          <a:srgbClr val="000000"/>
                        </a:solidFill>
                        <a:effectLst/>
                        <a:latin typeface="Calibri" panose="020F0502020204030204" pitchFamily="34" charset="0"/>
                      </a:endParaRPr>
                    </a:p>
                  </a:txBody>
                  <a:tcPr marL="7620" marR="7620" marT="762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1400" b="1" u="none" strike="noStrike" dirty="0">
                          <a:effectLst/>
                        </a:rPr>
                        <a:t>Halkla İlişkiler ve Reklamcılık</a:t>
                      </a:r>
                      <a:endParaRPr lang="tr-TR" sz="1400" b="1" i="0" u="none" strike="noStrike" dirty="0">
                        <a:solidFill>
                          <a:srgbClr val="000000"/>
                        </a:solidFill>
                        <a:effectLst/>
                        <a:latin typeface="Arial" panose="020B0604020202020204" pitchFamily="34" charset="0"/>
                      </a:endParaRPr>
                    </a:p>
                    <a:p>
                      <a:pPr algn="l" fontAlgn="ctr"/>
                      <a:endParaRPr lang="tr-TR"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tr-TR" sz="1400" b="1" u="none" strike="noStrike" dirty="0">
                          <a:effectLst/>
                        </a:rPr>
                        <a:t>Halkla İlişkiler ve Reklamcılık</a:t>
                      </a:r>
                    </a:p>
                    <a:p>
                      <a:pPr marL="0" marR="0" lvl="0" indent="0" algn="l" defTabSz="914400" rtl="0" eaLnBrk="1" fontAlgn="ctr" latinLnBrk="0" hangingPunct="1">
                        <a:lnSpc>
                          <a:spcPct val="100000"/>
                        </a:lnSpc>
                        <a:spcBef>
                          <a:spcPts val="0"/>
                        </a:spcBef>
                        <a:spcAft>
                          <a:spcPts val="0"/>
                        </a:spcAft>
                        <a:buClrTx/>
                        <a:buSzTx/>
                        <a:buFontTx/>
                        <a:buNone/>
                        <a:tabLst/>
                        <a:defRPr/>
                      </a:pPr>
                      <a:endParaRPr lang="tr-TR" sz="14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070963116"/>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897307841"/>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243074042"/>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555711533"/>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966196911"/>
                  </a:ext>
                </a:extLst>
              </a:tr>
              <a:tr h="332864">
                <a:tc>
                  <a:txBody>
                    <a:bodyPr/>
                    <a:lstStyle/>
                    <a:p>
                      <a:pPr algn="l" fontAlgn="ctr"/>
                      <a:r>
                        <a:rPr lang="tr-TR" sz="1800" u="none" strike="noStrike">
                          <a:effectLst/>
                        </a:rPr>
                        <a:t> </a:t>
                      </a:r>
                      <a:endParaRPr lang="tr-TR" sz="1800" b="0" i="0" u="none" strike="noStrike">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807781935"/>
                  </a:ext>
                </a:extLst>
              </a:tr>
              <a:tr h="332864">
                <a:tc>
                  <a:txBody>
                    <a:bodyPr/>
                    <a:lstStyle/>
                    <a:p>
                      <a:pPr algn="l" fontAlgn="ctr"/>
                      <a:r>
                        <a:rPr lang="tr-TR" sz="1800" u="none" strike="noStrike" dirty="0">
                          <a:effectLst/>
                        </a:rPr>
                        <a:t> </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213256994"/>
                  </a:ext>
                </a:extLst>
              </a:tr>
              <a:tr h="210230">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126582198"/>
                  </a:ext>
                </a:extLst>
              </a:tr>
              <a:tr h="210230">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81847845"/>
                  </a:ext>
                </a:extLst>
              </a:tr>
            </a:tbl>
          </a:graphicData>
        </a:graphic>
      </p:graphicFrame>
      <p:sp>
        <p:nvSpPr>
          <p:cNvPr id="7" name="Metin kutusu 6"/>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4048753191"/>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32</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741992326"/>
              </p:ext>
            </p:extLst>
          </p:nvPr>
        </p:nvGraphicFramePr>
        <p:xfrm>
          <a:off x="419738" y="1908314"/>
          <a:ext cx="11407827" cy="3925965"/>
        </p:xfrm>
        <a:graphic>
          <a:graphicData uri="http://schemas.openxmlformats.org/drawingml/2006/table">
            <a:tbl>
              <a:tblPr>
                <a:tableStyleId>{BDBED569-4797-4DF1-A0F4-6AAB3CD982D8}</a:tableStyleId>
              </a:tblPr>
              <a:tblGrid>
                <a:gridCol w="2949627">
                  <a:extLst>
                    <a:ext uri="{9D8B030D-6E8A-4147-A177-3AD203B41FA5}">
                      <a16:colId xmlns:a16="http://schemas.microsoft.com/office/drawing/2014/main" val="219597888"/>
                    </a:ext>
                  </a:extLst>
                </a:gridCol>
                <a:gridCol w="3532260">
                  <a:extLst>
                    <a:ext uri="{9D8B030D-6E8A-4147-A177-3AD203B41FA5}">
                      <a16:colId xmlns:a16="http://schemas.microsoft.com/office/drawing/2014/main" val="4031943182"/>
                    </a:ext>
                  </a:extLst>
                </a:gridCol>
                <a:gridCol w="2526388">
                  <a:extLst>
                    <a:ext uri="{9D8B030D-6E8A-4147-A177-3AD203B41FA5}">
                      <a16:colId xmlns:a16="http://schemas.microsoft.com/office/drawing/2014/main" val="439096765"/>
                    </a:ext>
                  </a:extLst>
                </a:gridCol>
                <a:gridCol w="2399552">
                  <a:extLst>
                    <a:ext uri="{9D8B030D-6E8A-4147-A177-3AD203B41FA5}">
                      <a16:colId xmlns:a16="http://schemas.microsoft.com/office/drawing/2014/main" val="3479568610"/>
                    </a:ext>
                  </a:extLst>
                </a:gridCol>
              </a:tblGrid>
              <a:tr h="511247">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 Sanat Dalı/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55395528"/>
                  </a:ext>
                </a:extLst>
              </a:tr>
              <a:tr h="361742">
                <a:tc>
                  <a:txBody>
                    <a:bodyPr/>
                    <a:lstStyle/>
                    <a:p>
                      <a:pPr algn="l">
                        <a:lnSpc>
                          <a:spcPct val="107000"/>
                        </a:lnSpc>
                      </a:pPr>
                      <a:r>
                        <a:rPr lang="tr-TR" sz="1400" b="1" dirty="0">
                          <a:effectLst/>
                          <a:latin typeface="Times New Roman" panose="02020603050405020304" pitchFamily="18" charset="0"/>
                          <a:cs typeface="Times New Roman" panose="02020603050405020304" pitchFamily="18" charset="0"/>
                        </a:rPr>
                        <a:t>Gazetecilik</a:t>
                      </a:r>
                    </a:p>
                  </a:txBody>
                  <a:tcPr marL="3810" marR="3810" marT="3810" marB="0" anchor="ctr"/>
                </a:tc>
                <a:tc>
                  <a:txBody>
                    <a:bodyPr/>
                    <a:lstStyle/>
                    <a:p>
                      <a:pPr algn="l">
                        <a:lnSpc>
                          <a:spcPct val="107000"/>
                        </a:lnSpc>
                        <a:spcAft>
                          <a:spcPts val="0"/>
                        </a:spcAft>
                      </a:pPr>
                      <a:r>
                        <a:rPr lang="tr-TR" sz="1400" b="1" dirty="0">
                          <a:effectLst/>
                        </a:rPr>
                        <a:t> Gazetecilik / Gazetecilik</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356</a:t>
                      </a:r>
                    </a:p>
                  </a:txBody>
                  <a:tcPr marL="3810" marR="3810" marT="3810" marB="0" anchor="ctr"/>
                </a:tc>
                <a:tc>
                  <a:txBody>
                    <a:bodyPr/>
                    <a:lstStyle/>
                    <a:p>
                      <a:pPr algn="ctr">
                        <a:lnSpc>
                          <a:spcPct val="107000"/>
                        </a:lnSpc>
                        <a:spcAft>
                          <a:spcPts val="0"/>
                        </a:spcAft>
                      </a:pPr>
                      <a:r>
                        <a:rPr lang="tr-TR" sz="1400" b="1" dirty="0">
                          <a:effectLst/>
                        </a:rPr>
                        <a:t> 359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19888072"/>
                  </a:ext>
                </a:extLst>
              </a:tr>
              <a:tr h="361742">
                <a:tc>
                  <a:txBody>
                    <a:bodyPr/>
                    <a:lstStyle/>
                    <a:p>
                      <a:pPr algn="l">
                        <a:lnSpc>
                          <a:spcPct val="107000"/>
                        </a:lnSpc>
                      </a:pPr>
                      <a:r>
                        <a:rPr lang="tr-TR" sz="1400" b="1" dirty="0">
                          <a:effectLst/>
                          <a:latin typeface="Times New Roman" panose="02020603050405020304" pitchFamily="18" charset="0"/>
                          <a:cs typeface="Times New Roman" panose="02020603050405020304" pitchFamily="18" charset="0"/>
                        </a:rPr>
                        <a:t>Halkla İlişkiler ve Reklamcılık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b="1" dirty="0">
                          <a:effectLst/>
                          <a:latin typeface="Times New Roman" panose="02020603050405020304" pitchFamily="18" charset="0"/>
                          <a:cs typeface="Times New Roman" panose="02020603050405020304" pitchFamily="18" charset="0"/>
                        </a:rPr>
                        <a:t>Halkla İlişkiler ve Reklamcılık / Halkla İlişkiler ve Reklamcılık</a:t>
                      </a:r>
                    </a:p>
                  </a:txBody>
                  <a:tcPr marL="0" marR="0" marT="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353</a:t>
                      </a:r>
                    </a:p>
                  </a:txBody>
                  <a:tcPr marL="3810" marR="3810" marT="3810" marB="0" anchor="ctr"/>
                </a:tc>
                <a:tc>
                  <a:txBody>
                    <a:bodyPr/>
                    <a:lstStyle/>
                    <a:p>
                      <a:pPr algn="ctr">
                        <a:lnSpc>
                          <a:spcPct val="107000"/>
                        </a:lnSpc>
                        <a:spcAft>
                          <a:spcPts val="0"/>
                        </a:spcAft>
                      </a:pPr>
                      <a:r>
                        <a:rPr lang="tr-TR" sz="1400" b="1" dirty="0">
                          <a:effectLst/>
                        </a:rPr>
                        <a:t>369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75197973"/>
                  </a:ext>
                </a:extLst>
              </a:tr>
              <a:tr h="361742">
                <a:tc>
                  <a:txBody>
                    <a:bodyPr/>
                    <a:lstStyle/>
                    <a:p>
                      <a:pPr algn="l">
                        <a:lnSpc>
                          <a:spcPct val="107000"/>
                        </a:lnSpc>
                      </a:pPr>
                      <a:r>
                        <a:rPr lang="tr-TR" sz="1400" b="1" dirty="0">
                          <a:effectLst/>
                          <a:latin typeface="Times New Roman" panose="02020603050405020304" pitchFamily="18" charset="0"/>
                          <a:cs typeface="Times New Roman" panose="02020603050405020304" pitchFamily="18" charset="0"/>
                        </a:rPr>
                        <a:t>Radyo, Televizyon ve Sinema</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b="1" dirty="0">
                          <a:effectLst/>
                          <a:latin typeface="Times New Roman" panose="02020603050405020304" pitchFamily="18" charset="0"/>
                          <a:cs typeface="Times New Roman" panose="02020603050405020304" pitchFamily="18" charset="0"/>
                        </a:rPr>
                        <a:t>Radyo, Televizyon ve Sinema / Radyo, Televizyon ve Sinema</a:t>
                      </a:r>
                    </a:p>
                  </a:txBody>
                  <a:tcPr marL="0" marR="0" marT="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31</a:t>
                      </a:r>
                    </a:p>
                  </a:txBody>
                  <a:tcPr marL="3810" marR="3810" marT="3810" marB="0" anchor="ctr"/>
                </a:tc>
                <a:tc>
                  <a:txBody>
                    <a:bodyPr/>
                    <a:lstStyle/>
                    <a:p>
                      <a:pPr algn="ctr">
                        <a:lnSpc>
                          <a:spcPct val="107000"/>
                        </a:lnSpc>
                        <a:spcAft>
                          <a:spcPts val="0"/>
                        </a:spcAft>
                      </a:pPr>
                      <a:r>
                        <a:rPr lang="tr-TR" sz="1400" b="1" dirty="0">
                          <a:effectLst/>
                        </a:rPr>
                        <a:t> 61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26391733"/>
                  </a:ext>
                </a:extLst>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rPr>
                        <a:t> </a:t>
                      </a:r>
                      <a:endParaRPr lang="tr-TR" sz="1100" dirty="0">
                        <a:effectLst/>
                        <a:latin typeface="Times New Roman" panose="02020603050405020304" pitchFamily="18" charset="0"/>
                        <a:cs typeface="Times New Roman" panose="02020603050405020304" pitchFamily="18" charset="0"/>
                      </a:endParaRPr>
                    </a:p>
                    <a:p>
                      <a:pPr>
                        <a:lnSpc>
                          <a:spcPct val="107000"/>
                        </a:lnSpc>
                        <a:spcAft>
                          <a:spcPts val="0"/>
                        </a:spcAft>
                      </a:pP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73894566"/>
                  </a:ext>
                </a:extLst>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65541226"/>
                  </a:ext>
                </a:extLst>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28332303"/>
                  </a:ext>
                </a:extLst>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6407344"/>
                  </a:ext>
                </a:extLst>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7648266"/>
                  </a:ext>
                </a:extLst>
              </a:tr>
              <a:tr h="361742">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17970296"/>
                  </a:ext>
                </a:extLst>
              </a:tr>
            </a:tbl>
          </a:graphicData>
        </a:graphic>
      </p:graphicFrame>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spTree>
    <p:extLst>
      <p:ext uri="{BB962C8B-B14F-4D97-AF65-F5344CB8AC3E}">
        <p14:creationId xmlns:p14="http://schemas.microsoft.com/office/powerpoint/2010/main" val="152618254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(Cinsiyete Göre Dağılımı)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33</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896477809"/>
              </p:ext>
            </p:extLst>
          </p:nvPr>
        </p:nvGraphicFramePr>
        <p:xfrm>
          <a:off x="427384" y="2077284"/>
          <a:ext cx="11320668" cy="3742623"/>
        </p:xfrm>
        <a:graphic>
          <a:graphicData uri="http://schemas.openxmlformats.org/drawingml/2006/table">
            <a:tbl>
              <a:tblPr>
                <a:tableStyleId>{BDBED569-4797-4DF1-A0F4-6AAB3CD982D8}</a:tableStyleId>
              </a:tblPr>
              <a:tblGrid>
                <a:gridCol w="3110946">
                  <a:extLst>
                    <a:ext uri="{9D8B030D-6E8A-4147-A177-3AD203B41FA5}">
                      <a16:colId xmlns:a16="http://schemas.microsoft.com/office/drawing/2014/main" val="2117979618"/>
                    </a:ext>
                  </a:extLst>
                </a:gridCol>
                <a:gridCol w="3707296">
                  <a:extLst>
                    <a:ext uri="{9D8B030D-6E8A-4147-A177-3AD203B41FA5}">
                      <a16:colId xmlns:a16="http://schemas.microsoft.com/office/drawing/2014/main" val="4174588668"/>
                    </a:ext>
                  </a:extLst>
                </a:gridCol>
                <a:gridCol w="626165">
                  <a:extLst>
                    <a:ext uri="{9D8B030D-6E8A-4147-A177-3AD203B41FA5}">
                      <a16:colId xmlns:a16="http://schemas.microsoft.com/office/drawing/2014/main" val="2583248819"/>
                    </a:ext>
                  </a:extLst>
                </a:gridCol>
                <a:gridCol w="685800">
                  <a:extLst>
                    <a:ext uri="{9D8B030D-6E8A-4147-A177-3AD203B41FA5}">
                      <a16:colId xmlns:a16="http://schemas.microsoft.com/office/drawing/2014/main" val="2002374087"/>
                    </a:ext>
                  </a:extLst>
                </a:gridCol>
                <a:gridCol w="924339">
                  <a:extLst>
                    <a:ext uri="{9D8B030D-6E8A-4147-A177-3AD203B41FA5}">
                      <a16:colId xmlns:a16="http://schemas.microsoft.com/office/drawing/2014/main" val="2018321977"/>
                    </a:ext>
                  </a:extLst>
                </a:gridCol>
                <a:gridCol w="606287">
                  <a:extLst>
                    <a:ext uri="{9D8B030D-6E8A-4147-A177-3AD203B41FA5}">
                      <a16:colId xmlns:a16="http://schemas.microsoft.com/office/drawing/2014/main" val="3809454168"/>
                    </a:ext>
                  </a:extLst>
                </a:gridCol>
                <a:gridCol w="715618">
                  <a:extLst>
                    <a:ext uri="{9D8B030D-6E8A-4147-A177-3AD203B41FA5}">
                      <a16:colId xmlns:a16="http://schemas.microsoft.com/office/drawing/2014/main" val="572787810"/>
                    </a:ext>
                  </a:extLst>
                </a:gridCol>
                <a:gridCol w="944217">
                  <a:extLst>
                    <a:ext uri="{9D8B030D-6E8A-4147-A177-3AD203B41FA5}">
                      <a16:colId xmlns:a16="http://schemas.microsoft.com/office/drawing/2014/main" val="2553092673"/>
                    </a:ext>
                  </a:extLst>
                </a:gridCol>
              </a:tblGrid>
              <a:tr h="335969">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57020204"/>
                  </a:ext>
                </a:extLst>
              </a:tr>
              <a:tr h="370190">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707730427"/>
                  </a:ext>
                </a:extLst>
              </a:tr>
              <a:tr h="358990">
                <a:tc>
                  <a:txBody>
                    <a:bodyPr/>
                    <a:lstStyle/>
                    <a:p>
                      <a:pPr algn="l">
                        <a:lnSpc>
                          <a:spcPct val="107000"/>
                        </a:lnSpc>
                      </a:pPr>
                      <a:r>
                        <a:rPr lang="tr-TR" sz="1400" b="1" dirty="0">
                          <a:effectLst/>
                          <a:latin typeface="Times New Roman" panose="02020603050405020304" pitchFamily="18" charset="0"/>
                          <a:cs typeface="Times New Roman" panose="02020603050405020304" pitchFamily="18" charset="0"/>
                        </a:rPr>
                        <a:t>Gazetecilik</a:t>
                      </a:r>
                    </a:p>
                  </a:txBody>
                  <a:tcPr marL="3810" marR="3810" marT="3810" marB="0" anchor="ctr"/>
                </a:tc>
                <a:tc>
                  <a:txBody>
                    <a:bodyPr/>
                    <a:lstStyle/>
                    <a:p>
                      <a:pPr algn="l">
                        <a:lnSpc>
                          <a:spcPct val="107000"/>
                        </a:lnSpc>
                        <a:spcAft>
                          <a:spcPts val="0"/>
                        </a:spcAft>
                      </a:pPr>
                      <a:r>
                        <a:rPr lang="tr-TR" sz="1400" b="1" dirty="0">
                          <a:effectLst/>
                        </a:rPr>
                        <a:t>Gazetecilik / Gazetecilik</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l">
                        <a:lnSpc>
                          <a:spcPct val="107000"/>
                        </a:lnSpc>
                        <a:spcAft>
                          <a:spcPts val="0"/>
                        </a:spcAft>
                      </a:pP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l">
                        <a:lnSpc>
                          <a:spcPct val="107000"/>
                        </a:lnSpc>
                        <a:spcAft>
                          <a:spcPts val="0"/>
                        </a:spcAft>
                      </a:pP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Times New Roman" panose="02020603050405020304" pitchFamily="18" charset="0"/>
                          <a:cs typeface="Times New Roman" panose="02020603050405020304" pitchFamily="18" charset="0"/>
                        </a:rPr>
                        <a:t>356</a:t>
                      </a:r>
                    </a:p>
                  </a:txBody>
                  <a:tcPr marL="3810" marR="3810" marT="3810" marB="0" anchor="ctr"/>
                </a:tc>
                <a:tc>
                  <a:txBody>
                    <a:bodyPr/>
                    <a:lstStyle/>
                    <a:p>
                      <a:pPr algn="ctr">
                        <a:lnSpc>
                          <a:spcPct val="107000"/>
                        </a:lnSpc>
                        <a:spcAft>
                          <a:spcPts val="0"/>
                        </a:spcAft>
                      </a:pPr>
                      <a:r>
                        <a:rPr lang="tr-TR" sz="1800" b="1" dirty="0">
                          <a:effectLst/>
                          <a:latin typeface="+mn-lt"/>
                        </a:rPr>
                        <a:t> 160</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199</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mn-lt"/>
                          <a:cs typeface="Times New Roman" panose="02020603050405020304" pitchFamily="18" charset="0"/>
                        </a:rPr>
                        <a:t>359</a:t>
                      </a:r>
                    </a:p>
                  </a:txBody>
                  <a:tcPr marL="3810" marR="3810" marT="3810" marB="0" anchor="ctr"/>
                </a:tc>
                <a:extLst>
                  <a:ext uri="{0D108BD9-81ED-4DB2-BD59-A6C34878D82A}">
                    <a16:rowId xmlns:a16="http://schemas.microsoft.com/office/drawing/2014/main" val="663557036"/>
                  </a:ext>
                </a:extLst>
              </a:tr>
              <a:tr h="358990">
                <a:tc>
                  <a:txBody>
                    <a:bodyPr/>
                    <a:lstStyle/>
                    <a:p>
                      <a:pPr algn="l">
                        <a:lnSpc>
                          <a:spcPct val="107000"/>
                        </a:lnSpc>
                      </a:pPr>
                      <a:r>
                        <a:rPr lang="tr-TR" sz="1400" b="1" dirty="0">
                          <a:effectLst/>
                          <a:latin typeface="Times New Roman" panose="02020603050405020304" pitchFamily="18" charset="0"/>
                          <a:cs typeface="Times New Roman" panose="02020603050405020304" pitchFamily="18" charset="0"/>
                        </a:rPr>
                        <a:t>Halkla İlişkiler ve Reklamcılık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b="1" dirty="0">
                          <a:effectLst/>
                          <a:latin typeface="Times New Roman" panose="02020603050405020304" pitchFamily="18" charset="0"/>
                          <a:cs typeface="Times New Roman" panose="02020603050405020304" pitchFamily="18" charset="0"/>
                        </a:rPr>
                        <a:t>Halkla İlişkiler ve Reklamcılık / Halkla İlişkiler ve Reklamcılık</a:t>
                      </a:r>
                    </a:p>
                  </a:txBody>
                  <a:tcPr marL="0" marR="0" marT="0" marB="0" anchor="ctr"/>
                </a:tc>
                <a:tc>
                  <a:txBody>
                    <a:bodyPr/>
                    <a:lstStyle/>
                    <a:p>
                      <a:pPr algn="l">
                        <a:lnSpc>
                          <a:spcPct val="107000"/>
                        </a:lnSpc>
                        <a:spcAft>
                          <a:spcPts val="0"/>
                        </a:spcAft>
                      </a:pPr>
                      <a:r>
                        <a:rPr lang="tr-TR" sz="1400" b="1" dirty="0">
                          <a:effectLst/>
                          <a:latin typeface="+mn-lt"/>
                        </a:rPr>
                        <a:t> </a:t>
                      </a:r>
                      <a:endParaRPr lang="tr-TR" sz="14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l">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Times New Roman" panose="02020603050405020304" pitchFamily="18" charset="0"/>
                          <a:cs typeface="Times New Roman" panose="02020603050405020304" pitchFamily="18" charset="0"/>
                        </a:rPr>
                        <a:t>353</a:t>
                      </a:r>
                    </a:p>
                  </a:txBody>
                  <a:tcPr marL="3810" marR="3810" marT="3810" marB="0" anchor="ctr"/>
                </a:tc>
                <a:tc>
                  <a:txBody>
                    <a:bodyPr/>
                    <a:lstStyle/>
                    <a:p>
                      <a:pPr algn="ctr">
                        <a:lnSpc>
                          <a:spcPct val="107000"/>
                        </a:lnSpc>
                        <a:spcAft>
                          <a:spcPts val="0"/>
                        </a:spcAft>
                      </a:pPr>
                      <a:r>
                        <a:rPr lang="tr-TR" sz="1800" b="1" dirty="0">
                          <a:effectLst/>
                          <a:latin typeface="+mn-lt"/>
                        </a:rPr>
                        <a:t> 232</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137</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369</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78291898"/>
                  </a:ext>
                </a:extLst>
              </a:tr>
              <a:tr h="358990">
                <a:tc>
                  <a:txBody>
                    <a:bodyPr/>
                    <a:lstStyle/>
                    <a:p>
                      <a:pPr algn="l">
                        <a:lnSpc>
                          <a:spcPct val="107000"/>
                        </a:lnSpc>
                      </a:pPr>
                      <a:r>
                        <a:rPr lang="tr-TR" sz="1400" b="1" dirty="0">
                          <a:effectLst/>
                          <a:latin typeface="Times New Roman" panose="02020603050405020304" pitchFamily="18" charset="0"/>
                          <a:cs typeface="Times New Roman" panose="02020603050405020304" pitchFamily="18" charset="0"/>
                        </a:rPr>
                        <a:t>Radyo, Televizyon ve Sinema</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400" b="1" dirty="0">
                          <a:effectLst/>
                          <a:latin typeface="Times New Roman" panose="02020603050405020304" pitchFamily="18" charset="0"/>
                          <a:cs typeface="Times New Roman" panose="02020603050405020304" pitchFamily="18" charset="0"/>
                        </a:rPr>
                        <a:t>Radyo, Televizyon ve Sinema / Radyo, Televizyon ve Sinema</a:t>
                      </a:r>
                    </a:p>
                  </a:txBody>
                  <a:tcPr marL="0" marR="0" marT="0" marB="0" anchor="ctr"/>
                </a:tc>
                <a:tc>
                  <a:txBody>
                    <a:bodyPr/>
                    <a:lstStyle/>
                    <a:p>
                      <a:pPr algn="l">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l">
                        <a:lnSpc>
                          <a:spcPct val="107000"/>
                        </a:lnSpc>
                        <a:spcAft>
                          <a:spcPts val="0"/>
                        </a:spcAft>
                      </a:pPr>
                      <a:r>
                        <a:rPr lang="tr-TR" sz="1400" b="1">
                          <a:effectLst/>
                          <a:latin typeface="+mn-lt"/>
                        </a:rPr>
                        <a:t> </a:t>
                      </a:r>
                      <a:endParaRPr lang="tr-TR" sz="14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800" b="1" dirty="0">
                          <a:effectLst/>
                          <a:latin typeface="Times New Roman" panose="02020603050405020304" pitchFamily="18" charset="0"/>
                          <a:cs typeface="Times New Roman" panose="02020603050405020304" pitchFamily="18" charset="0"/>
                        </a:rPr>
                        <a:t>31</a:t>
                      </a:r>
                    </a:p>
                  </a:txBody>
                  <a:tcPr marL="3810" marR="3810" marT="3810" marB="0" anchor="ctr"/>
                </a:tc>
                <a:tc>
                  <a:txBody>
                    <a:bodyPr/>
                    <a:lstStyle/>
                    <a:p>
                      <a:pPr algn="ctr">
                        <a:lnSpc>
                          <a:spcPct val="107000"/>
                        </a:lnSpc>
                        <a:spcAft>
                          <a:spcPts val="0"/>
                        </a:spcAft>
                      </a:pPr>
                      <a:r>
                        <a:rPr lang="tr-TR" sz="1800" b="1" dirty="0">
                          <a:effectLst/>
                          <a:latin typeface="+mn-lt"/>
                        </a:rPr>
                        <a:t> 30</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31</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effectLst/>
                          <a:latin typeface="+mn-lt"/>
                        </a:rPr>
                        <a:t> 61</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79520520"/>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67719453"/>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33600021"/>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87317"/>
                  </a:ext>
                </a:extLst>
              </a:tr>
              <a:tr h="358990">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527006957"/>
                  </a:ext>
                </a:extLst>
              </a:tr>
              <a:tr h="358990">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564167752"/>
                  </a:ext>
                </a:extLst>
              </a:tr>
            </a:tbl>
          </a:graphicData>
        </a:graphic>
      </p:graphicFrame>
    </p:spTree>
    <p:extLst>
      <p:ext uri="{BB962C8B-B14F-4D97-AF65-F5344CB8AC3E}">
        <p14:creationId xmlns:p14="http://schemas.microsoft.com/office/powerpoint/2010/main" val="3176402884"/>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34</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2479340861"/>
              </p:ext>
            </p:extLst>
          </p:nvPr>
        </p:nvGraphicFramePr>
        <p:xfrm>
          <a:off x="674257" y="2028498"/>
          <a:ext cx="11139373" cy="3815254"/>
        </p:xfrm>
        <a:graphic>
          <a:graphicData uri="http://schemas.openxmlformats.org/drawingml/2006/table">
            <a:tbl>
              <a:tblPr>
                <a:tableStyleId>{BDBED569-4797-4DF1-A0F4-6AAB3CD982D8}</a:tableStyleId>
              </a:tblPr>
              <a:tblGrid>
                <a:gridCol w="2257117">
                  <a:extLst>
                    <a:ext uri="{9D8B030D-6E8A-4147-A177-3AD203B41FA5}">
                      <a16:colId xmlns:a16="http://schemas.microsoft.com/office/drawing/2014/main" val="3392937147"/>
                    </a:ext>
                  </a:extLst>
                </a:gridCol>
                <a:gridCol w="2176421">
                  <a:extLst>
                    <a:ext uri="{9D8B030D-6E8A-4147-A177-3AD203B41FA5}">
                      <a16:colId xmlns:a16="http://schemas.microsoft.com/office/drawing/2014/main" val="1268676462"/>
                    </a:ext>
                  </a:extLst>
                </a:gridCol>
                <a:gridCol w="1608571">
                  <a:extLst>
                    <a:ext uri="{9D8B030D-6E8A-4147-A177-3AD203B41FA5}">
                      <a16:colId xmlns:a16="http://schemas.microsoft.com/office/drawing/2014/main" val="611782414"/>
                    </a:ext>
                  </a:extLst>
                </a:gridCol>
                <a:gridCol w="1854963">
                  <a:extLst>
                    <a:ext uri="{9D8B030D-6E8A-4147-A177-3AD203B41FA5}">
                      <a16:colId xmlns:a16="http://schemas.microsoft.com/office/drawing/2014/main" val="4177927253"/>
                    </a:ext>
                  </a:extLst>
                </a:gridCol>
                <a:gridCol w="1462974">
                  <a:extLst>
                    <a:ext uri="{9D8B030D-6E8A-4147-A177-3AD203B41FA5}">
                      <a16:colId xmlns:a16="http://schemas.microsoft.com/office/drawing/2014/main" val="2528845296"/>
                    </a:ext>
                  </a:extLst>
                </a:gridCol>
                <a:gridCol w="1779327">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gn="l">
                        <a:lnSpc>
                          <a:spcPct val="107000"/>
                        </a:lnSpc>
                      </a:pPr>
                      <a:r>
                        <a:rPr lang="tr-TR" sz="1200" b="1" dirty="0">
                          <a:effectLst/>
                          <a:latin typeface="Times New Roman" panose="02020603050405020304" pitchFamily="18" charset="0"/>
                          <a:cs typeface="Times New Roman" panose="02020603050405020304" pitchFamily="18" charset="0"/>
                        </a:rPr>
                        <a:t>Gazetecilik</a:t>
                      </a:r>
                    </a:p>
                  </a:txBody>
                  <a:tcPr marL="3810" marR="3810" marT="3810" marB="0" anchor="ctr"/>
                </a:tc>
                <a:tc>
                  <a:txBody>
                    <a:bodyPr/>
                    <a:lstStyle/>
                    <a:p>
                      <a:pPr algn="l">
                        <a:lnSpc>
                          <a:spcPct val="107000"/>
                        </a:lnSpc>
                        <a:spcAft>
                          <a:spcPts val="0"/>
                        </a:spcAft>
                      </a:pPr>
                      <a:r>
                        <a:rPr lang="tr-TR" sz="1200" b="1" dirty="0">
                          <a:effectLst/>
                        </a:rPr>
                        <a:t> Gazetecilik / Gazetecilik</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50,85</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39,55</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51,28</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39,88</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gn="l">
                        <a:lnSpc>
                          <a:spcPct val="107000"/>
                        </a:lnSpc>
                      </a:pPr>
                      <a:r>
                        <a:rPr lang="tr-TR" sz="1200" b="1" dirty="0">
                          <a:effectLst/>
                          <a:latin typeface="Times New Roman" panose="02020603050405020304" pitchFamily="18" charset="0"/>
                          <a:cs typeface="Times New Roman" panose="02020603050405020304" pitchFamily="18" charset="0"/>
                        </a:rPr>
                        <a:t>Halkla İlişkiler ve Reklamcılık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dirty="0">
                          <a:effectLst/>
                          <a:latin typeface="Times New Roman" panose="02020603050405020304" pitchFamily="18" charset="0"/>
                          <a:cs typeface="Times New Roman" panose="02020603050405020304" pitchFamily="18" charset="0"/>
                        </a:rPr>
                        <a:t>Halkla İlişkiler ve Reklamcılık / Halkla İlişkiler ve Reklamcılık</a:t>
                      </a:r>
                    </a:p>
                  </a:txBody>
                  <a:tcPr marL="0" marR="0" marT="0" marB="0" anchor="ctr"/>
                </a:tc>
                <a:tc>
                  <a:txBody>
                    <a:bodyPr/>
                    <a:lstStyle/>
                    <a:p>
                      <a:pPr algn="ctr">
                        <a:lnSpc>
                          <a:spcPct val="107000"/>
                        </a:lnSpc>
                        <a:spcAft>
                          <a:spcPts val="800"/>
                        </a:spcAft>
                      </a:pPr>
                      <a:r>
                        <a:rPr lang="tr-TR" sz="1200" b="1" dirty="0">
                          <a:effectLst/>
                        </a:rPr>
                        <a:t> 39,22</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35,30</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36,9</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30,75</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gn="l">
                        <a:lnSpc>
                          <a:spcPct val="107000"/>
                        </a:lnSpc>
                      </a:pPr>
                      <a:r>
                        <a:rPr lang="tr-TR" sz="1200" b="1" dirty="0">
                          <a:effectLst/>
                          <a:latin typeface="Times New Roman" panose="02020603050405020304" pitchFamily="18" charset="0"/>
                          <a:cs typeface="Times New Roman" panose="02020603050405020304" pitchFamily="18" charset="0"/>
                        </a:rPr>
                        <a:t>Radyo, Televizyon ve Sinema</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200" b="1" dirty="0">
                          <a:effectLst/>
                          <a:latin typeface="Times New Roman" panose="02020603050405020304" pitchFamily="18" charset="0"/>
                          <a:cs typeface="Times New Roman" panose="02020603050405020304" pitchFamily="18" charset="0"/>
                        </a:rPr>
                        <a:t>Radyo, Televizyon ve Sinema / Radyo, Televizyon ve Sinema</a:t>
                      </a:r>
                    </a:p>
                  </a:txBody>
                  <a:tcPr marL="0" marR="0" marT="0" marB="0" anchor="ctr"/>
                </a:tc>
                <a:tc>
                  <a:txBody>
                    <a:bodyPr/>
                    <a:lstStyle/>
                    <a:p>
                      <a:pPr algn="ctr">
                        <a:lnSpc>
                          <a:spcPct val="107000"/>
                        </a:lnSpc>
                        <a:spcAft>
                          <a:spcPts val="800"/>
                        </a:spcAft>
                      </a:pPr>
                      <a:r>
                        <a:rPr lang="tr-TR" sz="1200" b="1" dirty="0">
                          <a:effectLst/>
                        </a:rPr>
                        <a:t> 10,33</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10,33</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20,33</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effectLst/>
                        </a:rPr>
                        <a:t> 15,25</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800" b="1" dirty="0">
                          <a:solidFill>
                            <a:srgbClr val="FF0000"/>
                          </a:solidFill>
                          <a:effectLst/>
                        </a:rPr>
                        <a:t> 36</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800" b="1" dirty="0">
                          <a:effectLst/>
                        </a:rPr>
                        <a:t> 28</a:t>
                      </a:r>
                      <a:endParaRPr lang="tr-TR"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800" b="1" dirty="0">
                          <a:effectLst/>
                        </a:rPr>
                        <a:t> 36</a:t>
                      </a:r>
                      <a:endParaRPr lang="tr-TR"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800" b="1" dirty="0">
                          <a:effectLst/>
                        </a:rPr>
                        <a:t> 28</a:t>
                      </a:r>
                      <a:endParaRPr lang="tr-TR"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117582849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itchFamily="34" charset="0"/>
                <a:cs typeface="Calibri" pitchFamily="34" charset="0"/>
              </a:rPr>
              <a:t>ÖĞRENCİ </a:t>
            </a:r>
            <a:r>
              <a:rPr lang="tr-TR" sz="2800" b="1" dirty="0">
                <a:solidFill>
                  <a:srgbClr val="FF0000"/>
                </a:solidFill>
                <a:cs typeface="Calibri" pitchFamily="34" charset="0"/>
              </a:rPr>
              <a:t>SAYISI (Engelli)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35</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3513532224"/>
              </p:ext>
            </p:extLst>
          </p:nvPr>
        </p:nvGraphicFramePr>
        <p:xfrm>
          <a:off x="318054" y="2027583"/>
          <a:ext cx="11509510" cy="3737113"/>
        </p:xfrm>
        <a:graphic>
          <a:graphicData uri="http://schemas.openxmlformats.org/drawingml/2006/table">
            <a:tbl>
              <a:tblPr>
                <a:tableStyleId>{BDBED569-4797-4DF1-A0F4-6AAB3CD982D8}</a:tableStyleId>
              </a:tblPr>
              <a:tblGrid>
                <a:gridCol w="2046455">
                  <a:extLst>
                    <a:ext uri="{9D8B030D-6E8A-4147-A177-3AD203B41FA5}">
                      <a16:colId xmlns:a16="http://schemas.microsoft.com/office/drawing/2014/main" val="3062461048"/>
                    </a:ext>
                  </a:extLst>
                </a:gridCol>
                <a:gridCol w="2609459">
                  <a:extLst>
                    <a:ext uri="{9D8B030D-6E8A-4147-A177-3AD203B41FA5}">
                      <a16:colId xmlns:a16="http://schemas.microsoft.com/office/drawing/2014/main" val="2599825393"/>
                    </a:ext>
                  </a:extLst>
                </a:gridCol>
                <a:gridCol w="814503">
                  <a:extLst>
                    <a:ext uri="{9D8B030D-6E8A-4147-A177-3AD203B41FA5}">
                      <a16:colId xmlns:a16="http://schemas.microsoft.com/office/drawing/2014/main" val="2575000749"/>
                    </a:ext>
                  </a:extLst>
                </a:gridCol>
                <a:gridCol w="814503">
                  <a:extLst>
                    <a:ext uri="{9D8B030D-6E8A-4147-A177-3AD203B41FA5}">
                      <a16:colId xmlns:a16="http://schemas.microsoft.com/office/drawing/2014/main" val="1397288745"/>
                    </a:ext>
                  </a:extLst>
                </a:gridCol>
                <a:gridCol w="584261">
                  <a:extLst>
                    <a:ext uri="{9D8B030D-6E8A-4147-A177-3AD203B41FA5}">
                      <a16:colId xmlns:a16="http://schemas.microsoft.com/office/drawing/2014/main" val="4215508311"/>
                    </a:ext>
                  </a:extLst>
                </a:gridCol>
                <a:gridCol w="612825">
                  <a:extLst>
                    <a:ext uri="{9D8B030D-6E8A-4147-A177-3AD203B41FA5}">
                      <a16:colId xmlns:a16="http://schemas.microsoft.com/office/drawing/2014/main" val="2222175126"/>
                    </a:ext>
                  </a:extLst>
                </a:gridCol>
                <a:gridCol w="721887">
                  <a:extLst>
                    <a:ext uri="{9D8B030D-6E8A-4147-A177-3AD203B41FA5}">
                      <a16:colId xmlns:a16="http://schemas.microsoft.com/office/drawing/2014/main" val="980281889"/>
                    </a:ext>
                  </a:extLst>
                </a:gridCol>
                <a:gridCol w="721887">
                  <a:extLst>
                    <a:ext uri="{9D8B030D-6E8A-4147-A177-3AD203B41FA5}">
                      <a16:colId xmlns:a16="http://schemas.microsoft.com/office/drawing/2014/main" val="2423004025"/>
                    </a:ext>
                  </a:extLst>
                </a:gridCol>
                <a:gridCol w="611093">
                  <a:extLst>
                    <a:ext uri="{9D8B030D-6E8A-4147-A177-3AD203B41FA5}">
                      <a16:colId xmlns:a16="http://schemas.microsoft.com/office/drawing/2014/main" val="3342530665"/>
                    </a:ext>
                  </a:extLst>
                </a:gridCol>
                <a:gridCol w="678608">
                  <a:extLst>
                    <a:ext uri="{9D8B030D-6E8A-4147-A177-3AD203B41FA5}">
                      <a16:colId xmlns:a16="http://schemas.microsoft.com/office/drawing/2014/main" val="2150964944"/>
                    </a:ext>
                  </a:extLst>
                </a:gridCol>
                <a:gridCol w="678608">
                  <a:extLst>
                    <a:ext uri="{9D8B030D-6E8A-4147-A177-3AD203B41FA5}">
                      <a16:colId xmlns:a16="http://schemas.microsoft.com/office/drawing/2014/main" val="2465318105"/>
                    </a:ext>
                  </a:extLst>
                </a:gridCol>
                <a:gridCol w="615421">
                  <a:extLst>
                    <a:ext uri="{9D8B030D-6E8A-4147-A177-3AD203B41FA5}">
                      <a16:colId xmlns:a16="http://schemas.microsoft.com/office/drawing/2014/main" val="3940777175"/>
                    </a:ext>
                  </a:extLst>
                </a:gridCol>
              </a:tblGrid>
              <a:tr h="320781">
                <a:tc rowSpan="2">
                  <a:txBody>
                    <a:bodyPr/>
                    <a:lstStyle/>
                    <a:p>
                      <a:pPr algn="ctr">
                        <a:lnSpc>
                          <a:spcPct val="107000"/>
                        </a:lnSpc>
                        <a:spcAft>
                          <a:spcPts val="0"/>
                        </a:spcAft>
                      </a:pPr>
                      <a:r>
                        <a:rPr lang="tr-TR" sz="1400" b="1" dirty="0">
                          <a:solidFill>
                            <a:srgbClr val="FF0000"/>
                          </a:solidFill>
                          <a:effectLst/>
                        </a:rPr>
                        <a:t>Bölüm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400" b="1" dirty="0">
                          <a:solidFill>
                            <a:srgbClr val="FF0000"/>
                          </a:solidFill>
                          <a:effectLst/>
                        </a:rPr>
                        <a:t>Ana Bilim - Sanat Dalı/ 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400" b="1">
                          <a:solidFill>
                            <a:srgbClr val="FF0000"/>
                          </a:solidFill>
                          <a:effectLst/>
                        </a:rPr>
                        <a:t>2024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400" b="1">
                          <a:solidFill>
                            <a:srgbClr val="FF0000"/>
                          </a:solidFill>
                          <a:effectLst/>
                        </a:rPr>
                        <a:t>2025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291549033"/>
                  </a:ext>
                </a:extLst>
              </a:tr>
              <a:tr h="67423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726099632"/>
                  </a:ext>
                </a:extLst>
              </a:tr>
              <a:tr h="342762">
                <a:tc>
                  <a:txBody>
                    <a:bodyPr/>
                    <a:lstStyle/>
                    <a:p>
                      <a:pPr>
                        <a:lnSpc>
                          <a:spcPct val="107000"/>
                        </a:lnSpc>
                      </a:pPr>
                      <a:r>
                        <a:rPr lang="tr-TR" sz="1100" dirty="0">
                          <a:effectLst/>
                          <a:latin typeface="Calibri" panose="020F0502020204030204" pitchFamily="34" charset="0"/>
                          <a:cs typeface="Times New Roman" panose="02020603050405020304" pitchFamily="18" charset="0"/>
                        </a:rPr>
                        <a:t>Gazetecilik</a:t>
                      </a:r>
                    </a:p>
                  </a:txBody>
                  <a:tcPr marL="3810" marR="3810" marT="3810" marB="0" anchor="ctr"/>
                </a:tc>
                <a:tc>
                  <a:txBody>
                    <a:bodyPr/>
                    <a:lstStyle/>
                    <a:p>
                      <a:pPr>
                        <a:lnSpc>
                          <a:spcPct val="107000"/>
                        </a:lnSpc>
                        <a:spcAft>
                          <a:spcPts val="0"/>
                        </a:spcAft>
                      </a:pPr>
                      <a:r>
                        <a:rPr lang="tr-TR" sz="1100" dirty="0">
                          <a:effectLst/>
                        </a:rPr>
                        <a:t>Gazetecilik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3</a:t>
                      </a: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3</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3</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50274730"/>
                  </a:ext>
                </a:extLst>
              </a:tr>
              <a:tr h="342762">
                <a:tc>
                  <a:txBody>
                    <a:bodyPr/>
                    <a:lstStyle/>
                    <a:p>
                      <a:pPr>
                        <a:lnSpc>
                          <a:spcPct val="107000"/>
                        </a:lnSpc>
                      </a:pPr>
                      <a:r>
                        <a:rPr lang="tr-TR" sz="1100" dirty="0">
                          <a:effectLst/>
                          <a:latin typeface="Calibri" panose="020F0502020204030204" pitchFamily="34" charset="0"/>
                          <a:cs typeface="Times New Roman" panose="02020603050405020304" pitchFamily="18" charset="0"/>
                        </a:rPr>
                        <a:t>Halkla İlişkiler ve Reklamcılık</a:t>
                      </a:r>
                    </a:p>
                  </a:txBody>
                  <a:tcPr marL="3810" marR="3810" marT="3810" marB="0" anchor="ctr"/>
                </a:tc>
                <a:tc>
                  <a:txBody>
                    <a:bodyPr/>
                    <a:lstStyle/>
                    <a:p>
                      <a:pPr>
                        <a:lnSpc>
                          <a:spcPct val="107000"/>
                        </a:lnSpc>
                        <a:spcAft>
                          <a:spcPts val="0"/>
                        </a:spcAft>
                      </a:pPr>
                      <a:r>
                        <a:rPr lang="tr-TR" sz="1100" dirty="0">
                          <a:effectLst/>
                        </a:rPr>
                        <a:t>Halkla İlişkiler ve Reklamcılık</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2</a:t>
                      </a: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2</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2</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947166549"/>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93132141"/>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24415167"/>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6647798"/>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47488355"/>
                  </a:ext>
                </a:extLst>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55363791"/>
                  </a:ext>
                </a:extLst>
              </a:tr>
              <a:tr h="342762">
                <a:tc>
                  <a:txBody>
                    <a:bodyPr/>
                    <a:lstStyle/>
                    <a:p>
                      <a:pPr algn="r">
                        <a:lnSpc>
                          <a:spcPct val="107000"/>
                        </a:lnSpc>
                        <a:spcAft>
                          <a:spcPts val="0"/>
                        </a:spcAft>
                      </a:pPr>
                      <a:r>
                        <a:rPr lang="tr-TR" sz="1100" dirty="0">
                          <a:effectLst/>
                        </a:rPr>
                        <a:t> </a:t>
                      </a:r>
                      <a:r>
                        <a:rPr lang="tr-TR" sz="1600" dirty="0">
                          <a:solidFill>
                            <a:srgbClr val="FF0000"/>
                          </a:solidFill>
                          <a:effectLst/>
                        </a:rPr>
                        <a:t>TOPLAM</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5</a:t>
                      </a: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5</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5</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5689940"/>
                  </a:ext>
                </a:extLst>
              </a:tr>
            </a:tbl>
          </a:graphicData>
        </a:graphic>
      </p:graphicFrame>
    </p:spTree>
    <p:extLst>
      <p:ext uri="{BB962C8B-B14F-4D97-AF65-F5344CB8AC3E}">
        <p14:creationId xmlns:p14="http://schemas.microsoft.com/office/powerpoint/2010/main" val="131333387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258417" y="790313"/>
            <a:ext cx="10505661" cy="625740"/>
          </a:xfrm>
        </p:spPr>
        <p:txBody>
          <a:bodyPr>
            <a:noAutofit/>
          </a:bodyPr>
          <a:lstStyle/>
          <a:p>
            <a:pPr algn="ctr"/>
            <a:r>
              <a:rPr lang="tr-TR" sz="2800" b="1" dirty="0">
                <a:solidFill>
                  <a:srgbClr val="FF0000"/>
                </a:solidFill>
                <a:cs typeface="Calibri" pitchFamily="34" charset="0"/>
              </a:rPr>
              <a:t>ÖĞRENCİ SAYISI (</a:t>
            </a:r>
            <a:r>
              <a:rPr lang="tr-TR" sz="2800" b="1" i="1" dirty="0">
                <a:solidFill>
                  <a:srgbClr val="FF0000"/>
                </a:solidFill>
                <a:cs typeface="Calibri" pitchFamily="34" charset="0"/>
              </a:rPr>
              <a:t>Varsa, Lisansüstü </a:t>
            </a:r>
            <a:r>
              <a:rPr lang="tr-TR" sz="2800" b="1" dirty="0">
                <a:solidFill>
                  <a:srgbClr val="FF0000"/>
                </a:solidFill>
                <a:cs typeface="Calibri" pitchFamily="34" charset="0"/>
              </a:rPr>
              <a:t>)</a:t>
            </a:r>
            <a:endParaRPr lang="tr-TR" sz="2800" dirty="0">
              <a:solidFill>
                <a:srgbClr val="FF0000"/>
              </a:solidFill>
            </a:endParaRPr>
          </a:p>
        </p:txBody>
      </p:sp>
      <p:sp>
        <p:nvSpPr>
          <p:cNvPr id="3" name="Veri Yer Tutucusu 2"/>
          <p:cNvSpPr>
            <a:spLocks noGrp="1"/>
          </p:cNvSpPr>
          <p:nvPr>
            <p:ph type="dt" sz="half" idx="10"/>
          </p:nvPr>
        </p:nvSpPr>
        <p:spPr/>
        <p:txBody>
          <a:bodyPr/>
          <a:lstStyle/>
          <a:p>
            <a:fld id="{C0AB891B-9CA3-40B3-819B-83EB387B8A2F}"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36</a:t>
            </a:fld>
            <a:endParaRPr lang="tr-TR"/>
          </a:p>
        </p:txBody>
      </p:sp>
      <p:sp>
        <p:nvSpPr>
          <p:cNvPr id="6" name="Metin kutusu 5"/>
          <p:cNvSpPr txBox="1"/>
          <p:nvPr/>
        </p:nvSpPr>
        <p:spPr>
          <a:xfrm>
            <a:off x="459498" y="5925707"/>
            <a:ext cx="7751911" cy="307777"/>
          </a:xfrm>
          <a:prstGeom prst="rect">
            <a:avLst/>
          </a:prstGeom>
          <a:noFill/>
        </p:spPr>
        <p:txBody>
          <a:bodyPr wrap="square" rtlCol="0">
            <a:spAutoFit/>
          </a:bodyPr>
          <a:lstStyle/>
          <a:p>
            <a:r>
              <a:rPr lang="tr-TR" sz="1400" b="1" i="1" dirty="0">
                <a:solidFill>
                  <a:srgbClr val="C00000"/>
                </a:solidFill>
              </a:rPr>
              <a:t>*Her Ana Bilim - Sanat Dalı/ Program için kadar satır ekleyiniz. </a:t>
            </a:r>
          </a:p>
        </p:txBody>
      </p:sp>
      <p:graphicFrame>
        <p:nvGraphicFramePr>
          <p:cNvPr id="4" name="Tablo 3"/>
          <p:cNvGraphicFramePr>
            <a:graphicFrameLocks noGrp="1"/>
          </p:cNvGraphicFramePr>
          <p:nvPr>
            <p:extLst>
              <p:ext uri="{D42A27DB-BD31-4B8C-83A1-F6EECF244321}">
                <p14:modId xmlns:p14="http://schemas.microsoft.com/office/powerpoint/2010/main" val="565261440"/>
              </p:ext>
            </p:extLst>
          </p:nvPr>
        </p:nvGraphicFramePr>
        <p:xfrm>
          <a:off x="387626" y="1958012"/>
          <a:ext cx="11459817" cy="3856378"/>
        </p:xfrm>
        <a:graphic>
          <a:graphicData uri="http://schemas.openxmlformats.org/drawingml/2006/table">
            <a:tbl>
              <a:tblPr>
                <a:tableStyleId>{BDBED569-4797-4DF1-A0F4-6AAB3CD982D8}</a:tableStyleId>
              </a:tblPr>
              <a:tblGrid>
                <a:gridCol w="3063868">
                  <a:extLst>
                    <a:ext uri="{9D8B030D-6E8A-4147-A177-3AD203B41FA5}">
                      <a16:colId xmlns:a16="http://schemas.microsoft.com/office/drawing/2014/main" val="46596549"/>
                    </a:ext>
                  </a:extLst>
                </a:gridCol>
                <a:gridCol w="1164733">
                  <a:extLst>
                    <a:ext uri="{9D8B030D-6E8A-4147-A177-3AD203B41FA5}">
                      <a16:colId xmlns:a16="http://schemas.microsoft.com/office/drawing/2014/main" val="1076364814"/>
                    </a:ext>
                  </a:extLst>
                </a:gridCol>
                <a:gridCol w="1164733">
                  <a:extLst>
                    <a:ext uri="{9D8B030D-6E8A-4147-A177-3AD203B41FA5}">
                      <a16:colId xmlns:a16="http://schemas.microsoft.com/office/drawing/2014/main" val="2278500121"/>
                    </a:ext>
                  </a:extLst>
                </a:gridCol>
                <a:gridCol w="1028762">
                  <a:extLst>
                    <a:ext uri="{9D8B030D-6E8A-4147-A177-3AD203B41FA5}">
                      <a16:colId xmlns:a16="http://schemas.microsoft.com/office/drawing/2014/main" val="3247078321"/>
                    </a:ext>
                  </a:extLst>
                </a:gridCol>
                <a:gridCol w="877099">
                  <a:extLst>
                    <a:ext uri="{9D8B030D-6E8A-4147-A177-3AD203B41FA5}">
                      <a16:colId xmlns:a16="http://schemas.microsoft.com/office/drawing/2014/main" val="2219281847"/>
                    </a:ext>
                  </a:extLst>
                </a:gridCol>
                <a:gridCol w="877099">
                  <a:extLst>
                    <a:ext uri="{9D8B030D-6E8A-4147-A177-3AD203B41FA5}">
                      <a16:colId xmlns:a16="http://schemas.microsoft.com/office/drawing/2014/main" val="218234555"/>
                    </a:ext>
                  </a:extLst>
                </a:gridCol>
                <a:gridCol w="1165483">
                  <a:extLst>
                    <a:ext uri="{9D8B030D-6E8A-4147-A177-3AD203B41FA5}">
                      <a16:colId xmlns:a16="http://schemas.microsoft.com/office/drawing/2014/main" val="2252447032"/>
                    </a:ext>
                  </a:extLst>
                </a:gridCol>
                <a:gridCol w="1165483">
                  <a:extLst>
                    <a:ext uri="{9D8B030D-6E8A-4147-A177-3AD203B41FA5}">
                      <a16:colId xmlns:a16="http://schemas.microsoft.com/office/drawing/2014/main" val="2467654421"/>
                    </a:ext>
                  </a:extLst>
                </a:gridCol>
                <a:gridCol w="952557">
                  <a:extLst>
                    <a:ext uri="{9D8B030D-6E8A-4147-A177-3AD203B41FA5}">
                      <a16:colId xmlns:a16="http://schemas.microsoft.com/office/drawing/2014/main" val="2331275780"/>
                    </a:ext>
                  </a:extLst>
                </a:gridCol>
              </a:tblGrid>
              <a:tr h="321600">
                <a:tc rowSpan="2">
                  <a:txBody>
                    <a:bodyPr/>
                    <a:lstStyle/>
                    <a:p>
                      <a:pPr algn="ctr">
                        <a:lnSpc>
                          <a:spcPct val="107000"/>
                        </a:lnSpc>
                        <a:spcAft>
                          <a:spcPts val="0"/>
                        </a:spcAft>
                      </a:pPr>
                      <a:r>
                        <a:rPr lang="tr-TR" sz="1800" b="1" dirty="0">
                          <a:solidFill>
                            <a:srgbClr val="FF0000"/>
                          </a:solidFill>
                          <a:effectLst/>
                        </a:rPr>
                        <a:t>Ana Bilim/Sanat Dalı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4">
                  <a:txBody>
                    <a:bodyPr/>
                    <a:lstStyle/>
                    <a:p>
                      <a:pPr algn="ctr">
                        <a:lnSpc>
                          <a:spcPct val="107000"/>
                        </a:lnSpc>
                        <a:spcAft>
                          <a:spcPts val="0"/>
                        </a:spcAft>
                      </a:pPr>
                      <a:r>
                        <a:rPr lang="tr-TR" sz="1600" b="1">
                          <a:solidFill>
                            <a:srgbClr val="FF0000"/>
                          </a:solidFill>
                          <a:effectLst/>
                        </a:rPr>
                        <a:t>2024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gridSpan="4">
                  <a:txBody>
                    <a:bodyPr/>
                    <a:lstStyle/>
                    <a:p>
                      <a:pPr algn="ctr">
                        <a:lnSpc>
                          <a:spcPct val="107000"/>
                        </a:lnSpc>
                        <a:spcAft>
                          <a:spcPts val="0"/>
                        </a:spcAft>
                      </a:pPr>
                      <a:r>
                        <a:rPr lang="tr-TR" sz="1600" b="1">
                          <a:solidFill>
                            <a:srgbClr val="FF0000"/>
                          </a:solidFill>
                          <a:effectLst/>
                        </a:rPr>
                        <a:t>2025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55679608"/>
                  </a:ext>
                </a:extLst>
              </a:tr>
              <a:tr h="640378">
                <a:tc vMerge="1">
                  <a:txBody>
                    <a:bodyPr/>
                    <a:lstStyle/>
                    <a:p>
                      <a:endParaRPr lang="tr-TR"/>
                    </a:p>
                  </a:txBody>
                  <a:tcP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9450292"/>
                  </a:ext>
                </a:extLst>
              </a:tr>
              <a:tr h="321600">
                <a:tc>
                  <a:txBody>
                    <a:bodyPr/>
                    <a:lstStyle/>
                    <a:p>
                      <a:pPr>
                        <a:lnSpc>
                          <a:spcPct val="107000"/>
                        </a:lnSpc>
                        <a:spcAft>
                          <a:spcPts val="0"/>
                        </a:spcAft>
                      </a:pPr>
                      <a:r>
                        <a:rPr lang="tr-TR" sz="1600" b="1" dirty="0">
                          <a:solidFill>
                            <a:srgbClr val="FF0000"/>
                          </a:solidFill>
                          <a:effectLst/>
                        </a:rPr>
                        <a:t> Gazetecilik</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26</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4973735"/>
                  </a:ext>
                </a:extLst>
              </a:tr>
              <a:tr h="321600">
                <a:tc>
                  <a:txBody>
                    <a:bodyPr/>
                    <a:lstStyle/>
                    <a:p>
                      <a:pPr>
                        <a:lnSpc>
                          <a:spcPct val="107000"/>
                        </a:lnSpc>
                        <a:spcAft>
                          <a:spcPts val="0"/>
                        </a:spcAft>
                      </a:pPr>
                      <a:r>
                        <a:rPr lang="tr-TR" sz="1600" b="1" dirty="0">
                          <a:solidFill>
                            <a:srgbClr val="FF0000"/>
                          </a:solidFill>
                          <a:effectLst/>
                        </a:rPr>
                        <a:t> Halkla İlişkiler ve Reklamcılık</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26</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26</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29</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10399160"/>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471996439"/>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53012033"/>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835473275"/>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907457057"/>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651328672"/>
                  </a:ext>
                </a:extLst>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251332525"/>
                  </a:ext>
                </a:extLst>
              </a:tr>
              <a:tr h="321600">
                <a:tc>
                  <a:txBody>
                    <a:bodyPr/>
                    <a:lstStyle/>
                    <a:p>
                      <a:pPr algn="r">
                        <a:lnSpc>
                          <a:spcPct val="107000"/>
                        </a:lnSpc>
                        <a:spcAft>
                          <a:spcPts val="0"/>
                        </a:spcAft>
                      </a:pPr>
                      <a:r>
                        <a:rPr lang="tr-TR" sz="1600" b="1">
                          <a:solidFill>
                            <a:srgbClr val="FF0000"/>
                          </a:solidFill>
                          <a:effectLst/>
                        </a:rPr>
                        <a:t>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49</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52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3</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43341332"/>
                  </a:ext>
                </a:extLst>
              </a:tr>
            </a:tbl>
          </a:graphicData>
        </a:graphic>
      </p:graphicFrame>
    </p:spTree>
    <p:extLst>
      <p:ext uri="{BB962C8B-B14F-4D97-AF65-F5344CB8AC3E}">
        <p14:creationId xmlns:p14="http://schemas.microsoft.com/office/powerpoint/2010/main" val="119983717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D53C36-2E1B-F579-2770-A02BE2450C58}"/>
              </a:ext>
            </a:extLst>
          </p:cNvPr>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Lisansüstü Öğrenci Sayısı </a:t>
            </a:r>
            <a:br>
              <a:rPr lang="tr-TR" sz="2800" b="1" dirty="0">
                <a:solidFill>
                  <a:srgbClr val="3333FF"/>
                </a:solidFill>
              </a:rPr>
            </a:br>
            <a:r>
              <a:rPr lang="tr-TR" sz="1800" b="1" i="1" dirty="0">
                <a:solidFill>
                  <a:srgbClr val="FF0000"/>
                </a:solidFill>
              </a:rPr>
              <a:t>(Varsa, programdaki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37</a:t>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p>
        </p:txBody>
      </p:sp>
      <p:graphicFrame>
        <p:nvGraphicFramePr>
          <p:cNvPr id="3" name="Tablo 2"/>
          <p:cNvGraphicFramePr>
            <a:graphicFrameLocks noGrp="1"/>
          </p:cNvGraphicFramePr>
          <p:nvPr>
            <p:extLst>
              <p:ext uri="{D42A27DB-BD31-4B8C-83A1-F6EECF244321}">
                <p14:modId xmlns:p14="http://schemas.microsoft.com/office/powerpoint/2010/main" val="1571485853"/>
              </p:ext>
            </p:extLst>
          </p:nvPr>
        </p:nvGraphicFramePr>
        <p:xfrm>
          <a:off x="838200" y="2028498"/>
          <a:ext cx="10975429" cy="3815254"/>
        </p:xfrm>
        <a:graphic>
          <a:graphicData uri="http://schemas.openxmlformats.org/drawingml/2006/table">
            <a:tbl>
              <a:tblPr>
                <a:tableStyleId>{BDBED569-4797-4DF1-A0F4-6AAB3CD982D8}</a:tableStyleId>
              </a:tblPr>
              <a:tblGrid>
                <a:gridCol w="2223898">
                  <a:extLst>
                    <a:ext uri="{9D8B030D-6E8A-4147-A177-3AD203B41FA5}">
                      <a16:colId xmlns:a16="http://schemas.microsoft.com/office/drawing/2014/main" val="3392937147"/>
                    </a:ext>
                  </a:extLst>
                </a:gridCol>
                <a:gridCol w="2144389">
                  <a:extLst>
                    <a:ext uri="{9D8B030D-6E8A-4147-A177-3AD203B41FA5}">
                      <a16:colId xmlns:a16="http://schemas.microsoft.com/office/drawing/2014/main" val="1268676462"/>
                    </a:ext>
                  </a:extLst>
                </a:gridCol>
                <a:gridCol w="1584897">
                  <a:extLst>
                    <a:ext uri="{9D8B030D-6E8A-4147-A177-3AD203B41FA5}">
                      <a16:colId xmlns:a16="http://schemas.microsoft.com/office/drawing/2014/main" val="611782414"/>
                    </a:ext>
                  </a:extLst>
                </a:gridCol>
                <a:gridCol w="1827662">
                  <a:extLst>
                    <a:ext uri="{9D8B030D-6E8A-4147-A177-3AD203B41FA5}">
                      <a16:colId xmlns:a16="http://schemas.microsoft.com/office/drawing/2014/main" val="4177927253"/>
                    </a:ext>
                  </a:extLst>
                </a:gridCol>
                <a:gridCol w="1441443">
                  <a:extLst>
                    <a:ext uri="{9D8B030D-6E8A-4147-A177-3AD203B41FA5}">
                      <a16:colId xmlns:a16="http://schemas.microsoft.com/office/drawing/2014/main" val="2528845296"/>
                    </a:ext>
                  </a:extLst>
                </a:gridCol>
                <a:gridCol w="1753140">
                  <a:extLst>
                    <a:ext uri="{9D8B030D-6E8A-4147-A177-3AD203B41FA5}">
                      <a16:colId xmlns:a16="http://schemas.microsoft.com/office/drawing/2014/main" val="1821111739"/>
                    </a:ext>
                  </a:extLst>
                </a:gridCol>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4163702358"/>
                  </a:ext>
                </a:extLst>
              </a:tr>
              <a:tr h="39513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4898360"/>
                  </a:ext>
                </a:extLst>
              </a:tr>
              <a:tr h="382700">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Gazetecilik</a:t>
                      </a:r>
                    </a:p>
                  </a:txBody>
                  <a:tcPr marL="3810" marR="3810" marT="3810" marB="0" anchor="ctr"/>
                </a:tc>
                <a:tc>
                  <a:txBody>
                    <a:bodyPr/>
                    <a:lstStyle/>
                    <a:p>
                      <a:pPr>
                        <a:lnSpc>
                          <a:spcPct val="107000"/>
                        </a:lnSpc>
                        <a:spcAft>
                          <a:spcPts val="800"/>
                        </a:spcAft>
                      </a:pPr>
                      <a:r>
                        <a:rPr lang="tr-TR" sz="1100" dirty="0">
                          <a:effectLst/>
                        </a:rPr>
                        <a:t> Gazetecilik</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dirty="0">
                          <a:effectLst/>
                        </a:rPr>
                        <a:t> 3,42</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3</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3,71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2,88</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30024700"/>
                  </a:ext>
                </a:extLst>
              </a:tr>
              <a:tr h="382700">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Halkla İlişkiler ve Reklamcılık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tr-TR" sz="1100" dirty="0">
                          <a:effectLst/>
                        </a:rPr>
                        <a:t> </a:t>
                      </a:r>
                      <a:r>
                        <a:rPr lang="tr-TR" sz="1100" dirty="0">
                          <a:effectLst/>
                          <a:latin typeface="Times New Roman" panose="02020603050405020304" pitchFamily="18" charset="0"/>
                          <a:cs typeface="Times New Roman" panose="02020603050405020304" pitchFamily="18" charset="0"/>
                        </a:rPr>
                        <a:t>Halkla İlişkiler ve Reklamcılık</a:t>
                      </a:r>
                    </a:p>
                  </a:txBody>
                  <a:tcPr marL="9525" marR="9525" marT="9525" marB="0" anchor="ctr"/>
                </a:tc>
                <a:tc>
                  <a:txBody>
                    <a:bodyPr/>
                    <a:lstStyle/>
                    <a:p>
                      <a:pPr>
                        <a:lnSpc>
                          <a:spcPct val="107000"/>
                        </a:lnSpc>
                        <a:spcAft>
                          <a:spcPts val="800"/>
                        </a:spcAft>
                      </a:pPr>
                      <a:r>
                        <a:rPr lang="tr-TR" sz="1100" dirty="0">
                          <a:effectLst/>
                        </a:rPr>
                        <a:t> 2,77</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2,77</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2,6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2,36</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99103019"/>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220074725"/>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81446727"/>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83367481"/>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558929418"/>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21239640"/>
                  </a:ext>
                </a:extLst>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3,09</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2,88</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3,15</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2,62</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871173811"/>
                  </a:ext>
                </a:extLst>
              </a:tr>
            </a:tbl>
          </a:graphicData>
        </a:graphic>
      </p:graphicFrame>
    </p:spTree>
    <p:extLst>
      <p:ext uri="{BB962C8B-B14F-4D97-AF65-F5344CB8AC3E}">
        <p14:creationId xmlns:p14="http://schemas.microsoft.com/office/powerpoint/2010/main" val="372229940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F2DDB-9147-1331-C942-A70A278F00EE}"/>
              </a:ext>
            </a:extLst>
          </p:cNvPr>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38</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415403102"/>
              </p:ext>
            </p:extLst>
          </p:nvPr>
        </p:nvGraphicFramePr>
        <p:xfrm>
          <a:off x="241540" y="1769167"/>
          <a:ext cx="11605903" cy="4075041"/>
        </p:xfrm>
        <a:graphic>
          <a:graphicData uri="http://schemas.openxmlformats.org/drawingml/2006/table">
            <a:tbl>
              <a:tblPr firstRow="1" firstCol="1" bandRow="1">
                <a:tableStyleId>{BC89EF96-8CEA-46FF-86C4-4CE0E7609802}</a:tableStyleId>
              </a:tblPr>
              <a:tblGrid>
                <a:gridCol w="2748650">
                  <a:extLst>
                    <a:ext uri="{9D8B030D-6E8A-4147-A177-3AD203B41FA5}">
                      <a16:colId xmlns:a16="http://schemas.microsoft.com/office/drawing/2014/main" val="926914233"/>
                    </a:ext>
                  </a:extLst>
                </a:gridCol>
                <a:gridCol w="4147339">
                  <a:extLst>
                    <a:ext uri="{9D8B030D-6E8A-4147-A177-3AD203B41FA5}">
                      <a16:colId xmlns:a16="http://schemas.microsoft.com/office/drawing/2014/main" val="1865326995"/>
                    </a:ext>
                  </a:extLst>
                </a:gridCol>
                <a:gridCol w="3233706">
                  <a:extLst>
                    <a:ext uri="{9D8B030D-6E8A-4147-A177-3AD203B41FA5}">
                      <a16:colId xmlns:a16="http://schemas.microsoft.com/office/drawing/2014/main" val="4191785303"/>
                    </a:ext>
                  </a:extLst>
                </a:gridCol>
                <a:gridCol w="1476208">
                  <a:extLst>
                    <a:ext uri="{9D8B030D-6E8A-4147-A177-3AD203B41FA5}">
                      <a16:colId xmlns:a16="http://schemas.microsoft.com/office/drawing/2014/main" val="391498586"/>
                    </a:ext>
                  </a:extLst>
                </a:gridCol>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945659125"/>
                  </a:ext>
                </a:extLst>
              </a:tr>
              <a:tr h="269695">
                <a:tc>
                  <a:txBody>
                    <a:bodyPr/>
                    <a:lstStyle/>
                    <a:p>
                      <a:pPr>
                        <a:lnSpc>
                          <a:spcPct val="107000"/>
                        </a:lnSpc>
                        <a:spcAft>
                          <a:spcPts val="0"/>
                        </a:spcAft>
                      </a:pPr>
                      <a:r>
                        <a:rPr lang="tr-TR" sz="1100" dirty="0">
                          <a:effectLst/>
                        </a:rPr>
                        <a:t> Gazetecilik</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Gazetecilik</a:t>
                      </a:r>
                    </a:p>
                  </a:txBody>
                  <a:tcPr marL="44450" marR="44450" marT="9525" marB="0" anchor="ctr"/>
                </a:tc>
                <a:tc>
                  <a:txBody>
                    <a:bodyPr/>
                    <a:lstStyle/>
                    <a:p>
                      <a:pPr algn="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gn="r">
                        <a:lnSpc>
                          <a:spcPct val="107000"/>
                        </a:lnSpc>
                      </a:pPr>
                      <a:r>
                        <a:rPr lang="tr-TR" sz="1100" dirty="0">
                          <a:effectLst/>
                          <a:latin typeface="Times New Roman" panose="02020603050405020304" pitchFamily="18" charset="0"/>
                          <a:cs typeface="Times New Roman" panose="02020603050405020304" pitchFamily="18" charset="0"/>
                        </a:rPr>
                        <a:t>5</a:t>
                      </a:r>
                    </a:p>
                  </a:txBody>
                  <a:tcPr marL="44450" marR="44450" marT="9525" marB="0" anchor="ctr"/>
                </a:tc>
                <a:extLst>
                  <a:ext uri="{0D108BD9-81ED-4DB2-BD59-A6C34878D82A}">
                    <a16:rowId xmlns:a16="http://schemas.microsoft.com/office/drawing/2014/main" val="1444652296"/>
                  </a:ext>
                </a:extLst>
              </a:tr>
              <a:tr h="269695">
                <a:tc>
                  <a:txBody>
                    <a:bodyPr/>
                    <a:lstStyle/>
                    <a:p>
                      <a:pP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Halkla İlişkiler ve Reklamcılık</a:t>
                      </a:r>
                    </a:p>
                  </a:txBody>
                  <a:tcPr marL="0" marR="0" marT="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Halkla İlişkiler ve Reklamcılık</a:t>
                      </a:r>
                    </a:p>
                  </a:txBody>
                  <a:tcPr marL="44450" marR="44450" marT="9525" marB="0" anchor="ctr"/>
                </a:tc>
                <a:tc>
                  <a:txBody>
                    <a:bodyPr/>
                    <a:lstStyle/>
                    <a:p>
                      <a:pPr algn="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gn="r">
                        <a:lnSpc>
                          <a:spcPct val="107000"/>
                        </a:lnSpc>
                      </a:pPr>
                      <a:r>
                        <a:rPr lang="tr-TR" sz="1100" dirty="0">
                          <a:effectLst/>
                          <a:latin typeface="Times New Roman" panose="02020603050405020304" pitchFamily="18" charset="0"/>
                          <a:cs typeface="Times New Roman" panose="02020603050405020304" pitchFamily="18" charset="0"/>
                        </a:rPr>
                        <a:t>6</a:t>
                      </a:r>
                    </a:p>
                  </a:txBody>
                  <a:tcPr marL="44450" marR="44450" marT="9525" marB="0" anchor="ctr"/>
                </a:tc>
                <a:extLst>
                  <a:ext uri="{0D108BD9-81ED-4DB2-BD59-A6C34878D82A}">
                    <a16:rowId xmlns:a16="http://schemas.microsoft.com/office/drawing/2014/main" val="2321703615"/>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26720089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802609208"/>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1386964973"/>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702369829"/>
                  </a:ext>
                </a:extLst>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2794091487"/>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76942912"/>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096795995"/>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4190270351"/>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55419418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745233896"/>
                  </a:ext>
                </a:extLst>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extLst>
                  <a:ext uri="{0D108BD9-81ED-4DB2-BD59-A6C34878D82A}">
                    <a16:rowId xmlns:a16="http://schemas.microsoft.com/office/drawing/2014/main" val="3158744024"/>
                  </a:ext>
                </a:extLst>
              </a:tr>
              <a:tr h="266233">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r>
                        <a:rPr lang="tr-TR" sz="1400" b="1" dirty="0">
                          <a:solidFill>
                            <a:srgbClr val="FF0000"/>
                          </a:solidFill>
                          <a:effectLst/>
                        </a:rPr>
                        <a:t> 11</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75208150"/>
                  </a:ext>
                </a:extLst>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794941638"/>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FA948-C8EE-E894-088D-7C35D08FB8D5}"/>
              </a:ext>
            </a:extLst>
          </p:cNvPr>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Özel Yetenek Sınavı / ÖZYES Yerleşme ve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39</a:t>
            </a:fld>
            <a:endParaRPr lang="tr-TR"/>
          </a:p>
        </p:txBody>
      </p:sp>
      <p:sp>
        <p:nvSpPr>
          <p:cNvPr id="9" name="Metin kutusu 8"/>
          <p:cNvSpPr txBox="1"/>
          <p:nvPr/>
        </p:nvSpPr>
        <p:spPr>
          <a:xfrm>
            <a:off x="330956" y="5917915"/>
            <a:ext cx="5761619"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6" name="Tablo 5"/>
          <p:cNvGraphicFramePr>
            <a:graphicFrameLocks noGrp="1"/>
          </p:cNvGraphicFramePr>
          <p:nvPr>
            <p:extLst>
              <p:ext uri="{D42A27DB-BD31-4B8C-83A1-F6EECF244321}">
                <p14:modId xmlns:p14="http://schemas.microsoft.com/office/powerpoint/2010/main" val="626283575"/>
              </p:ext>
            </p:extLst>
          </p:nvPr>
        </p:nvGraphicFramePr>
        <p:xfrm>
          <a:off x="595901" y="2003461"/>
          <a:ext cx="11281361" cy="3731416"/>
        </p:xfrm>
        <a:graphic>
          <a:graphicData uri="http://schemas.openxmlformats.org/drawingml/2006/table">
            <a:tbl>
              <a:tblPr firstRow="1" firstCol="1" bandRow="1">
                <a:tableStyleId>{BC89EF96-8CEA-46FF-86C4-4CE0E7609802}</a:tableStyleId>
              </a:tblPr>
              <a:tblGrid>
                <a:gridCol w="2147299">
                  <a:extLst>
                    <a:ext uri="{9D8B030D-6E8A-4147-A177-3AD203B41FA5}">
                      <a16:colId xmlns:a16="http://schemas.microsoft.com/office/drawing/2014/main" val="1973764792"/>
                    </a:ext>
                  </a:extLst>
                </a:gridCol>
                <a:gridCol w="983974">
                  <a:extLst>
                    <a:ext uri="{9D8B030D-6E8A-4147-A177-3AD203B41FA5}">
                      <a16:colId xmlns:a16="http://schemas.microsoft.com/office/drawing/2014/main" val="3057559743"/>
                    </a:ext>
                  </a:extLst>
                </a:gridCol>
                <a:gridCol w="983974">
                  <a:extLst>
                    <a:ext uri="{9D8B030D-6E8A-4147-A177-3AD203B41FA5}">
                      <a16:colId xmlns:a16="http://schemas.microsoft.com/office/drawing/2014/main" val="976560049"/>
                    </a:ext>
                  </a:extLst>
                </a:gridCol>
                <a:gridCol w="1033669">
                  <a:extLst>
                    <a:ext uri="{9D8B030D-6E8A-4147-A177-3AD203B41FA5}">
                      <a16:colId xmlns:a16="http://schemas.microsoft.com/office/drawing/2014/main" val="265690425"/>
                    </a:ext>
                  </a:extLst>
                </a:gridCol>
                <a:gridCol w="824948">
                  <a:extLst>
                    <a:ext uri="{9D8B030D-6E8A-4147-A177-3AD203B41FA5}">
                      <a16:colId xmlns:a16="http://schemas.microsoft.com/office/drawing/2014/main" val="1005091239"/>
                    </a:ext>
                  </a:extLst>
                </a:gridCol>
                <a:gridCol w="904461">
                  <a:extLst>
                    <a:ext uri="{9D8B030D-6E8A-4147-A177-3AD203B41FA5}">
                      <a16:colId xmlns:a16="http://schemas.microsoft.com/office/drawing/2014/main" val="3235878979"/>
                    </a:ext>
                  </a:extLst>
                </a:gridCol>
                <a:gridCol w="967544">
                  <a:extLst>
                    <a:ext uri="{9D8B030D-6E8A-4147-A177-3AD203B41FA5}">
                      <a16:colId xmlns:a16="http://schemas.microsoft.com/office/drawing/2014/main" val="2403947113"/>
                    </a:ext>
                  </a:extLst>
                </a:gridCol>
                <a:gridCol w="858873">
                  <a:extLst>
                    <a:ext uri="{9D8B030D-6E8A-4147-A177-3AD203B41FA5}">
                      <a16:colId xmlns:a16="http://schemas.microsoft.com/office/drawing/2014/main" val="1591720098"/>
                    </a:ext>
                  </a:extLst>
                </a:gridCol>
                <a:gridCol w="858873">
                  <a:extLst>
                    <a:ext uri="{9D8B030D-6E8A-4147-A177-3AD203B41FA5}">
                      <a16:colId xmlns:a16="http://schemas.microsoft.com/office/drawing/2014/main" val="464945755"/>
                    </a:ext>
                  </a:extLst>
                </a:gridCol>
                <a:gridCol w="858873">
                  <a:extLst>
                    <a:ext uri="{9D8B030D-6E8A-4147-A177-3AD203B41FA5}">
                      <a16:colId xmlns:a16="http://schemas.microsoft.com/office/drawing/2014/main" val="952931285"/>
                    </a:ext>
                  </a:extLst>
                </a:gridCol>
                <a:gridCol w="858873">
                  <a:extLst>
                    <a:ext uri="{9D8B030D-6E8A-4147-A177-3AD203B41FA5}">
                      <a16:colId xmlns:a16="http://schemas.microsoft.com/office/drawing/2014/main" val="3276162527"/>
                    </a:ext>
                  </a:extLst>
                </a:gridCol>
              </a:tblGrid>
              <a:tr h="319393">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31563080"/>
                  </a:ext>
                </a:extLst>
              </a:tr>
              <a:tr h="637342">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1402165"/>
                  </a:ext>
                </a:extLst>
              </a:tr>
              <a:tr h="306911">
                <a:tc>
                  <a:txBody>
                    <a:bodyPr/>
                    <a:lstStyle/>
                    <a:p>
                      <a:pPr>
                        <a:lnSpc>
                          <a:spcPct val="107000"/>
                        </a:lnSpc>
                      </a:pPr>
                      <a:r>
                        <a:rPr lang="tr-TR" sz="1100" dirty="0">
                          <a:effectLst/>
                          <a:latin typeface="Calibri" panose="020F0502020204030204" pitchFamily="34" charset="0"/>
                          <a:cs typeface="Times New Roman" panose="02020603050405020304" pitchFamily="18" charset="0"/>
                        </a:rPr>
                        <a:t>Gazetecilik</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70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74</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100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63</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90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40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40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100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40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100</a:t>
                      </a:r>
                    </a:p>
                  </a:txBody>
                  <a:tcPr marL="44450" marR="44450" marT="9525" marB="0" anchor="ctr"/>
                </a:tc>
                <a:extLst>
                  <a:ext uri="{0D108BD9-81ED-4DB2-BD59-A6C34878D82A}">
                    <a16:rowId xmlns:a16="http://schemas.microsoft.com/office/drawing/2014/main" val="2391547696"/>
                  </a:ext>
                </a:extLst>
              </a:tr>
              <a:tr h="306911">
                <a:tc>
                  <a:txBody>
                    <a:bodyPr/>
                    <a:lstStyle/>
                    <a:p>
                      <a:pPr>
                        <a:lnSpc>
                          <a:spcPct val="107000"/>
                        </a:lnSpc>
                      </a:pPr>
                      <a:r>
                        <a:rPr lang="tr-TR" sz="1100" dirty="0">
                          <a:effectLst/>
                          <a:latin typeface="Calibri" panose="020F0502020204030204" pitchFamily="34" charset="0"/>
                          <a:cs typeface="Times New Roman" panose="02020603050405020304" pitchFamily="18" charset="0"/>
                        </a:rPr>
                        <a:t>Halkla İlişkiler ve Reklamcılık</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70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74</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100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69</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99</a:t>
                      </a:r>
                    </a:p>
                  </a:txBody>
                  <a:tcPr marL="44450" marR="44450" marT="9525" marB="0" anchor="ctr"/>
                </a:tc>
                <a:tc>
                  <a:txBody>
                    <a:bodyPr/>
                    <a:lstStyle/>
                    <a:p>
                      <a:pPr>
                        <a:lnSpc>
                          <a:spcPct val="107000"/>
                        </a:lnSpc>
                        <a:spcAft>
                          <a:spcPts val="0"/>
                        </a:spcAft>
                      </a:pPr>
                      <a:r>
                        <a:rPr lang="tr-TR" sz="1200" dirty="0">
                          <a:effectLst/>
                        </a:rPr>
                        <a:t> 40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42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100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42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100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38426369"/>
                  </a:ext>
                </a:extLst>
              </a:tr>
              <a:tr h="306911">
                <a:tc>
                  <a:txBody>
                    <a:bodyPr/>
                    <a:lstStyle/>
                    <a:p>
                      <a:pPr>
                        <a:lnSpc>
                          <a:spcPct val="107000"/>
                        </a:lnSpc>
                      </a:pPr>
                      <a:r>
                        <a:rPr lang="tr-TR" sz="1100" dirty="0">
                          <a:effectLst/>
                          <a:latin typeface="Calibri" panose="020F0502020204030204" pitchFamily="34" charset="0"/>
                          <a:cs typeface="Times New Roman" panose="02020603050405020304" pitchFamily="18" charset="0"/>
                        </a:rPr>
                        <a:t>Radyo, Televizyon ve Sinema</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31</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31</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100</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31</a:t>
                      </a:r>
                    </a:p>
                  </a:txBody>
                  <a:tcPr marL="44450" marR="44450" marT="9525" marB="0" anchor="ctr"/>
                </a:tc>
                <a:tc>
                  <a:txBody>
                    <a:bodyPr/>
                    <a:lstStyle/>
                    <a:p>
                      <a:pPr>
                        <a:lnSpc>
                          <a:spcPct val="107000"/>
                        </a:lnSpc>
                      </a:pPr>
                      <a:r>
                        <a:rPr lang="tr-TR" sz="1100" dirty="0">
                          <a:effectLst/>
                          <a:latin typeface="Calibri" panose="020F0502020204030204" pitchFamily="34" charset="0"/>
                          <a:cs typeface="Times New Roman" panose="02020603050405020304" pitchFamily="18" charset="0"/>
                        </a:rPr>
                        <a:t>100</a:t>
                      </a:r>
                    </a:p>
                  </a:txBody>
                  <a:tcPr marL="44450" marR="44450" marT="9525" marB="0" anchor="ctr"/>
                </a:tc>
                <a:tc>
                  <a:txBody>
                    <a:bodyPr/>
                    <a:lstStyle/>
                    <a:p>
                      <a:pPr>
                        <a:lnSpc>
                          <a:spcPct val="107000"/>
                        </a:lnSpc>
                        <a:spcAft>
                          <a:spcPts val="0"/>
                        </a:spcAft>
                      </a:pPr>
                      <a:r>
                        <a:rPr lang="tr-TR" sz="1200" dirty="0">
                          <a:effectLst/>
                        </a:rPr>
                        <a:t> 31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31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100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31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100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48744075"/>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95281821"/>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4211108"/>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89311588"/>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31297703"/>
                  </a:ext>
                </a:extLst>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50411773"/>
                  </a:ext>
                </a:extLst>
              </a:tr>
              <a:tr h="319393">
                <a:tc>
                  <a:txBody>
                    <a:bodyPr/>
                    <a:lstStyle/>
                    <a:p>
                      <a:pPr algn="r">
                        <a:lnSpc>
                          <a:spcPct val="107000"/>
                        </a:lnSpc>
                        <a:spcAft>
                          <a:spcPts val="0"/>
                        </a:spcAft>
                      </a:pPr>
                      <a:r>
                        <a:rPr lang="tr-TR" sz="1200">
                          <a:effectLst/>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15915099"/>
                  </a:ext>
                </a:extLst>
              </a:tr>
            </a:tbl>
          </a:graphicData>
        </a:graphic>
      </p:graphicFrame>
    </p:spTree>
    <p:extLst>
      <p:ext uri="{BB962C8B-B14F-4D97-AF65-F5344CB8AC3E}">
        <p14:creationId xmlns:p14="http://schemas.microsoft.com/office/powerpoint/2010/main" val="352492891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4A0342-B3A5-7EA1-D1BA-B00206D3C120}"/>
              </a:ext>
            </a:extLst>
          </p:cNvPr>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 Müdürlük</a:t>
            </a:r>
          </a:p>
        </p:txBody>
      </p:sp>
      <p:graphicFrame>
        <p:nvGraphicFramePr>
          <p:cNvPr id="8" name="Tablo 7">
            <a:extLst>
              <a:ext uri="{FF2B5EF4-FFF2-40B4-BE49-F238E27FC236}">
                <a16:creationId xmlns:a16="http://schemas.microsoft.com/office/drawing/2014/main" id="{6BA3D8F0-5AD3-8F74-A07F-E1B14505F03C}"/>
              </a:ext>
            </a:extLst>
          </p:cNvPr>
          <p:cNvGraphicFramePr>
            <a:graphicFrameLocks noGrp="1"/>
          </p:cNvGraphicFramePr>
          <p:nvPr>
            <p:extLst>
              <p:ext uri="{D42A27DB-BD31-4B8C-83A1-F6EECF244321}">
                <p14:modId xmlns:p14="http://schemas.microsoft.com/office/powerpoint/2010/main" val="931921987"/>
              </p:ext>
            </p:extLst>
          </p:nvPr>
        </p:nvGraphicFramePr>
        <p:xfrm>
          <a:off x="361699" y="2084307"/>
          <a:ext cx="11516263" cy="2707612"/>
        </p:xfrm>
        <a:graphic>
          <a:graphicData uri="http://schemas.openxmlformats.org/drawingml/2006/table">
            <a:tbl>
              <a:tblPr firstRow="1" firstCol="1" bandRow="1">
                <a:tableStyleId>{5940675A-B579-460E-94D1-54222C63F5DA}</a:tableStyleId>
              </a:tblPr>
              <a:tblGrid>
                <a:gridCol w="5173079">
                  <a:extLst>
                    <a:ext uri="{9D8B030D-6E8A-4147-A177-3AD203B41FA5}">
                      <a16:colId xmlns:a16="http://schemas.microsoft.com/office/drawing/2014/main" val="3558825440"/>
                    </a:ext>
                  </a:extLst>
                </a:gridCol>
                <a:gridCol w="6343184">
                  <a:extLst>
                    <a:ext uri="{9D8B030D-6E8A-4147-A177-3AD203B41FA5}">
                      <a16:colId xmlns:a16="http://schemas.microsoft.com/office/drawing/2014/main" val="481897459"/>
                    </a:ext>
                  </a:extLst>
                </a:gridCol>
              </a:tblGrid>
              <a:tr h="504716">
                <a:tc>
                  <a:txBody>
                    <a:bodyPr/>
                    <a:lstStyle/>
                    <a:p>
                      <a:pPr marL="36000"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000" marR="0" lvl="0" indent="0" algn="ctr" defTabSz="914400" rtl="0" eaLnBrk="1" fontAlgn="auto" latinLnBrk="0" hangingPunct="1">
                        <a:lnSpc>
                          <a:spcPct val="150000"/>
                        </a:lnSpc>
                        <a:spcBef>
                          <a:spcPts val="0"/>
                        </a:spcBef>
                        <a:spcAft>
                          <a:spcPts val="0"/>
                        </a:spcAft>
                        <a:buClrTx/>
                        <a:buSzTx/>
                        <a:buFontTx/>
                        <a:buNone/>
                        <a:tabLst/>
                        <a:defRPr/>
                      </a:pPr>
                      <a:r>
                        <a:rPr lang="tr-TR" sz="2000" b="1" dirty="0" err="1">
                          <a:solidFill>
                            <a:srgbClr val="3333FF"/>
                          </a:solidFill>
                          <a:effectLst/>
                        </a:rPr>
                        <a:t>Ünvanı</a:t>
                      </a:r>
                      <a:r>
                        <a:rPr lang="tr-TR" sz="2000" b="1" dirty="0">
                          <a:solidFill>
                            <a:srgbClr val="3333FF"/>
                          </a:solidFill>
                          <a:effectLst/>
                        </a:rPr>
                        <a:t> Adı Soyadı</a:t>
                      </a:r>
                    </a:p>
                  </a:txBody>
                  <a:tcPr marL="0" marR="0" marT="0" marB="0" anchor="ctr"/>
                </a:tc>
                <a:extLst>
                  <a:ext uri="{0D108BD9-81ED-4DB2-BD59-A6C34878D82A}">
                    <a16:rowId xmlns:a16="http://schemas.microsoft.com/office/drawing/2014/main" val="3501158544"/>
                  </a:ext>
                </a:extLst>
              </a:tr>
              <a:tr h="504716">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a:t>
                      </a:r>
                    </a:p>
                  </a:txBody>
                  <a:tcPr marL="0" marR="0" marT="0" marB="0" anchor="ctr"/>
                </a:tc>
                <a:tc>
                  <a:txBody>
                    <a:bodyPr/>
                    <a:lstStyle/>
                    <a:p>
                      <a:pPr marL="36000" marR="0" lvl="0" indent="0" algn="l" defTabSz="914400" rtl="0" eaLnBrk="1" fontAlgn="auto" latinLnBrk="0" hangingPunct="1">
                        <a:lnSpc>
                          <a:spcPct val="150000"/>
                        </a:lnSpc>
                        <a:spcBef>
                          <a:spcPts val="0"/>
                        </a:spcBef>
                        <a:spcAft>
                          <a:spcPts val="0"/>
                        </a:spcAft>
                        <a:buClrTx/>
                        <a:buSzTx/>
                        <a:buFontTx/>
                        <a:buNone/>
                        <a:tabLst/>
                        <a:defRPr/>
                      </a:pPr>
                      <a:r>
                        <a:rPr lang="tr-TR" sz="2000" b="1" dirty="0">
                          <a:solidFill>
                            <a:srgbClr val="962E2E"/>
                          </a:solidFill>
                          <a:effectLst/>
                          <a:latin typeface="+mn-lt"/>
                        </a:rPr>
                        <a:t>Prof. Dr. Erdem TAŞDEMİR</a:t>
                      </a:r>
                    </a:p>
                  </a:txBody>
                  <a:tcPr marL="0" marR="0" marT="0" marB="0" anchor="ctr"/>
                </a:tc>
                <a:extLst>
                  <a:ext uri="{0D108BD9-81ED-4DB2-BD59-A6C34878D82A}">
                    <a16:rowId xmlns:a16="http://schemas.microsoft.com/office/drawing/2014/main" val="1395922710"/>
                  </a:ext>
                </a:extLst>
              </a:tr>
              <a:tr h="504716">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Dr. Öğr. Üyesi Mehmet Emir YILDIZ</a:t>
                      </a:r>
                    </a:p>
                  </a:txBody>
                  <a:tcPr marL="0" marR="0" marT="0" marB="0" anchor="ctr"/>
                </a:tc>
                <a:extLst>
                  <a:ext uri="{0D108BD9-81ED-4DB2-BD59-A6C34878D82A}">
                    <a16:rowId xmlns:a16="http://schemas.microsoft.com/office/drawing/2014/main" val="4036107159"/>
                  </a:ext>
                </a:extLst>
              </a:tr>
              <a:tr h="520963">
                <a:tc>
                  <a:txBody>
                    <a:bodyPr/>
                    <a:lstStyle/>
                    <a:p>
                      <a:pPr marL="36000" marR="0" indent="0" algn="l" defTabSz="914400" rtl="0" eaLnBrk="1" fontAlgn="auto" latinLnBrk="0" hangingPunct="1">
                        <a:lnSpc>
                          <a:spcPct val="150000"/>
                        </a:lnSpc>
                        <a:spcBef>
                          <a:spcPts val="0"/>
                        </a:spcBef>
                        <a:spcAft>
                          <a:spcPts val="0"/>
                        </a:spcAft>
                        <a:buClrTx/>
                        <a:buSzTx/>
                        <a:buFontTx/>
                        <a:buNone/>
                        <a:tabLst/>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defTabSz="914400" rtl="0" eaLnBrk="1" latinLnBrk="0" hangingPunct="1">
                        <a:lnSpc>
                          <a:spcPct val="150000"/>
                        </a:lnSpc>
                        <a:spcAft>
                          <a:spcPts val="0"/>
                        </a:spcAft>
                      </a:pPr>
                      <a:r>
                        <a:rPr lang="tr-TR" sz="2000" b="1" dirty="0">
                          <a:solidFill>
                            <a:srgbClr val="485793"/>
                          </a:solidFill>
                          <a:effectLst/>
                          <a:latin typeface="+mn-lt"/>
                          <a:ea typeface="Calibri" panose="020F0502020204030204" pitchFamily="34" charset="0"/>
                          <a:cs typeface="Calibri" panose="020F0502020204030204" pitchFamily="34" charset="0"/>
                        </a:rPr>
                        <a:t>Dr. Öğr. Üyesi Mahmut ERCAN</a:t>
                      </a:r>
                      <a:endParaRPr lang="tr-TR" sz="2000" b="1" kern="1200" dirty="0">
                        <a:solidFill>
                          <a:srgbClr val="485793"/>
                        </a:solidFill>
                        <a:effectLst/>
                        <a:latin typeface="+mn-lt"/>
                        <a:ea typeface="+mn-ea"/>
                        <a:cs typeface="+mn-cs"/>
                      </a:endParaRPr>
                    </a:p>
                  </a:txBody>
                  <a:tcPr marL="0" marR="0" marT="0" marB="0" anchor="ctr"/>
                </a:tc>
                <a:extLst>
                  <a:ext uri="{0D108BD9-81ED-4DB2-BD59-A6C34878D82A}">
                    <a16:rowId xmlns:a16="http://schemas.microsoft.com/office/drawing/2014/main" val="4209787686"/>
                  </a:ext>
                </a:extLst>
              </a:tr>
              <a:tr h="672501">
                <a:tc>
                  <a:txBody>
                    <a:bodyPr/>
                    <a:lstStyle/>
                    <a:p>
                      <a:pPr marL="36000" algn="l" rtl="0">
                        <a:lnSpc>
                          <a:spcPct val="100000"/>
                        </a:lnSpc>
                        <a:spcAft>
                          <a:spcPts val="0"/>
                        </a:spcAft>
                      </a:pPr>
                      <a:r>
                        <a:rPr lang="tr-TR" sz="2000" dirty="0">
                          <a:effectLst/>
                        </a:rPr>
                        <a:t>Fakülte </a:t>
                      </a:r>
                      <a:r>
                        <a:rPr lang="tr-TR" sz="2000" baseline="0" dirty="0">
                          <a:effectLst/>
                        </a:rPr>
                        <a:t>Sekreteri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000" indent="0" algn="l">
                        <a:lnSpc>
                          <a:spcPct val="100000"/>
                        </a:lnSpc>
                        <a:spcAft>
                          <a:spcPts val="0"/>
                        </a:spcAft>
                      </a:pPr>
                      <a:r>
                        <a:rPr lang="tr-TR" sz="2000" b="1" dirty="0">
                          <a:solidFill>
                            <a:schemeClr val="tx1"/>
                          </a:solidFill>
                          <a:effectLst/>
                          <a:latin typeface="+mn-lt"/>
                          <a:ea typeface="Calibri" panose="020F0502020204030204" pitchFamily="34" charset="0"/>
                          <a:cs typeface="Calibri" panose="020F0502020204030204" pitchFamily="34" charset="0"/>
                        </a:rPr>
                        <a:t>Zeki KARADAĞ</a:t>
                      </a:r>
                    </a:p>
                  </a:txBody>
                  <a:tcPr marL="0" marR="0" marT="0" marB="0" anchor="ctr"/>
                </a:tc>
                <a:extLst>
                  <a:ext uri="{0D108BD9-81ED-4DB2-BD59-A6C34878D82A}">
                    <a16:rowId xmlns:a16="http://schemas.microsoft.com/office/drawing/2014/main" val="2877434001"/>
                  </a:ext>
                </a:extLst>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a:t>
            </a:fld>
            <a:endParaRPr lang="tr-TR"/>
          </a:p>
        </p:txBody>
      </p:sp>
    </p:spTree>
    <p:extLst>
      <p:ext uri="{BB962C8B-B14F-4D97-AF65-F5344CB8AC3E}">
        <p14:creationId xmlns:p14="http://schemas.microsoft.com/office/powerpoint/2010/main" val="1376633798"/>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40</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3195019154"/>
              </p:ext>
            </p:extLst>
          </p:nvPr>
        </p:nvGraphicFramePr>
        <p:xfrm>
          <a:off x="307441" y="1997764"/>
          <a:ext cx="11480369" cy="3816627"/>
        </p:xfrm>
        <a:graphic>
          <a:graphicData uri="http://schemas.openxmlformats.org/drawingml/2006/table">
            <a:tbl>
              <a:tblPr firstRow="1" firstCol="1" lastRow="1" lastCol="1" bandRow="1" bandCol="1">
                <a:tableStyleId>{5940675A-B579-460E-94D1-54222C63F5DA}</a:tableStyleId>
              </a:tblPr>
              <a:tblGrid>
                <a:gridCol w="3128486">
                  <a:extLst>
                    <a:ext uri="{9D8B030D-6E8A-4147-A177-3AD203B41FA5}">
                      <a16:colId xmlns:a16="http://schemas.microsoft.com/office/drawing/2014/main" val="3354496488"/>
                    </a:ext>
                  </a:extLst>
                </a:gridCol>
                <a:gridCol w="4403464">
                  <a:extLst>
                    <a:ext uri="{9D8B030D-6E8A-4147-A177-3AD203B41FA5}">
                      <a16:colId xmlns:a16="http://schemas.microsoft.com/office/drawing/2014/main" val="2304036904"/>
                    </a:ext>
                  </a:extLst>
                </a:gridCol>
                <a:gridCol w="2068220">
                  <a:extLst>
                    <a:ext uri="{9D8B030D-6E8A-4147-A177-3AD203B41FA5}">
                      <a16:colId xmlns:a16="http://schemas.microsoft.com/office/drawing/2014/main" val="3493477180"/>
                    </a:ext>
                  </a:extLst>
                </a:gridCol>
                <a:gridCol w="1880199">
                  <a:extLst>
                    <a:ext uri="{9D8B030D-6E8A-4147-A177-3AD203B41FA5}">
                      <a16:colId xmlns:a16="http://schemas.microsoft.com/office/drawing/2014/main" val="2986900398"/>
                    </a:ext>
                  </a:extLst>
                </a:gridCol>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77316732"/>
                  </a:ext>
                </a:extLst>
              </a:tr>
              <a:tr h="288383">
                <a:tc rowSpan="4">
                  <a:txBody>
                    <a:bodyPr/>
                    <a:lstStyle/>
                    <a:p>
                      <a:pPr algn="ctr">
                        <a:lnSpc>
                          <a:spcPct val="107000"/>
                        </a:lnSpc>
                        <a:spcAft>
                          <a:spcPts val="800"/>
                        </a:spcAft>
                      </a:pPr>
                      <a:r>
                        <a:rPr lang="tr-TR" sz="1400" b="1" dirty="0">
                          <a:effectLst/>
                        </a:rPr>
                        <a:t>Gazetecilik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377,921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356,546</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609338762"/>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r>
                        <a:rPr lang="tr-TR" sz="14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275,202</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r>
                        <a:rPr lang="tr-TR" sz="14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272,304</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3357246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518837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4150061902"/>
                  </a:ext>
                </a:extLst>
              </a:tr>
              <a:tr h="288383">
                <a:tc rowSpan="4">
                  <a:txBody>
                    <a:bodyPr/>
                    <a:lstStyle/>
                    <a:p>
                      <a:pPr algn="ctr">
                        <a:lnSpc>
                          <a:spcPct val="107000"/>
                        </a:lnSpc>
                        <a:spcAft>
                          <a:spcPts val="800"/>
                        </a:spcAft>
                      </a:pPr>
                      <a:r>
                        <a:rPr lang="tr-TR" sz="1400" b="1" dirty="0">
                          <a:effectLst/>
                        </a:rPr>
                        <a:t> Halkla İlişkiler ve Reklamcılık</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400,871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335,856</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587641909"/>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r>
                        <a:rPr lang="tr-TR" sz="14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289,432</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r>
                        <a:rPr lang="tr-TR" sz="14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286,614</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3018667323"/>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182014713"/>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228054606"/>
                  </a:ext>
                </a:extLst>
              </a:tr>
              <a:tr h="288383">
                <a:tc rowSpan="4">
                  <a:txBody>
                    <a:bodyPr/>
                    <a:lstStyle/>
                    <a:p>
                      <a:pPr algn="ctr">
                        <a:lnSpc>
                          <a:spcPct val="107000"/>
                        </a:lnSpc>
                        <a:spcAft>
                          <a:spcPts val="800"/>
                        </a:spcAft>
                      </a:pPr>
                      <a:r>
                        <a:rPr lang="tr-TR" sz="1400" b="1" dirty="0">
                          <a:effectLst/>
                        </a:rPr>
                        <a:t>Radyo, Televizyon ve Sinema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366,284</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376,187 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139802616"/>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r>
                        <a:rPr lang="tr-TR" sz="14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294,262</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r>
                        <a:rPr lang="tr-TR" sz="1400" b="1" i="0" u="none" strike="noStrike" kern="1200" dirty="0">
                          <a:solidFill>
                            <a:schemeClr val="tx1"/>
                          </a:solidFill>
                          <a:effectLst/>
                          <a:latin typeface="Times New Roman" panose="02020603050405020304" pitchFamily="18" charset="0"/>
                          <a:ea typeface="+mn-ea"/>
                          <a:cs typeface="Times New Roman" panose="02020603050405020304" pitchFamily="18" charset="0"/>
                        </a:rPr>
                        <a:t>286,865</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932934530"/>
                  </a:ext>
                </a:extLst>
              </a:tr>
              <a:tr h="288383">
                <a:tc vMerge="1">
                  <a:txBody>
                    <a:bodyPr/>
                    <a:lstStyle/>
                    <a:p>
                      <a:endParaRPr lang="tr-TR"/>
                    </a:p>
                  </a:txBody>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834332450"/>
                  </a:ext>
                </a:extLst>
              </a:tr>
              <a:tr h="29227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a:effectLst/>
                          <a:latin typeface="Times New Roman" panose="02020603050405020304" pitchFamily="18" charset="0"/>
                          <a:cs typeface="Times New Roman" panose="02020603050405020304" pitchFamily="18" charset="0"/>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Times New Roman" panose="02020603050405020304" pitchFamily="18" charset="0"/>
                          <a:cs typeface="Times New Roman" panose="02020603050405020304" pitchFamily="18" charset="0"/>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7620" marR="7620" marT="7620" marB="0" anchor="ctr"/>
                </a:tc>
                <a:extLst>
                  <a:ext uri="{0D108BD9-81ED-4DB2-BD59-A6C34878D82A}">
                    <a16:rowId xmlns:a16="http://schemas.microsoft.com/office/drawing/2014/main" val="2537907692"/>
                  </a:ext>
                </a:extLst>
              </a:tr>
            </a:tbl>
          </a:graphicData>
        </a:graphic>
      </p:graphicFrame>
      <p:sp>
        <p:nvSpPr>
          <p:cNvPr id="8" name="Metin kutusu 7"/>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387067496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6" y="805070"/>
            <a:ext cx="10426148" cy="576469"/>
          </a:xfrm>
        </p:spPr>
        <p:txBody>
          <a:bodyPr>
            <a:noAutofit/>
          </a:bodyPr>
          <a:lstStyle/>
          <a:p>
            <a:pPr algn="ctr"/>
            <a:r>
              <a:rPr lang="tr-TR" sz="3200" b="1" dirty="0">
                <a:solidFill>
                  <a:srgbClr val="0066FF"/>
                </a:solidFill>
              </a:rPr>
              <a:t>Yatay Geçiş Yapan Öğrenci Sayısı </a:t>
            </a:r>
            <a:r>
              <a:rPr lang="tr-TR" sz="3200" b="1" dirty="0">
                <a:solidFill>
                  <a:srgbClr val="FF0000"/>
                </a:solidFill>
              </a:rPr>
              <a:t>(G.A.N.O. ile) </a:t>
            </a:r>
            <a:r>
              <a:rPr lang="tr-TR" sz="3200" b="1" dirty="0">
                <a:solidFill>
                  <a:srgbClr val="0066FF"/>
                </a:solidFill>
              </a:rPr>
              <a:t> </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959842121"/>
              </p:ext>
            </p:extLst>
          </p:nvPr>
        </p:nvGraphicFramePr>
        <p:xfrm>
          <a:off x="367749" y="2057401"/>
          <a:ext cx="11509514" cy="3510950"/>
        </p:xfrm>
        <a:graphic>
          <a:graphicData uri="http://schemas.openxmlformats.org/drawingml/2006/table">
            <a:tbl>
              <a:tblPr>
                <a:tableStyleId>{BDBED569-4797-4DF1-A0F4-6AAB3CD982D8}</a:tableStyleId>
              </a:tblPr>
              <a:tblGrid>
                <a:gridCol w="3106550">
                  <a:extLst>
                    <a:ext uri="{9D8B030D-6E8A-4147-A177-3AD203B41FA5}">
                      <a16:colId xmlns:a16="http://schemas.microsoft.com/office/drawing/2014/main" val="760475108"/>
                    </a:ext>
                  </a:extLst>
                </a:gridCol>
                <a:gridCol w="3058898">
                  <a:extLst>
                    <a:ext uri="{9D8B030D-6E8A-4147-A177-3AD203B41FA5}">
                      <a16:colId xmlns:a16="http://schemas.microsoft.com/office/drawing/2014/main" val="1517385474"/>
                    </a:ext>
                  </a:extLst>
                </a:gridCol>
                <a:gridCol w="1257427">
                  <a:extLst>
                    <a:ext uri="{9D8B030D-6E8A-4147-A177-3AD203B41FA5}">
                      <a16:colId xmlns:a16="http://schemas.microsoft.com/office/drawing/2014/main" val="631616098"/>
                    </a:ext>
                  </a:extLst>
                </a:gridCol>
                <a:gridCol w="1439957">
                  <a:extLst>
                    <a:ext uri="{9D8B030D-6E8A-4147-A177-3AD203B41FA5}">
                      <a16:colId xmlns:a16="http://schemas.microsoft.com/office/drawing/2014/main" val="2137392682"/>
                    </a:ext>
                  </a:extLst>
                </a:gridCol>
                <a:gridCol w="1277708">
                  <a:extLst>
                    <a:ext uri="{9D8B030D-6E8A-4147-A177-3AD203B41FA5}">
                      <a16:colId xmlns:a16="http://schemas.microsoft.com/office/drawing/2014/main" val="1163182823"/>
                    </a:ext>
                  </a:extLst>
                </a:gridCol>
                <a:gridCol w="1368974">
                  <a:extLst>
                    <a:ext uri="{9D8B030D-6E8A-4147-A177-3AD203B41FA5}">
                      <a16:colId xmlns:a16="http://schemas.microsoft.com/office/drawing/2014/main" val="1069248377"/>
                    </a:ext>
                  </a:extLst>
                </a:gridCol>
              </a:tblGrid>
              <a:tr h="39584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Ana Bilim - Sanat Dalı/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328869437"/>
                  </a:ext>
                </a:extLst>
              </a:tr>
              <a:tr h="56924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00341925"/>
                  </a:ext>
                </a:extLst>
              </a:tr>
              <a:tr h="436161">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Gazetecilik</a:t>
                      </a:r>
                    </a:p>
                  </a:txBody>
                  <a:tcPr marL="3810" marR="3810" marT="3810" marB="0" anchor="ctr"/>
                </a:tc>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Gazetecilik</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a:t>
                      </a:r>
                    </a:p>
                  </a:txBody>
                  <a:tcPr marL="0" marR="0" marT="0" marB="0" anchor="ctr"/>
                </a:tc>
                <a:tc>
                  <a:txBody>
                    <a:bodyPr/>
                    <a:lstStyle/>
                    <a:p>
                      <a:pPr algn="ct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rPr>
                        <a:t>3 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154780784"/>
                  </a:ext>
                </a:extLst>
              </a:tr>
              <a:tr h="422967">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Halkla İlişkiler ve Reklamcılık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b="1" dirty="0">
                          <a:solidFill>
                            <a:srgbClr val="FF0000"/>
                          </a:solidFill>
                          <a:effectLst/>
                          <a:latin typeface="Calibri" panose="020F0502020204030204" pitchFamily="34" charset="0"/>
                          <a:cs typeface="Times New Roman" panose="02020603050405020304" pitchFamily="18" charset="0"/>
                        </a:rPr>
                        <a:t>Halkla İlişkiler ve Reklamcılık</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a:t>
                      </a:r>
                    </a:p>
                  </a:txBody>
                  <a:tcPr marL="0" marR="0" marT="0" marB="0" anchor="ctr"/>
                </a:tc>
                <a:tc>
                  <a:txBody>
                    <a:bodyPr/>
                    <a:lstStyle/>
                    <a:p>
                      <a:pPr algn="ct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a:t>
                      </a:r>
                    </a:p>
                  </a:txBody>
                  <a:tcPr marL="0" marR="0" marT="0" marB="0" anchor="ctr"/>
                </a:tc>
                <a:tc>
                  <a:txBody>
                    <a:bodyPr/>
                    <a:lstStyle/>
                    <a:p>
                      <a:pPr algn="ct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63282163"/>
                  </a:ext>
                </a:extLst>
              </a:tr>
              <a:tr h="422967">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Radyo, Televizyon ve Sinema</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b="1" dirty="0">
                          <a:solidFill>
                            <a:srgbClr val="FF0000"/>
                          </a:solidFill>
                          <a:effectLst/>
                          <a:latin typeface="Calibri" panose="020F0502020204030204" pitchFamily="34" charset="0"/>
                          <a:cs typeface="Times New Roman" panose="02020603050405020304" pitchFamily="18" charset="0"/>
                        </a:rPr>
                        <a:t>Radyo, Televizyon ve Sinema</a:t>
                      </a:r>
                    </a:p>
                  </a:txBody>
                  <a:tcPr marL="3810" marR="3810" marT="3810" marB="0" anchor="ctr"/>
                </a:tc>
                <a:tc>
                  <a:txBody>
                    <a:bodyPr/>
                    <a:lstStyle/>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893492090"/>
                  </a:ext>
                </a:extLst>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45728655"/>
                  </a:ext>
                </a:extLst>
              </a:tr>
              <a:tr h="417835">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3626354"/>
                  </a:ext>
                </a:extLst>
              </a:tr>
              <a:tr h="422967">
                <a:tc>
                  <a:txBody>
                    <a:bodyPr/>
                    <a:lstStyle/>
                    <a:p>
                      <a:pPr algn="r">
                        <a:lnSpc>
                          <a:spcPct val="107000"/>
                        </a:lnSpc>
                        <a:spcAft>
                          <a:spcPts val="0"/>
                        </a:spcAft>
                      </a:pPr>
                      <a:r>
                        <a:rPr lang="tr-TR" sz="1600" b="1">
                          <a:solidFill>
                            <a:srgbClr val="FF0000"/>
                          </a:solidFill>
                          <a:effectLst/>
                        </a:rPr>
                        <a:t> 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44766041"/>
                  </a:ext>
                </a:extLst>
              </a:tr>
            </a:tbl>
          </a:graphicData>
        </a:graphic>
      </p:graphicFrame>
      <p:sp>
        <p:nvSpPr>
          <p:cNvPr id="6" name="Metin kutusu 5"/>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spTree>
    <p:extLst>
      <p:ext uri="{BB962C8B-B14F-4D97-AF65-F5344CB8AC3E}">
        <p14:creationId xmlns:p14="http://schemas.microsoft.com/office/powerpoint/2010/main" val="2011331830"/>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834109"/>
            <a:ext cx="10595113" cy="607290"/>
          </a:xfrm>
        </p:spPr>
        <p:txBody>
          <a:bodyPr>
            <a:noAutofit/>
          </a:bodyPr>
          <a:lstStyle/>
          <a:p>
            <a:pPr algn="ctr"/>
            <a:r>
              <a:rPr lang="tr-TR" sz="2800" b="1" dirty="0">
                <a:solidFill>
                  <a:srgbClr val="0066FF"/>
                </a:solidFill>
              </a:rPr>
              <a:t>Yatay Geçiş Yapan Öğrenci Sayısı </a:t>
            </a:r>
            <a:r>
              <a:rPr lang="tr-TR" sz="2800" b="1" dirty="0">
                <a:solidFill>
                  <a:srgbClr val="FF0000"/>
                </a:solidFill>
              </a:rPr>
              <a:t>(Merkezi Yerleştirme Puanı ile) </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42</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4261564186"/>
              </p:ext>
            </p:extLst>
          </p:nvPr>
        </p:nvGraphicFramePr>
        <p:xfrm>
          <a:off x="330956" y="1970760"/>
          <a:ext cx="11509512" cy="3366338"/>
        </p:xfrm>
        <a:graphic>
          <a:graphicData uri="http://schemas.openxmlformats.org/drawingml/2006/table">
            <a:tbl>
              <a:tblPr>
                <a:tableStyleId>{BDBED569-4797-4DF1-A0F4-6AAB3CD982D8}</a:tableStyleId>
              </a:tblPr>
              <a:tblGrid>
                <a:gridCol w="2698781">
                  <a:extLst>
                    <a:ext uri="{9D8B030D-6E8A-4147-A177-3AD203B41FA5}">
                      <a16:colId xmlns:a16="http://schemas.microsoft.com/office/drawing/2014/main" val="481206611"/>
                    </a:ext>
                  </a:extLst>
                </a:gridCol>
                <a:gridCol w="3601685">
                  <a:extLst>
                    <a:ext uri="{9D8B030D-6E8A-4147-A177-3AD203B41FA5}">
                      <a16:colId xmlns:a16="http://schemas.microsoft.com/office/drawing/2014/main" val="1001607330"/>
                    </a:ext>
                  </a:extLst>
                </a:gridCol>
                <a:gridCol w="1329547">
                  <a:extLst>
                    <a:ext uri="{9D8B030D-6E8A-4147-A177-3AD203B41FA5}">
                      <a16:colId xmlns:a16="http://schemas.microsoft.com/office/drawing/2014/main" val="1652277239"/>
                    </a:ext>
                  </a:extLst>
                </a:gridCol>
                <a:gridCol w="1260094">
                  <a:extLst>
                    <a:ext uri="{9D8B030D-6E8A-4147-A177-3AD203B41FA5}">
                      <a16:colId xmlns:a16="http://schemas.microsoft.com/office/drawing/2014/main" val="3576806662"/>
                    </a:ext>
                  </a:extLst>
                </a:gridCol>
                <a:gridCol w="1289859">
                  <a:extLst>
                    <a:ext uri="{9D8B030D-6E8A-4147-A177-3AD203B41FA5}">
                      <a16:colId xmlns:a16="http://schemas.microsoft.com/office/drawing/2014/main" val="2380808450"/>
                    </a:ext>
                  </a:extLst>
                </a:gridCol>
                <a:gridCol w="1329546">
                  <a:extLst>
                    <a:ext uri="{9D8B030D-6E8A-4147-A177-3AD203B41FA5}">
                      <a16:colId xmlns:a16="http://schemas.microsoft.com/office/drawing/2014/main" val="12646352"/>
                    </a:ext>
                  </a:extLst>
                </a:gridCol>
              </a:tblGrid>
              <a:tr h="383045">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3639836775"/>
                  </a:ext>
                </a:extLst>
              </a:tr>
              <a:tr h="5187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293010335"/>
                  </a:ext>
                </a:extLst>
              </a:tr>
              <a:tr h="422060">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Gazetecilik</a:t>
                      </a:r>
                    </a:p>
                  </a:txBody>
                  <a:tcPr marL="3810" marR="3810" marT="3810" marB="0" anchor="ctr"/>
                </a:tc>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Gazetecilik</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3</a:t>
                      </a:r>
                    </a:p>
                  </a:txBody>
                  <a:tcPr marL="0" marR="0" marT="0" marB="0" anchor="ctr"/>
                </a:tc>
                <a:tc>
                  <a:txBody>
                    <a:bodyPr/>
                    <a:lstStyle/>
                    <a:p>
                      <a:pPr algn="ct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a:t>
                      </a: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90434803"/>
                  </a:ext>
                </a:extLst>
              </a:tr>
              <a:tr h="404325">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Halkla İlişkiler ve Reklamcılık</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b="1" dirty="0">
                          <a:solidFill>
                            <a:srgbClr val="FF0000"/>
                          </a:solidFill>
                          <a:effectLst/>
                          <a:latin typeface="Calibri" panose="020F0502020204030204" pitchFamily="34" charset="0"/>
                          <a:cs typeface="Times New Roman" panose="02020603050405020304" pitchFamily="18" charset="0"/>
                        </a:rPr>
                        <a:t>Halkla İlişkiler ve Reklamcılık</a:t>
                      </a:r>
                    </a:p>
                  </a:txBody>
                  <a:tcPr marL="3810" marR="3810" marT="381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19920611"/>
                  </a:ext>
                </a:extLst>
              </a:tr>
              <a:tr h="409290">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Radyo, Televizyon ve Sinema</a:t>
                      </a:r>
                    </a:p>
                  </a:txBody>
                  <a:tcPr marL="3810" marR="3810" marT="381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600" b="1" dirty="0">
                          <a:solidFill>
                            <a:srgbClr val="FF0000"/>
                          </a:solidFill>
                          <a:effectLst/>
                          <a:latin typeface="Calibri" panose="020F0502020204030204" pitchFamily="34" charset="0"/>
                          <a:cs typeface="Times New Roman" panose="02020603050405020304" pitchFamily="18" charset="0"/>
                        </a:rPr>
                        <a:t>Radyo, Televizyon ve Sinema</a:t>
                      </a:r>
                    </a:p>
                  </a:txBody>
                  <a:tcPr marL="3810" marR="3810" marT="3810" marB="0" anchor="ctr"/>
                </a:tc>
                <a:tc>
                  <a:txBody>
                    <a:bodyPr/>
                    <a:lstStyle/>
                    <a:p>
                      <a:pPr algn="ctr">
                        <a:lnSpc>
                          <a:spcPct val="107000"/>
                        </a:lnSpc>
                        <a:spcAft>
                          <a:spcPts val="0"/>
                        </a:spcAft>
                      </a:pP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05334478"/>
                  </a:ext>
                </a:extLst>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025332878"/>
                  </a:ext>
                </a:extLst>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6626502"/>
                  </a:ext>
                </a:extLst>
              </a:tr>
              <a:tr h="409290">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 7</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 9</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07435516"/>
                  </a:ext>
                </a:extLst>
              </a:tr>
            </a:tbl>
          </a:graphicData>
        </a:graphic>
      </p:graphicFrame>
    </p:spTree>
    <p:extLst>
      <p:ext uri="{BB962C8B-B14F-4D97-AF65-F5344CB8AC3E}">
        <p14:creationId xmlns:p14="http://schemas.microsoft.com/office/powerpoint/2010/main" val="77136325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0492" y="807725"/>
            <a:ext cx="10595113" cy="533255"/>
          </a:xfrm>
        </p:spPr>
        <p:txBody>
          <a:bodyPr>
            <a:noAutofit/>
          </a:bodyPr>
          <a:lstStyle/>
          <a:p>
            <a:pPr algn="ctr"/>
            <a:r>
              <a:rPr lang="tr-TR" sz="3200" b="1" dirty="0">
                <a:solidFill>
                  <a:srgbClr val="0066FF"/>
                </a:solidFill>
              </a:rPr>
              <a:t>Özel Öğrencilik Hakkını Kullanan Öğrenci Sayısı </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43</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5" name="Tablo 4"/>
          <p:cNvGraphicFramePr>
            <a:graphicFrameLocks noGrp="1"/>
          </p:cNvGraphicFramePr>
          <p:nvPr>
            <p:extLst>
              <p:ext uri="{D42A27DB-BD31-4B8C-83A1-F6EECF244321}">
                <p14:modId xmlns:p14="http://schemas.microsoft.com/office/powerpoint/2010/main" val="2177880720"/>
              </p:ext>
            </p:extLst>
          </p:nvPr>
        </p:nvGraphicFramePr>
        <p:xfrm>
          <a:off x="606287" y="2057402"/>
          <a:ext cx="11270973" cy="3157677"/>
        </p:xfrm>
        <a:graphic>
          <a:graphicData uri="http://schemas.openxmlformats.org/drawingml/2006/table">
            <a:tbl>
              <a:tblPr>
                <a:tableStyleId>{BDBED569-4797-4DF1-A0F4-6AAB3CD982D8}</a:tableStyleId>
              </a:tblPr>
              <a:tblGrid>
                <a:gridCol w="2653168">
                  <a:extLst>
                    <a:ext uri="{9D8B030D-6E8A-4147-A177-3AD203B41FA5}">
                      <a16:colId xmlns:a16="http://schemas.microsoft.com/office/drawing/2014/main" val="3079373697"/>
                    </a:ext>
                  </a:extLst>
                </a:gridCol>
                <a:gridCol w="3337069">
                  <a:extLst>
                    <a:ext uri="{9D8B030D-6E8A-4147-A177-3AD203B41FA5}">
                      <a16:colId xmlns:a16="http://schemas.microsoft.com/office/drawing/2014/main" val="3768900691"/>
                    </a:ext>
                  </a:extLst>
                </a:gridCol>
                <a:gridCol w="1297378">
                  <a:extLst>
                    <a:ext uri="{9D8B030D-6E8A-4147-A177-3AD203B41FA5}">
                      <a16:colId xmlns:a16="http://schemas.microsoft.com/office/drawing/2014/main" val="3542751760"/>
                    </a:ext>
                  </a:extLst>
                </a:gridCol>
                <a:gridCol w="1479822">
                  <a:extLst>
                    <a:ext uri="{9D8B030D-6E8A-4147-A177-3AD203B41FA5}">
                      <a16:colId xmlns:a16="http://schemas.microsoft.com/office/drawing/2014/main" val="2623053532"/>
                    </a:ext>
                  </a:extLst>
                </a:gridCol>
                <a:gridCol w="1256835">
                  <a:extLst>
                    <a:ext uri="{9D8B030D-6E8A-4147-A177-3AD203B41FA5}">
                      <a16:colId xmlns:a16="http://schemas.microsoft.com/office/drawing/2014/main" val="1244714129"/>
                    </a:ext>
                  </a:extLst>
                </a:gridCol>
                <a:gridCol w="1246701">
                  <a:extLst>
                    <a:ext uri="{9D8B030D-6E8A-4147-A177-3AD203B41FA5}">
                      <a16:colId xmlns:a16="http://schemas.microsoft.com/office/drawing/2014/main" val="1764914344"/>
                    </a:ext>
                  </a:extLst>
                </a:gridCol>
              </a:tblGrid>
              <a:tr h="354966">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extLst>
                  <a:ext uri="{0D108BD9-81ED-4DB2-BD59-A6C34878D82A}">
                    <a16:rowId xmlns:a16="http://schemas.microsoft.com/office/drawing/2014/main" val="1455210029"/>
                  </a:ext>
                </a:extLst>
              </a:tr>
              <a:tr h="450905">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89685148"/>
                  </a:ext>
                </a:extLst>
              </a:tr>
              <a:tr h="391121">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39284871"/>
                  </a:ext>
                </a:extLst>
              </a:tr>
              <a:tr h="374686">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98467589"/>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1655418"/>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3640517"/>
                  </a:ext>
                </a:extLst>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338936943"/>
                  </a:ext>
                </a:extLst>
              </a:tr>
              <a:tr h="379289">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833762868"/>
                  </a:ext>
                </a:extLst>
              </a:tr>
            </a:tbl>
          </a:graphicData>
        </a:graphic>
      </p:graphicFrame>
    </p:spTree>
    <p:extLst>
      <p:ext uri="{BB962C8B-B14F-4D97-AF65-F5344CB8AC3E}">
        <p14:creationId xmlns:p14="http://schemas.microsoft.com/office/powerpoint/2010/main" val="3999489203"/>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770007"/>
            <a:ext cx="10595113" cy="579581"/>
          </a:xfrm>
        </p:spPr>
        <p:txBody>
          <a:bodyPr>
            <a:noAutofit/>
          </a:bodyPr>
          <a:lstStyle/>
          <a:p>
            <a:pPr algn="ctr">
              <a:lnSpc>
                <a:spcPct val="107000"/>
              </a:lnSpc>
              <a:spcAft>
                <a:spcPts val="0"/>
              </a:spcAft>
            </a:pPr>
            <a:r>
              <a:rPr lang="tr-TR" sz="3200" b="1" dirty="0">
                <a:solidFill>
                  <a:srgbClr val="0066FF"/>
                </a:solidFill>
              </a:rPr>
              <a:t>Kayıt Donduran Öğrenci Sayısı</a:t>
            </a:r>
            <a:endParaRPr lang="tr-TR" sz="3200" b="1" dirty="0">
              <a:solidFill>
                <a:srgbClr val="0066FF"/>
              </a:solidFill>
              <a:ea typeface="Calibri" panose="020F0502020204030204" pitchFamily="34" charset="0"/>
              <a:cs typeface="Times New Roman" panose="02020603050405020304" pitchFamily="18" charset="0"/>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44</a:t>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p>
        </p:txBody>
      </p:sp>
      <p:graphicFrame>
        <p:nvGraphicFramePr>
          <p:cNvPr id="7" name="Tablo 6"/>
          <p:cNvGraphicFramePr>
            <a:graphicFrameLocks noGrp="1"/>
          </p:cNvGraphicFramePr>
          <p:nvPr>
            <p:extLst>
              <p:ext uri="{D42A27DB-BD31-4B8C-83A1-F6EECF244321}">
                <p14:modId xmlns:p14="http://schemas.microsoft.com/office/powerpoint/2010/main" val="1028520819"/>
              </p:ext>
            </p:extLst>
          </p:nvPr>
        </p:nvGraphicFramePr>
        <p:xfrm>
          <a:off x="477079" y="1987827"/>
          <a:ext cx="11459818" cy="3007129"/>
        </p:xfrm>
        <a:graphic>
          <a:graphicData uri="http://schemas.openxmlformats.org/drawingml/2006/table">
            <a:tbl>
              <a:tblPr>
                <a:tableStyleId>{BDBED569-4797-4DF1-A0F4-6AAB3CD982D8}</a:tableStyleId>
              </a:tblPr>
              <a:tblGrid>
                <a:gridCol w="3147850">
                  <a:extLst>
                    <a:ext uri="{9D8B030D-6E8A-4147-A177-3AD203B41FA5}">
                      <a16:colId xmlns:a16="http://schemas.microsoft.com/office/drawing/2014/main" val="168006902"/>
                    </a:ext>
                  </a:extLst>
                </a:gridCol>
                <a:gridCol w="4227994">
                  <a:extLst>
                    <a:ext uri="{9D8B030D-6E8A-4147-A177-3AD203B41FA5}">
                      <a16:colId xmlns:a16="http://schemas.microsoft.com/office/drawing/2014/main" val="226199300"/>
                    </a:ext>
                  </a:extLst>
                </a:gridCol>
                <a:gridCol w="2047131">
                  <a:extLst>
                    <a:ext uri="{9D8B030D-6E8A-4147-A177-3AD203B41FA5}">
                      <a16:colId xmlns:a16="http://schemas.microsoft.com/office/drawing/2014/main" val="2852383516"/>
                    </a:ext>
                  </a:extLst>
                </a:gridCol>
                <a:gridCol w="2036843">
                  <a:extLst>
                    <a:ext uri="{9D8B030D-6E8A-4147-A177-3AD203B41FA5}">
                      <a16:colId xmlns:a16="http://schemas.microsoft.com/office/drawing/2014/main" val="1320489265"/>
                    </a:ext>
                  </a:extLst>
                </a:gridCol>
              </a:tblGrid>
              <a:tr h="552173">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b="1" dirty="0">
                          <a:solidFill>
                            <a:srgbClr val="FF0000"/>
                          </a:solidFill>
                          <a:effectLst/>
                        </a:rPr>
                        <a:t> 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2024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2025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06202430"/>
                  </a:ext>
                </a:extLst>
              </a:tr>
              <a:tr h="488590">
                <a:tc>
                  <a:txBody>
                    <a:bodyPr/>
                    <a:lstStyle/>
                    <a:p>
                      <a:pPr>
                        <a:lnSpc>
                          <a:spcPct val="107000"/>
                        </a:lnSpc>
                        <a:spcAft>
                          <a:spcPts val="0"/>
                        </a:spcAft>
                      </a:pPr>
                      <a:r>
                        <a:rPr lang="tr-TR" sz="1800" b="1" dirty="0">
                          <a:solidFill>
                            <a:srgbClr val="FF0000"/>
                          </a:solidFill>
                          <a:effectLst/>
                        </a:rPr>
                        <a:t> Gazetecilik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Gazetecilik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3</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3</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078551698"/>
                  </a:ext>
                </a:extLst>
              </a:tr>
              <a:tr h="488590">
                <a:tc>
                  <a:txBody>
                    <a:bodyPr/>
                    <a:lstStyle/>
                    <a:p>
                      <a:pPr>
                        <a:lnSpc>
                          <a:spcPct val="107000"/>
                        </a:lnSpc>
                        <a:spcAft>
                          <a:spcPts val="0"/>
                        </a:spcAft>
                      </a:pPr>
                      <a:r>
                        <a:rPr lang="tr-TR" sz="1800" b="1" dirty="0">
                          <a:solidFill>
                            <a:srgbClr val="FF0000"/>
                          </a:solidFill>
                          <a:effectLst/>
                        </a:rPr>
                        <a:t> Halkla İlişkiler ve Reklamcılık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Halkla İlişkiler ve Reklamcılık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2</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2</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87834321"/>
                  </a:ext>
                </a:extLst>
              </a:tr>
              <a:tr h="494593">
                <a:tc>
                  <a:txBody>
                    <a:bodyPr/>
                    <a:lstStyle/>
                    <a:p>
                      <a:pPr>
                        <a:lnSpc>
                          <a:spcPct val="107000"/>
                        </a:lnSpc>
                      </a:pPr>
                      <a:r>
                        <a:rPr lang="tr-TR" sz="1800" b="1" dirty="0">
                          <a:solidFill>
                            <a:srgbClr val="FF0000"/>
                          </a:solidFill>
                          <a:effectLst/>
                          <a:latin typeface="+mn-lt"/>
                          <a:cs typeface="Times New Roman" panose="02020603050405020304" pitchFamily="18" charset="0"/>
                        </a:rPr>
                        <a:t>Radyo, Televizyon ve Sinema</a:t>
                      </a:r>
                    </a:p>
                  </a:txBody>
                  <a:tcPr marL="3810" marR="3810" marT="381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Radyo, Televizyon ve Sinema</a:t>
                      </a: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84100932"/>
                  </a:ext>
                </a:extLst>
              </a:tr>
              <a:tr h="494593">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66553031"/>
                  </a:ext>
                </a:extLst>
              </a:tr>
              <a:tr h="488590">
                <a:tc>
                  <a:txBody>
                    <a:bodyPr/>
                    <a:lstStyle/>
                    <a:p>
                      <a:pPr algn="r">
                        <a:lnSpc>
                          <a:spcPct val="107000"/>
                        </a:lnSpc>
                        <a:spcAft>
                          <a:spcPts val="0"/>
                        </a:spcAft>
                      </a:pPr>
                      <a:r>
                        <a:rPr lang="tr-TR" sz="1800" b="1">
                          <a:solidFill>
                            <a:srgbClr val="FF0000"/>
                          </a:solidFill>
                          <a:effectLst/>
                        </a:rPr>
                        <a:t> TOPLAM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dirty="0">
                          <a:solidFill>
                            <a:srgbClr val="FF0000"/>
                          </a:solidFill>
                          <a:effectLst/>
                        </a:rPr>
                        <a:t> 5</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6</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7173796"/>
                  </a:ext>
                </a:extLst>
              </a:tr>
            </a:tbl>
          </a:graphicData>
        </a:graphic>
      </p:graphicFrame>
    </p:spTree>
    <p:extLst>
      <p:ext uri="{BB962C8B-B14F-4D97-AF65-F5344CB8AC3E}">
        <p14:creationId xmlns:p14="http://schemas.microsoft.com/office/powerpoint/2010/main" val="197809498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35254408"/>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Gazetecilik</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40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40</a:t>
                      </a:r>
                    </a:p>
                  </a:txBody>
                  <a:tcPr marL="0" marR="0" marT="0" marB="0" anchor="ctr"/>
                </a:tc>
                <a:tc>
                  <a:txBody>
                    <a:bodyPr/>
                    <a:lstStyle/>
                    <a:p>
                      <a:pPr marL="36000" algn="ctr">
                        <a:lnSpc>
                          <a:spcPct val="100000"/>
                        </a:lnSpc>
                        <a:spcAft>
                          <a:spcPts val="0"/>
                        </a:spcAft>
                      </a:pPr>
                      <a:r>
                        <a:rPr lang="tr-TR" sz="2000" b="1" dirty="0">
                          <a:effectLst/>
                        </a:rPr>
                        <a:t>44 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22 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62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64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62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64 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122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120 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120 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132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66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72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68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62 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188</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192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188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192 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180 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180 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 180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198 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100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108 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100 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90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280</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288 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280 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288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168787356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9DF39-751A-B360-BCA3-A4ECB0B88A2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34921D4-A5EA-2AFE-D9D2-567685B89B88}"/>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CA667E27-DCC6-F931-5F14-3A3FA569608E}"/>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97D6FFE3-D8FF-15E0-49DE-A36CB42912FE}"/>
              </a:ext>
            </a:extLst>
          </p:cNvPr>
          <p:cNvSpPr>
            <a:spLocks noGrp="1"/>
          </p:cNvSpPr>
          <p:nvPr>
            <p:ph type="sldNum" sz="quarter" idx="12"/>
          </p:nvPr>
        </p:nvSpPr>
        <p:spPr/>
        <p:txBody>
          <a:bodyPr/>
          <a:lstStyle/>
          <a:p>
            <a:fld id="{15D42E69-0B45-4D6A-BDA9-8F9042B0111B}" type="slidenum">
              <a:rPr lang="tr-TR" smtClean="0"/>
              <a:pPr/>
              <a:t>46</a:t>
            </a:fld>
            <a:endParaRPr lang="tr-TR"/>
          </a:p>
        </p:txBody>
      </p:sp>
      <p:graphicFrame>
        <p:nvGraphicFramePr>
          <p:cNvPr id="5" name="Tablo 4">
            <a:extLst>
              <a:ext uri="{FF2B5EF4-FFF2-40B4-BE49-F238E27FC236}">
                <a16:creationId xmlns:a16="http://schemas.microsoft.com/office/drawing/2014/main" id="{F67E1F5B-84A8-2DB4-E858-FEC25BB4D5B8}"/>
              </a:ext>
            </a:extLst>
          </p:cNvPr>
          <p:cNvGraphicFramePr>
            <a:graphicFrameLocks noGrp="1"/>
          </p:cNvGraphicFramePr>
          <p:nvPr>
            <p:extLst>
              <p:ext uri="{D42A27DB-BD31-4B8C-83A1-F6EECF244321}">
                <p14:modId xmlns:p14="http://schemas.microsoft.com/office/powerpoint/2010/main" val="3852581955"/>
              </p:ext>
            </p:extLst>
          </p:nvPr>
        </p:nvGraphicFramePr>
        <p:xfrm>
          <a:off x="258415" y="1928194"/>
          <a:ext cx="11748054" cy="3842326"/>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Halkla İlişkiler ve Reklamcılık</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38</a:t>
                      </a:r>
                    </a:p>
                  </a:txBody>
                  <a:tcPr marL="3175" marR="3175" marT="3175" marB="0" anchor="ctr"/>
                </a:tc>
                <a:tc>
                  <a:txBody>
                    <a:bodyPr/>
                    <a:lstStyle/>
                    <a:p>
                      <a:pPr marL="72000" algn="ctr">
                        <a:lnSpc>
                          <a:spcPct val="100000"/>
                        </a:lnSpc>
                        <a:spcAft>
                          <a:spcPts val="0"/>
                        </a:spcAft>
                      </a:pPr>
                      <a:r>
                        <a:rPr lang="tr-TR" sz="2000" b="1" dirty="0">
                          <a:effectLst/>
                        </a:rPr>
                        <a:t>42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40</a:t>
                      </a:r>
                    </a:p>
                  </a:txBody>
                  <a:tcPr marL="3175" marR="3175" marT="3175" marB="0" anchor="ctr"/>
                </a:tc>
                <a:tc>
                  <a:txBody>
                    <a:bodyPr/>
                    <a:lstStyle/>
                    <a:p>
                      <a:pPr marL="72000" algn="ctr">
                        <a:lnSpc>
                          <a:spcPct val="100000"/>
                        </a:lnSpc>
                        <a:spcAft>
                          <a:spcPts val="0"/>
                        </a:spcAft>
                      </a:pPr>
                      <a:r>
                        <a:rPr lang="tr-TR" sz="2000" b="1" dirty="0">
                          <a:effectLst/>
                        </a:rPr>
                        <a:t>44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24 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22</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effectLst/>
                        </a:rPr>
                        <a:t>22 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20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62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64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62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64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114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126 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effectLst/>
                        </a:rPr>
                        <a:t>120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132 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72</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66</a:t>
                      </a: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66</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60</a:t>
                      </a:r>
                    </a:p>
                  </a:txBody>
                  <a:tcPr marL="3175" marR="3175" marT="3175"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186</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192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186</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192</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171 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189 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effectLst/>
                        </a:rPr>
                        <a:t>180</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198 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108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rPr>
                        <a:t>99 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99</a:t>
                      </a: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90</a:t>
                      </a:r>
                    </a:p>
                  </a:txBody>
                  <a:tcPr marL="3175" marR="3175" marT="3175" marB="0" anchor="ctr"/>
                </a:tc>
                <a:extLst>
                  <a:ext uri="{0D108BD9-81ED-4DB2-BD59-A6C34878D82A}">
                    <a16:rowId xmlns:a16="http://schemas.microsoft.com/office/drawing/2014/main" val="1462404473"/>
                  </a:ext>
                </a:extLst>
              </a:tr>
              <a:tr h="0">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279</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288 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279</a:t>
                      </a: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288 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4162394853"/>
                  </a:ext>
                </a:extLst>
              </a:tr>
            </a:tbl>
          </a:graphicData>
        </a:graphic>
      </p:graphicFrame>
      <p:sp>
        <p:nvSpPr>
          <p:cNvPr id="6" name="Metin kutusu 5">
            <a:extLst>
              <a:ext uri="{FF2B5EF4-FFF2-40B4-BE49-F238E27FC236}">
                <a16:creationId xmlns:a16="http://schemas.microsoft.com/office/drawing/2014/main" id="{F3431AB7-3D4B-76E0-7D6F-72888B045507}"/>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909118646"/>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8EC82-79F1-0A1B-0808-D7EDE2BFA04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41537E4-2AF8-9CD1-131A-1AB92421A9D4}"/>
              </a:ext>
            </a:extLst>
          </p:cNvPr>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p>
        </p:txBody>
      </p:sp>
      <p:sp>
        <p:nvSpPr>
          <p:cNvPr id="3" name="Veri Yer Tutucusu 2">
            <a:extLst>
              <a:ext uri="{FF2B5EF4-FFF2-40B4-BE49-F238E27FC236}">
                <a16:creationId xmlns:a16="http://schemas.microsoft.com/office/drawing/2014/main" id="{6FE94E95-BC04-8F94-3FA3-E78D4802D8E9}"/>
              </a:ext>
            </a:extLst>
          </p:cNvPr>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a:extLst>
              <a:ext uri="{FF2B5EF4-FFF2-40B4-BE49-F238E27FC236}">
                <a16:creationId xmlns:a16="http://schemas.microsoft.com/office/drawing/2014/main" id="{14F3D506-FBE4-C708-FA4B-FCB41CCA80C2}"/>
              </a:ext>
            </a:extLst>
          </p:cNvPr>
          <p:cNvSpPr>
            <a:spLocks noGrp="1"/>
          </p:cNvSpPr>
          <p:nvPr>
            <p:ph type="sldNum" sz="quarter" idx="12"/>
          </p:nvPr>
        </p:nvSpPr>
        <p:spPr/>
        <p:txBody>
          <a:bodyPr/>
          <a:lstStyle/>
          <a:p>
            <a:fld id="{15D42E69-0B45-4D6A-BDA9-8F9042B0111B}" type="slidenum">
              <a:rPr lang="tr-TR" smtClean="0"/>
              <a:pPr/>
              <a:t>47</a:t>
            </a:fld>
            <a:endParaRPr lang="tr-TR"/>
          </a:p>
        </p:txBody>
      </p:sp>
      <p:graphicFrame>
        <p:nvGraphicFramePr>
          <p:cNvPr id="5" name="Tablo 4">
            <a:extLst>
              <a:ext uri="{FF2B5EF4-FFF2-40B4-BE49-F238E27FC236}">
                <a16:creationId xmlns:a16="http://schemas.microsoft.com/office/drawing/2014/main" id="{84FC360A-E1E2-82CA-DABC-D59040D029AB}"/>
              </a:ext>
            </a:extLst>
          </p:cNvPr>
          <p:cNvGraphicFramePr>
            <a:graphicFrameLocks noGrp="1"/>
          </p:cNvGraphicFramePr>
          <p:nvPr>
            <p:extLst>
              <p:ext uri="{D42A27DB-BD31-4B8C-83A1-F6EECF244321}">
                <p14:modId xmlns:p14="http://schemas.microsoft.com/office/powerpoint/2010/main" val="2645159413"/>
              </p:ext>
            </p:extLst>
          </p:nvPr>
        </p:nvGraphicFramePr>
        <p:xfrm>
          <a:off x="258415" y="1928194"/>
          <a:ext cx="11748054" cy="3856378"/>
        </p:xfrm>
        <a:graphic>
          <a:graphicData uri="http://schemas.openxmlformats.org/drawingml/2006/table">
            <a:tbl>
              <a:tblPr>
                <a:tableStyleId>{BDBED569-4797-4DF1-A0F4-6AAB3CD982D8}</a:tableStyleId>
              </a:tblPr>
              <a:tblGrid>
                <a:gridCol w="3785692">
                  <a:extLst>
                    <a:ext uri="{9D8B030D-6E8A-4147-A177-3AD203B41FA5}">
                      <a16:colId xmlns:a16="http://schemas.microsoft.com/office/drawing/2014/main" val="4192263304"/>
                    </a:ext>
                  </a:extLst>
                </a:gridCol>
                <a:gridCol w="782202">
                  <a:extLst>
                    <a:ext uri="{9D8B030D-6E8A-4147-A177-3AD203B41FA5}">
                      <a16:colId xmlns:a16="http://schemas.microsoft.com/office/drawing/2014/main" val="1948068890"/>
                    </a:ext>
                  </a:extLst>
                </a:gridCol>
                <a:gridCol w="828688">
                  <a:extLst>
                    <a:ext uri="{9D8B030D-6E8A-4147-A177-3AD203B41FA5}">
                      <a16:colId xmlns:a16="http://schemas.microsoft.com/office/drawing/2014/main" val="3114453413"/>
                    </a:ext>
                  </a:extLst>
                </a:gridCol>
                <a:gridCol w="384027">
                  <a:extLst>
                    <a:ext uri="{9D8B030D-6E8A-4147-A177-3AD203B41FA5}">
                      <a16:colId xmlns:a16="http://schemas.microsoft.com/office/drawing/2014/main" val="880637479"/>
                    </a:ext>
                  </a:extLst>
                </a:gridCol>
                <a:gridCol w="4128161">
                  <a:extLst>
                    <a:ext uri="{9D8B030D-6E8A-4147-A177-3AD203B41FA5}">
                      <a16:colId xmlns:a16="http://schemas.microsoft.com/office/drawing/2014/main" val="1652700958"/>
                    </a:ext>
                  </a:extLst>
                </a:gridCol>
                <a:gridCol w="1017511">
                  <a:extLst>
                    <a:ext uri="{9D8B030D-6E8A-4147-A177-3AD203B41FA5}">
                      <a16:colId xmlns:a16="http://schemas.microsoft.com/office/drawing/2014/main" val="415396313"/>
                    </a:ext>
                  </a:extLst>
                </a:gridCol>
                <a:gridCol w="821773">
                  <a:extLst>
                    <a:ext uri="{9D8B030D-6E8A-4147-A177-3AD203B41FA5}">
                      <a16:colId xmlns:a16="http://schemas.microsoft.com/office/drawing/2014/main" val="3816140166"/>
                    </a:ext>
                  </a:extLst>
                </a:gridCol>
              </a:tblGrid>
              <a:tr h="315720">
                <a:tc>
                  <a:txBody>
                    <a:bodyPr/>
                    <a:lstStyle/>
                    <a:p>
                      <a:pPr marL="36000"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p>
                  </a:txBody>
                  <a:tcPr marL="3175" marR="3175" marT="3175" marB="0" anchor="ctr"/>
                </a:tc>
                <a:tc gridSpan="6">
                  <a:txBody>
                    <a:bodyPr/>
                    <a:lstStyle/>
                    <a:p>
                      <a:pPr marL="36000" algn="ct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Radyo, Sinema ve Televizyon</a:t>
                      </a: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7438809"/>
                  </a:ext>
                </a:extLst>
              </a:tr>
              <a:tr h="315720">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extLst>
                  <a:ext uri="{0D108BD9-81ED-4DB2-BD59-A6C34878D82A}">
                    <a16:rowId xmlns:a16="http://schemas.microsoft.com/office/drawing/2014/main" val="533441610"/>
                  </a:ext>
                </a:extLst>
              </a:tr>
              <a:tr h="322027">
                <a:tc>
                  <a:txBody>
                    <a:bodyPr/>
                    <a:lstStyle/>
                    <a:p>
                      <a:pPr marL="72000">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14</a:t>
                      </a:r>
                    </a:p>
                  </a:txBody>
                  <a:tcPr marL="3175" marR="3175" marT="3175" marB="0" anchor="ctr"/>
                </a:tc>
                <a:tc>
                  <a:txBody>
                    <a:bodyPr/>
                    <a:lstStyle/>
                    <a:p>
                      <a:pPr marL="72000" algn="ctr">
                        <a:lnSpc>
                          <a:spcPct val="100000"/>
                        </a:lnSpc>
                        <a:spcAft>
                          <a:spcPts val="0"/>
                        </a:spcAft>
                      </a:pPr>
                      <a:r>
                        <a:rPr lang="tr-TR" sz="2000" b="1" dirty="0">
                          <a:effectLst/>
                        </a:rPr>
                        <a:t>19 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9 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15 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128057080"/>
                  </a:ext>
                </a:extLst>
              </a:tr>
              <a:tr h="322027">
                <a:tc>
                  <a:txBody>
                    <a:bodyPr/>
                    <a:lstStyle/>
                    <a:p>
                      <a:pPr marL="72000">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3175" marR="3175" marT="3175" marB="0" anchor="ctr"/>
                </a:tc>
                <a:tc>
                  <a:txBody>
                    <a:bodyPr/>
                    <a:lstStyle/>
                    <a:p>
                      <a:pPr marL="72000" algn="ctr">
                        <a:lnSpc>
                          <a:spcPct val="100000"/>
                        </a:lnSpc>
                        <a:spcAft>
                          <a:spcPts val="0"/>
                        </a:spcAft>
                      </a:pPr>
                      <a:r>
                        <a:rPr lang="tr-TR" sz="2000" b="1" dirty="0">
                          <a:effectLst/>
                        </a:rPr>
                        <a:t>7 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8 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11</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5061303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17</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26 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17 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26</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93057154"/>
                  </a:ext>
                </a:extLst>
              </a:tr>
              <a:tr h="384388">
                <a:tc>
                  <a:txBody>
                    <a:bodyPr/>
                    <a:lstStyle/>
                    <a:p>
                      <a:pPr marL="72000">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42</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57 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27</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45</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550467662"/>
                  </a:ext>
                </a:extLst>
              </a:tr>
              <a:tr h="315720">
                <a:tc>
                  <a:txBody>
                    <a:bodyPr/>
                    <a:lstStyle/>
                    <a:p>
                      <a:pPr marL="72000">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9</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21 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24</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33</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79711070"/>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51 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78</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51 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78</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6573624"/>
                  </a:ext>
                </a:extLst>
              </a:tr>
              <a:tr h="506039">
                <a:tc>
                  <a:txBody>
                    <a:bodyPr/>
                    <a:lstStyle/>
                    <a:p>
                      <a:pPr marL="72000">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63 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86 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41 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68</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359806791"/>
                  </a:ext>
                </a:extLst>
              </a:tr>
              <a:tr h="408656">
                <a:tc>
                  <a:txBody>
                    <a:bodyPr/>
                    <a:lstStyle/>
                    <a:p>
                      <a:pPr marL="72000">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14 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2000" b="0" dirty="0">
                          <a:effectLst/>
                        </a:rPr>
                        <a:t> 32</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2000">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36</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effectLst/>
                        </a:rPr>
                        <a:t>50 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62404473"/>
                  </a:ext>
                </a:extLst>
              </a:tr>
              <a:tr h="322027">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 77</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gn="ctr">
                        <a:lnSpc>
                          <a:spcPct val="100000"/>
                        </a:lnSpc>
                        <a:spcAft>
                          <a:spcPts val="0"/>
                        </a:spcAft>
                      </a:pPr>
                      <a:r>
                        <a:rPr lang="tr-TR" sz="2000" b="1" dirty="0">
                          <a:solidFill>
                            <a:srgbClr val="FF0000"/>
                          </a:solidFill>
                          <a:effectLst/>
                        </a:rPr>
                        <a:t>118 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000">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77</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000" algn="ctr">
                        <a:lnSpc>
                          <a:spcPct val="100000"/>
                        </a:lnSpc>
                        <a:spcAft>
                          <a:spcPts val="0"/>
                        </a:spcAft>
                      </a:pPr>
                      <a:r>
                        <a:rPr lang="tr-TR" sz="2000" b="1" dirty="0">
                          <a:solidFill>
                            <a:srgbClr val="FF0000"/>
                          </a:solidFill>
                          <a:effectLst/>
                        </a:rPr>
                        <a:t>118</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62394853"/>
                  </a:ext>
                </a:extLst>
              </a:tr>
            </a:tbl>
          </a:graphicData>
        </a:graphic>
      </p:graphicFrame>
      <p:sp>
        <p:nvSpPr>
          <p:cNvPr id="6" name="Metin kutusu 5">
            <a:extLst>
              <a:ext uri="{FF2B5EF4-FFF2-40B4-BE49-F238E27FC236}">
                <a16:creationId xmlns:a16="http://schemas.microsoft.com/office/drawing/2014/main" id="{32DA7BC5-F624-2E63-3BD9-C349A8A004B6}"/>
              </a:ext>
            </a:extLst>
          </p:cNvPr>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p>
        </p:txBody>
      </p:sp>
    </p:spTree>
    <p:extLst>
      <p:ext uri="{BB962C8B-B14F-4D97-AF65-F5344CB8AC3E}">
        <p14:creationId xmlns:p14="http://schemas.microsoft.com/office/powerpoint/2010/main" val="3981203832"/>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48</a:t>
            </a:fld>
            <a:endParaRPr lang="tr-TR"/>
          </a:p>
        </p:txBody>
      </p:sp>
      <p:sp>
        <p:nvSpPr>
          <p:cNvPr id="6" name="Metin kutusu 5"/>
          <p:cNvSpPr txBox="1"/>
          <p:nvPr/>
        </p:nvSpPr>
        <p:spPr>
          <a:xfrm>
            <a:off x="861060" y="5884023"/>
            <a:ext cx="7002780" cy="338554"/>
          </a:xfrm>
          <a:prstGeom prst="rect">
            <a:avLst/>
          </a:prstGeom>
          <a:noFill/>
        </p:spPr>
        <p:txBody>
          <a:bodyPr wrap="square" rtlCol="0">
            <a:spAutoFit/>
          </a:bodyPr>
          <a:lstStyle/>
          <a:p>
            <a:r>
              <a:rPr lang="tr-TR" sz="1600" b="1" i="1" dirty="0">
                <a:solidFill>
                  <a:srgbClr val="C00000"/>
                </a:solidFill>
              </a:rPr>
              <a:t>* Program sayısı ikiden fazla ise başka bir slayt oluşturunuz. </a:t>
            </a:r>
          </a:p>
        </p:txBody>
      </p:sp>
      <p:graphicFrame>
        <p:nvGraphicFramePr>
          <p:cNvPr id="7" name="Tablo 6"/>
          <p:cNvGraphicFramePr>
            <a:graphicFrameLocks noGrp="1"/>
          </p:cNvGraphicFramePr>
          <p:nvPr>
            <p:extLst>
              <p:ext uri="{D42A27DB-BD31-4B8C-83A1-F6EECF244321}">
                <p14:modId xmlns:p14="http://schemas.microsoft.com/office/powerpoint/2010/main" val="1302997302"/>
              </p:ext>
            </p:extLst>
          </p:nvPr>
        </p:nvGraphicFramePr>
        <p:xfrm>
          <a:off x="388121" y="1943099"/>
          <a:ext cx="11407640" cy="3829885"/>
        </p:xfrm>
        <a:graphic>
          <a:graphicData uri="http://schemas.openxmlformats.org/drawingml/2006/table">
            <a:tbl>
              <a:tblPr firstRow="1" firstCol="1" lastRow="1" lastCol="1" bandRow="1" bandCol="1">
                <a:tableStyleId>{BDBED569-4797-4DF1-A0F4-6AAB3CD982D8}</a:tableStyleId>
              </a:tblPr>
              <a:tblGrid>
                <a:gridCol w="1838244">
                  <a:extLst>
                    <a:ext uri="{9D8B030D-6E8A-4147-A177-3AD203B41FA5}">
                      <a16:colId xmlns:a16="http://schemas.microsoft.com/office/drawing/2014/main" val="396729521"/>
                    </a:ext>
                  </a:extLst>
                </a:gridCol>
                <a:gridCol w="2381418">
                  <a:extLst>
                    <a:ext uri="{9D8B030D-6E8A-4147-A177-3AD203B41FA5}">
                      <a16:colId xmlns:a16="http://schemas.microsoft.com/office/drawing/2014/main" val="4230344010"/>
                    </a:ext>
                  </a:extLst>
                </a:gridCol>
                <a:gridCol w="592530">
                  <a:extLst>
                    <a:ext uri="{9D8B030D-6E8A-4147-A177-3AD203B41FA5}">
                      <a16:colId xmlns:a16="http://schemas.microsoft.com/office/drawing/2014/main" val="1998447197"/>
                    </a:ext>
                  </a:extLst>
                </a:gridCol>
                <a:gridCol w="599807">
                  <a:extLst>
                    <a:ext uri="{9D8B030D-6E8A-4147-A177-3AD203B41FA5}">
                      <a16:colId xmlns:a16="http://schemas.microsoft.com/office/drawing/2014/main" val="597081879"/>
                    </a:ext>
                  </a:extLst>
                </a:gridCol>
                <a:gridCol w="599807">
                  <a:extLst>
                    <a:ext uri="{9D8B030D-6E8A-4147-A177-3AD203B41FA5}">
                      <a16:colId xmlns:a16="http://schemas.microsoft.com/office/drawing/2014/main" val="1590185702"/>
                    </a:ext>
                  </a:extLst>
                </a:gridCol>
                <a:gridCol w="578788">
                  <a:extLst>
                    <a:ext uri="{9D8B030D-6E8A-4147-A177-3AD203B41FA5}">
                      <a16:colId xmlns:a16="http://schemas.microsoft.com/office/drawing/2014/main" val="3309099816"/>
                    </a:ext>
                  </a:extLst>
                </a:gridCol>
                <a:gridCol w="607891">
                  <a:extLst>
                    <a:ext uri="{9D8B030D-6E8A-4147-A177-3AD203B41FA5}">
                      <a16:colId xmlns:a16="http://schemas.microsoft.com/office/drawing/2014/main" val="1079388697"/>
                    </a:ext>
                  </a:extLst>
                </a:gridCol>
                <a:gridCol w="607891">
                  <a:extLst>
                    <a:ext uri="{9D8B030D-6E8A-4147-A177-3AD203B41FA5}">
                      <a16:colId xmlns:a16="http://schemas.microsoft.com/office/drawing/2014/main" val="1455019793"/>
                    </a:ext>
                  </a:extLst>
                </a:gridCol>
                <a:gridCol w="593338">
                  <a:extLst>
                    <a:ext uri="{9D8B030D-6E8A-4147-A177-3AD203B41FA5}">
                      <a16:colId xmlns:a16="http://schemas.microsoft.com/office/drawing/2014/main" val="3665695296"/>
                    </a:ext>
                  </a:extLst>
                </a:gridCol>
                <a:gridCol w="599807">
                  <a:extLst>
                    <a:ext uri="{9D8B030D-6E8A-4147-A177-3AD203B41FA5}">
                      <a16:colId xmlns:a16="http://schemas.microsoft.com/office/drawing/2014/main" val="2156273076"/>
                    </a:ext>
                  </a:extLst>
                </a:gridCol>
                <a:gridCol w="599807">
                  <a:extLst>
                    <a:ext uri="{9D8B030D-6E8A-4147-A177-3AD203B41FA5}">
                      <a16:colId xmlns:a16="http://schemas.microsoft.com/office/drawing/2014/main" val="2652825663"/>
                    </a:ext>
                  </a:extLst>
                </a:gridCol>
                <a:gridCol w="592530">
                  <a:extLst>
                    <a:ext uri="{9D8B030D-6E8A-4147-A177-3AD203B41FA5}">
                      <a16:colId xmlns:a16="http://schemas.microsoft.com/office/drawing/2014/main" val="1139787420"/>
                    </a:ext>
                  </a:extLst>
                </a:gridCol>
                <a:gridCol w="607891">
                  <a:extLst>
                    <a:ext uri="{9D8B030D-6E8A-4147-A177-3AD203B41FA5}">
                      <a16:colId xmlns:a16="http://schemas.microsoft.com/office/drawing/2014/main" val="1758982604"/>
                    </a:ext>
                  </a:extLst>
                </a:gridCol>
                <a:gridCol w="607891">
                  <a:extLst>
                    <a:ext uri="{9D8B030D-6E8A-4147-A177-3AD203B41FA5}">
                      <a16:colId xmlns:a16="http://schemas.microsoft.com/office/drawing/2014/main" val="1823616203"/>
                    </a:ext>
                  </a:extLst>
                </a:gridCol>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xBody>
                    <a:bodyPr/>
                    <a:lstStyle/>
                    <a:p>
                      <a:endParaRPr lang="tr-TR"/>
                    </a:p>
                  </a:txBody>
                  <a:tcPr/>
                </a:tc>
                <a:tc hMerge="1">
                  <a:txBody>
                    <a:bodyPr/>
                    <a:lstStyle/>
                    <a:p>
                      <a:endParaRPr lang="tr-TR"/>
                    </a:p>
                  </a:txBody>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7925397"/>
                  </a:ext>
                </a:extLst>
              </a:tr>
              <a:tr h="421523">
                <a:tc vMerge="1">
                  <a:txBody>
                    <a:bodyPr/>
                    <a:lstStyle/>
                    <a:p>
                      <a:endParaRPr lang="tr-TR"/>
                    </a:p>
                  </a:txBody>
                  <a:tcPr/>
                </a:tc>
                <a:tc vMerge="1">
                  <a:txBody>
                    <a:bodyPr/>
                    <a:lstStyle/>
                    <a:p>
                      <a:endParaRPr lang="tr-TR"/>
                    </a:p>
                  </a:txBody>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48131378"/>
                  </a:ext>
                </a:extLst>
              </a:tr>
              <a:tr h="318320">
                <a:tc rowSpan="5">
                  <a:txBody>
                    <a:bodyPr/>
                    <a:lstStyle/>
                    <a:p>
                      <a:pPr>
                        <a:lnSpc>
                          <a:spcPct val="107000"/>
                        </a:lnSpc>
                        <a:spcAft>
                          <a:spcPts val="800"/>
                        </a:spcAft>
                      </a:pPr>
                      <a:r>
                        <a:rPr lang="tr-TR" sz="1400" b="0" dirty="0">
                          <a:effectLst/>
                        </a:rPr>
                        <a:t>Gazetecilik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rPr>
                        <a:t>27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25</a:t>
                      </a: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0" marR="0" marT="0" marB="0" anchor="ctr"/>
                </a:tc>
                <a:tc>
                  <a:txBody>
                    <a:bodyPr/>
                    <a:lstStyle/>
                    <a:p>
                      <a:pPr algn="ctr">
                        <a:lnSpc>
                          <a:spcPct val="107000"/>
                        </a:lnSpc>
                        <a:spcAft>
                          <a:spcPts val="800"/>
                        </a:spcAft>
                      </a:pPr>
                      <a:r>
                        <a:rPr lang="tr-TR" sz="1400" b="1" dirty="0">
                          <a:solidFill>
                            <a:srgbClr val="FF0000"/>
                          </a:solidFill>
                          <a:effectLst/>
                        </a:rPr>
                        <a:t>28</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22</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23936730"/>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22</a:t>
                      </a:r>
                    </a:p>
                  </a:txBody>
                  <a:tcPr marL="7620" marR="7620" marT="7620" marB="0" anchor="ctr"/>
                </a:tc>
                <a:tc>
                  <a:txBody>
                    <a:bodyPr/>
                    <a:lstStyle/>
                    <a:p>
                      <a:pPr algn="ctr">
                        <a:lnSpc>
                          <a:spcPct val="107000"/>
                        </a:lnSpc>
                        <a:spcAft>
                          <a:spcPts val="800"/>
                        </a:spcAft>
                      </a:pPr>
                      <a:r>
                        <a:rPr lang="tr-TR" sz="1400" b="1" dirty="0">
                          <a:effectLst/>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22</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21</a:t>
                      </a:r>
                    </a:p>
                  </a:txBody>
                  <a:tcPr marL="7620" marR="7620" marT="7620" marB="0" anchor="ctr"/>
                </a:tc>
                <a:tc>
                  <a:txBody>
                    <a:bodyPr/>
                    <a:lstStyle/>
                    <a:p>
                      <a:pPr algn="ctr">
                        <a:lnSpc>
                          <a:spcPct val="107000"/>
                        </a:lnSpc>
                        <a:spcAft>
                          <a:spcPts val="800"/>
                        </a:spcAft>
                      </a:pPr>
                      <a:r>
                        <a:rPr lang="tr-TR" sz="1400" b="1" dirty="0">
                          <a:effectLst/>
                        </a:rPr>
                        <a:t> 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23</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24</a:t>
                      </a: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rPr>
                        <a:t> 28</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66344701"/>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22 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0" marR="0" marT="0" marB="0" anchor="ctr"/>
                </a:tc>
                <a:tc>
                  <a:txBody>
                    <a:bodyPr/>
                    <a:lstStyle/>
                    <a:p>
                      <a:pPr algn="ctr">
                        <a:lnSpc>
                          <a:spcPct val="107000"/>
                        </a:lnSpc>
                        <a:spcAft>
                          <a:spcPts val="800"/>
                        </a:spcAft>
                      </a:pPr>
                      <a:r>
                        <a:rPr lang="tr-TR" sz="1400" b="1" dirty="0">
                          <a:solidFill>
                            <a:srgbClr val="FF0000"/>
                          </a:solidFill>
                          <a:effectLst/>
                        </a:rPr>
                        <a:t>24</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0</a:t>
                      </a:r>
                    </a:p>
                  </a:txBody>
                  <a:tcPr marL="0" marR="0" marT="0" marB="0" anchor="ctr"/>
                </a:tc>
                <a:tc>
                  <a:txBody>
                    <a:bodyPr/>
                    <a:lstStyle/>
                    <a:p>
                      <a:pPr algn="ctr">
                        <a:lnSpc>
                          <a:spcPct val="107000"/>
                        </a:lnSpc>
                        <a:spcAft>
                          <a:spcPts val="800"/>
                        </a:spcAft>
                      </a:pPr>
                      <a:r>
                        <a:rPr lang="tr-TR" sz="1400" b="1" dirty="0">
                          <a:solidFill>
                            <a:srgbClr val="FF0000"/>
                          </a:solidFill>
                          <a:effectLst/>
                        </a:rPr>
                        <a:t> 22</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22 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rPr>
                        <a:t>26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rPr>
                        <a:t>22 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rPr>
                        <a:t> 26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64223424"/>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25</a:t>
                      </a: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22</a:t>
                      </a: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rPr>
                        <a:t> 26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21</a:t>
                      </a:r>
                    </a:p>
                  </a:txBody>
                  <a:tcPr marL="0" marR="0" marT="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rPr>
                        <a:t> 25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464522"/>
                  </a:ext>
                </a:extLst>
              </a:tr>
              <a:tr h="31832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92</a:t>
                      </a:r>
                    </a:p>
                  </a:txBody>
                  <a:tcPr marL="7620" marR="7620" marT="762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a:t>
                      </a:r>
                    </a:p>
                  </a:txBody>
                  <a:tcPr marL="0" marR="0" marT="0" marB="0" anchor="ctr"/>
                </a:tc>
                <a:tc>
                  <a:txBody>
                    <a:bodyPr/>
                    <a:lstStyle/>
                    <a:p>
                      <a:pPr algn="ctr">
                        <a:lnSpc>
                          <a:spcPct val="107000"/>
                        </a:lnSpc>
                        <a:spcAft>
                          <a:spcPts val="800"/>
                        </a:spcAft>
                      </a:pPr>
                      <a:r>
                        <a:rPr lang="tr-TR" sz="1400" b="0" dirty="0">
                          <a:solidFill>
                            <a:srgbClr val="FF0000"/>
                          </a:solidFill>
                          <a:effectLst/>
                        </a:rPr>
                        <a:t> </a:t>
                      </a:r>
                      <a:r>
                        <a:rPr lang="tr-TR" sz="1400" b="1" dirty="0">
                          <a:solidFill>
                            <a:srgbClr val="FF0000"/>
                          </a:solidFill>
                          <a:effectLst/>
                        </a:rPr>
                        <a:t>100</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88</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106</a:t>
                      </a:r>
                    </a:p>
                  </a:txBody>
                  <a:tcPr marL="9525" marR="9525" marT="9525"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91</a:t>
                      </a:r>
                    </a:p>
                  </a:txBody>
                  <a:tcPr marL="7620" marR="7620" marT="762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0" marR="0" marT="0" marB="0" anchor="ctr"/>
                </a:tc>
                <a:tc>
                  <a:txBody>
                    <a:bodyPr/>
                    <a:lstStyle/>
                    <a:p>
                      <a:pPr algn="ctr">
                        <a:lnSpc>
                          <a:spcPct val="107000"/>
                        </a:lnSpc>
                        <a:spcAft>
                          <a:spcPts val="800"/>
                        </a:spcAft>
                      </a:pPr>
                      <a:r>
                        <a:rPr lang="tr-TR" sz="1400" b="0" dirty="0">
                          <a:solidFill>
                            <a:srgbClr val="FF0000"/>
                          </a:solidFill>
                          <a:effectLst/>
                        </a:rPr>
                        <a:t> </a:t>
                      </a:r>
                      <a:r>
                        <a:rPr lang="tr-TR" sz="1400" b="1" dirty="0">
                          <a:solidFill>
                            <a:srgbClr val="FF0000"/>
                          </a:solidFill>
                          <a:effectLst/>
                        </a:rPr>
                        <a:t>104</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89</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12</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101</a:t>
                      </a:r>
                    </a:p>
                  </a:txBody>
                  <a:tcPr marL="9525" marR="9525" marT="9525" marB="0" anchor="ctr"/>
                </a:tc>
                <a:extLst>
                  <a:ext uri="{0D108BD9-81ED-4DB2-BD59-A6C34878D82A}">
                    <a16:rowId xmlns:a16="http://schemas.microsoft.com/office/drawing/2014/main" val="3898866155"/>
                  </a:ext>
                </a:extLst>
              </a:tr>
              <a:tr h="318320">
                <a:tc rowSpan="5">
                  <a:txBody>
                    <a:bodyPr/>
                    <a:lstStyle/>
                    <a:p>
                      <a:pPr>
                        <a:lnSpc>
                          <a:spcPct val="107000"/>
                        </a:lnSpc>
                        <a:spcAft>
                          <a:spcPts val="800"/>
                        </a:spcAft>
                      </a:pPr>
                      <a:r>
                        <a:rPr lang="tr-TR" sz="1400" b="0" dirty="0">
                          <a:effectLst/>
                        </a:rPr>
                        <a:t>Halkla İlişkiler ve Reklamcılık</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nchor="ctr"/>
                </a:tc>
                <a:tc>
                  <a:txBody>
                    <a:bodyPr/>
                    <a:lstStyle/>
                    <a:p>
                      <a:pPr algn="ctr">
                        <a:lnSpc>
                          <a:spcPct val="107000"/>
                        </a:lnSpc>
                        <a:spcAft>
                          <a:spcPts val="800"/>
                        </a:spcAft>
                      </a:pPr>
                      <a:r>
                        <a:rPr lang="tr-TR" sz="1400" b="1" dirty="0">
                          <a:effectLst/>
                        </a:rPr>
                        <a:t>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25</a:t>
                      </a:r>
                    </a:p>
                  </a:txBody>
                  <a:tcPr marL="0" marR="0" marT="0" marB="0" anchor="ctr"/>
                </a:tc>
                <a:tc>
                  <a:txBody>
                    <a:bodyPr/>
                    <a:lstStyle/>
                    <a:p>
                      <a:pPr algn="ctr">
                        <a:lnSpc>
                          <a:spcPct val="107000"/>
                        </a:lnSpc>
                        <a:spcAft>
                          <a:spcPts val="800"/>
                        </a:spcAft>
                      </a:pPr>
                      <a:r>
                        <a:rPr lang="tr-TR" sz="1400" b="1" dirty="0">
                          <a:effectLst/>
                        </a:rPr>
                        <a:t>21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21</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982805048"/>
                  </a:ext>
                </a:extLst>
              </a:tr>
              <a:tr h="318320">
                <a:tc vMerge="1">
                  <a:txBody>
                    <a:bodyPr/>
                    <a:lstStyle/>
                    <a:p>
                      <a:endParaRPr lang="tr-TR"/>
                    </a:p>
                  </a:txBody>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26</a:t>
                      </a:r>
                    </a:p>
                  </a:txBody>
                  <a:tcPr marL="7620" marR="7620" marT="7620" marB="0" anchor="ctr"/>
                </a:tc>
                <a:tc>
                  <a:txBody>
                    <a:bodyPr/>
                    <a:lstStyle/>
                    <a:p>
                      <a:pPr algn="ctr">
                        <a:lnSpc>
                          <a:spcPct val="107000"/>
                        </a:lnSpc>
                        <a:spcAft>
                          <a:spcPts val="800"/>
                        </a:spcAft>
                      </a:pPr>
                      <a:r>
                        <a:rPr lang="tr-TR" sz="1400" b="1" dirty="0">
                          <a:effectLst/>
                        </a:rPr>
                        <a:t>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28</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24</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24</a:t>
                      </a:r>
                    </a:p>
                  </a:txBody>
                  <a:tcPr marL="7620" marR="7620" marT="7620" marB="0" anchor="ctr"/>
                </a:tc>
                <a:tc>
                  <a:txBody>
                    <a:bodyPr/>
                    <a:lstStyle/>
                    <a:p>
                      <a:pPr algn="ctr">
                        <a:lnSpc>
                          <a:spcPct val="107000"/>
                        </a:lnSpc>
                        <a:spcAft>
                          <a:spcPts val="800"/>
                        </a:spcAft>
                      </a:pPr>
                      <a:r>
                        <a:rPr lang="tr-TR" sz="1400" b="1" dirty="0">
                          <a:effectLst/>
                        </a:rPr>
                        <a:t>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24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24</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57063220"/>
                  </a:ext>
                </a:extLst>
              </a:tr>
              <a:tr h="318320">
                <a:tc vMerge="1">
                  <a:txBody>
                    <a:bodyPr/>
                    <a:lstStyle/>
                    <a:p>
                      <a:endParaRPr lang="tr-TR"/>
                    </a:p>
                  </a:txBody>
                  <a:tcPr/>
                </a:tc>
                <a:tc>
                  <a:txBody>
                    <a:bodyPr/>
                    <a:lstStyle/>
                    <a:p>
                      <a:pPr>
                        <a:lnSpc>
                          <a:spcPct val="107000"/>
                        </a:lnSpc>
                        <a:spcAft>
                          <a:spcPts val="800"/>
                        </a:spcAft>
                      </a:pPr>
                      <a:r>
                        <a:rPr lang="tr-TR" sz="1400" b="1" dirty="0">
                          <a:effectLst/>
                        </a:rPr>
                        <a:t>Üçüncü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23 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25 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rPr>
                        <a:t>22 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rPr>
                        <a:t>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24 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23</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02586549"/>
                  </a:ext>
                </a:extLst>
              </a:tr>
              <a:tr h="318320">
                <a:tc vMerge="1">
                  <a:txBody>
                    <a:bodyPr/>
                    <a:lstStyle/>
                    <a:p>
                      <a:endParaRPr lang="tr-TR"/>
                    </a:p>
                  </a:txBody>
                  <a:tcPr/>
                </a:tc>
                <a:tc>
                  <a:txBody>
                    <a:bodyPr/>
                    <a:lstStyle/>
                    <a:p>
                      <a:pPr>
                        <a:lnSpc>
                          <a:spcPct val="107000"/>
                        </a:lnSpc>
                        <a:spcAft>
                          <a:spcPts val="800"/>
                        </a:spcAft>
                      </a:pPr>
                      <a:r>
                        <a:rPr lang="tr-TR" sz="1400" b="1" dirty="0">
                          <a:effectLst/>
                        </a:rPr>
                        <a:t>Dördüncü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7620" marR="7620" marT="7620" marB="0" anchor="ctr"/>
                </a:tc>
                <a:tc>
                  <a:txBody>
                    <a:bodyPr/>
                    <a:lstStyle/>
                    <a:p>
                      <a:pPr algn="ctr">
                        <a:lnSpc>
                          <a:spcPct val="107000"/>
                        </a:lnSpc>
                        <a:spcAft>
                          <a:spcPts val="800"/>
                        </a:spcAft>
                      </a:pPr>
                      <a:r>
                        <a:rPr lang="tr-TR" sz="1400" b="1" dirty="0">
                          <a:effectLst/>
                        </a:rPr>
                        <a:t>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25</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effectLst/>
                          <a:latin typeface="Calibri" panose="020F0502020204030204" pitchFamily="34" charset="0"/>
                          <a:ea typeface="Calibri" panose="020F0502020204030204" pitchFamily="34" charset="0"/>
                          <a:cs typeface="Times New Roman" panose="02020603050405020304" pitchFamily="18" charset="0"/>
                        </a:rPr>
                        <a:t>23</a:t>
                      </a:r>
                    </a:p>
                  </a:txBody>
                  <a:tcPr marL="7620" marR="7620" marT="7620" marB="0" anchor="ctr"/>
                </a:tc>
                <a:tc>
                  <a:txBody>
                    <a:bodyPr/>
                    <a:lstStyle/>
                    <a:p>
                      <a:pPr algn="ctr">
                        <a:lnSpc>
                          <a:spcPct val="107000"/>
                        </a:lnSpc>
                        <a:spcAft>
                          <a:spcPts val="800"/>
                        </a:spcAft>
                      </a:pPr>
                      <a:r>
                        <a:rPr lang="tr-TR" sz="1400" b="1" dirty="0">
                          <a:effectLst/>
                        </a:rPr>
                        <a:t>2 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25</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25</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a:effectLst/>
                          <a:latin typeface="Calibri" panose="020F0502020204030204" pitchFamily="34" charset="0"/>
                          <a:ea typeface="Calibri" panose="020F0502020204030204" pitchFamily="34" charset="0"/>
                          <a:cs typeface="Times New Roman" panose="02020603050405020304" pitchFamily="18" charset="0"/>
                        </a:rPr>
                        <a:t>2</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rPr>
                        <a:t> 27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753874186"/>
                  </a:ext>
                </a:extLst>
              </a:tr>
              <a:tr h="0">
                <a:tc vMerge="1">
                  <a:txBody>
                    <a:bodyPr/>
                    <a:lstStyle/>
                    <a:p>
                      <a:endParaRPr lang="tr-TR"/>
                    </a:p>
                  </a:txBody>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93</a:t>
                      </a:r>
                    </a:p>
                  </a:txBody>
                  <a:tcPr marL="7620" marR="7620" marT="762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101</a:t>
                      </a:r>
                    </a:p>
                  </a:txBody>
                  <a:tcPr marL="0" marR="0" marT="0" marB="0" anchor="ctr"/>
                </a:tc>
                <a:tc>
                  <a:txBody>
                    <a:bodyPr/>
                    <a:lstStyle/>
                    <a:p>
                      <a:pPr algn="ctr">
                        <a:lnSpc>
                          <a:spcPct val="107000"/>
                        </a:lnSpc>
                        <a:spcAft>
                          <a:spcPts val="800"/>
                        </a:spcAft>
                      </a:pPr>
                      <a:r>
                        <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93</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rPr>
                        <a:t> 97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92</a:t>
                      </a:r>
                    </a:p>
                  </a:txBody>
                  <a:tcPr marL="7620" marR="7620" marT="762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8</a:t>
                      </a: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100</a:t>
                      </a:r>
                    </a:p>
                  </a:txBody>
                  <a:tcPr marL="0" marR="0" marT="0" marB="0" anchor="ctr"/>
                </a:tc>
                <a:tc>
                  <a:txBody>
                    <a:bodyPr/>
                    <a:lstStyle/>
                    <a:p>
                      <a:pPr algn="ctr">
                        <a:lnSpc>
                          <a:spcPct val="107000"/>
                        </a:lnSpc>
                        <a:spcAft>
                          <a:spcPts val="800"/>
                        </a:spcAft>
                      </a:pPr>
                      <a:r>
                        <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93</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a:t>
                      </a:r>
                    </a:p>
                  </a:txBody>
                  <a:tcPr marL="0" marR="0" marT="0" marB="0" anchor="ctr"/>
                </a:tc>
                <a:tc>
                  <a:txBody>
                    <a:bodyPr/>
                    <a:lstStyle/>
                    <a:p>
                      <a:pPr algn="ctr">
                        <a:lnSpc>
                          <a:spcPct val="107000"/>
                        </a:lnSpc>
                        <a:spcAft>
                          <a:spcPts val="800"/>
                        </a:spcAft>
                      </a:pPr>
                      <a:r>
                        <a:rPr lang="tr-TR" sz="1400" b="1" dirty="0">
                          <a:solidFill>
                            <a:srgbClr val="FF0000"/>
                          </a:solidFill>
                          <a:effectLst/>
                        </a:rPr>
                        <a:t> 97</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643453858"/>
                  </a:ext>
                </a:extLst>
              </a:tr>
            </a:tbl>
          </a:graphicData>
        </a:graphic>
      </p:graphicFrame>
    </p:spTree>
    <p:extLst>
      <p:ext uri="{BB962C8B-B14F-4D97-AF65-F5344CB8AC3E}">
        <p14:creationId xmlns:p14="http://schemas.microsoft.com/office/powerpoint/2010/main" val="588085475"/>
      </p:ext>
    </p:extLst>
  </p:cSld>
  <p:clrMapOvr>
    <a:masterClrMapping/>
  </p:clrMapOvr>
  <mc:AlternateContent xmlns:mc="http://schemas.openxmlformats.org/markup-compatibility/2006" xmlns:p14="http://schemas.microsoft.com/office/powerpoint/2010/main">
    <mc:Choice Requires="p14">
      <p:transition p14:dur="250">
        <p14:conveyor dir="l"/>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49</a:t>
            </a:fld>
            <a:endParaRPr lang="tr-TR"/>
          </a:p>
        </p:txBody>
      </p:sp>
    </p:spTree>
    <p:extLst>
      <p:ext uri="{BB962C8B-B14F-4D97-AF65-F5344CB8AC3E}">
        <p14:creationId xmlns:p14="http://schemas.microsoft.com/office/powerpoint/2010/main" val="385178473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a:t>
            </a:fld>
            <a:endParaRPr lang="tr-TR"/>
          </a:p>
        </p:txBody>
      </p:sp>
      <p:sp>
        <p:nvSpPr>
          <p:cNvPr id="7" name="Unvan 3"/>
          <p:cNvSpPr txBox="1">
            <a:spLocks/>
          </p:cNvSpPr>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extLst>
              <p:ext uri="{D42A27DB-BD31-4B8C-83A1-F6EECF244321}">
                <p14:modId xmlns:p14="http://schemas.microsoft.com/office/powerpoint/2010/main" val="493601087"/>
              </p:ext>
            </p:extLst>
          </p:nvPr>
        </p:nvGraphicFramePr>
        <p:xfrm>
          <a:off x="496390" y="1782621"/>
          <a:ext cx="11372339" cy="4196615"/>
        </p:xfrm>
        <a:graphic>
          <a:graphicData uri="http://schemas.openxmlformats.org/drawingml/2006/table">
            <a:tbl>
              <a:tblPr firstRow="1" firstCol="1" bandRow="1">
                <a:tableStyleId>{BDBED569-4797-4DF1-A0F4-6AAB3CD982D8}</a:tableStyleId>
              </a:tblPr>
              <a:tblGrid>
                <a:gridCol w="2902592">
                  <a:extLst>
                    <a:ext uri="{9D8B030D-6E8A-4147-A177-3AD203B41FA5}">
                      <a16:colId xmlns:a16="http://schemas.microsoft.com/office/drawing/2014/main" val="3065712096"/>
                    </a:ext>
                  </a:extLst>
                </a:gridCol>
                <a:gridCol w="3001505">
                  <a:extLst>
                    <a:ext uri="{9D8B030D-6E8A-4147-A177-3AD203B41FA5}">
                      <a16:colId xmlns:a16="http://schemas.microsoft.com/office/drawing/2014/main" val="4090272509"/>
                    </a:ext>
                  </a:extLst>
                </a:gridCol>
                <a:gridCol w="2733655">
                  <a:extLst>
                    <a:ext uri="{9D8B030D-6E8A-4147-A177-3AD203B41FA5}">
                      <a16:colId xmlns:a16="http://schemas.microsoft.com/office/drawing/2014/main" val="2144326116"/>
                    </a:ext>
                  </a:extLst>
                </a:gridCol>
                <a:gridCol w="2734587">
                  <a:extLst>
                    <a:ext uri="{9D8B030D-6E8A-4147-A177-3AD203B41FA5}">
                      <a16:colId xmlns:a16="http://schemas.microsoft.com/office/drawing/2014/main" val="1937569056"/>
                    </a:ext>
                  </a:extLst>
                </a:gridCol>
              </a:tblGrid>
              <a:tr h="559051">
                <a:tc>
                  <a:txBody>
                    <a:bodyPr/>
                    <a:lstStyle/>
                    <a:p>
                      <a:pPr algn="ctr">
                        <a:lnSpc>
                          <a:spcPct val="100000"/>
                        </a:lnSpc>
                        <a:spcAft>
                          <a:spcPts val="0"/>
                        </a:spcAft>
                      </a:pPr>
                      <a:r>
                        <a:rPr lang="tr-TR" sz="1800" dirty="0">
                          <a:solidFill>
                            <a:srgbClr val="FF0000"/>
                          </a:solidFill>
                          <a:effectLst/>
                          <a:latin typeface="+mn-lt"/>
                        </a:rPr>
                        <a:t>BÖLÜM ADI*</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Başkanı </a:t>
                      </a:r>
                    </a:p>
                    <a:p>
                      <a:pPr algn="ctr">
                        <a:lnSpc>
                          <a:spcPct val="100000"/>
                        </a:lnSpc>
                        <a:spcAft>
                          <a:spcPts val="0"/>
                        </a:spcAft>
                      </a:pP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324153"/>
                  </a:ext>
                </a:extLst>
              </a:tr>
              <a:tr h="447492">
                <a:tc>
                  <a:txBody>
                    <a:bodyPr/>
                    <a:lstStyle/>
                    <a:p>
                      <a:r>
                        <a:rPr lang="tr-TR" sz="1800" dirty="0">
                          <a:effectLst/>
                          <a:latin typeface="+mn-lt"/>
                          <a:cs typeface="Times New Roman" panose="02020603050405020304" pitchFamily="18" charset="0"/>
                        </a:rPr>
                        <a:t>GAZETECİLİK</a:t>
                      </a:r>
                    </a:p>
                  </a:txBody>
                  <a:tcPr marL="68580" marR="68580" marT="0" marB="0" anchor="ctr"/>
                </a:tc>
                <a:tc>
                  <a:txBody>
                    <a:bodyPr/>
                    <a:lstStyle/>
                    <a:p>
                      <a:r>
                        <a:rPr lang="tr-TR" sz="1800" b="1" dirty="0">
                          <a:effectLst/>
                          <a:latin typeface="+mn-lt"/>
                          <a:cs typeface="Times New Roman" panose="02020603050405020304" pitchFamily="18" charset="0"/>
                        </a:rPr>
                        <a:t>Prof. Dr. Aynur KÖSE</a:t>
                      </a:r>
                    </a:p>
                  </a:txBody>
                  <a:tcPr marL="68580" marR="68580" marT="0" marB="0" anchor="ctr"/>
                </a:tc>
                <a:tc>
                  <a:txBody>
                    <a:bodyPr/>
                    <a:lstStyle/>
                    <a:p>
                      <a:r>
                        <a:rPr lang="tr-TR" sz="1800" b="1" dirty="0">
                          <a:effectLst/>
                          <a:latin typeface="+mn-lt"/>
                          <a:cs typeface="Times New Roman" panose="02020603050405020304" pitchFamily="18" charset="0"/>
                        </a:rPr>
                        <a:t>Dr. Öğr. Üyesi Esin GHADİANİ</a:t>
                      </a:r>
                    </a:p>
                  </a:txBody>
                  <a:tcPr marL="68580" marR="6858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92003890"/>
                  </a:ext>
                </a:extLst>
              </a:tr>
              <a:tr h="447492">
                <a:tc>
                  <a:txBody>
                    <a:bodyPr/>
                    <a:lstStyle/>
                    <a:p>
                      <a:r>
                        <a:rPr lang="tr-TR" sz="1800" dirty="0">
                          <a:effectLst/>
                          <a:latin typeface="+mn-lt"/>
                          <a:cs typeface="Times New Roman" panose="02020603050405020304" pitchFamily="18" charset="0"/>
                        </a:rPr>
                        <a:t>HALKLA İLİŞKİLER VE REKLAMCILIK</a:t>
                      </a:r>
                    </a:p>
                  </a:txBody>
                  <a:tcPr marL="68580" marR="68580" marT="0" marB="0" anchor="ctr"/>
                </a:tc>
                <a:tc>
                  <a:txBody>
                    <a:bodyPr/>
                    <a:lstStyle/>
                    <a:p>
                      <a:r>
                        <a:rPr lang="tr-TR" sz="1800" b="1" dirty="0" err="1">
                          <a:effectLst/>
                          <a:latin typeface="+mn-lt"/>
                          <a:cs typeface="Times New Roman" panose="02020603050405020304" pitchFamily="18" charset="0"/>
                        </a:rPr>
                        <a:t>Doç</a:t>
                      </a:r>
                      <a:r>
                        <a:rPr lang="tr-TR" sz="1800" b="1" dirty="0">
                          <a:effectLst/>
                          <a:latin typeface="+mn-lt"/>
                          <a:cs typeface="Times New Roman" panose="02020603050405020304" pitchFamily="18" charset="0"/>
                        </a:rPr>
                        <a:t> .Dr. Gülcan ŞENER</a:t>
                      </a:r>
                    </a:p>
                  </a:txBody>
                  <a:tcPr marL="68580" marR="68580" marT="0" marB="0" anchor="ctr"/>
                </a:tc>
                <a:tc>
                  <a:txBody>
                    <a:bodyPr/>
                    <a:lstStyle/>
                    <a:p>
                      <a:r>
                        <a:rPr lang="tr-TR" sz="1800" b="1" dirty="0">
                          <a:effectLst/>
                          <a:latin typeface="+mn-lt"/>
                          <a:cs typeface="Times New Roman" panose="02020603050405020304" pitchFamily="18" charset="0"/>
                        </a:rPr>
                        <a:t>Dr. Öğr. Üyesi Murat TOPAL</a:t>
                      </a:r>
                    </a:p>
                  </a:txBody>
                  <a:tcPr marL="68580" marR="68580" marT="0" marB="0" anchor="ctr"/>
                </a:tc>
                <a:tc>
                  <a:txBody>
                    <a:bodyPr/>
                    <a:lstStyle/>
                    <a:p>
                      <a:pPr>
                        <a:lnSpc>
                          <a:spcPct val="107000"/>
                        </a:lnSpc>
                        <a:spcAft>
                          <a:spcPts val="0"/>
                        </a:spcAft>
                      </a:pPr>
                      <a:r>
                        <a:rPr lang="tr-TR" sz="1800" b="1" dirty="0">
                          <a:effectLst/>
                          <a:latin typeface="+mn-lt"/>
                        </a:rPr>
                        <a:t> Dr. Öğr. Üyesi Bahadır Burak SOLAK</a:t>
                      </a:r>
                      <a:endParaRPr lang="tr-TR" sz="18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3462324"/>
                  </a:ext>
                </a:extLst>
              </a:tr>
              <a:tr h="0">
                <a:tc>
                  <a:txBody>
                    <a:bodyPr/>
                    <a:lstStyle/>
                    <a:p>
                      <a:pPr>
                        <a:lnSpc>
                          <a:spcPct val="107000"/>
                        </a:lnSpc>
                        <a:spcAft>
                          <a:spcPts val="0"/>
                        </a:spcAft>
                      </a:pPr>
                      <a:r>
                        <a:rPr lang="tr-TR" sz="1800" dirty="0">
                          <a:effectLst/>
                          <a:latin typeface="+mn-lt"/>
                        </a:rPr>
                        <a:t> RADYO TELEVİZYON VE SİNEMA</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b="1" dirty="0">
                          <a:effectLst/>
                          <a:latin typeface="+mn-lt"/>
                        </a:rPr>
                        <a:t> Dr. Öğr. Üyesi Hüseyin GENÇALP</a:t>
                      </a:r>
                      <a:endParaRPr lang="tr-TR" sz="18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b="1" dirty="0">
                          <a:effectLst/>
                          <a:latin typeface="+mn-lt"/>
                        </a:rPr>
                        <a:t> Dr. Öğr. Üyesi Sibel MERT</a:t>
                      </a:r>
                      <a:endParaRPr lang="tr-TR" sz="18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5147221"/>
                  </a:ext>
                </a:extLst>
              </a:tr>
              <a:tr h="447492">
                <a:tc>
                  <a:txBody>
                    <a:bodyPr/>
                    <a:lstStyle/>
                    <a:p>
                      <a:pPr>
                        <a:lnSpc>
                          <a:spcPct val="107000"/>
                        </a:lnSpc>
                        <a:spcAft>
                          <a:spcPts val="0"/>
                        </a:spcAft>
                      </a:pPr>
                      <a:r>
                        <a:rPr lang="tr-TR" sz="1800" dirty="0">
                          <a:effectLst/>
                          <a:latin typeface="+mn-lt"/>
                        </a:rPr>
                        <a:t> YENİ MEDYA VE İLETİŞİM</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b="1" dirty="0">
                          <a:effectLst/>
                          <a:latin typeface="+mn-lt"/>
                        </a:rPr>
                        <a:t> Prof. Dr. Erdem TAŞDEMİR</a:t>
                      </a:r>
                      <a:endParaRPr lang="tr-TR" sz="18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50465583"/>
                  </a:ext>
                </a:extLst>
              </a:tr>
              <a:tr h="447492">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70441749"/>
                  </a:ext>
                </a:extLst>
              </a:tr>
              <a:tr h="447492">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98911962"/>
                  </a:ext>
                </a:extLst>
              </a:tr>
              <a:tr h="299247">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8270523"/>
                  </a:ext>
                </a:extLst>
              </a:tr>
              <a:tr h="299247">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67713941"/>
                  </a:ext>
                </a:extLst>
              </a:tr>
            </a:tbl>
          </a:graphicData>
        </a:graphic>
      </p:graphicFrame>
      <p:sp>
        <p:nvSpPr>
          <p:cNvPr id="10" name="Metin kutusu 9"/>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16433072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50</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878929769"/>
              </p:ext>
            </p:extLst>
          </p:nvPr>
        </p:nvGraphicFramePr>
        <p:xfrm>
          <a:off x="221647" y="1783599"/>
          <a:ext cx="11637843" cy="4090729"/>
        </p:xfrm>
        <a:graphic>
          <a:graphicData uri="http://schemas.openxmlformats.org/drawingml/2006/table">
            <a:tbl>
              <a:tblPr firstRow="1" firstCol="1" bandRow="1">
                <a:tableStyleId>{BDBED569-4797-4DF1-A0F4-6AAB3CD982D8}</a:tableStyleId>
              </a:tblPr>
              <a:tblGrid>
                <a:gridCol w="2445889">
                  <a:extLst>
                    <a:ext uri="{9D8B030D-6E8A-4147-A177-3AD203B41FA5}">
                      <a16:colId xmlns:a16="http://schemas.microsoft.com/office/drawing/2014/main" val="1220849960"/>
                    </a:ext>
                  </a:extLst>
                </a:gridCol>
                <a:gridCol w="596626">
                  <a:extLst>
                    <a:ext uri="{9D8B030D-6E8A-4147-A177-3AD203B41FA5}">
                      <a16:colId xmlns:a16="http://schemas.microsoft.com/office/drawing/2014/main" val="3833236595"/>
                    </a:ext>
                  </a:extLst>
                </a:gridCol>
                <a:gridCol w="556553">
                  <a:extLst>
                    <a:ext uri="{9D8B030D-6E8A-4147-A177-3AD203B41FA5}">
                      <a16:colId xmlns:a16="http://schemas.microsoft.com/office/drawing/2014/main" val="2496164022"/>
                    </a:ext>
                  </a:extLst>
                </a:gridCol>
                <a:gridCol w="1020347">
                  <a:extLst>
                    <a:ext uri="{9D8B030D-6E8A-4147-A177-3AD203B41FA5}">
                      <a16:colId xmlns:a16="http://schemas.microsoft.com/office/drawing/2014/main" val="4264679598"/>
                    </a:ext>
                  </a:extLst>
                </a:gridCol>
                <a:gridCol w="890485">
                  <a:extLst>
                    <a:ext uri="{9D8B030D-6E8A-4147-A177-3AD203B41FA5}">
                      <a16:colId xmlns:a16="http://schemas.microsoft.com/office/drawing/2014/main" val="2326609026"/>
                    </a:ext>
                  </a:extLst>
                </a:gridCol>
                <a:gridCol w="1011071">
                  <a:extLst>
                    <a:ext uri="{9D8B030D-6E8A-4147-A177-3AD203B41FA5}">
                      <a16:colId xmlns:a16="http://schemas.microsoft.com/office/drawing/2014/main" val="2640431626"/>
                    </a:ext>
                  </a:extLst>
                </a:gridCol>
                <a:gridCol w="1113106">
                  <a:extLst>
                    <a:ext uri="{9D8B030D-6E8A-4147-A177-3AD203B41FA5}">
                      <a16:colId xmlns:a16="http://schemas.microsoft.com/office/drawing/2014/main" val="1704569698"/>
                    </a:ext>
                  </a:extLst>
                </a:gridCol>
                <a:gridCol w="1210052">
                  <a:extLst>
                    <a:ext uri="{9D8B030D-6E8A-4147-A177-3AD203B41FA5}">
                      <a16:colId xmlns:a16="http://schemas.microsoft.com/office/drawing/2014/main" val="293221785"/>
                    </a:ext>
                  </a:extLst>
                </a:gridCol>
                <a:gridCol w="867745">
                  <a:extLst>
                    <a:ext uri="{9D8B030D-6E8A-4147-A177-3AD203B41FA5}">
                      <a16:colId xmlns:a16="http://schemas.microsoft.com/office/drawing/2014/main" val="1854097096"/>
                    </a:ext>
                  </a:extLst>
                </a:gridCol>
                <a:gridCol w="1030750">
                  <a:extLst>
                    <a:ext uri="{9D8B030D-6E8A-4147-A177-3AD203B41FA5}">
                      <a16:colId xmlns:a16="http://schemas.microsoft.com/office/drawing/2014/main" val="3090137349"/>
                    </a:ext>
                  </a:extLst>
                </a:gridCol>
                <a:gridCol w="895219">
                  <a:extLst>
                    <a:ext uri="{9D8B030D-6E8A-4147-A177-3AD203B41FA5}">
                      <a16:colId xmlns:a16="http://schemas.microsoft.com/office/drawing/2014/main" val="3414406660"/>
                    </a:ext>
                  </a:extLst>
                </a:gridCol>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885262423"/>
                  </a:ext>
                </a:extLst>
              </a:tr>
              <a:tr h="232111">
                <a:tc>
                  <a:txBody>
                    <a:bodyPr/>
                    <a:lstStyle/>
                    <a:p>
                      <a:pPr marL="36000">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973</a:t>
                      </a:r>
                    </a:p>
                  </a:txBody>
                  <a:tcPr marL="6350" marR="6350" marT="635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3054121"/>
                  </a:ext>
                </a:extLst>
              </a:tr>
              <a:tr h="232111">
                <a:tc>
                  <a:txBody>
                    <a:bodyPr/>
                    <a:lstStyle/>
                    <a:p>
                      <a:pPr marL="36000">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9</a:t>
                      </a: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973</a:t>
                      </a:r>
                    </a:p>
                  </a:txBody>
                  <a:tcPr marL="6350" marR="6350" marT="6350" marB="0" anchor="ctr"/>
                </a:tc>
                <a:tc>
                  <a:txBody>
                    <a:bodyPr/>
                    <a:lstStyle/>
                    <a:p>
                      <a:pPr algn="ctr">
                        <a:lnSpc>
                          <a:spcPct val="107000"/>
                        </a:lnSpc>
                        <a:spcAft>
                          <a:spcPts val="0"/>
                        </a:spcAft>
                      </a:pPr>
                      <a:r>
                        <a:rPr lang="tr-TR" sz="1400" b="1" dirty="0">
                          <a:effectLst/>
                        </a:rPr>
                        <a:t> 586</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9</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1217419"/>
                  </a:ext>
                </a:extLst>
              </a:tr>
              <a:tr h="232111">
                <a:tc>
                  <a:txBody>
                    <a:bodyPr/>
                    <a:lstStyle/>
                    <a:p>
                      <a:pPr marL="36000">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13</a:t>
                      </a:r>
                    </a:p>
                  </a:txBody>
                  <a:tcPr marL="6350" marR="6350" marT="6350" marB="0" anchor="ctr"/>
                </a:tc>
                <a:tc>
                  <a:txBody>
                    <a:bodyPr/>
                    <a:lstStyle/>
                    <a:p>
                      <a:pPr algn="ctr">
                        <a:lnSpc>
                          <a:spcPct val="107000"/>
                        </a:lnSpc>
                        <a:spcAft>
                          <a:spcPts val="0"/>
                        </a:spcAft>
                      </a:pPr>
                      <a:r>
                        <a:rPr lang="tr-TR" sz="1400" b="1" dirty="0">
                          <a:effectLst/>
                        </a:rPr>
                        <a:t> 10</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5020696"/>
                  </a:ext>
                </a:extLst>
              </a:tr>
              <a:tr h="232111">
                <a:tc>
                  <a:txBody>
                    <a:bodyPr/>
                    <a:lstStyle/>
                    <a:p>
                      <a:pPr marL="36000">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49</a:t>
                      </a:r>
                    </a:p>
                  </a:txBody>
                  <a:tcPr marL="6350" marR="6350" marT="6350" marB="0" anchor="ctr"/>
                </a:tc>
                <a:tc>
                  <a:txBody>
                    <a:bodyPr/>
                    <a:lstStyle/>
                    <a:p>
                      <a:pPr algn="ctr">
                        <a:lnSpc>
                          <a:spcPct val="107000"/>
                        </a:lnSpc>
                        <a:spcAft>
                          <a:spcPts val="0"/>
                        </a:spcAft>
                      </a:pPr>
                      <a:r>
                        <a:rPr lang="tr-TR" sz="1400" b="1" dirty="0">
                          <a:effectLst/>
                        </a:rPr>
                        <a:t>25 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77436090"/>
                  </a:ext>
                </a:extLst>
              </a:tr>
              <a:tr h="232111">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5705974"/>
                  </a:ext>
                </a:extLst>
              </a:tr>
              <a:tr h="232111">
                <a:tc>
                  <a:txBody>
                    <a:bodyPr/>
                    <a:lstStyle/>
                    <a:p>
                      <a:pPr marL="36000">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1750274"/>
                  </a:ext>
                </a:extLst>
              </a:tr>
              <a:tr h="232111">
                <a:tc>
                  <a:txBody>
                    <a:bodyPr/>
                    <a:lstStyle/>
                    <a:p>
                      <a:pPr marL="36000">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61801538"/>
                  </a:ext>
                </a:extLst>
              </a:tr>
              <a:tr h="232111">
                <a:tc>
                  <a:txBody>
                    <a:bodyPr/>
                    <a:lstStyle/>
                    <a:p>
                      <a:pPr marL="36000">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40</a:t>
                      </a:r>
                    </a:p>
                  </a:txBody>
                  <a:tcPr marL="6350" marR="6350" marT="6350" marB="0" anchor="ctr"/>
                </a:tc>
                <a:tc>
                  <a:txBody>
                    <a:bodyPr/>
                    <a:lstStyle/>
                    <a:p>
                      <a:pPr algn="ctr">
                        <a:lnSpc>
                          <a:spcPct val="107000"/>
                        </a:lnSpc>
                        <a:spcAft>
                          <a:spcPts val="0"/>
                        </a:spcAft>
                      </a:pPr>
                      <a:r>
                        <a:rPr lang="tr-TR" sz="1400" b="1" dirty="0">
                          <a:effectLst/>
                        </a:rPr>
                        <a:t>13 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1 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4459144"/>
                  </a:ext>
                </a:extLst>
              </a:tr>
              <a:tr h="232111">
                <a:tc>
                  <a:txBody>
                    <a:bodyPr/>
                    <a:lstStyle/>
                    <a:p>
                      <a:pPr marL="36000">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4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887263818"/>
                  </a:ext>
                </a:extLst>
              </a:tr>
              <a:tr h="457514">
                <a:tc>
                  <a:txBody>
                    <a:bodyPr/>
                    <a:lstStyle/>
                    <a:p>
                      <a:pPr marL="36000">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4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3966128"/>
                  </a:ext>
                </a:extLst>
              </a:tr>
              <a:tr h="232111">
                <a:tc>
                  <a:txBody>
                    <a:bodyPr/>
                    <a:lstStyle/>
                    <a:p>
                      <a:pPr marL="36000">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endParaRPr lang="tr-TR" sz="1400" b="1"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pPr>
                      <a:endParaRPr lang="tr-TR" sz="1400" b="1">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987313"/>
                  </a:ext>
                </a:extLst>
              </a:tr>
              <a:tr h="232111">
                <a:tc>
                  <a:txBody>
                    <a:bodyPr/>
                    <a:lstStyle/>
                    <a:p>
                      <a:pPr marL="36000">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1</a:t>
                      </a:r>
                    </a:p>
                  </a:txBody>
                  <a:tcPr marL="6350" marR="6350" marT="6350" marB="0" anchor="ctr"/>
                </a:tc>
                <a:tc>
                  <a:txBody>
                    <a:bodyPr/>
                    <a:lstStyle/>
                    <a:p>
                      <a:pPr algn="ctr">
                        <a:lnSpc>
                          <a:spcPct val="107000"/>
                        </a:lnSpc>
                      </a:pPr>
                      <a:r>
                        <a:rPr lang="tr-TR" sz="1400" b="1" dirty="0">
                          <a:effectLst/>
                          <a:latin typeface="Times New Roman" panose="02020603050405020304" pitchFamily="18" charset="0"/>
                          <a:cs typeface="Times New Roman" panose="02020603050405020304" pitchFamily="18" charset="0"/>
                        </a:rPr>
                        <a:t>114</a:t>
                      </a:r>
                    </a:p>
                  </a:txBody>
                  <a:tcPr marL="6350" marR="6350" marT="6350" marB="0" anchor="ctr"/>
                </a:tc>
                <a:tc>
                  <a:txBody>
                    <a:bodyPr/>
                    <a:lstStyle/>
                    <a:p>
                      <a:pPr algn="ctr">
                        <a:lnSpc>
                          <a:spcPct val="107000"/>
                        </a:lnSpc>
                        <a:spcAft>
                          <a:spcPts val="0"/>
                        </a:spcAft>
                      </a:pPr>
                      <a:r>
                        <a:rPr lang="tr-TR" sz="1400" b="1" dirty="0">
                          <a:effectLst/>
                        </a:rPr>
                        <a:t>40 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effectLst/>
                        </a:rPr>
                        <a:t> </a:t>
                      </a:r>
                      <a:endParaRPr lang="tr-TR"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1 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1 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 1</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effectLst/>
                        </a:rPr>
                        <a:t>1 </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55651903"/>
                  </a:ext>
                </a:extLst>
              </a:tr>
              <a:tr h="232111">
                <a:tc>
                  <a:txBody>
                    <a:bodyPr/>
                    <a:lstStyle/>
                    <a:p>
                      <a:pPr marL="36000"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b="1" dirty="0">
                          <a:solidFill>
                            <a:srgbClr val="FF0000"/>
                          </a:solidFill>
                          <a:effectLst/>
                          <a:latin typeface="Times New Roman" panose="02020603050405020304" pitchFamily="18" charset="0"/>
                          <a:cs typeface="Times New Roman" panose="02020603050405020304" pitchFamily="18" charset="0"/>
                        </a:rPr>
                        <a:t>13</a:t>
                      </a:r>
                    </a:p>
                  </a:txBody>
                  <a:tcPr marL="6350" marR="6350" marT="6350" marB="0" anchor="ctr"/>
                </a:tc>
                <a:tc>
                  <a:txBody>
                    <a:bodyPr/>
                    <a:lstStyle/>
                    <a:p>
                      <a:pPr algn="ctr">
                        <a:lnSpc>
                          <a:spcPct val="107000"/>
                        </a:lnSpc>
                      </a:pPr>
                      <a:r>
                        <a:rPr lang="tr-TR" sz="1400" b="1" dirty="0">
                          <a:solidFill>
                            <a:srgbClr val="FF0000"/>
                          </a:solidFill>
                          <a:effectLst/>
                          <a:latin typeface="Times New Roman" panose="02020603050405020304" pitchFamily="18" charset="0"/>
                          <a:cs typeface="Times New Roman" panose="02020603050405020304" pitchFamily="18" charset="0"/>
                        </a:rPr>
                        <a:t>2.162</a:t>
                      </a:r>
                    </a:p>
                  </a:txBody>
                  <a:tcPr marL="6350" marR="6350" marT="6350" marB="0" anchor="ctr"/>
                </a:tc>
                <a:tc>
                  <a:txBody>
                    <a:bodyPr/>
                    <a:lstStyle/>
                    <a:p>
                      <a:pPr algn="ctr">
                        <a:lnSpc>
                          <a:spcPct val="107000"/>
                        </a:lnSpc>
                        <a:spcAft>
                          <a:spcPts val="0"/>
                        </a:spcAft>
                      </a:pPr>
                      <a:r>
                        <a:rPr lang="tr-TR" sz="1400" b="1" dirty="0">
                          <a:solidFill>
                            <a:srgbClr val="FF0000"/>
                          </a:solidFill>
                          <a:effectLst/>
                        </a:rPr>
                        <a:t> 674</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solidFill>
                            <a:srgbClr val="FF0000"/>
                          </a:solidFill>
                          <a:effectLst/>
                        </a:rPr>
                        <a:t> </a:t>
                      </a:r>
                      <a:endParaRPr lang="tr-TR" sz="1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 12</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 12</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 12</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a:solidFill>
                            <a:srgbClr val="FF0000"/>
                          </a:solidFill>
                          <a:effectLst/>
                        </a:rPr>
                        <a:t> </a:t>
                      </a:r>
                      <a:endParaRPr lang="tr-TR" sz="14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 13</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 13</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8615432"/>
                  </a:ext>
                </a:extLst>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p>
        </p:txBody>
      </p:sp>
    </p:spTree>
    <p:extLst>
      <p:ext uri="{BB962C8B-B14F-4D97-AF65-F5344CB8AC3E}">
        <p14:creationId xmlns:p14="http://schemas.microsoft.com/office/powerpoint/2010/main" val="421515170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485793"/>
                </a:solidFill>
                <a:latin typeface="+mn-lt"/>
              </a:rPr>
              <a:t>Sağlık, Sosyal, Kültürel ve Sportif Alanlar</a:t>
            </a:r>
            <a:endParaRPr lang="tr-TR" sz="2800" dirty="0">
              <a:solidFill>
                <a:srgbClr val="485793"/>
              </a:solidFill>
            </a:endParaRPr>
          </a:p>
        </p:txBody>
      </p:sp>
      <p:sp>
        <p:nvSpPr>
          <p:cNvPr id="3" name="Veri Yer Tutucusu 2"/>
          <p:cNvSpPr>
            <a:spLocks noGrp="1"/>
          </p:cNvSpPr>
          <p:nvPr>
            <p:ph type="dt" sz="half" idx="10"/>
          </p:nvPr>
        </p:nvSpPr>
        <p:spPr/>
        <p:txBody>
          <a:bodyPr/>
          <a:lstStyle/>
          <a:p>
            <a:fld id="{F593CDD7-1D31-4C3E-A0CE-1E28865E3744}"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51</a:t>
            </a:fld>
            <a:endParaRPr lang="tr-TR"/>
          </a:p>
        </p:txBody>
      </p:sp>
      <p:graphicFrame>
        <p:nvGraphicFramePr>
          <p:cNvPr id="4" name="Tablo 3"/>
          <p:cNvGraphicFramePr>
            <a:graphicFrameLocks noGrp="1"/>
          </p:cNvGraphicFramePr>
          <p:nvPr>
            <p:extLst>
              <p:ext uri="{D42A27DB-BD31-4B8C-83A1-F6EECF244321}">
                <p14:modId xmlns:p14="http://schemas.microsoft.com/office/powerpoint/2010/main" val="2259492767"/>
              </p:ext>
            </p:extLst>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extLst>
                    <a:ext uri="{9D8B030D-6E8A-4147-A177-3AD203B41FA5}">
                      <a16:colId xmlns:a16="http://schemas.microsoft.com/office/drawing/2014/main" val="2460247606"/>
                    </a:ext>
                  </a:extLst>
                </a:gridCol>
                <a:gridCol w="1847273">
                  <a:extLst>
                    <a:ext uri="{9D8B030D-6E8A-4147-A177-3AD203B41FA5}">
                      <a16:colId xmlns:a16="http://schemas.microsoft.com/office/drawing/2014/main" val="4105699901"/>
                    </a:ext>
                  </a:extLst>
                </a:gridCol>
                <a:gridCol w="1551709">
                  <a:extLst>
                    <a:ext uri="{9D8B030D-6E8A-4147-A177-3AD203B41FA5}">
                      <a16:colId xmlns:a16="http://schemas.microsoft.com/office/drawing/2014/main" val="1040123906"/>
                    </a:ext>
                  </a:extLst>
                </a:gridCol>
                <a:gridCol w="2761672">
                  <a:extLst>
                    <a:ext uri="{9D8B030D-6E8A-4147-A177-3AD203B41FA5}">
                      <a16:colId xmlns:a16="http://schemas.microsoft.com/office/drawing/2014/main" val="2265738279"/>
                    </a:ext>
                  </a:extLst>
                </a:gridCol>
              </a:tblGrid>
              <a:tr h="652159">
                <a:tc>
                  <a:txBody>
                    <a:bodyPr/>
                    <a:lstStyle/>
                    <a:p>
                      <a:pPr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89130810"/>
                  </a:ext>
                </a:extLst>
              </a:tr>
              <a:tr h="451452">
                <a:tc>
                  <a:txBody>
                    <a:bodyPr/>
                    <a:lstStyle/>
                    <a:p>
                      <a:pPr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246568435"/>
                  </a:ext>
                </a:extLst>
              </a:tr>
              <a:tr h="451452">
                <a:tc>
                  <a:txBody>
                    <a:bodyPr/>
                    <a:lstStyle/>
                    <a:p>
                      <a:pPr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871548376"/>
                  </a:ext>
                </a:extLst>
              </a:tr>
              <a:tr h="451452">
                <a:tc>
                  <a:txBody>
                    <a:bodyPr/>
                    <a:lstStyle/>
                    <a:p>
                      <a:pPr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61803737"/>
                  </a:ext>
                </a:extLst>
              </a:tr>
              <a:tr h="451452">
                <a:tc>
                  <a:txBody>
                    <a:bodyPr/>
                    <a:lstStyle/>
                    <a:p>
                      <a:pPr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462970105"/>
                  </a:ext>
                </a:extLst>
              </a:tr>
              <a:tr h="451452">
                <a:tc>
                  <a:txBody>
                    <a:bodyPr/>
                    <a:lstStyle/>
                    <a:p>
                      <a:pPr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9525" marR="9525" marT="9525" marB="0" anchor="ctr"/>
                </a:tc>
                <a:extLst>
                  <a:ext uri="{0D108BD9-81ED-4DB2-BD59-A6C34878D82A}">
                    <a16:rowId xmlns:a16="http://schemas.microsoft.com/office/drawing/2014/main" val="94818349"/>
                  </a:ext>
                </a:extLst>
              </a:tr>
              <a:tr h="451452">
                <a:tc>
                  <a:txBody>
                    <a:bodyPr/>
                    <a:lstStyle/>
                    <a:p>
                      <a:pPr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776029490"/>
                  </a:ext>
                </a:extLst>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332028048"/>
                  </a:ext>
                </a:extLst>
              </a:tr>
            </a:tbl>
          </a:graphicData>
        </a:graphic>
      </p:graphicFrame>
    </p:spTree>
    <p:extLst>
      <p:ext uri="{BB962C8B-B14F-4D97-AF65-F5344CB8AC3E}">
        <p14:creationId xmlns:p14="http://schemas.microsoft.com/office/powerpoint/2010/main" val="4156636876"/>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6FAE2-7A40-0C31-8CF7-468FA07093CF}"/>
              </a:ext>
            </a:extLst>
          </p:cNvPr>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52</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791378268"/>
              </p:ext>
            </p:extLst>
          </p:nvPr>
        </p:nvGraphicFramePr>
        <p:xfrm>
          <a:off x="346080" y="2068815"/>
          <a:ext cx="11572685" cy="3061240"/>
        </p:xfrm>
        <a:graphic>
          <a:graphicData uri="http://schemas.openxmlformats.org/drawingml/2006/table">
            <a:tbl>
              <a:tblPr firstRow="1" firstCol="1" bandRow="1">
                <a:tableStyleId>{BDBED569-4797-4DF1-A0F4-6AAB3CD982D8}</a:tableStyleId>
              </a:tblPr>
              <a:tblGrid>
                <a:gridCol w="2436116">
                  <a:extLst>
                    <a:ext uri="{9D8B030D-6E8A-4147-A177-3AD203B41FA5}">
                      <a16:colId xmlns:a16="http://schemas.microsoft.com/office/drawing/2014/main" val="3971967903"/>
                    </a:ext>
                  </a:extLst>
                </a:gridCol>
                <a:gridCol w="1023186">
                  <a:extLst>
                    <a:ext uri="{9D8B030D-6E8A-4147-A177-3AD203B41FA5}">
                      <a16:colId xmlns:a16="http://schemas.microsoft.com/office/drawing/2014/main" val="4094087159"/>
                    </a:ext>
                  </a:extLst>
                </a:gridCol>
                <a:gridCol w="1560945">
                  <a:extLst>
                    <a:ext uri="{9D8B030D-6E8A-4147-A177-3AD203B41FA5}">
                      <a16:colId xmlns:a16="http://schemas.microsoft.com/office/drawing/2014/main" val="416363929"/>
                    </a:ext>
                  </a:extLst>
                </a:gridCol>
                <a:gridCol w="1551709">
                  <a:extLst>
                    <a:ext uri="{9D8B030D-6E8A-4147-A177-3AD203B41FA5}">
                      <a16:colId xmlns:a16="http://schemas.microsoft.com/office/drawing/2014/main" val="1810272846"/>
                    </a:ext>
                  </a:extLst>
                </a:gridCol>
                <a:gridCol w="2493819">
                  <a:extLst>
                    <a:ext uri="{9D8B030D-6E8A-4147-A177-3AD203B41FA5}">
                      <a16:colId xmlns:a16="http://schemas.microsoft.com/office/drawing/2014/main" val="2143473600"/>
                    </a:ext>
                  </a:extLst>
                </a:gridCol>
                <a:gridCol w="2506910">
                  <a:extLst>
                    <a:ext uri="{9D8B030D-6E8A-4147-A177-3AD203B41FA5}">
                      <a16:colId xmlns:a16="http://schemas.microsoft.com/office/drawing/2014/main" val="690554438"/>
                    </a:ext>
                  </a:extLst>
                </a:gridCol>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42411976"/>
                  </a:ext>
                </a:extLst>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25</a:t>
                      </a:r>
                    </a:p>
                  </a:txBody>
                  <a:tcPr marL="9525" marR="9525" marT="9525" marB="0" anchor="ctr"/>
                </a:tc>
                <a:tc>
                  <a:txBody>
                    <a:bodyPr/>
                    <a:lstStyle/>
                    <a:p>
                      <a:pPr algn="ctr">
                        <a:lnSpc>
                          <a:spcPct val="107000"/>
                        </a:lnSpc>
                        <a:spcAft>
                          <a:spcPts val="0"/>
                        </a:spcAft>
                      </a:pPr>
                      <a:r>
                        <a:rPr lang="tr-TR" sz="2000" b="1" dirty="0">
                          <a:effectLst/>
                          <a:latin typeface="+mn-lt"/>
                        </a:rPr>
                        <a:t> 29</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 365</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1.04</a:t>
                      </a:r>
                    </a:p>
                  </a:txBody>
                  <a:tcPr marL="6350" marR="6350" marT="6350" marB="0" anchor="ctr"/>
                </a:tc>
                <a:tc>
                  <a:txBody>
                    <a:bodyPr/>
                    <a:lstStyle/>
                    <a:p>
                      <a:pPr algn="ctr">
                        <a:lnSpc>
                          <a:spcPct val="107000"/>
                        </a:lnSpc>
                        <a:spcAft>
                          <a:spcPts val="0"/>
                        </a:spcAft>
                      </a:pPr>
                      <a:r>
                        <a:rPr lang="tr-TR" sz="2000" b="1" dirty="0">
                          <a:effectLst/>
                          <a:latin typeface="+mn-lt"/>
                        </a:rPr>
                        <a:t> 14.6</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605282906"/>
                  </a:ext>
                </a:extLst>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2000" b="1" dirty="0">
                          <a:effectLst/>
                          <a:latin typeface="+mn-lt"/>
                          <a:cs typeface="Times New Roman" panose="02020603050405020304" pitchFamily="18" charset="0"/>
                        </a:rPr>
                        <a:t>4</a:t>
                      </a:r>
                    </a:p>
                  </a:txBody>
                  <a:tcPr marL="9525" marR="9525" marT="9525" marB="0" anchor="ctr"/>
                </a:tc>
                <a:tc>
                  <a:txBody>
                    <a:bodyPr/>
                    <a:lstStyle/>
                    <a:p>
                      <a:pPr algn="ctr">
                        <a:lnSpc>
                          <a:spcPct val="107000"/>
                        </a:lnSpc>
                        <a:spcAft>
                          <a:spcPts val="0"/>
                        </a:spcAft>
                      </a:pPr>
                      <a:r>
                        <a:rPr lang="tr-TR" sz="2000" b="1" dirty="0">
                          <a:effectLst/>
                          <a:latin typeface="+mn-lt"/>
                        </a:rPr>
                        <a:t> 7</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effectLst/>
                          <a:latin typeface="+mn-lt"/>
                        </a:rPr>
                        <a:t> 102</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effectLst/>
                          <a:latin typeface="+mn-lt"/>
                          <a:cs typeface="Times New Roman" panose="02020603050405020304" pitchFamily="18" charset="0"/>
                        </a:rPr>
                        <a:t>0.5</a:t>
                      </a:r>
                    </a:p>
                  </a:txBody>
                  <a:tcPr marL="6350" marR="6350" marT="6350" marB="0" anchor="ctr"/>
                </a:tc>
                <a:tc>
                  <a:txBody>
                    <a:bodyPr/>
                    <a:lstStyle/>
                    <a:p>
                      <a:pPr algn="ctr">
                        <a:lnSpc>
                          <a:spcPct val="107000"/>
                        </a:lnSpc>
                        <a:spcAft>
                          <a:spcPts val="0"/>
                        </a:spcAft>
                      </a:pPr>
                      <a:r>
                        <a:rPr lang="tr-TR" sz="2000" b="1" dirty="0">
                          <a:effectLst/>
                          <a:latin typeface="+mn-lt"/>
                        </a:rPr>
                        <a:t> 25.5</a:t>
                      </a:r>
                      <a:endParaRPr lang="tr-TR" sz="20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189105459"/>
                  </a:ext>
                </a:extLst>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2000" b="1" dirty="0">
                          <a:solidFill>
                            <a:srgbClr val="FF0000"/>
                          </a:solidFill>
                          <a:effectLst/>
                          <a:latin typeface="+mn-lt"/>
                          <a:cs typeface="Times New Roman" panose="02020603050405020304" pitchFamily="18" charset="0"/>
                        </a:rPr>
                        <a:t>29</a:t>
                      </a: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 36</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latin typeface="+mn-lt"/>
                        </a:rPr>
                        <a:t> 467</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2000" b="1" dirty="0">
                          <a:solidFill>
                            <a:srgbClr val="FF0000"/>
                          </a:solidFill>
                          <a:effectLst/>
                          <a:latin typeface="+mn-lt"/>
                          <a:cs typeface="Times New Roman" panose="02020603050405020304" pitchFamily="18" charset="0"/>
                        </a:rPr>
                        <a:t>1.54</a:t>
                      </a: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 40.1</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39653533"/>
                  </a:ext>
                </a:extLst>
              </a:tr>
            </a:tbl>
          </a:graphicData>
        </a:graphic>
      </p:graphicFrame>
    </p:spTree>
    <p:extLst>
      <p:ext uri="{BB962C8B-B14F-4D97-AF65-F5344CB8AC3E}">
        <p14:creationId xmlns:p14="http://schemas.microsoft.com/office/powerpoint/2010/main" val="2577815833"/>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8D7B72-2AA8-2447-5858-71A5B898C4BF}"/>
              </a:ext>
            </a:extLst>
          </p:cNvPr>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3184860639"/>
              </p:ext>
            </p:extLst>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extLst>
                    <a:ext uri="{9D8B030D-6E8A-4147-A177-3AD203B41FA5}">
                      <a16:colId xmlns:a16="http://schemas.microsoft.com/office/drawing/2014/main" val="2078438818"/>
                    </a:ext>
                  </a:extLst>
                </a:gridCol>
                <a:gridCol w="2192436">
                  <a:extLst>
                    <a:ext uri="{9D8B030D-6E8A-4147-A177-3AD203B41FA5}">
                      <a16:colId xmlns:a16="http://schemas.microsoft.com/office/drawing/2014/main" val="1100204914"/>
                    </a:ext>
                  </a:extLst>
                </a:gridCol>
                <a:gridCol w="3491276">
                  <a:extLst>
                    <a:ext uri="{9D8B030D-6E8A-4147-A177-3AD203B41FA5}">
                      <a16:colId xmlns:a16="http://schemas.microsoft.com/office/drawing/2014/main" val="4114048839"/>
                    </a:ext>
                  </a:extLst>
                </a:gridCol>
                <a:gridCol w="2288599">
                  <a:extLst>
                    <a:ext uri="{9D8B030D-6E8A-4147-A177-3AD203B41FA5}">
                      <a16:colId xmlns:a16="http://schemas.microsoft.com/office/drawing/2014/main" val="3467147724"/>
                    </a:ext>
                  </a:extLst>
                </a:gridCol>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3943836140"/>
                  </a:ext>
                </a:extLst>
              </a:tr>
              <a:tr h="391953">
                <a:tc>
                  <a:txBody>
                    <a:bodyPr/>
                    <a:lstStyle/>
                    <a:p>
                      <a:pPr marL="36000">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111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292113149"/>
                  </a:ext>
                </a:extLst>
              </a:tr>
              <a:tr h="391953">
                <a:tc>
                  <a:txBody>
                    <a:bodyPr/>
                    <a:lstStyle/>
                    <a:p>
                      <a:pPr marL="36000">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3</a:t>
                      </a: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224797730"/>
                  </a:ext>
                </a:extLst>
              </a:tr>
              <a:tr h="391953">
                <a:tc>
                  <a:txBody>
                    <a:bodyPr/>
                    <a:lstStyle/>
                    <a:p>
                      <a:pPr marL="36000">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9</a:t>
                      </a:r>
                    </a:p>
                  </a:txBody>
                  <a:tcPr marL="55245" marR="55245" marT="9525" marB="0"/>
                </a:tc>
                <a:tc>
                  <a:txBody>
                    <a:bodyPr/>
                    <a:lstStyle/>
                    <a:p>
                      <a:pPr marL="36000">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p>
                  </a:txBody>
                  <a:tcPr marL="0" marR="0" marT="0" marB="0"/>
                </a:tc>
                <a:extLst>
                  <a:ext uri="{0D108BD9-81ED-4DB2-BD59-A6C34878D82A}">
                    <a16:rowId xmlns:a16="http://schemas.microsoft.com/office/drawing/2014/main" val="3654475806"/>
                  </a:ext>
                </a:extLst>
              </a:tr>
              <a:tr h="391953">
                <a:tc>
                  <a:txBody>
                    <a:bodyPr/>
                    <a:lstStyle/>
                    <a:p>
                      <a:pPr marL="36000" marR="0" lvl="0" indent="0" algn="l" defTabSz="914400" rtl="0" eaLnBrk="1" fontAlgn="auto" latinLnBrk="0" hangingPunct="1">
                        <a:lnSpc>
                          <a:spcPct val="100000"/>
                        </a:lnSpc>
                        <a:spcBef>
                          <a:spcPts val="0"/>
                        </a:spcBef>
                        <a:spcAft>
                          <a:spcPts val="0"/>
                        </a:spcAft>
                        <a:buClrTx/>
                        <a:buSzTx/>
                        <a:buFontTx/>
                        <a:buNone/>
                        <a:tabLst/>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555548246"/>
                  </a:ext>
                </a:extLst>
              </a:tr>
              <a:tr h="391953">
                <a:tc>
                  <a:txBody>
                    <a:bodyPr/>
                    <a:lstStyle/>
                    <a:p>
                      <a:pPr marL="36000">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a:t>
                      </a:r>
                    </a:p>
                  </a:txBody>
                  <a:tcPr marL="0" marR="0" marT="0" marB="0"/>
                </a:tc>
                <a:extLst>
                  <a:ext uri="{0D108BD9-81ED-4DB2-BD59-A6C34878D82A}">
                    <a16:rowId xmlns:a16="http://schemas.microsoft.com/office/drawing/2014/main" val="1879821837"/>
                  </a:ext>
                </a:extLst>
              </a:tr>
              <a:tr h="391953">
                <a:tc>
                  <a:txBody>
                    <a:bodyPr/>
                    <a:lstStyle/>
                    <a:p>
                      <a:pPr marL="36000">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3</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183895155"/>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11</a:t>
                      </a: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649293383"/>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ctr" defTabSz="914400" rtl="0" eaLnBrk="1" fontAlgn="auto" latinLnBrk="0" hangingPunct="1">
                        <a:lnSpc>
                          <a:spcPct val="107000"/>
                        </a:lnSpc>
                        <a:spcBef>
                          <a:spcPts val="0"/>
                        </a:spcBef>
                        <a:spcAft>
                          <a:spcPts val="800"/>
                        </a:spcAft>
                        <a:buClrTx/>
                        <a:buSzTx/>
                        <a:buFontTx/>
                        <a:buNone/>
                        <a:tabLst/>
                        <a:defRPr/>
                      </a:pP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3460991647"/>
                  </a:ext>
                </a:extLst>
              </a:tr>
              <a:tr h="391953">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000" marR="0" lvl="0" indent="0" algn="l" defTabSz="914400" rtl="0" eaLnBrk="1" fontAlgn="auto" latinLnBrk="0" hangingPunct="1">
                        <a:lnSpc>
                          <a:spcPct val="107000"/>
                        </a:lnSpc>
                        <a:spcBef>
                          <a:spcPts val="0"/>
                        </a:spcBef>
                        <a:spcAft>
                          <a:spcPts val="800"/>
                        </a:spcAft>
                        <a:buClrTx/>
                        <a:buSzTx/>
                        <a:buFontTx/>
                        <a:buNone/>
                        <a:tabLst/>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000" algn="ctr">
                        <a:lnSpc>
                          <a:spcPct val="107000"/>
                        </a:lnSpc>
                        <a:spcAft>
                          <a:spcPts val="800"/>
                        </a:spcAft>
                      </a:pP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1451612311"/>
                  </a:ext>
                </a:extLst>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pPr/>
              <a:t>15.01.2026</a:t>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pPr/>
              <a:t>53</a:t>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p>
        </p:txBody>
      </p:sp>
    </p:spTree>
    <p:extLst>
      <p:ext uri="{BB962C8B-B14F-4D97-AF65-F5344CB8AC3E}">
        <p14:creationId xmlns:p14="http://schemas.microsoft.com/office/powerpoint/2010/main" val="3264736582"/>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54</a:t>
            </a:fld>
            <a:endParaRPr lang="tr-TR"/>
          </a:p>
        </p:txBody>
      </p:sp>
    </p:spTree>
    <p:extLst>
      <p:ext uri="{BB962C8B-B14F-4D97-AF65-F5344CB8AC3E}">
        <p14:creationId xmlns:p14="http://schemas.microsoft.com/office/powerpoint/2010/main" val="406035225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587027"/>
          </a:xfrm>
        </p:spPr>
        <p:txBody>
          <a:bodyPr>
            <a:noAutofit/>
          </a:bodyPr>
          <a:lstStyle/>
          <a:p>
            <a:pPr algn="ctr"/>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55</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230355737"/>
              </p:ext>
            </p:extLst>
          </p:nvPr>
        </p:nvGraphicFramePr>
        <p:xfrm>
          <a:off x="241378" y="1968423"/>
          <a:ext cx="11466917" cy="3947410"/>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5</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10</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4</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effectLst/>
                        </a:rPr>
                        <a:t> 8</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a:effectLst/>
                        </a:rPr>
                        <a:t> </a:t>
                      </a:r>
                      <a:endParaRPr lang="tr-TR" sz="14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30715490"/>
                  </a:ext>
                </a:extLst>
              </a:tr>
              <a:tr h="108893">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500" b="1" dirty="0">
                          <a:solidFill>
                            <a:srgbClr val="FF0000"/>
                          </a:solidFill>
                          <a:effectLst/>
                        </a:rPr>
                        <a:t> 18</a:t>
                      </a:r>
                      <a:endParaRPr lang="tr-TR" sz="15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400" b="1" dirty="0">
                          <a:solidFill>
                            <a:srgbClr val="FF0000"/>
                          </a:solidFill>
                          <a:effectLst/>
                        </a:rPr>
                        <a:t> 26</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64316915"/>
                  </a:ext>
                </a:extLst>
              </a:tr>
            </a:tbl>
          </a:graphicData>
        </a:graphic>
      </p:graphicFrame>
    </p:spTree>
    <p:extLst>
      <p:ext uri="{BB962C8B-B14F-4D97-AF65-F5344CB8AC3E}">
        <p14:creationId xmlns:p14="http://schemas.microsoft.com/office/powerpoint/2010/main" val="1043337712"/>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45258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56</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256182032"/>
              </p:ext>
            </p:extLst>
          </p:nvPr>
        </p:nvGraphicFramePr>
        <p:xfrm>
          <a:off x="361450" y="2051551"/>
          <a:ext cx="11466917" cy="3367895"/>
        </p:xfrm>
        <a:graphic>
          <a:graphicData uri="http://schemas.openxmlformats.org/drawingml/2006/table">
            <a:tbl>
              <a:tblPr firstRow="1" firstCol="1" lastRow="1" lastCol="1" bandRow="1" bandCol="1">
                <a:tableStyleId>{5940675A-B579-460E-94D1-54222C63F5DA}</a:tableStyleId>
              </a:tblPr>
              <a:tblGrid>
                <a:gridCol w="9886596">
                  <a:extLst>
                    <a:ext uri="{9D8B030D-6E8A-4147-A177-3AD203B41FA5}">
                      <a16:colId xmlns:a16="http://schemas.microsoft.com/office/drawing/2014/main" val="907143591"/>
                    </a:ext>
                  </a:extLst>
                </a:gridCol>
                <a:gridCol w="884583">
                  <a:extLst>
                    <a:ext uri="{9D8B030D-6E8A-4147-A177-3AD203B41FA5}">
                      <a16:colId xmlns:a16="http://schemas.microsoft.com/office/drawing/2014/main" val="719348450"/>
                    </a:ext>
                  </a:extLst>
                </a:gridCol>
                <a:gridCol w="695738">
                  <a:extLst>
                    <a:ext uri="{9D8B030D-6E8A-4147-A177-3AD203B41FA5}">
                      <a16:colId xmlns:a16="http://schemas.microsoft.com/office/drawing/2014/main" val="883096862"/>
                    </a:ext>
                  </a:extLst>
                </a:gridCol>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1560882"/>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765200"/>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99042241"/>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11306817"/>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9219863"/>
                  </a:ext>
                </a:extLst>
              </a:tr>
              <a:tr h="453353">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5360805"/>
                  </a:ext>
                </a:extLst>
              </a:tr>
              <a:tr h="204284">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0286879"/>
                  </a:ext>
                </a:extLst>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55791476"/>
                  </a:ext>
                </a:extLst>
              </a:tr>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4825469"/>
                  </a:ext>
                </a:extLst>
              </a:tr>
            </a:tbl>
          </a:graphicData>
        </a:graphic>
      </p:graphicFrame>
    </p:spTree>
    <p:extLst>
      <p:ext uri="{BB962C8B-B14F-4D97-AF65-F5344CB8AC3E}">
        <p14:creationId xmlns:p14="http://schemas.microsoft.com/office/powerpoint/2010/main" val="390763309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820987"/>
            <a:ext cx="10446528" cy="60089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Kitap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57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910756523"/>
              </p:ext>
            </p:extLst>
          </p:nvPr>
        </p:nvGraphicFramePr>
        <p:xfrm>
          <a:off x="457201" y="1992512"/>
          <a:ext cx="11374581" cy="3795229"/>
        </p:xfrm>
        <a:graphic>
          <a:graphicData uri="http://schemas.openxmlformats.org/drawingml/2006/table">
            <a:tbl>
              <a:tblPr firstRow="1" firstCol="1" lastRow="1" lastCol="1" bandRow="1" bandCol="1">
                <a:tableStyleId>{5940675A-B579-460E-94D1-54222C63F5DA}</a:tableStyleId>
              </a:tblPr>
              <a:tblGrid>
                <a:gridCol w="9789274">
                  <a:extLst>
                    <a:ext uri="{9D8B030D-6E8A-4147-A177-3AD203B41FA5}">
                      <a16:colId xmlns:a16="http://schemas.microsoft.com/office/drawing/2014/main" val="2411480335"/>
                    </a:ext>
                  </a:extLst>
                </a:gridCol>
                <a:gridCol w="790980">
                  <a:extLst>
                    <a:ext uri="{9D8B030D-6E8A-4147-A177-3AD203B41FA5}">
                      <a16:colId xmlns:a16="http://schemas.microsoft.com/office/drawing/2014/main" val="2740012930"/>
                    </a:ext>
                  </a:extLst>
                </a:gridCol>
                <a:gridCol w="794327">
                  <a:extLst>
                    <a:ext uri="{9D8B030D-6E8A-4147-A177-3AD203B41FA5}">
                      <a16:colId xmlns:a16="http://schemas.microsoft.com/office/drawing/2014/main" val="2939442849"/>
                    </a:ext>
                  </a:extLst>
                </a:gridCol>
              </a:tblGrid>
              <a:tr h="335052">
                <a:tc>
                  <a:txBody>
                    <a:bodyPr/>
                    <a:lstStyle/>
                    <a:p>
                      <a:pPr marL="36000"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334026"/>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4</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24433216"/>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13</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dirty="0">
                          <a:effectLst/>
                        </a:rPr>
                        <a:t> </a:t>
                      </a:r>
                      <a:r>
                        <a:rPr lang="tr-TR" sz="1600" b="1" dirty="0">
                          <a:effectLst/>
                        </a:rPr>
                        <a:t>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2291175"/>
                  </a:ext>
                </a:extLst>
              </a:tr>
              <a:tr h="283777">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0371004"/>
                  </a:ext>
                </a:extLst>
              </a:tr>
              <a:tr h="251083">
                <a:tc>
                  <a:txBody>
                    <a:bodyPr/>
                    <a:lstStyle/>
                    <a:p>
                      <a:pPr marL="36000"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effectLst/>
                        </a:rPr>
                        <a:t>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0741957"/>
                  </a:ext>
                </a:extLst>
              </a:tr>
              <a:tr h="504854">
                <a:tc>
                  <a:txBody>
                    <a:bodyPr/>
                    <a:lstStyle/>
                    <a:p>
                      <a:pPr marL="36000"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33582813"/>
                  </a:ext>
                </a:extLst>
              </a:tr>
              <a:tr h="504493">
                <a:tc>
                  <a:txBody>
                    <a:bodyPr/>
                    <a:lstStyle/>
                    <a:p>
                      <a:pPr marL="36000"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86508771"/>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2742880"/>
                  </a:ext>
                </a:extLst>
              </a:tr>
              <a:tr h="504493">
                <a:tc>
                  <a:txBody>
                    <a:bodyPr/>
                    <a:lstStyle/>
                    <a:p>
                      <a:pPr marL="36000"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1504245"/>
                  </a:ext>
                </a:extLst>
              </a:tr>
              <a:tr h="372124">
                <a:tc>
                  <a:txBody>
                    <a:bodyPr/>
                    <a:lstStyle/>
                    <a:p>
                      <a:pPr marL="36000"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 17</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000" algn="ctr">
                        <a:lnSpc>
                          <a:spcPct val="100000"/>
                        </a:lnSpc>
                        <a:spcAft>
                          <a:spcPts val="0"/>
                        </a:spcAft>
                      </a:pPr>
                      <a:r>
                        <a:rPr lang="tr-TR" sz="1600" b="1" dirty="0">
                          <a:solidFill>
                            <a:srgbClr val="FF0000"/>
                          </a:solidFill>
                          <a:effectLst/>
                        </a:rPr>
                        <a:t> 9</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12013563"/>
                  </a:ext>
                </a:extLst>
              </a:tr>
            </a:tbl>
          </a:graphicData>
        </a:graphic>
      </p:graphicFrame>
    </p:spTree>
    <p:extLst>
      <p:ext uri="{BB962C8B-B14F-4D97-AF65-F5344CB8AC3E}">
        <p14:creationId xmlns:p14="http://schemas.microsoft.com/office/powerpoint/2010/main" val="134141144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58</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887904755"/>
              </p:ext>
            </p:extLst>
          </p:nvPr>
        </p:nvGraphicFramePr>
        <p:xfrm>
          <a:off x="274321" y="1820174"/>
          <a:ext cx="11575933" cy="4257480"/>
        </p:xfrm>
        <a:graphic>
          <a:graphicData uri="http://schemas.openxmlformats.org/drawingml/2006/table">
            <a:tbl>
              <a:tblPr firstRow="1" firstCol="1" lastRow="1" lastCol="1" bandRow="1" bandCol="1">
                <a:tableStyleId>{5940675A-B579-460E-94D1-54222C63F5DA}</a:tableStyleId>
              </a:tblPr>
              <a:tblGrid>
                <a:gridCol w="10187304">
                  <a:extLst>
                    <a:ext uri="{9D8B030D-6E8A-4147-A177-3AD203B41FA5}">
                      <a16:colId xmlns:a16="http://schemas.microsoft.com/office/drawing/2014/main" val="163935098"/>
                    </a:ext>
                  </a:extLst>
                </a:gridCol>
                <a:gridCol w="754689">
                  <a:extLst>
                    <a:ext uri="{9D8B030D-6E8A-4147-A177-3AD203B41FA5}">
                      <a16:colId xmlns:a16="http://schemas.microsoft.com/office/drawing/2014/main" val="1347630180"/>
                    </a:ext>
                  </a:extLst>
                </a:gridCol>
                <a:gridCol w="633940">
                  <a:extLst>
                    <a:ext uri="{9D8B030D-6E8A-4147-A177-3AD203B41FA5}">
                      <a16:colId xmlns:a16="http://schemas.microsoft.com/office/drawing/2014/main" val="3262295761"/>
                    </a:ext>
                  </a:extLst>
                </a:gridCol>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65912954"/>
                  </a:ext>
                </a:extLst>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898984129"/>
                  </a:ext>
                </a:extLst>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850835826"/>
                  </a:ext>
                </a:extLst>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2310762055"/>
                  </a:ext>
                </a:extLst>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r>
                        <a:rPr lang="tr-TR" sz="1600" b="1" dirty="0">
                          <a:effectLst/>
                        </a:rPr>
                        <a:t>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913348474"/>
                  </a:ext>
                </a:extLst>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1154197651"/>
                  </a:ext>
                </a:extLst>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484504468"/>
                  </a:ext>
                </a:extLst>
              </a:tr>
              <a:tr h="723173">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3697897285"/>
                  </a:ext>
                </a:extLst>
              </a:tr>
              <a:tr h="264683">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dirty="0">
                          <a:effectLst/>
                        </a:rPr>
                        <a:t> </a:t>
                      </a:r>
                      <a:r>
                        <a:rPr lang="tr-TR" sz="1600" b="1" dirty="0">
                          <a:effectLst/>
                        </a:rPr>
                        <a:t>2</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extLst>
                  <a:ext uri="{0D108BD9-81ED-4DB2-BD59-A6C34878D82A}">
                    <a16:rowId xmlns:a16="http://schemas.microsoft.com/office/drawing/2014/main" val="4282745646"/>
                  </a:ext>
                </a:extLst>
              </a:tr>
            </a:tbl>
          </a:graphicData>
        </a:graphic>
      </p:graphicFrame>
    </p:spTree>
    <p:extLst>
      <p:ext uri="{BB962C8B-B14F-4D97-AF65-F5344CB8AC3E}">
        <p14:creationId xmlns:p14="http://schemas.microsoft.com/office/powerpoint/2010/main" val="836309321"/>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Bilimsel Toplantı Faaliyetleri </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59</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2499835292"/>
              </p:ext>
            </p:extLst>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extLst>
                    <a:ext uri="{9D8B030D-6E8A-4147-A177-3AD203B41FA5}">
                      <a16:colId xmlns:a16="http://schemas.microsoft.com/office/drawing/2014/main" val="3709928752"/>
                    </a:ext>
                  </a:extLst>
                </a:gridCol>
                <a:gridCol w="778639">
                  <a:extLst>
                    <a:ext uri="{9D8B030D-6E8A-4147-A177-3AD203B41FA5}">
                      <a16:colId xmlns:a16="http://schemas.microsoft.com/office/drawing/2014/main" val="4108230107"/>
                    </a:ext>
                  </a:extLst>
                </a:gridCol>
                <a:gridCol w="674190">
                  <a:extLst>
                    <a:ext uri="{9D8B030D-6E8A-4147-A177-3AD203B41FA5}">
                      <a16:colId xmlns:a16="http://schemas.microsoft.com/office/drawing/2014/main" val="3530798822"/>
                    </a:ext>
                  </a:extLst>
                </a:gridCol>
              </a:tblGrid>
              <a:tr h="442019">
                <a:tc>
                  <a:txBody>
                    <a:bodyPr/>
                    <a:lstStyle/>
                    <a:p>
                      <a:pPr marL="72000"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extLst>
                  <a:ext uri="{0D108BD9-81ED-4DB2-BD59-A6C34878D82A}">
                    <a16:rowId xmlns:a16="http://schemas.microsoft.com/office/drawing/2014/main" val="387267968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 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600" b="1" dirty="0">
                          <a:solidFill>
                            <a:srgbClr val="FF0000"/>
                          </a:solidFill>
                          <a:effectLst/>
                        </a:rPr>
                        <a:t> 6</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3895616067"/>
                  </a:ext>
                </a:extLst>
              </a:tr>
              <a:tr h="741464">
                <a:tc>
                  <a:txBody>
                    <a:bodyPr/>
                    <a:lstStyle/>
                    <a:p>
                      <a:pPr marL="72000">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 7</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600" b="1" dirty="0">
                          <a:solidFill>
                            <a:srgbClr val="FF0000"/>
                          </a:solidFill>
                          <a:effectLst/>
                        </a:rPr>
                        <a:t> 9</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676625811"/>
                  </a:ext>
                </a:extLst>
              </a:tr>
              <a:tr h="496415">
                <a:tc>
                  <a:txBody>
                    <a:bodyPr/>
                    <a:lstStyle/>
                    <a:p>
                      <a:pPr marL="72000">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247188220"/>
                  </a:ext>
                </a:extLst>
              </a:tr>
              <a:tr h="568692">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 2</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726692197"/>
                  </a:ext>
                </a:extLst>
              </a:tr>
              <a:tr h="568692">
                <a:tc>
                  <a:txBody>
                    <a:bodyPr/>
                    <a:lstStyle/>
                    <a:p>
                      <a:pPr marL="72000">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 1</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1997404918"/>
                  </a:ext>
                </a:extLst>
              </a:tr>
              <a:tr h="287966">
                <a:tc>
                  <a:txBody>
                    <a:bodyPr/>
                    <a:lstStyle/>
                    <a:p>
                      <a:pPr marL="72000">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93221123"/>
                  </a:ext>
                </a:extLst>
              </a:tr>
              <a:tr h="287966">
                <a:tc>
                  <a:txBody>
                    <a:bodyPr/>
                    <a:lstStyle/>
                    <a:p>
                      <a:pPr marL="72000"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2000" algn="ctr">
                        <a:lnSpc>
                          <a:spcPct val="100000"/>
                        </a:lnSpc>
                        <a:spcAft>
                          <a:spcPts val="0"/>
                        </a:spcAft>
                      </a:pPr>
                      <a:r>
                        <a:rPr lang="tr-TR" sz="1600" b="1" dirty="0">
                          <a:solidFill>
                            <a:srgbClr val="FF0000"/>
                          </a:solidFill>
                          <a:effectLst/>
                        </a:rPr>
                        <a:t> 15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2000" algn="ctr">
                        <a:lnSpc>
                          <a:spcPct val="100000"/>
                        </a:lnSpc>
                        <a:spcAft>
                          <a:spcPts val="0"/>
                        </a:spcAft>
                      </a:pPr>
                      <a:r>
                        <a:rPr lang="tr-TR" sz="1600" b="1" dirty="0">
                          <a:solidFill>
                            <a:srgbClr val="FF0000"/>
                          </a:solidFill>
                          <a:effectLst/>
                        </a:rPr>
                        <a:t> 16</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extLst>
                  <a:ext uri="{0D108BD9-81ED-4DB2-BD59-A6C34878D82A}">
                    <a16:rowId xmlns:a16="http://schemas.microsoft.com/office/drawing/2014/main" val="4008683748"/>
                  </a:ext>
                </a:extLst>
              </a:tr>
            </a:tbl>
          </a:graphicData>
        </a:graphic>
      </p:graphicFrame>
    </p:spTree>
    <p:extLst>
      <p:ext uri="{BB962C8B-B14F-4D97-AF65-F5344CB8AC3E}">
        <p14:creationId xmlns:p14="http://schemas.microsoft.com/office/powerpoint/2010/main" val="137827789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6</a:t>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Bilim/Sanat Dalı / 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extLst>
              <p:ext uri="{D42A27DB-BD31-4B8C-83A1-F6EECF244321}">
                <p14:modId xmlns:p14="http://schemas.microsoft.com/office/powerpoint/2010/main" val="2297301385"/>
              </p:ext>
            </p:extLst>
          </p:nvPr>
        </p:nvGraphicFramePr>
        <p:xfrm>
          <a:off x="496390" y="1820179"/>
          <a:ext cx="11390810" cy="3804934"/>
        </p:xfrm>
        <a:graphic>
          <a:graphicData uri="http://schemas.openxmlformats.org/drawingml/2006/table">
            <a:tbl>
              <a:tblPr firstRow="1" firstCol="1" bandRow="1">
                <a:tableStyleId>{BDBED569-4797-4DF1-A0F4-6AAB3CD982D8}</a:tableStyleId>
              </a:tblPr>
              <a:tblGrid>
                <a:gridCol w="2873357">
                  <a:extLst>
                    <a:ext uri="{9D8B030D-6E8A-4147-A177-3AD203B41FA5}">
                      <a16:colId xmlns:a16="http://schemas.microsoft.com/office/drawing/2014/main" val="2286719321"/>
                    </a:ext>
                  </a:extLst>
                </a:gridCol>
                <a:gridCol w="3232527">
                  <a:extLst>
                    <a:ext uri="{9D8B030D-6E8A-4147-A177-3AD203B41FA5}">
                      <a16:colId xmlns:a16="http://schemas.microsoft.com/office/drawing/2014/main" val="809016168"/>
                    </a:ext>
                  </a:extLst>
                </a:gridCol>
                <a:gridCol w="5284926">
                  <a:extLst>
                    <a:ext uri="{9D8B030D-6E8A-4147-A177-3AD203B41FA5}">
                      <a16:colId xmlns:a16="http://schemas.microsoft.com/office/drawing/2014/main" val="2705893195"/>
                    </a:ext>
                  </a:extLst>
                </a:gridCol>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Bilim/Sanat Dalı Başkanı</a:t>
                      </a: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31762872"/>
                  </a:ext>
                </a:extLst>
              </a:tr>
              <a:tr h="270885">
                <a:tc>
                  <a:txBody>
                    <a:bodyPr/>
                    <a:lstStyle/>
                    <a:p>
                      <a:pPr>
                        <a:lnSpc>
                          <a:spcPct val="107000"/>
                        </a:lnSpc>
                        <a:spcAft>
                          <a:spcPts val="0"/>
                        </a:spcAft>
                      </a:pPr>
                      <a:r>
                        <a:rPr lang="tr-TR" sz="1100" dirty="0">
                          <a:effectLst/>
                        </a:rPr>
                        <a:t> GAZETECİLİK</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GAZETECİLİK</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b="1" dirty="0">
                          <a:effectLst/>
                        </a:rPr>
                        <a:t> </a:t>
                      </a:r>
                      <a:r>
                        <a:rPr lang="tr-TR" sz="1100" b="1" dirty="0">
                          <a:effectLst/>
                          <a:latin typeface="+mn-lt"/>
                          <a:cs typeface="Times New Roman" panose="02020603050405020304" pitchFamily="18" charset="0"/>
                        </a:rPr>
                        <a:t>Prof. Dr. Aynur KÖSE</a:t>
                      </a:r>
                    </a:p>
                  </a:txBody>
                  <a:tcPr marL="44450" marR="44450" marT="0" marB="0" anchor="ctr"/>
                </a:tc>
                <a:extLst>
                  <a:ext uri="{0D108BD9-81ED-4DB2-BD59-A6C34878D82A}">
                    <a16:rowId xmlns:a16="http://schemas.microsoft.com/office/drawing/2014/main" val="763747212"/>
                  </a:ext>
                </a:extLst>
              </a:tr>
              <a:tr h="27088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rPr>
                        <a:t> </a:t>
                      </a:r>
                      <a:r>
                        <a:rPr lang="tr-TR" sz="1100" dirty="0">
                          <a:effectLst/>
                          <a:latin typeface="+mn-lt"/>
                          <a:cs typeface="Times New Roman" panose="02020603050405020304" pitchFamily="18" charset="0"/>
                        </a:rPr>
                        <a:t>HALKLA İLİŞKİLER VE REKLAMCILIK</a:t>
                      </a:r>
                    </a:p>
                  </a:txBody>
                  <a:tcPr marL="44450" marR="44450" marT="0" marB="0" anchor="ctr"/>
                </a:tc>
                <a:tc>
                  <a:txBody>
                    <a:bodyPr/>
                    <a:lstStyle/>
                    <a:p>
                      <a:pPr>
                        <a:lnSpc>
                          <a:spcPct val="107000"/>
                        </a:lnSpc>
                        <a:spcAft>
                          <a:spcPts val="0"/>
                        </a:spcAft>
                      </a:pPr>
                      <a:r>
                        <a:rPr lang="tr-TR" sz="1100" b="1" dirty="0">
                          <a:effectLst/>
                        </a:rPr>
                        <a:t>  </a:t>
                      </a:r>
                      <a:r>
                        <a:rPr lang="tr-TR" sz="1100" b="1" dirty="0">
                          <a:effectLst/>
                          <a:latin typeface="+mn-lt"/>
                          <a:cs typeface="Times New Roman" panose="02020603050405020304" pitchFamily="18" charset="0"/>
                        </a:rPr>
                        <a:t>HALKLA İLİŞKİLER </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b="1" dirty="0">
                          <a:effectLst/>
                        </a:rPr>
                        <a:t> </a:t>
                      </a:r>
                      <a:r>
                        <a:rPr lang="tr-TR" sz="1100" b="1" dirty="0">
                          <a:effectLst/>
                          <a:latin typeface="+mn-lt"/>
                          <a:cs typeface="Times New Roman" panose="02020603050405020304" pitchFamily="18" charset="0"/>
                        </a:rPr>
                        <a:t>Prof. Dr. Şahinde YAVUZ</a:t>
                      </a:r>
                    </a:p>
                  </a:txBody>
                  <a:tcPr marL="44450" marR="44450" marT="0" marB="0" anchor="ctr"/>
                </a:tc>
                <a:extLst>
                  <a:ext uri="{0D108BD9-81ED-4DB2-BD59-A6C34878D82A}">
                    <a16:rowId xmlns:a16="http://schemas.microsoft.com/office/drawing/2014/main" val="1400377796"/>
                  </a:ext>
                </a:extLst>
              </a:tr>
              <a:tr h="27088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dirty="0">
                          <a:effectLst/>
                          <a:latin typeface="+mn-lt"/>
                        </a:rPr>
                        <a:t>RADYO TELEVİZYON VE SİNEMA</a:t>
                      </a:r>
                      <a:endParaRPr lang="tr-TR" sz="1100" dirty="0">
                        <a:effectLst/>
                        <a:latin typeface="+mn-lt"/>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b="1" dirty="0">
                          <a:effectLst/>
                        </a:rPr>
                        <a:t> </a:t>
                      </a:r>
                      <a:r>
                        <a:rPr lang="tr-TR" sz="1100" b="1" dirty="0">
                          <a:effectLst/>
                          <a:latin typeface="+mn-lt"/>
                        </a:rPr>
                        <a:t>RADYO TELEVİZYON VE SİNEMA</a:t>
                      </a:r>
                      <a:endParaRPr lang="tr-TR" sz="1100" b="1" dirty="0">
                        <a:effectLst/>
                        <a:latin typeface="+mn-lt"/>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a:t>
                      </a:r>
                      <a:r>
                        <a:rPr lang="tr-TR" sz="1100" b="1" dirty="0">
                          <a:effectLst/>
                          <a:latin typeface="+mn-lt"/>
                        </a:rPr>
                        <a:t>Dr. Öğr. Sibel MERT</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27662733"/>
                  </a:ext>
                </a:extLst>
              </a:tr>
              <a:tr h="270885">
                <a:tc>
                  <a:txBody>
                    <a:bodyPr/>
                    <a:lstStyle/>
                    <a:p>
                      <a:pPr>
                        <a:lnSpc>
                          <a:spcPct val="107000"/>
                        </a:lnSpc>
                        <a:spcAft>
                          <a:spcPts val="0"/>
                        </a:spcAft>
                      </a:pPr>
                      <a:r>
                        <a:rPr lang="tr-TR" sz="1100" dirty="0">
                          <a:effectLst/>
                        </a:rPr>
                        <a:t> </a:t>
                      </a:r>
                      <a:r>
                        <a:rPr lang="tr-TR" sz="1100" dirty="0">
                          <a:effectLst/>
                          <a:latin typeface="+mn-lt"/>
                        </a:rPr>
                        <a:t>YENİ MEDYA VE İLETİŞİM</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tr-TR" sz="1100" b="1" dirty="0">
                          <a:effectLst/>
                        </a:rPr>
                        <a:t> </a:t>
                      </a:r>
                      <a:r>
                        <a:rPr lang="tr-TR" sz="1100" b="1" dirty="0">
                          <a:effectLst/>
                          <a:latin typeface="+mn-lt"/>
                        </a:rPr>
                        <a:t> Prof. Dr. Erdem TAŞDEMİR</a:t>
                      </a:r>
                      <a:endParaRPr lang="tr-TR" sz="11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b="1" dirty="0">
                          <a:effectLst/>
                        </a:rPr>
                        <a:t> </a:t>
                      </a:r>
                      <a:endParaRPr lang="tr-TR"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18824849"/>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716882172"/>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03211023"/>
                  </a:ext>
                </a:extLst>
              </a:tr>
              <a:tr h="270885">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60749431"/>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144750"/>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89953548"/>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30586669"/>
                  </a:ext>
                </a:extLst>
              </a:tr>
              <a:tr h="270885">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370675770"/>
                  </a:ext>
                </a:extLst>
              </a:tr>
              <a:tr h="270885">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2964512"/>
                  </a:ext>
                </a:extLst>
              </a:tr>
            </a:tbl>
          </a:graphicData>
        </a:graphic>
      </p:graphicFrame>
      <p:sp>
        <p:nvSpPr>
          <p:cNvPr id="11" name="Metin kutusu 10"/>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p>
        </p:txBody>
      </p:sp>
    </p:spTree>
    <p:extLst>
      <p:ext uri="{BB962C8B-B14F-4D97-AF65-F5344CB8AC3E}">
        <p14:creationId xmlns:p14="http://schemas.microsoft.com/office/powerpoint/2010/main" val="2633966553"/>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endParaRPr lang="tr-TR" sz="1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60</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346525939"/>
              </p:ext>
            </p:extLst>
          </p:nvPr>
        </p:nvGraphicFramePr>
        <p:xfrm>
          <a:off x="365757" y="1870989"/>
          <a:ext cx="11342538" cy="3943403"/>
        </p:xfrm>
        <a:graphic>
          <a:graphicData uri="http://schemas.openxmlformats.org/drawingml/2006/table">
            <a:tbl>
              <a:tblPr firstRow="1" firstCol="1" lastRow="1" lastCol="1" bandRow="1" bandCol="1">
                <a:tableStyleId>{5940675A-B579-460E-94D1-54222C63F5DA}</a:tableStyleId>
              </a:tblPr>
              <a:tblGrid>
                <a:gridCol w="8990679">
                  <a:extLst>
                    <a:ext uri="{9D8B030D-6E8A-4147-A177-3AD203B41FA5}">
                      <a16:colId xmlns:a16="http://schemas.microsoft.com/office/drawing/2014/main" val="1220560926"/>
                    </a:ext>
                  </a:extLst>
                </a:gridCol>
                <a:gridCol w="1182255">
                  <a:extLst>
                    <a:ext uri="{9D8B030D-6E8A-4147-A177-3AD203B41FA5}">
                      <a16:colId xmlns:a16="http://schemas.microsoft.com/office/drawing/2014/main" val="1174520499"/>
                    </a:ext>
                  </a:extLst>
                </a:gridCol>
                <a:gridCol w="1169604">
                  <a:extLst>
                    <a:ext uri="{9D8B030D-6E8A-4147-A177-3AD203B41FA5}">
                      <a16:colId xmlns:a16="http://schemas.microsoft.com/office/drawing/2014/main" val="2030783754"/>
                    </a:ext>
                  </a:extLst>
                </a:gridCol>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68229748"/>
                  </a:ext>
                </a:extLst>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0769623"/>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86568925"/>
                  </a:ext>
                </a:extLst>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72417168"/>
                  </a:ext>
                </a:extLst>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9100549"/>
                  </a:ext>
                </a:extLst>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4653970"/>
                  </a:ext>
                </a:extLst>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8098917"/>
                  </a:ext>
                </a:extLst>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2225721"/>
                  </a:ext>
                </a:extLst>
              </a:tr>
              <a:tr h="351670">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62114889"/>
                  </a:ext>
                </a:extLst>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7799139"/>
                  </a:ext>
                </a:extLst>
              </a:tr>
            </a:tbl>
          </a:graphicData>
        </a:graphic>
      </p:graphicFrame>
    </p:spTree>
    <p:extLst>
      <p:ext uri="{BB962C8B-B14F-4D97-AF65-F5344CB8AC3E}">
        <p14:creationId xmlns:p14="http://schemas.microsoft.com/office/powerpoint/2010/main" val="1252725520"/>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61</a:t>
            </a:fld>
            <a:endParaRPr lang="tr-TR"/>
          </a:p>
        </p:txBody>
      </p:sp>
      <p:graphicFrame>
        <p:nvGraphicFramePr>
          <p:cNvPr id="3" name="Tablo 2"/>
          <p:cNvGraphicFramePr>
            <a:graphicFrameLocks noGrp="1"/>
          </p:cNvGraphicFramePr>
          <p:nvPr>
            <p:extLst>
              <p:ext uri="{D42A27DB-BD31-4B8C-83A1-F6EECF244321}">
                <p14:modId xmlns:p14="http://schemas.microsoft.com/office/powerpoint/2010/main" val="3528867936"/>
              </p:ext>
            </p:extLst>
          </p:nvPr>
        </p:nvGraphicFramePr>
        <p:xfrm>
          <a:off x="470263" y="1943069"/>
          <a:ext cx="11208215" cy="4159558"/>
        </p:xfrm>
        <a:graphic>
          <a:graphicData uri="http://schemas.openxmlformats.org/drawingml/2006/table">
            <a:tbl>
              <a:tblPr firstRow="1" firstCol="1" lastRow="1" lastCol="1" bandRow="1" bandCol="1">
                <a:tableStyleId>{5940675A-B579-460E-94D1-54222C63F5DA}</a:tableStyleId>
              </a:tblPr>
              <a:tblGrid>
                <a:gridCol w="9767041">
                  <a:extLst>
                    <a:ext uri="{9D8B030D-6E8A-4147-A177-3AD203B41FA5}">
                      <a16:colId xmlns:a16="http://schemas.microsoft.com/office/drawing/2014/main" val="2526474675"/>
                    </a:ext>
                  </a:extLst>
                </a:gridCol>
                <a:gridCol w="805070">
                  <a:extLst>
                    <a:ext uri="{9D8B030D-6E8A-4147-A177-3AD203B41FA5}">
                      <a16:colId xmlns:a16="http://schemas.microsoft.com/office/drawing/2014/main" val="3884299834"/>
                    </a:ext>
                  </a:extLst>
                </a:gridCol>
                <a:gridCol w="636104">
                  <a:extLst>
                    <a:ext uri="{9D8B030D-6E8A-4147-A177-3AD203B41FA5}">
                      <a16:colId xmlns:a16="http://schemas.microsoft.com/office/drawing/2014/main" val="3121958545"/>
                    </a:ext>
                  </a:extLst>
                </a:gridCol>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394193471"/>
                  </a:ext>
                </a:extLst>
              </a:tr>
              <a:tr h="702189">
                <a:tc>
                  <a:txBody>
                    <a:bodyPr/>
                    <a:lstStyle/>
                    <a:p>
                      <a:pPr marL="72000">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95382362"/>
                  </a:ext>
                </a:extLst>
              </a:tr>
              <a:tr h="778428">
                <a:tc>
                  <a:txBody>
                    <a:bodyPr/>
                    <a:lstStyle/>
                    <a:p>
                      <a:pPr marL="72000">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9</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5</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331923312"/>
                  </a:ext>
                </a:extLst>
              </a:tr>
              <a:tr h="585897">
                <a:tc>
                  <a:txBody>
                    <a:bodyPr/>
                    <a:lstStyle/>
                    <a:p>
                      <a:pPr marL="72000">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71</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600" b="1" dirty="0">
                          <a:effectLst/>
                        </a:rPr>
                        <a:t> 84</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547953736"/>
                  </a:ext>
                </a:extLst>
              </a:tr>
              <a:tr h="688430">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642334225"/>
                  </a:ext>
                </a:extLst>
              </a:tr>
              <a:tr h="585897">
                <a:tc>
                  <a:txBody>
                    <a:bodyPr/>
                    <a:lstStyle/>
                    <a:p>
                      <a:pPr marL="72000">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4284001582"/>
                  </a:ext>
                </a:extLst>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500" b="1" dirty="0">
                          <a:effectLst/>
                        </a:rPr>
                        <a:t> 80</a:t>
                      </a:r>
                      <a:endParaRPr lang="tr-T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500" b="1" dirty="0">
                          <a:effectLst/>
                        </a:rPr>
                        <a:t> 89</a:t>
                      </a:r>
                      <a:endParaRPr lang="tr-T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extLst>
                  <a:ext uri="{0D108BD9-81ED-4DB2-BD59-A6C34878D82A}">
                    <a16:rowId xmlns:a16="http://schemas.microsoft.com/office/drawing/2014/main" val="2002275517"/>
                  </a:ext>
                </a:extLst>
              </a:tr>
            </a:tbl>
          </a:graphicData>
        </a:graphic>
      </p:graphicFrame>
    </p:spTree>
    <p:extLst>
      <p:ext uri="{BB962C8B-B14F-4D97-AF65-F5344CB8AC3E}">
        <p14:creationId xmlns:p14="http://schemas.microsoft.com/office/powerpoint/2010/main" val="1966220449"/>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CC8BC-E4C0-DE26-FC3A-55B5D1A18F99}"/>
              </a:ext>
            </a:extLst>
          </p:cNvPr>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pPr/>
              <a:t>15.01.2026</a:t>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pPr/>
              <a:t>62</a:t>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p>
        </p:txBody>
      </p:sp>
      <p:graphicFrame>
        <p:nvGraphicFramePr>
          <p:cNvPr id="3" name="Tablo 2"/>
          <p:cNvGraphicFramePr>
            <a:graphicFrameLocks noGrp="1"/>
          </p:cNvGraphicFramePr>
          <p:nvPr>
            <p:extLst>
              <p:ext uri="{D42A27DB-BD31-4B8C-83A1-F6EECF244321}">
                <p14:modId xmlns:p14="http://schemas.microsoft.com/office/powerpoint/2010/main" val="1397846706"/>
              </p:ext>
            </p:extLst>
          </p:nvPr>
        </p:nvGraphicFramePr>
        <p:xfrm>
          <a:off x="457201" y="1848680"/>
          <a:ext cx="11390242" cy="4023257"/>
        </p:xfrm>
        <a:graphic>
          <a:graphicData uri="http://schemas.openxmlformats.org/drawingml/2006/table">
            <a:tbl>
              <a:tblPr>
                <a:tableStyleId>{BDBED569-4797-4DF1-A0F4-6AAB3CD982D8}</a:tableStyleId>
              </a:tblPr>
              <a:tblGrid>
                <a:gridCol w="2603507">
                  <a:extLst>
                    <a:ext uri="{9D8B030D-6E8A-4147-A177-3AD203B41FA5}">
                      <a16:colId xmlns:a16="http://schemas.microsoft.com/office/drawing/2014/main" val="1512283553"/>
                    </a:ext>
                  </a:extLst>
                </a:gridCol>
                <a:gridCol w="1214863">
                  <a:extLst>
                    <a:ext uri="{9D8B030D-6E8A-4147-A177-3AD203B41FA5}">
                      <a16:colId xmlns:a16="http://schemas.microsoft.com/office/drawing/2014/main" val="2941615692"/>
                    </a:ext>
                  </a:extLst>
                </a:gridCol>
                <a:gridCol w="1214863">
                  <a:extLst>
                    <a:ext uri="{9D8B030D-6E8A-4147-A177-3AD203B41FA5}">
                      <a16:colId xmlns:a16="http://schemas.microsoft.com/office/drawing/2014/main" val="3849964202"/>
                    </a:ext>
                  </a:extLst>
                </a:gridCol>
                <a:gridCol w="4399001">
                  <a:extLst>
                    <a:ext uri="{9D8B030D-6E8A-4147-A177-3AD203B41FA5}">
                      <a16:colId xmlns:a16="http://schemas.microsoft.com/office/drawing/2014/main" val="1885514975"/>
                    </a:ext>
                  </a:extLst>
                </a:gridCol>
                <a:gridCol w="974035">
                  <a:extLst>
                    <a:ext uri="{9D8B030D-6E8A-4147-A177-3AD203B41FA5}">
                      <a16:colId xmlns:a16="http://schemas.microsoft.com/office/drawing/2014/main" val="2981608465"/>
                    </a:ext>
                  </a:extLst>
                </a:gridCol>
                <a:gridCol w="983973">
                  <a:extLst>
                    <a:ext uri="{9D8B030D-6E8A-4147-A177-3AD203B41FA5}">
                      <a16:colId xmlns:a16="http://schemas.microsoft.com/office/drawing/2014/main" val="3219867409"/>
                    </a:ext>
                  </a:extLst>
                </a:gridCol>
              </a:tblGrid>
              <a:tr h="303513">
                <a:tc>
                  <a:txBody>
                    <a:bodyPr/>
                    <a:lstStyle/>
                    <a:p>
                      <a:pPr marL="72000" algn="ctr">
                        <a:lnSpc>
                          <a:spcPct val="100000"/>
                        </a:lnSpc>
                        <a:spcAft>
                          <a:spcPts val="0"/>
                        </a:spcAft>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marR="0" lvl="0" indent="0" algn="ctr" defTabSz="914400" rtl="0" eaLnBrk="1" fontAlgn="auto" latinLnBrk="0" hangingPunct="1">
                        <a:lnSpc>
                          <a:spcPct val="100000"/>
                        </a:lnSpc>
                        <a:spcBef>
                          <a:spcPts val="0"/>
                        </a:spcBef>
                        <a:spcAft>
                          <a:spcPts val="0"/>
                        </a:spcAft>
                        <a:buClrTx/>
                        <a:buSzTx/>
                        <a:buFontTx/>
                        <a:buNone/>
                        <a:tabLst/>
                        <a:defRPr/>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3906734"/>
                  </a:ext>
                </a:extLst>
              </a:tr>
              <a:tr h="336624">
                <a:tc>
                  <a:txBody>
                    <a:bodyPr/>
                    <a:lstStyle/>
                    <a:p>
                      <a:pPr marL="72000">
                        <a:lnSpc>
                          <a:spcPct val="100000"/>
                        </a:lnSpc>
                        <a:spcAft>
                          <a:spcPts val="0"/>
                        </a:spcAft>
                      </a:pPr>
                      <a:r>
                        <a:rPr lang="tr-TR" sz="1600" dirty="0">
                          <a:effectLst/>
                          <a:latin typeface="+mn-lt"/>
                        </a:rPr>
                        <a:t>Sempozyum ve Kongre</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4</a:t>
                      </a: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marR="0" lvl="0" indent="0" algn="l" defTabSz="914400" rtl="0" eaLnBrk="1" fontAlgn="auto" latinLnBrk="0" hangingPunct="1">
                        <a:lnSpc>
                          <a:spcPct val="100000"/>
                        </a:lnSpc>
                        <a:spcBef>
                          <a:spcPts val="0"/>
                        </a:spcBef>
                        <a:spcAft>
                          <a:spcPts val="0"/>
                        </a:spcAft>
                        <a:buClrTx/>
                        <a:buSzTx/>
                        <a:buFontTx/>
                        <a:buNone/>
                        <a:tabLst/>
                        <a:defRPr/>
                      </a:pPr>
                      <a:r>
                        <a:rPr lang="tr-TR" sz="1600" b="0" dirty="0">
                          <a:solidFill>
                            <a:schemeClr val="tx1"/>
                          </a:solidFill>
                          <a:effectLst/>
                          <a:latin typeface="+mn-lt"/>
                        </a:rPr>
                        <a:t>Teknik Gezi</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8491658"/>
                  </a:ext>
                </a:extLst>
              </a:tr>
              <a:tr h="336624">
                <a:tc>
                  <a:txBody>
                    <a:bodyPr/>
                    <a:lstStyle/>
                    <a:p>
                      <a:pPr marL="72000">
                        <a:lnSpc>
                          <a:spcPct val="100000"/>
                        </a:lnSpc>
                        <a:spcAft>
                          <a:spcPts val="0"/>
                        </a:spcAft>
                      </a:pPr>
                      <a:r>
                        <a:rPr lang="tr-TR" sz="1600" dirty="0">
                          <a:effectLst/>
                          <a:latin typeface="+mn-lt"/>
                        </a:rPr>
                        <a:t>Konferans</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b="1"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Eğitim Seminerleri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78280707"/>
                  </a:ext>
                </a:extLst>
              </a:tr>
              <a:tr h="502364">
                <a:tc>
                  <a:txBody>
                    <a:bodyPr/>
                    <a:lstStyle/>
                    <a:p>
                      <a:pPr marL="72000">
                        <a:lnSpc>
                          <a:spcPct val="100000"/>
                        </a:lnSpc>
                        <a:spcAft>
                          <a:spcPts val="0"/>
                        </a:spcAft>
                      </a:pPr>
                      <a:r>
                        <a:rPr lang="tr-TR" sz="1600" dirty="0">
                          <a:effectLst/>
                          <a:latin typeface="+mn-lt"/>
                        </a:rPr>
                        <a:t>Panel</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b="1">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Ulusal Toplantı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a:effectLst/>
                          <a:latin typeface="+mn-lt"/>
                        </a:rPr>
                        <a:t> </a:t>
                      </a:r>
                      <a:endParaRPr lang="tr-TR" sz="16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a:effectLst/>
                          <a:latin typeface="+mn-lt"/>
                        </a:rPr>
                        <a:t> </a:t>
                      </a:r>
                      <a:endParaRPr lang="tr-TR" sz="1600" b="1">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57503645"/>
                  </a:ext>
                </a:extLst>
              </a:tr>
              <a:tr h="336624">
                <a:tc>
                  <a:txBody>
                    <a:bodyPr/>
                    <a:lstStyle/>
                    <a:p>
                      <a:pPr marL="72000">
                        <a:lnSpc>
                          <a:spcPct val="100000"/>
                        </a:lnSpc>
                        <a:spcAft>
                          <a:spcPts val="0"/>
                        </a:spcAft>
                      </a:pPr>
                      <a:r>
                        <a:rPr lang="tr-TR" sz="1600" dirty="0">
                          <a:effectLst/>
                          <a:latin typeface="+mn-lt"/>
                        </a:rPr>
                        <a:t>Seminer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endParaRPr lang="tr-TR" sz="1600" b="1">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Diğer (Açıkhava Etkinlikleri, Ziyaretler, Geziler </a:t>
                      </a:r>
                      <a:r>
                        <a:rPr lang="tr-TR" sz="1600" dirty="0" err="1">
                          <a:effectLst/>
                          <a:latin typeface="+mn-lt"/>
                        </a:rPr>
                        <a:t>v.b</a:t>
                      </a: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15 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7 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0936759"/>
                  </a:ext>
                </a:extLst>
              </a:tr>
              <a:tr h="336624">
                <a:tc>
                  <a:txBody>
                    <a:bodyPr/>
                    <a:lstStyle/>
                    <a:p>
                      <a:pPr marL="72000">
                        <a:lnSpc>
                          <a:spcPct val="100000"/>
                        </a:lnSpc>
                        <a:spcAft>
                          <a:spcPts val="0"/>
                        </a:spcAft>
                      </a:pPr>
                      <a:r>
                        <a:rPr lang="tr-TR" sz="1600" dirty="0">
                          <a:effectLst/>
                          <a:latin typeface="+mn-lt"/>
                        </a:rPr>
                        <a:t>Açık Oturum</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b="1">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err="1">
                          <a:effectLst/>
                          <a:latin typeface="+mn-lt"/>
                        </a:rPr>
                        <a:t>Çalıştay</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a:effectLst/>
                          <a:latin typeface="+mn-lt"/>
                        </a:rPr>
                        <a:t> </a:t>
                      </a:r>
                      <a:endParaRPr lang="tr-TR" sz="16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a:effectLst/>
                          <a:latin typeface="+mn-lt"/>
                        </a:rPr>
                        <a:t> </a:t>
                      </a:r>
                      <a:endParaRPr lang="tr-TR" sz="1600" b="1">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17973444"/>
                  </a:ext>
                </a:extLst>
              </a:tr>
              <a:tr h="336624">
                <a:tc>
                  <a:txBody>
                    <a:bodyPr/>
                    <a:lstStyle/>
                    <a:p>
                      <a:pPr marL="72000">
                        <a:lnSpc>
                          <a:spcPct val="100000"/>
                        </a:lnSpc>
                        <a:spcAft>
                          <a:spcPts val="0"/>
                        </a:spcAft>
                      </a:pPr>
                      <a:r>
                        <a:rPr lang="tr-TR" sz="1600" dirty="0">
                          <a:effectLst/>
                          <a:latin typeface="+mn-lt"/>
                        </a:rPr>
                        <a:t>Söyleşi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2</a:t>
                      </a:r>
                    </a:p>
                  </a:txBody>
                  <a:tcPr marL="3175" marR="3175" marT="3175" marB="0" anchor="ctr"/>
                </a:tc>
                <a:tc>
                  <a:txBody>
                    <a:bodyPr/>
                    <a:lstStyle/>
                    <a:p>
                      <a:pPr marL="72000">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r>
                        <a:rPr lang="tr-TR" sz="1600" dirty="0">
                          <a:effectLst/>
                          <a:latin typeface="+mn-lt"/>
                        </a:rPr>
                        <a:t>Film Gösterimi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 2</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1 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62991955"/>
                  </a:ext>
                </a:extLst>
              </a:tr>
              <a:tr h="336624">
                <a:tc>
                  <a:txBody>
                    <a:bodyPr/>
                    <a:lstStyle/>
                    <a:p>
                      <a:pPr marL="72000">
                        <a:lnSpc>
                          <a:spcPct val="100000"/>
                        </a:lnSpc>
                        <a:spcAft>
                          <a:spcPts val="0"/>
                        </a:spcAft>
                      </a:pPr>
                      <a:r>
                        <a:rPr lang="tr-TR" sz="1600" dirty="0">
                          <a:effectLst/>
                          <a:latin typeface="+mn-lt"/>
                        </a:rPr>
                        <a:t>Tiyatro</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b="1"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Bağış ve Yardım Kampanyası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 1</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900303215"/>
                  </a:ext>
                </a:extLst>
              </a:tr>
              <a:tr h="336624">
                <a:tc>
                  <a:txBody>
                    <a:bodyPr/>
                    <a:lstStyle/>
                    <a:p>
                      <a:pPr marL="72000">
                        <a:lnSpc>
                          <a:spcPct val="100000"/>
                        </a:lnSpc>
                        <a:spcAft>
                          <a:spcPts val="0"/>
                        </a:spcAft>
                      </a:pPr>
                      <a:r>
                        <a:rPr lang="tr-TR" sz="1600" dirty="0">
                          <a:effectLst/>
                          <a:latin typeface="+mn-lt"/>
                        </a:rPr>
                        <a:t>Konser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endParaRPr lang="tr-TR" sz="1600" b="1"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Bilgilendirme ve Tanıtım Toplantısı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effectLst/>
                          <a:latin typeface="+mn-lt"/>
                        </a:rPr>
                        <a:t> </a:t>
                      </a:r>
                      <a:endParaRPr lang="tr-TR" sz="16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a:effectLst/>
                          <a:latin typeface="+mn-lt"/>
                        </a:rPr>
                        <a:t> </a:t>
                      </a:r>
                      <a:endParaRPr lang="tr-TR" sz="1600" b="1">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7623417"/>
                  </a:ext>
                </a:extLst>
              </a:tr>
              <a:tr h="350551">
                <a:tc>
                  <a:txBody>
                    <a:bodyPr/>
                    <a:lstStyle/>
                    <a:p>
                      <a:pPr marL="72000">
                        <a:lnSpc>
                          <a:spcPct val="100000"/>
                        </a:lnSpc>
                        <a:spcAft>
                          <a:spcPts val="0"/>
                        </a:spcAft>
                      </a:pPr>
                      <a:r>
                        <a:rPr lang="tr-TR" sz="1600" dirty="0">
                          <a:effectLst/>
                          <a:latin typeface="+mn-lt"/>
                        </a:rPr>
                        <a:t>Sergi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2000" algn="ctr">
                        <a:lnSpc>
                          <a:spcPct val="100000"/>
                        </a:lnSpc>
                        <a:spcAft>
                          <a:spcPts val="0"/>
                        </a:spcAft>
                      </a:pPr>
                      <a:r>
                        <a:rPr lang="tr-TR" sz="1600" b="1" dirty="0">
                          <a:effectLst/>
                          <a:latin typeface="+mn-lt"/>
                          <a:cs typeface="Times New Roman" panose="02020603050405020304" pitchFamily="18" charset="0"/>
                        </a:rPr>
                        <a:t>1</a:t>
                      </a:r>
                    </a:p>
                  </a:txBody>
                  <a:tcPr marL="3175" marR="3175" marT="3175" marB="0" anchor="ctr"/>
                </a:tc>
                <a:tc>
                  <a:txBody>
                    <a:bodyPr/>
                    <a:lstStyle/>
                    <a:p>
                      <a:pPr marL="72000">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Anma Törenleri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a:effectLst/>
                          <a:latin typeface="+mn-lt"/>
                        </a:rPr>
                        <a:t> </a:t>
                      </a:r>
                      <a:endParaRPr lang="tr-TR" sz="16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a:effectLst/>
                          <a:latin typeface="+mn-lt"/>
                        </a:rPr>
                        <a:t> </a:t>
                      </a:r>
                      <a:endParaRPr lang="tr-TR" sz="1600" b="1">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84438468"/>
                  </a:ext>
                </a:extLst>
              </a:tr>
              <a:tr h="266621">
                <a:tc rowSpan="2">
                  <a:txBody>
                    <a:bodyPr/>
                    <a:lstStyle/>
                    <a:p>
                      <a:pPr marL="72000">
                        <a:lnSpc>
                          <a:spcPct val="100000"/>
                        </a:lnSpc>
                        <a:spcAft>
                          <a:spcPts val="0"/>
                        </a:spcAft>
                      </a:pPr>
                      <a:r>
                        <a:rPr lang="tr-TR" sz="1600" dirty="0">
                          <a:effectLst/>
                          <a:latin typeface="+mn-lt"/>
                        </a:rPr>
                        <a:t>Spor Turnuvası</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rowSpan="2">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rowSpan="2">
                  <a:txBody>
                    <a:bodyPr/>
                    <a:lstStyle/>
                    <a:p>
                      <a:pPr marL="72000">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2000">
                        <a:lnSpc>
                          <a:spcPct val="100000"/>
                        </a:lnSpc>
                        <a:spcAft>
                          <a:spcPts val="0"/>
                        </a:spcAft>
                      </a:pPr>
                      <a:r>
                        <a:rPr lang="tr-TR" sz="1600" dirty="0">
                          <a:effectLst/>
                          <a:latin typeface="+mn-lt"/>
                        </a:rPr>
                        <a:t>Öğrenci Oryantasyon Semineri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r>
                        <a:rPr lang="tr-TR" sz="1600" b="1" dirty="0"/>
                        <a:t>1</a:t>
                      </a:r>
                    </a:p>
                  </a:txBody>
                  <a:tcPr marL="0" marR="0" marT="0" marB="0" anchor="ctr"/>
                </a:tc>
                <a:tc>
                  <a:txBody>
                    <a:bodyPr/>
                    <a:lstStyle/>
                    <a:p>
                      <a:pPr marL="72000" algn="ctr">
                        <a:lnSpc>
                          <a:spcPct val="100000"/>
                        </a:lnSpc>
                        <a:spcAft>
                          <a:spcPts val="0"/>
                        </a:spcAft>
                      </a:pPr>
                      <a:r>
                        <a:rPr lang="tr-TR" sz="1600" b="1" dirty="0">
                          <a:solidFill>
                            <a:schemeClr val="tx1"/>
                          </a:solidFill>
                          <a:effectLst/>
                          <a:latin typeface="+mn-lt"/>
                        </a:rPr>
                        <a:t>1 </a:t>
                      </a:r>
                      <a:endParaRPr lang="tr-TR" sz="16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30704476"/>
                  </a:ext>
                </a:extLst>
              </a:tr>
              <a:tr h="236997">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marL="72000" algn="r">
                        <a:lnSpc>
                          <a:spcPct val="100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r>
                        <a:rPr lang="tr-TR" sz="1600" b="1" dirty="0">
                          <a:solidFill>
                            <a:srgbClr val="FF0000"/>
                          </a:solidFill>
                          <a:effectLst/>
                          <a:latin typeface="+mn-lt"/>
                        </a:rPr>
                        <a:t>27 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2000" algn="ctr">
                        <a:lnSpc>
                          <a:spcPct val="100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05473690"/>
                  </a:ext>
                </a:extLst>
              </a:tr>
            </a:tbl>
          </a:graphicData>
        </a:graphic>
      </p:graphicFrame>
    </p:spTree>
    <p:extLst>
      <p:ext uri="{BB962C8B-B14F-4D97-AF65-F5344CB8AC3E}">
        <p14:creationId xmlns:p14="http://schemas.microsoft.com/office/powerpoint/2010/main" val="2400613224"/>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88320B-9400-8752-5852-B43078EE5421}"/>
              </a:ext>
            </a:extLst>
          </p:cNvPr>
          <p:cNvSpPr>
            <a:spLocks noGrp="1"/>
          </p:cNvSpPr>
          <p:nvPr>
            <p:ph type="title"/>
          </p:nvPr>
        </p:nvSpPr>
        <p:spPr>
          <a:xfrm>
            <a:off x="532060" y="885809"/>
            <a:ext cx="10295957" cy="561703"/>
          </a:xfrm>
        </p:spPr>
        <p:txBody>
          <a:bodyPr>
            <a:noAutofit/>
          </a:bodyPr>
          <a:lstStyle/>
          <a:p>
            <a:pPr algn="ctr"/>
            <a:r>
              <a:rPr lang="tr-TR" sz="2600" b="1" dirty="0">
                <a:solidFill>
                  <a:srgbClr val="FF0000"/>
                </a:solidFill>
                <a:cs typeface="Calibri" panose="020F0502020204030204" pitchFamily="34" charset="0"/>
              </a:rPr>
              <a:t>Bilimsel, Sosyal, Kültürel ve Sportif Ödüller ile Başarılar</a:t>
            </a:r>
            <a:endParaRPr lang="tr-TR" sz="26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63</a:t>
            </a:fld>
            <a:endParaRPr lang="tr-TR"/>
          </a:p>
        </p:txBody>
      </p:sp>
      <p:graphicFrame>
        <p:nvGraphicFramePr>
          <p:cNvPr id="6" name="Tablo 5"/>
          <p:cNvGraphicFramePr>
            <a:graphicFrameLocks noGrp="1"/>
          </p:cNvGraphicFramePr>
          <p:nvPr/>
        </p:nvGraphicFramePr>
        <p:xfrm>
          <a:off x="532060" y="1932315"/>
          <a:ext cx="11096724" cy="3623659"/>
        </p:xfrm>
        <a:graphic>
          <a:graphicData uri="http://schemas.openxmlformats.org/drawingml/2006/table">
            <a:tbl>
              <a:tblPr firstRow="1" firstCol="1" lastRow="1" lastCol="1" bandRow="1" bandCol="1">
                <a:tableStyleId>{5940675A-B579-460E-94D1-54222C63F5DA}</a:tableStyleId>
              </a:tblPr>
              <a:tblGrid>
                <a:gridCol w="8944627">
                  <a:extLst>
                    <a:ext uri="{9D8B030D-6E8A-4147-A177-3AD203B41FA5}">
                      <a16:colId xmlns:a16="http://schemas.microsoft.com/office/drawing/2014/main" val="2633809722"/>
                    </a:ext>
                  </a:extLst>
                </a:gridCol>
                <a:gridCol w="1022090">
                  <a:extLst>
                    <a:ext uri="{9D8B030D-6E8A-4147-A177-3AD203B41FA5}">
                      <a16:colId xmlns:a16="http://schemas.microsoft.com/office/drawing/2014/main" val="518810373"/>
                    </a:ext>
                  </a:extLst>
                </a:gridCol>
                <a:gridCol w="1130007">
                  <a:extLst>
                    <a:ext uri="{9D8B030D-6E8A-4147-A177-3AD203B41FA5}">
                      <a16:colId xmlns:a16="http://schemas.microsoft.com/office/drawing/2014/main" val="2738585799"/>
                    </a:ext>
                  </a:extLst>
                </a:gridCol>
              </a:tblGrid>
              <a:tr h="569090">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99130183"/>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60366268"/>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07867515"/>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05766"/>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22439625"/>
                  </a:ext>
                </a:extLst>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8886732"/>
                  </a:ext>
                </a:extLst>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3557649"/>
                  </a:ext>
                </a:extLst>
              </a:tr>
              <a:tr h="436367">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861125"/>
                  </a:ext>
                </a:extLst>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extLst>
      <p:ext uri="{BB962C8B-B14F-4D97-AF65-F5344CB8AC3E}">
        <p14:creationId xmlns:p14="http://schemas.microsoft.com/office/powerpoint/2010/main" val="559326598"/>
      </p:ext>
    </p:extLst>
  </p:cSld>
  <p:clrMapOvr>
    <a:masterClrMapping/>
  </p:clrMapOvr>
  <mc:AlternateContent xmlns:mc="http://schemas.openxmlformats.org/markup-compatibility/2006" xmlns:p14="http://schemas.microsoft.com/office/powerpoint/2010/main">
    <mc:Choice Requires="p14">
      <p:transition p14:dur="250">
        <p14:window dir="vert"/>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64</a:t>
            </a:fld>
            <a:endParaRPr lang="tr-TR"/>
          </a:p>
        </p:txBody>
      </p:sp>
    </p:spTree>
    <p:extLst>
      <p:ext uri="{BB962C8B-B14F-4D97-AF65-F5344CB8AC3E}">
        <p14:creationId xmlns:p14="http://schemas.microsoft.com/office/powerpoint/2010/main" val="3207028648"/>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a:extLst>
              <a:ext uri="{FF2B5EF4-FFF2-40B4-BE49-F238E27FC236}">
                <a16:creationId xmlns:a16="http://schemas.microsoft.com/office/drawing/2014/main" id="{87438A34-B7CB-7461-6867-899108B184E3}"/>
              </a:ext>
            </a:extLst>
          </p:cNvPr>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65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4045116390"/>
              </p:ext>
            </p:extLst>
          </p:nvPr>
        </p:nvGraphicFramePr>
        <p:xfrm>
          <a:off x="357809" y="2067433"/>
          <a:ext cx="11501399" cy="4925320"/>
        </p:xfrm>
        <a:graphic>
          <a:graphicData uri="http://schemas.openxmlformats.org/drawingml/2006/table">
            <a:tbl>
              <a:tblPr>
                <a:tableStyleId>{BDBED569-4797-4DF1-A0F4-6AAB3CD982D8}</a:tableStyleId>
              </a:tblPr>
              <a:tblGrid>
                <a:gridCol w="1560206">
                  <a:extLst>
                    <a:ext uri="{9D8B030D-6E8A-4147-A177-3AD203B41FA5}">
                      <a16:colId xmlns:a16="http://schemas.microsoft.com/office/drawing/2014/main" val="4241462627"/>
                    </a:ext>
                  </a:extLst>
                </a:gridCol>
                <a:gridCol w="2074689">
                  <a:extLst>
                    <a:ext uri="{9D8B030D-6E8A-4147-A177-3AD203B41FA5}">
                      <a16:colId xmlns:a16="http://schemas.microsoft.com/office/drawing/2014/main" val="2566159512"/>
                    </a:ext>
                  </a:extLst>
                </a:gridCol>
                <a:gridCol w="1867105">
                  <a:extLst>
                    <a:ext uri="{9D8B030D-6E8A-4147-A177-3AD203B41FA5}">
                      <a16:colId xmlns:a16="http://schemas.microsoft.com/office/drawing/2014/main" val="2487010389"/>
                    </a:ext>
                  </a:extLst>
                </a:gridCol>
                <a:gridCol w="2284224">
                  <a:extLst>
                    <a:ext uri="{9D8B030D-6E8A-4147-A177-3AD203B41FA5}">
                      <a16:colId xmlns:a16="http://schemas.microsoft.com/office/drawing/2014/main" val="717254350"/>
                    </a:ext>
                  </a:extLst>
                </a:gridCol>
                <a:gridCol w="1847242">
                  <a:extLst>
                    <a:ext uri="{9D8B030D-6E8A-4147-A177-3AD203B41FA5}">
                      <a16:colId xmlns:a16="http://schemas.microsoft.com/office/drawing/2014/main" val="2952350889"/>
                    </a:ext>
                  </a:extLst>
                </a:gridCol>
                <a:gridCol w="1867933">
                  <a:extLst>
                    <a:ext uri="{9D8B030D-6E8A-4147-A177-3AD203B41FA5}">
                      <a16:colId xmlns:a16="http://schemas.microsoft.com/office/drawing/2014/main" val="785312343"/>
                    </a:ext>
                  </a:extLst>
                </a:gridCol>
              </a:tblGrid>
              <a:tr h="482097">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5902556"/>
                  </a:ext>
                </a:extLst>
              </a:tr>
              <a:tr h="487430">
                <a:tc>
                  <a:txBody>
                    <a:bodyPr/>
                    <a:lstStyle/>
                    <a:p>
                      <a:pPr>
                        <a:lnSpc>
                          <a:spcPct val="107000"/>
                        </a:lnSpc>
                        <a:spcAft>
                          <a:spcPts val="0"/>
                        </a:spcAft>
                      </a:pPr>
                      <a:r>
                        <a:rPr lang="tr-TR" sz="1800" b="1" dirty="0">
                          <a:solidFill>
                            <a:srgbClr val="FF0000"/>
                          </a:solidFill>
                          <a:effectLst/>
                          <a:latin typeface="+mn-lt"/>
                        </a:rPr>
                        <a:t> Bulgaristan</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South West </a:t>
                      </a:r>
                      <a:r>
                        <a:rPr lang="tr-TR" sz="1800" b="1" dirty="0" err="1">
                          <a:solidFill>
                            <a:srgbClr val="FF0000"/>
                          </a:solidFill>
                          <a:effectLst/>
                          <a:latin typeface="+mn-lt"/>
                          <a:cs typeface="Times New Roman" panose="02020603050405020304" pitchFamily="18" charset="0"/>
                        </a:rPr>
                        <a:t>University</a:t>
                      </a: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İletişim Fakültesi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Gazetecilik Bölümü</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KA-131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2021-2029</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406240501"/>
                  </a:ext>
                </a:extLst>
              </a:tr>
              <a:tr h="487430">
                <a:tc>
                  <a:txBody>
                    <a:bodyPr/>
                    <a:lstStyle/>
                    <a:p>
                      <a:pPr>
                        <a:lnSpc>
                          <a:spcPct val="107000"/>
                        </a:lnSpc>
                        <a:spcAft>
                          <a:spcPts val="0"/>
                        </a:spcAft>
                      </a:pPr>
                      <a:r>
                        <a:rPr lang="tr-TR" sz="1800" b="1" dirty="0">
                          <a:solidFill>
                            <a:srgbClr val="FF0000"/>
                          </a:solidFill>
                          <a:effectLst/>
                          <a:latin typeface="+mn-lt"/>
                        </a:rPr>
                        <a:t> Bulgaristan</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South West </a:t>
                      </a:r>
                      <a:r>
                        <a:rPr lang="tr-TR" sz="1800" b="1" dirty="0" err="1">
                          <a:solidFill>
                            <a:srgbClr val="FF0000"/>
                          </a:solidFill>
                          <a:effectLst/>
                          <a:latin typeface="+mn-lt"/>
                          <a:cs typeface="Times New Roman" panose="02020603050405020304" pitchFamily="18" charset="0"/>
                        </a:rPr>
                        <a:t>University</a:t>
                      </a: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İletişim Fakültesi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Halkla İlişkiler ve Reklamcılık Bölümü</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KA-131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2021-2029</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651128265"/>
                  </a:ext>
                </a:extLst>
              </a:tr>
              <a:tr h="487430">
                <a:tc>
                  <a:txBody>
                    <a:bodyPr/>
                    <a:lstStyle/>
                    <a:p>
                      <a:pPr>
                        <a:lnSpc>
                          <a:spcPct val="107000"/>
                        </a:lnSpc>
                        <a:spcAft>
                          <a:spcPts val="0"/>
                        </a:spcAft>
                      </a:pPr>
                      <a:r>
                        <a:rPr lang="tr-TR" sz="1800" b="1" dirty="0">
                          <a:solidFill>
                            <a:srgbClr val="FF0000"/>
                          </a:solidFill>
                          <a:effectLst/>
                          <a:latin typeface="+mn-lt"/>
                        </a:rPr>
                        <a:t> Portekiz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r>
                        <a:rPr lang="tr-TR" sz="1800" b="1" dirty="0" err="1">
                          <a:solidFill>
                            <a:srgbClr val="FF0000"/>
                          </a:solidFill>
                          <a:effectLst/>
                          <a:latin typeface="+mn-lt"/>
                        </a:rPr>
                        <a:t>Instituto</a:t>
                      </a:r>
                      <a:r>
                        <a:rPr lang="tr-TR" sz="1800" b="1" dirty="0">
                          <a:solidFill>
                            <a:srgbClr val="FF0000"/>
                          </a:solidFill>
                          <a:effectLst/>
                          <a:latin typeface="+mn-lt"/>
                        </a:rPr>
                        <a:t> </a:t>
                      </a:r>
                      <a:r>
                        <a:rPr lang="tr-TR" sz="1800" b="1" dirty="0" err="1">
                          <a:solidFill>
                            <a:srgbClr val="FF0000"/>
                          </a:solidFill>
                          <a:effectLst/>
                          <a:latin typeface="+mn-lt"/>
                        </a:rPr>
                        <a:t>Politecnico</a:t>
                      </a:r>
                      <a:r>
                        <a:rPr lang="tr-TR" sz="1800" b="1" dirty="0">
                          <a:solidFill>
                            <a:srgbClr val="FF0000"/>
                          </a:solidFill>
                          <a:effectLst/>
                          <a:latin typeface="+mn-lt"/>
                        </a:rPr>
                        <a:t> da </a:t>
                      </a:r>
                      <a:r>
                        <a:rPr lang="tr-TR" sz="1800" b="1" dirty="0" err="1">
                          <a:solidFill>
                            <a:srgbClr val="FF0000"/>
                          </a:solidFill>
                          <a:effectLst/>
                          <a:latin typeface="+mn-lt"/>
                        </a:rPr>
                        <a:t>Guarda</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İletişim Fakültesi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Halkla İlişkiler ve Reklamcılık Bölümü</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KA-131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2021-2029</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440135820"/>
                  </a:ext>
                </a:extLst>
              </a:tr>
              <a:tr h="487430">
                <a:tc>
                  <a:txBody>
                    <a:bodyPr/>
                    <a:lstStyle/>
                    <a:p>
                      <a:pPr>
                        <a:lnSpc>
                          <a:spcPct val="107000"/>
                        </a:lnSpc>
                        <a:spcAft>
                          <a:spcPts val="0"/>
                        </a:spcAft>
                      </a:pPr>
                      <a:r>
                        <a:rPr lang="tr-TR" sz="1800" b="1" dirty="0">
                          <a:solidFill>
                            <a:srgbClr val="FF0000"/>
                          </a:solidFill>
                          <a:effectLst/>
                          <a:latin typeface="+mn-lt"/>
                        </a:rPr>
                        <a:t> İspanya</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r>
                        <a:rPr lang="tr-TR" sz="1800" b="1" dirty="0" err="1">
                          <a:solidFill>
                            <a:srgbClr val="FF0000"/>
                          </a:solidFill>
                          <a:effectLst/>
                          <a:latin typeface="+mn-lt"/>
                        </a:rPr>
                        <a:t>Universidad</a:t>
                      </a:r>
                      <a:r>
                        <a:rPr lang="tr-TR" sz="1800" b="1" dirty="0">
                          <a:solidFill>
                            <a:srgbClr val="FF0000"/>
                          </a:solidFill>
                          <a:effectLst/>
                          <a:latin typeface="+mn-lt"/>
                        </a:rPr>
                        <a:t> de </a:t>
                      </a:r>
                      <a:r>
                        <a:rPr lang="tr-TR" sz="1800" b="1" dirty="0" err="1">
                          <a:solidFill>
                            <a:srgbClr val="FF0000"/>
                          </a:solidFill>
                          <a:effectLst/>
                          <a:latin typeface="+mn-lt"/>
                        </a:rPr>
                        <a:t>Castilla</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İletişim Fakültesi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solidFill>
                            <a:srgbClr val="FF0000"/>
                          </a:solidFill>
                          <a:effectLst/>
                          <a:latin typeface="+mn-lt"/>
                          <a:cs typeface="Times New Roman" panose="02020603050405020304" pitchFamily="18" charset="0"/>
                        </a:rPr>
                        <a:t>Gazetecilik</a:t>
                      </a:r>
                    </a:p>
                  </a:txBody>
                  <a:tcPr marL="6350" marR="6350" marT="6350" marB="0" anchor="ctr"/>
                </a:tc>
                <a:tc>
                  <a:txBody>
                    <a:bodyPr/>
                    <a:lstStyle/>
                    <a:p>
                      <a:pPr>
                        <a:lnSpc>
                          <a:spcPct val="107000"/>
                        </a:lnSpc>
                        <a:spcAft>
                          <a:spcPts val="0"/>
                        </a:spcAft>
                      </a:pPr>
                      <a:r>
                        <a:rPr lang="tr-TR" sz="1800" b="1" dirty="0">
                          <a:solidFill>
                            <a:srgbClr val="FF0000"/>
                          </a:solidFill>
                          <a:effectLst/>
                          <a:latin typeface="+mn-lt"/>
                        </a:rPr>
                        <a:t> KA-131</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2021-2029</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91235952"/>
                  </a:ext>
                </a:extLst>
              </a:tr>
              <a:tr h="248380">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41731265"/>
                  </a:ext>
                </a:extLst>
              </a:tr>
              <a:tr h="248380">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287472582"/>
                  </a:ext>
                </a:extLst>
              </a:tr>
              <a:tr h="248380">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74623425"/>
                  </a:ext>
                </a:extLst>
              </a:tr>
              <a:tr h="243582">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01879050"/>
                  </a:ext>
                </a:extLst>
              </a:tr>
              <a:tr h="243582">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50394245"/>
                  </a:ext>
                </a:extLst>
              </a:tr>
              <a:tr h="243582">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4955534"/>
                  </a:ext>
                </a:extLst>
              </a:tr>
              <a:tr h="248380">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676145046"/>
                  </a:ext>
                </a:extLst>
              </a:tr>
            </a:tbl>
          </a:graphicData>
        </a:graphic>
      </p:graphicFrame>
    </p:spTree>
    <p:extLst>
      <p:ext uri="{BB962C8B-B14F-4D97-AF65-F5344CB8AC3E}">
        <p14:creationId xmlns:p14="http://schemas.microsoft.com/office/powerpoint/2010/main" val="2925006465"/>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66</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2950918474"/>
              </p:ext>
            </p:extLst>
          </p:nvPr>
        </p:nvGraphicFramePr>
        <p:xfrm>
          <a:off x="235132" y="1958195"/>
          <a:ext cx="11443346" cy="3955587"/>
        </p:xfrm>
        <a:graphic>
          <a:graphicData uri="http://schemas.openxmlformats.org/drawingml/2006/table">
            <a:tbl>
              <a:tblPr>
                <a:tableStyleId>{BDBED569-4797-4DF1-A0F4-6AAB3CD982D8}</a:tableStyleId>
              </a:tblPr>
              <a:tblGrid>
                <a:gridCol w="8962120">
                  <a:extLst>
                    <a:ext uri="{9D8B030D-6E8A-4147-A177-3AD203B41FA5}">
                      <a16:colId xmlns:a16="http://schemas.microsoft.com/office/drawing/2014/main" val="3486356541"/>
                    </a:ext>
                  </a:extLst>
                </a:gridCol>
                <a:gridCol w="1240613">
                  <a:extLst>
                    <a:ext uri="{9D8B030D-6E8A-4147-A177-3AD203B41FA5}">
                      <a16:colId xmlns:a16="http://schemas.microsoft.com/office/drawing/2014/main" val="1443208702"/>
                    </a:ext>
                  </a:extLst>
                </a:gridCol>
                <a:gridCol w="1240613">
                  <a:extLst>
                    <a:ext uri="{9D8B030D-6E8A-4147-A177-3AD203B41FA5}">
                      <a16:colId xmlns:a16="http://schemas.microsoft.com/office/drawing/2014/main" val="509227458"/>
                    </a:ext>
                  </a:extLst>
                </a:gridCol>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703780812"/>
                  </a:ext>
                </a:extLst>
              </a:tr>
              <a:tr h="368502">
                <a:tc>
                  <a:txBody>
                    <a:bodyPr/>
                    <a:lstStyle/>
                    <a:p>
                      <a:pPr marL="72000">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500" b="1" dirty="0">
                          <a:effectLst/>
                        </a:rPr>
                        <a:t> 1</a:t>
                      </a:r>
                      <a:endParaRPr lang="tr-T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500" b="1" dirty="0">
                          <a:effectLst/>
                        </a:rPr>
                        <a:t> 1</a:t>
                      </a:r>
                      <a:endParaRPr lang="tr-TR" sz="15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54700890"/>
                  </a:ext>
                </a:extLst>
              </a:tr>
              <a:tr h="564333">
                <a:tc>
                  <a:txBody>
                    <a:bodyPr/>
                    <a:lstStyle/>
                    <a:p>
                      <a:pPr marL="72000">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500" b="1">
                          <a:effectLst/>
                        </a:rPr>
                        <a:t> </a:t>
                      </a:r>
                      <a:endParaRPr lang="tr-TR" sz="15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500" b="1">
                          <a:effectLst/>
                        </a:rPr>
                        <a:t> </a:t>
                      </a:r>
                      <a:endParaRPr lang="tr-TR" sz="15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16308354"/>
                  </a:ext>
                </a:extLst>
              </a:tr>
              <a:tr h="368502">
                <a:tc>
                  <a:txBody>
                    <a:bodyPr/>
                    <a:lstStyle/>
                    <a:p>
                      <a:pPr marL="72000">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500" b="1">
                          <a:effectLst/>
                        </a:rPr>
                        <a:t> </a:t>
                      </a:r>
                      <a:endParaRPr lang="tr-TR" sz="15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500" b="1">
                          <a:effectLst/>
                        </a:rPr>
                        <a:t> </a:t>
                      </a:r>
                      <a:endParaRPr lang="tr-TR" sz="15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34161976"/>
                  </a:ext>
                </a:extLst>
              </a:tr>
              <a:tr h="368502">
                <a:tc>
                  <a:txBody>
                    <a:bodyPr/>
                    <a:lstStyle/>
                    <a:p>
                      <a:pPr marL="72000"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500" b="1" dirty="0">
                          <a:solidFill>
                            <a:srgbClr val="FF0000"/>
                          </a:solidFill>
                          <a:effectLst/>
                        </a:rPr>
                        <a:t> 1</a:t>
                      </a:r>
                      <a:endParaRPr lang="tr-TR" sz="15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tr-TR" sz="1500" b="1" dirty="0">
                          <a:solidFill>
                            <a:srgbClr val="FF0000"/>
                          </a:solidFill>
                          <a:effectLst/>
                        </a:rPr>
                        <a:t> 1</a:t>
                      </a:r>
                      <a:endParaRPr lang="tr-TR" sz="15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4036789"/>
                  </a:ext>
                </a:extLst>
              </a:tr>
              <a:tr h="368502">
                <a:tc>
                  <a:txBody>
                    <a:bodyPr/>
                    <a:lstStyle/>
                    <a:p>
                      <a:pPr marL="72000">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8655032"/>
                  </a:ext>
                </a:extLst>
              </a:tr>
              <a:tr h="619984">
                <a:tc>
                  <a:txBody>
                    <a:bodyPr/>
                    <a:lstStyle/>
                    <a:p>
                      <a:pPr marL="72000">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645825508"/>
                  </a:ext>
                </a:extLst>
              </a:tr>
              <a:tr h="368502">
                <a:tc>
                  <a:txBody>
                    <a:bodyPr/>
                    <a:lstStyle/>
                    <a:p>
                      <a:pPr marL="72000">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458299731"/>
                  </a:ext>
                </a:extLst>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96452273"/>
                  </a:ext>
                </a:extLst>
              </a:tr>
            </a:tbl>
          </a:graphicData>
        </a:graphic>
      </p:graphicFrame>
    </p:spTree>
    <p:extLst>
      <p:ext uri="{BB962C8B-B14F-4D97-AF65-F5344CB8AC3E}">
        <p14:creationId xmlns:p14="http://schemas.microsoft.com/office/powerpoint/2010/main" val="2386005942"/>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p>
        </p:txBody>
      </p:sp>
      <p:graphicFrame>
        <p:nvGraphicFramePr>
          <p:cNvPr id="2" name="Tablo 1"/>
          <p:cNvGraphicFramePr>
            <a:graphicFrameLocks noGrp="1"/>
          </p:cNvGraphicFramePr>
          <p:nvPr>
            <p:extLst>
              <p:ext uri="{D42A27DB-BD31-4B8C-83A1-F6EECF244321}">
                <p14:modId xmlns:p14="http://schemas.microsoft.com/office/powerpoint/2010/main" val="699898413"/>
              </p:ext>
            </p:extLst>
          </p:nvPr>
        </p:nvGraphicFramePr>
        <p:xfrm>
          <a:off x="429720" y="1976580"/>
          <a:ext cx="11272752" cy="3902985"/>
        </p:xfrm>
        <a:graphic>
          <a:graphicData uri="http://schemas.openxmlformats.org/drawingml/2006/table">
            <a:tbl>
              <a:tblPr firstRow="1" firstCol="1" bandRow="1">
                <a:tableStyleId>{BDBED569-4797-4DF1-A0F4-6AAB3CD982D8}</a:tableStyleId>
              </a:tblPr>
              <a:tblGrid>
                <a:gridCol w="5459259">
                  <a:extLst>
                    <a:ext uri="{9D8B030D-6E8A-4147-A177-3AD203B41FA5}">
                      <a16:colId xmlns:a16="http://schemas.microsoft.com/office/drawing/2014/main" val="1360695184"/>
                    </a:ext>
                  </a:extLst>
                </a:gridCol>
                <a:gridCol w="1840939">
                  <a:extLst>
                    <a:ext uri="{9D8B030D-6E8A-4147-A177-3AD203B41FA5}">
                      <a16:colId xmlns:a16="http://schemas.microsoft.com/office/drawing/2014/main" val="4121385939"/>
                    </a:ext>
                  </a:extLst>
                </a:gridCol>
                <a:gridCol w="2135759">
                  <a:extLst>
                    <a:ext uri="{9D8B030D-6E8A-4147-A177-3AD203B41FA5}">
                      <a16:colId xmlns:a16="http://schemas.microsoft.com/office/drawing/2014/main" val="3274120417"/>
                    </a:ext>
                  </a:extLst>
                </a:gridCol>
                <a:gridCol w="1836795">
                  <a:extLst>
                    <a:ext uri="{9D8B030D-6E8A-4147-A177-3AD203B41FA5}">
                      <a16:colId xmlns:a16="http://schemas.microsoft.com/office/drawing/2014/main" val="398416714"/>
                    </a:ext>
                  </a:extLst>
                </a:gridCol>
              </a:tblGrid>
              <a:tr h="313692">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938958110"/>
                  </a:ext>
                </a:extLst>
              </a:tr>
              <a:tr h="627384">
                <a:tc vMerge="1">
                  <a:txBody>
                    <a:bodyPr/>
                    <a:lstStyle/>
                    <a:p>
                      <a:endParaRPr lang="tr-TR"/>
                    </a:p>
                  </a:txBody>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772180099"/>
                  </a:ext>
                </a:extLst>
              </a:tr>
              <a:tr h="274980">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Gazetecilik</a:t>
                      </a: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r>
                        <a:rPr lang="tr-TR" sz="1600" kern="1200" dirty="0">
                          <a:solidFill>
                            <a:srgbClr val="485793"/>
                          </a:solidFill>
                          <a:effectLst/>
                          <a:latin typeface="+mn-lt"/>
                          <a:ea typeface="+mn-ea"/>
                          <a:cs typeface="+mn-cs"/>
                        </a:rPr>
                        <a:t>Bulunmamaktadır</a:t>
                      </a:r>
                    </a:p>
                  </a:txBody>
                  <a:tcPr marL="44450" marR="44450" marT="0" marB="0" anchor="ctr"/>
                </a:tc>
                <a:extLst>
                  <a:ext uri="{0D108BD9-81ED-4DB2-BD59-A6C34878D82A}">
                    <a16:rowId xmlns:a16="http://schemas.microsoft.com/office/drawing/2014/main" val="914666932"/>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Halkla İlişkiler ve Reklamcılık</a:t>
                      </a: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marR="0" lvl="0" indent="0" algn="ctr" defTabSz="914400" rtl="0" eaLnBrk="1" fontAlgn="ctr" latinLnBrk="0" hangingPunct="1">
                        <a:lnSpc>
                          <a:spcPct val="100000"/>
                        </a:lnSpc>
                        <a:spcBef>
                          <a:spcPts val="0"/>
                        </a:spcBef>
                        <a:spcAft>
                          <a:spcPts val="0"/>
                        </a:spcAft>
                        <a:buClrTx/>
                        <a:buSzTx/>
                        <a:buFontTx/>
                        <a:buNone/>
                        <a:tabLst/>
                        <a:defRPr/>
                      </a:pPr>
                      <a:r>
                        <a:rPr lang="tr-TR" sz="1600" kern="1200" dirty="0">
                          <a:solidFill>
                            <a:srgbClr val="485793"/>
                          </a:solidFill>
                          <a:effectLst/>
                          <a:latin typeface="+mn-lt"/>
                          <a:ea typeface="+mn-ea"/>
                          <a:cs typeface="+mn-cs"/>
                        </a:rPr>
                        <a:t>Bulunmamaktadır</a:t>
                      </a:r>
                    </a:p>
                  </a:txBody>
                  <a:tcPr marL="44450" marR="44450" marT="0" marB="0" anchor="ctr"/>
                </a:tc>
                <a:extLst>
                  <a:ext uri="{0D108BD9-81ED-4DB2-BD59-A6C34878D82A}">
                    <a16:rowId xmlns:a16="http://schemas.microsoft.com/office/drawing/2014/main" val="413421243"/>
                  </a:ext>
                </a:extLst>
              </a:tr>
              <a:tr h="301016">
                <a:tc>
                  <a:txBody>
                    <a:bodyPr/>
                    <a:lstStyle/>
                    <a:p>
                      <a:pPr marL="72000" algn="l" defTabSz="914400" rtl="0" eaLnBrk="1" fontAlgn="ctr" latinLnBrk="0" hangingPunct="1">
                        <a:lnSpc>
                          <a:spcPct val="100000"/>
                        </a:lnSpc>
                        <a:spcAft>
                          <a:spcPts val="0"/>
                        </a:spcAft>
                      </a:pPr>
                      <a:r>
                        <a:rPr lang="tr-TR" sz="1600" b="1" kern="1200" dirty="0">
                          <a:solidFill>
                            <a:srgbClr val="485793"/>
                          </a:solidFill>
                          <a:effectLst/>
                          <a:latin typeface="+mn-lt"/>
                          <a:ea typeface="+mn-ea"/>
                          <a:cs typeface="+mn-cs"/>
                        </a:rPr>
                        <a:t>Radyo, Sinema ve Televizyon</a:t>
                      </a: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marR="0" lvl="0" indent="0" algn="ctr" defTabSz="914400" rtl="0" eaLnBrk="1" fontAlgn="ctr" latinLnBrk="0" hangingPunct="1">
                        <a:lnSpc>
                          <a:spcPct val="100000"/>
                        </a:lnSpc>
                        <a:spcBef>
                          <a:spcPts val="0"/>
                        </a:spcBef>
                        <a:spcAft>
                          <a:spcPts val="0"/>
                        </a:spcAft>
                        <a:buClrTx/>
                        <a:buSzTx/>
                        <a:buFontTx/>
                        <a:buNone/>
                        <a:tabLst/>
                        <a:defRPr/>
                      </a:pPr>
                      <a:r>
                        <a:rPr lang="tr-TR" sz="1600" kern="1200" dirty="0">
                          <a:solidFill>
                            <a:srgbClr val="485793"/>
                          </a:solidFill>
                          <a:effectLst/>
                          <a:latin typeface="+mn-lt"/>
                          <a:ea typeface="+mn-ea"/>
                          <a:cs typeface="+mn-cs"/>
                        </a:rPr>
                        <a:t>Bulunmamaktadır</a:t>
                      </a:r>
                    </a:p>
                  </a:txBody>
                  <a:tcPr marL="44450" marR="44450" marT="0" marB="0" anchor="ctr"/>
                </a:tc>
                <a:extLst>
                  <a:ext uri="{0D108BD9-81ED-4DB2-BD59-A6C34878D82A}">
                    <a16:rowId xmlns:a16="http://schemas.microsoft.com/office/drawing/2014/main" val="3518616932"/>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302601711"/>
                  </a:ext>
                </a:extLst>
              </a:tr>
              <a:tr h="278801">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2387399826"/>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3906410296"/>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1835665981"/>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3254325613"/>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extLst>
                  <a:ext uri="{0D108BD9-81ED-4DB2-BD59-A6C34878D82A}">
                    <a16:rowId xmlns:a16="http://schemas.microsoft.com/office/drawing/2014/main" val="2914041561"/>
                  </a:ext>
                </a:extLst>
              </a:tr>
              <a:tr h="301016">
                <a:tc>
                  <a:txBody>
                    <a:bodyPr/>
                    <a:lstStyle/>
                    <a:p>
                      <a:pPr marL="72000"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2000"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extLst>
                  <a:ext uri="{0D108BD9-81ED-4DB2-BD59-A6C34878D82A}">
                    <a16:rowId xmlns:a16="http://schemas.microsoft.com/office/drawing/2014/main" val="1903160799"/>
                  </a:ext>
                </a:extLst>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67</a:t>
            </a:fld>
            <a:endParaRPr lang="tr-TR"/>
          </a:p>
        </p:txBody>
      </p:sp>
      <p:sp>
        <p:nvSpPr>
          <p:cNvPr id="6" name="Akış Çizelgesi: Toplam Birleşimi 5"/>
          <p:cNvSpPr/>
          <p:nvPr/>
        </p:nvSpPr>
        <p:spPr>
          <a:xfrm>
            <a:off x="11818795" y="6578095"/>
            <a:ext cx="176569" cy="23812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35361469"/>
      </p:ext>
    </p:extLst>
  </p:cSld>
  <p:clrMapOvr>
    <a:masterClrMapping/>
  </p:clrMapOvr>
  <mc:AlternateContent xmlns:mc="http://schemas.openxmlformats.org/markup-compatibility/2006" xmlns:p14="http://schemas.microsoft.com/office/powerpoint/2010/main">
    <mc:Choice Requires="p14">
      <p:transition p14:dur="250">
        <p14:prism isContent="1" isInverted="1"/>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p>
          <a:p>
            <a:endParaRPr lang="tr-TR" sz="4000" b="1" dirty="0">
              <a:solidFill>
                <a:srgbClr val="3333FF"/>
              </a:solidFill>
            </a:endParaRPr>
          </a:p>
          <a:p>
            <a:r>
              <a:rPr lang="tr-TR" sz="4000" b="1" dirty="0">
                <a:solidFill>
                  <a:srgbClr val="FF0000"/>
                </a:solidFill>
              </a:rPr>
              <a:t>YÖKAK BİRİM İÇ DEĞERLENDİRME RAPORU (BİDR)</a:t>
            </a:r>
          </a:p>
          <a:p>
            <a:r>
              <a:rPr lang="tr-TR" sz="4000" b="1" dirty="0">
                <a:solidFill>
                  <a:srgbClr val="FF0000"/>
                </a:solidFill>
              </a:rPr>
              <a:t>PROGRAM AKREDİTASYONU</a:t>
            </a:r>
          </a:p>
          <a:p>
            <a:r>
              <a:rPr lang="tr-TR" sz="4000" b="1" dirty="0">
                <a:solidFill>
                  <a:srgbClr val="FF0000"/>
                </a:solidFill>
              </a:rPr>
              <a:t>ÖZ DEĞERLENDİRME </a:t>
            </a:r>
          </a:p>
          <a:p>
            <a:r>
              <a:rPr lang="tr-TR" sz="4000" b="1" dirty="0">
                <a:solidFill>
                  <a:srgbClr val="FF0000"/>
                </a:solidFill>
              </a:rPr>
              <a:t>2026 YILI İYİLEŞTİRME PLANI</a:t>
            </a:r>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68</a:t>
            </a:fld>
            <a:endParaRPr lang="tr-TR"/>
          </a:p>
        </p:txBody>
      </p:sp>
    </p:spTree>
    <p:extLst>
      <p:ext uri="{BB962C8B-B14F-4D97-AF65-F5344CB8AC3E}">
        <p14:creationId xmlns:p14="http://schemas.microsoft.com/office/powerpoint/2010/main" val="98065964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69</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1116156986"/>
              </p:ext>
            </p:extLst>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extLst>
                    <a:ext uri="{9D8B030D-6E8A-4147-A177-3AD203B41FA5}">
                      <a16:colId xmlns:a16="http://schemas.microsoft.com/office/drawing/2014/main" val="246640834"/>
                    </a:ext>
                  </a:extLst>
                </a:gridCol>
                <a:gridCol w="5855197">
                  <a:extLst>
                    <a:ext uri="{9D8B030D-6E8A-4147-A177-3AD203B41FA5}">
                      <a16:colId xmlns:a16="http://schemas.microsoft.com/office/drawing/2014/main" val="1877722691"/>
                    </a:ext>
                  </a:extLst>
                </a:gridCol>
                <a:gridCol w="1360612">
                  <a:extLst>
                    <a:ext uri="{9D8B030D-6E8A-4147-A177-3AD203B41FA5}">
                      <a16:colId xmlns:a16="http://schemas.microsoft.com/office/drawing/2014/main" val="424251854"/>
                    </a:ext>
                  </a:extLst>
                </a:gridCol>
                <a:gridCol w="1172819">
                  <a:extLst>
                    <a:ext uri="{9D8B030D-6E8A-4147-A177-3AD203B41FA5}">
                      <a16:colId xmlns:a16="http://schemas.microsoft.com/office/drawing/2014/main" val="1945863112"/>
                    </a:ext>
                  </a:extLst>
                </a:gridCol>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45032">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936937291"/>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6776373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790035010"/>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644945693"/>
                  </a:ext>
                </a:extLst>
              </a:tr>
              <a:tr h="395742">
                <a:tc vMerge="1">
                  <a:txBody>
                    <a:bodyPr/>
                    <a:lstStyle/>
                    <a:p>
                      <a:endParaRPr lang="tr-TR"/>
                    </a:p>
                  </a:txBody>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36132192"/>
                  </a:ext>
                </a:extLst>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760402517"/>
                  </a:ext>
                </a:extLst>
              </a:tr>
              <a:tr h="352784">
                <a:tc vMerge="1">
                  <a:txBody>
                    <a:bodyPr/>
                    <a:lstStyle/>
                    <a:p>
                      <a:endParaRPr lang="tr-TR"/>
                    </a:p>
                  </a:txBody>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504760620"/>
                  </a:ext>
                </a:extLst>
              </a:tr>
              <a:tr h="477520">
                <a:tc vMerge="1">
                  <a:txBody>
                    <a:bodyPr/>
                    <a:lstStyle/>
                    <a:p>
                      <a:endParaRPr lang="tr-TR"/>
                    </a:p>
                  </a:txBody>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092506191"/>
                  </a:ext>
                </a:extLst>
              </a:tr>
            </a:tbl>
          </a:graphicData>
        </a:graphic>
      </p:graphicFrame>
    </p:spTree>
    <p:extLst>
      <p:ext uri="{BB962C8B-B14F-4D97-AF65-F5344CB8AC3E}">
        <p14:creationId xmlns:p14="http://schemas.microsoft.com/office/powerpoint/2010/main" val="25568578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21024E-FF4A-CCE4-5453-E107FF3AE0B1}"/>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pPr/>
              <a:t>7</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081185309"/>
              </p:ext>
            </p:extLst>
          </p:nvPr>
        </p:nvGraphicFramePr>
        <p:xfrm>
          <a:off x="640079" y="1958201"/>
          <a:ext cx="11265593" cy="4281398"/>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a:lnSpc>
                          <a:spcPct val="107000"/>
                        </a:lnSpc>
                      </a:pPr>
                      <a:r>
                        <a:rPr lang="tr-TR" sz="1100" dirty="0">
                          <a:effectLst/>
                          <a:latin typeface="Calibri" panose="020F0502020204030204" pitchFamily="34" charset="0"/>
                          <a:cs typeface="Times New Roman" panose="02020603050405020304" pitchFamily="18" charset="0"/>
                        </a:rPr>
                        <a:t>Fakülte Yönetim Kurulu</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8</a:t>
                      </a:r>
                    </a:p>
                  </a:txBody>
                  <a:tcPr marL="9525" marR="9525" marT="9525"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Fakülte Kurulu</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10</a:t>
                      </a:r>
                    </a:p>
                  </a:txBody>
                  <a:tcPr marL="9525" marR="9525" marT="9525"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spcAft>
                          <a:spcPts val="0"/>
                        </a:spcAft>
                      </a:pPr>
                      <a:r>
                        <a:rPr lang="tr-TR" sz="1200" dirty="0">
                          <a:effectLst/>
                        </a:rPr>
                        <a:t> Halkla İlişkiler ve Reklamcılık Staj Komisyonu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rPr>
                        <a:t>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r>
                        <a:rPr lang="tr-TR" sz="1200" dirty="0">
                          <a:effectLst/>
                        </a:rPr>
                        <a:t> Gazetecilik Bölümü Staj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rPr>
                        <a:t>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r>
                        <a:rPr lang="tr-TR" sz="1200" dirty="0">
                          <a:effectLst/>
                        </a:rPr>
                        <a:t> Radyo, Televizyon ve Sinema Bölümü Staj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rPr>
                        <a:t>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Akademik Teşvik Başvuru ve İnceleme Komisyonu</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Halkla İlişkiler ve Reklamcılık Bölümü Akademik Teşvik Başvuru ve İnceleme Komisyonu</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Gazetecilik Bölümü Akademik Teşvik Başvuru ve İnceleme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rPr>
                        <a:t>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r>
                        <a:rPr lang="tr-TR" sz="1200" dirty="0">
                          <a:effectLst/>
                        </a:rPr>
                        <a:t> Radyo, Televizyon ve Sinema Bölümü </a:t>
                      </a:r>
                      <a:r>
                        <a:rPr lang="tr-TR" sz="1100" dirty="0">
                          <a:effectLst/>
                          <a:latin typeface="Calibri" panose="020F0502020204030204" pitchFamily="34" charset="0"/>
                          <a:ea typeface="Calibri" panose="020F0502020204030204" pitchFamily="34" charset="0"/>
                          <a:cs typeface="Times New Roman" panose="02020603050405020304" pitchFamily="18" charset="0"/>
                        </a:rPr>
                        <a:t>Akademik Teşvik Başvuru ve İnceleme Komisyonu</a:t>
                      </a:r>
                    </a:p>
                  </a:txBody>
                  <a:tcPr marL="46990" marR="46990" marT="6350" marB="0" anchor="ctr"/>
                </a:tc>
                <a:tc>
                  <a:txBody>
                    <a:bodyPr/>
                    <a:lstStyle/>
                    <a:p>
                      <a:pPr algn="ctr">
                        <a:lnSpc>
                          <a:spcPct val="107000"/>
                        </a:lnSpc>
                        <a:spcAft>
                          <a:spcPts val="0"/>
                        </a:spcAft>
                      </a:pPr>
                      <a:r>
                        <a:rPr lang="tr-TR" sz="1800" b="1" dirty="0">
                          <a:effectLst/>
                        </a:rPr>
                        <a:t>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r>
                        <a:rPr lang="tr-TR" sz="1200" dirty="0">
                          <a:effectLst/>
                        </a:rPr>
                        <a:t> Akademik Kalite Ekibi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rPr>
                        <a:t>4</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r>
                        <a:rPr lang="tr-TR" sz="1200" dirty="0">
                          <a:effectLst/>
                        </a:rPr>
                        <a:t> Bilimsel ve Kültürel Faaliyetler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rPr>
                        <a:t>3</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r>
                        <a:rPr lang="tr-TR" sz="1200" dirty="0">
                          <a:effectLst/>
                        </a:rPr>
                        <a:t> Sıfır Atık Birim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rPr>
                        <a:t>1</a:t>
                      </a: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2662941776"/>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70</a:t>
            </a:fld>
            <a:endParaRPr lang="tr-TR"/>
          </a:p>
        </p:txBody>
      </p:sp>
      <p:graphicFrame>
        <p:nvGraphicFramePr>
          <p:cNvPr id="8" name="Tablo 7"/>
          <p:cNvGraphicFramePr>
            <a:graphicFrameLocks noGrp="1"/>
          </p:cNvGraphicFramePr>
          <p:nvPr>
            <p:extLst>
              <p:ext uri="{D42A27DB-BD31-4B8C-83A1-F6EECF244321}">
                <p14:modId xmlns:p14="http://schemas.microsoft.com/office/powerpoint/2010/main" val="1250157400"/>
              </p:ext>
            </p:extLst>
          </p:nvPr>
        </p:nvGraphicFramePr>
        <p:xfrm>
          <a:off x="785192" y="1908314"/>
          <a:ext cx="10634869" cy="4015406"/>
        </p:xfrm>
        <a:graphic>
          <a:graphicData uri="http://schemas.openxmlformats.org/drawingml/2006/table">
            <a:tbl>
              <a:tblPr firstRow="1" firstCol="1" bandRow="1">
                <a:tableStyleId>{5940675A-B579-460E-94D1-54222C63F5DA}</a:tableStyleId>
              </a:tblPr>
              <a:tblGrid>
                <a:gridCol w="2682669">
                  <a:extLst>
                    <a:ext uri="{9D8B030D-6E8A-4147-A177-3AD203B41FA5}">
                      <a16:colId xmlns:a16="http://schemas.microsoft.com/office/drawing/2014/main" val="246640834"/>
                    </a:ext>
                  </a:extLst>
                </a:gridCol>
                <a:gridCol w="5607243">
                  <a:extLst>
                    <a:ext uri="{9D8B030D-6E8A-4147-A177-3AD203B41FA5}">
                      <a16:colId xmlns:a16="http://schemas.microsoft.com/office/drawing/2014/main" val="1877722691"/>
                    </a:ext>
                  </a:extLst>
                </a:gridCol>
                <a:gridCol w="1173950">
                  <a:extLst>
                    <a:ext uri="{9D8B030D-6E8A-4147-A177-3AD203B41FA5}">
                      <a16:colId xmlns:a16="http://schemas.microsoft.com/office/drawing/2014/main" val="424251854"/>
                    </a:ext>
                  </a:extLst>
                </a:gridCol>
                <a:gridCol w="1171007">
                  <a:extLst>
                    <a:ext uri="{9D8B030D-6E8A-4147-A177-3AD203B41FA5}">
                      <a16:colId xmlns:a16="http://schemas.microsoft.com/office/drawing/2014/main" val="1945863112"/>
                    </a:ext>
                  </a:extLst>
                </a:gridCol>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p>
                  </a:txBody>
                  <a:tcPr marL="44450" marR="44450" marT="0" marB="0" anchor="ctr"/>
                </a:tc>
                <a:tc hMerge="1">
                  <a:txBody>
                    <a:bodyPr/>
                    <a:lstStyle/>
                    <a:p>
                      <a:endParaRPr lang="tr-TR"/>
                    </a:p>
                  </a:txBody>
                  <a:tcPr/>
                </a:tc>
                <a:extLst>
                  <a:ext uri="{0D108BD9-81ED-4DB2-BD59-A6C34878D82A}">
                    <a16:rowId xmlns:a16="http://schemas.microsoft.com/office/drawing/2014/main" val="3866435060"/>
                  </a:ext>
                </a:extLst>
              </a:tr>
              <a:tr h="316416">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3541854559"/>
                  </a:ext>
                </a:extLst>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687788883"/>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7303980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106439766"/>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133214"/>
                  </a:ext>
                </a:extLst>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84577651"/>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09472989"/>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961784372"/>
                  </a:ext>
                </a:extLst>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32229610"/>
                  </a:ext>
                </a:extLst>
              </a:tr>
              <a:tr h="331115">
                <a:tc vMerge="1">
                  <a:txBody>
                    <a:bodyPr/>
                    <a:lstStyle/>
                    <a:p>
                      <a:endParaRPr lang="tr-TR"/>
                    </a:p>
                  </a:txBody>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2696551595"/>
                  </a:ext>
                </a:extLst>
              </a:tr>
              <a:tr h="402539">
                <a:tc vMerge="1">
                  <a:txBody>
                    <a:bodyPr/>
                    <a:lstStyle/>
                    <a:p>
                      <a:endParaRPr lang="tr-TR"/>
                    </a:p>
                  </a:txBody>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1</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504298740"/>
                  </a:ext>
                </a:extLst>
              </a:tr>
            </a:tbl>
          </a:graphicData>
        </a:graphic>
      </p:graphicFrame>
    </p:spTree>
    <p:extLst>
      <p:ext uri="{BB962C8B-B14F-4D97-AF65-F5344CB8AC3E}">
        <p14:creationId xmlns:p14="http://schemas.microsoft.com/office/powerpoint/2010/main" val="170784484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71</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512844884"/>
              </p:ext>
            </p:extLst>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extLst>
                    <a:ext uri="{9D8B030D-6E8A-4147-A177-3AD203B41FA5}">
                      <a16:colId xmlns:a16="http://schemas.microsoft.com/office/drawing/2014/main" val="1700850444"/>
                    </a:ext>
                  </a:extLst>
                </a:gridCol>
                <a:gridCol w="7017745">
                  <a:extLst>
                    <a:ext uri="{9D8B030D-6E8A-4147-A177-3AD203B41FA5}">
                      <a16:colId xmlns:a16="http://schemas.microsoft.com/office/drawing/2014/main" val="2280777400"/>
                    </a:ext>
                  </a:extLst>
                </a:gridCol>
                <a:gridCol w="983615">
                  <a:extLst>
                    <a:ext uri="{9D8B030D-6E8A-4147-A177-3AD203B41FA5}">
                      <a16:colId xmlns:a16="http://schemas.microsoft.com/office/drawing/2014/main" val="849643670"/>
                    </a:ext>
                  </a:extLst>
                </a:gridCol>
                <a:gridCol w="983615">
                  <a:extLst>
                    <a:ext uri="{9D8B030D-6E8A-4147-A177-3AD203B41FA5}">
                      <a16:colId xmlns:a16="http://schemas.microsoft.com/office/drawing/2014/main" val="3338100498"/>
                    </a:ext>
                  </a:extLst>
                </a:gridCol>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36563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06440397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3339067"/>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149715348"/>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44495381"/>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1</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84180111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68389602"/>
                  </a:ext>
                </a:extLst>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296101504"/>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9193271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3</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254325633"/>
                  </a:ext>
                </a:extLst>
              </a:tr>
              <a:tr h="323593">
                <a:tc vMerge="1">
                  <a:txBody>
                    <a:bodyPr/>
                    <a:lstStyle/>
                    <a:p>
                      <a:endParaRPr lang="tr-TR"/>
                    </a:p>
                  </a:txBody>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2</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490941980"/>
                  </a:ext>
                </a:extLst>
              </a:tr>
            </a:tbl>
          </a:graphicData>
        </a:graphic>
      </p:graphicFrame>
    </p:spTree>
    <p:extLst>
      <p:ext uri="{BB962C8B-B14F-4D97-AF65-F5344CB8AC3E}">
        <p14:creationId xmlns:p14="http://schemas.microsoft.com/office/powerpoint/2010/main" val="41755623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72</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857933821"/>
              </p:ext>
            </p:extLst>
          </p:nvPr>
        </p:nvGraphicFramePr>
        <p:xfrm>
          <a:off x="397563" y="1967947"/>
          <a:ext cx="11390246" cy="3757297"/>
        </p:xfrm>
        <a:graphic>
          <a:graphicData uri="http://schemas.openxmlformats.org/drawingml/2006/table">
            <a:tbl>
              <a:tblPr firstRow="1" firstCol="1" bandRow="1">
                <a:tableStyleId>{5940675A-B579-460E-94D1-54222C63F5DA}</a:tableStyleId>
              </a:tblPr>
              <a:tblGrid>
                <a:gridCol w="3062529">
                  <a:extLst>
                    <a:ext uri="{9D8B030D-6E8A-4147-A177-3AD203B41FA5}">
                      <a16:colId xmlns:a16="http://schemas.microsoft.com/office/drawing/2014/main" val="1700850444"/>
                    </a:ext>
                  </a:extLst>
                </a:gridCol>
                <a:gridCol w="6348397">
                  <a:extLst>
                    <a:ext uri="{9D8B030D-6E8A-4147-A177-3AD203B41FA5}">
                      <a16:colId xmlns:a16="http://schemas.microsoft.com/office/drawing/2014/main" val="2280777400"/>
                    </a:ext>
                  </a:extLst>
                </a:gridCol>
                <a:gridCol w="989660">
                  <a:extLst>
                    <a:ext uri="{9D8B030D-6E8A-4147-A177-3AD203B41FA5}">
                      <a16:colId xmlns:a16="http://schemas.microsoft.com/office/drawing/2014/main" val="849643670"/>
                    </a:ext>
                  </a:extLst>
                </a:gridCol>
                <a:gridCol w="989660">
                  <a:extLst>
                    <a:ext uri="{9D8B030D-6E8A-4147-A177-3AD203B41FA5}">
                      <a16:colId xmlns:a16="http://schemas.microsoft.com/office/drawing/2014/main" val="3338100498"/>
                    </a:ext>
                  </a:extLst>
                </a:gridCol>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4190975507"/>
                  </a:ext>
                </a:extLst>
              </a:tr>
              <a:tr h="195543">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2277730375"/>
                  </a:ext>
                </a:extLst>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55679890"/>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2932963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06655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646460732"/>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737565821"/>
                  </a:ext>
                </a:extLst>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3</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37298514"/>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39092146"/>
                  </a:ext>
                </a:extLst>
              </a:tr>
              <a:tr h="376877">
                <a:tc vMerge="1">
                  <a:txBody>
                    <a:bodyPr/>
                    <a:lstStyle/>
                    <a:p>
                      <a:endParaRPr lang="tr-TR"/>
                    </a:p>
                  </a:txBody>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196414806"/>
                  </a:ext>
                </a:extLst>
              </a:tr>
            </a:tbl>
          </a:graphicData>
        </a:graphic>
      </p:graphicFrame>
    </p:spTree>
    <p:extLst>
      <p:ext uri="{BB962C8B-B14F-4D97-AF65-F5344CB8AC3E}">
        <p14:creationId xmlns:p14="http://schemas.microsoft.com/office/powerpoint/2010/main" val="17867321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73</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1067064428"/>
              </p:ext>
            </p:extLst>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extLst>
                    <a:ext uri="{9D8B030D-6E8A-4147-A177-3AD203B41FA5}">
                      <a16:colId xmlns:a16="http://schemas.microsoft.com/office/drawing/2014/main" val="645855470"/>
                    </a:ext>
                  </a:extLst>
                </a:gridCol>
                <a:gridCol w="6225223">
                  <a:extLst>
                    <a:ext uri="{9D8B030D-6E8A-4147-A177-3AD203B41FA5}">
                      <a16:colId xmlns:a16="http://schemas.microsoft.com/office/drawing/2014/main" val="1792247549"/>
                    </a:ext>
                  </a:extLst>
                </a:gridCol>
                <a:gridCol w="892679">
                  <a:extLst>
                    <a:ext uri="{9D8B030D-6E8A-4147-A177-3AD203B41FA5}">
                      <a16:colId xmlns:a16="http://schemas.microsoft.com/office/drawing/2014/main" val="3941718591"/>
                    </a:ext>
                  </a:extLst>
                </a:gridCol>
                <a:gridCol w="892679">
                  <a:extLst>
                    <a:ext uri="{9D8B030D-6E8A-4147-A177-3AD203B41FA5}">
                      <a16:colId xmlns:a16="http://schemas.microsoft.com/office/drawing/2014/main" val="2393758815"/>
                    </a:ext>
                  </a:extLst>
                </a:gridCol>
              </a:tblGrid>
              <a:tr h="354598">
                <a:tc rowSpan="2">
                  <a:txBody>
                    <a:bodyPr/>
                    <a:lstStyle/>
                    <a:p>
                      <a:pPr marL="72000"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2000"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2000"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extLst>
                  <a:ext uri="{0D108BD9-81ED-4DB2-BD59-A6C34878D82A}">
                    <a16:rowId xmlns:a16="http://schemas.microsoft.com/office/drawing/2014/main" val="2869761587"/>
                  </a:ext>
                </a:extLst>
              </a:tr>
              <a:tr h="354598">
                <a:tc vMerge="1">
                  <a:txBody>
                    <a:bodyPr/>
                    <a:lstStyle/>
                    <a:p>
                      <a:endParaRPr lang="tr-TR"/>
                    </a:p>
                  </a:txBody>
                  <a:tcPr/>
                </a:tc>
                <a:tc vMerge="1">
                  <a:txBody>
                    <a:bodyPr/>
                    <a:lstStyle/>
                    <a:p>
                      <a:endParaRPr lang="tr-TR"/>
                    </a:p>
                  </a:txBody>
                  <a:tcP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p>
                  </a:txBody>
                  <a:tcPr marL="44450" marR="44450" marT="0" marB="0" anchor="ctr"/>
                </a:tc>
                <a:tc>
                  <a:txBody>
                    <a:bodyPr/>
                    <a:lstStyle/>
                    <a:p>
                      <a:pPr marL="72000"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810336978"/>
                  </a:ext>
                </a:extLst>
              </a:tr>
              <a:tr h="398921">
                <a:tc rowSpan="3">
                  <a:txBody>
                    <a:bodyPr/>
                    <a:lstStyle/>
                    <a:p>
                      <a:pPr marL="72000"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3939489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138024448"/>
                  </a:ext>
                </a:extLst>
              </a:tr>
              <a:tr h="398921">
                <a:tc vMerge="1">
                  <a:txBody>
                    <a:bodyPr/>
                    <a:lstStyle/>
                    <a:p>
                      <a:endParaRPr lang="tr-TR"/>
                    </a:p>
                  </a:txBody>
                  <a:tcPr/>
                </a:tc>
                <a:tc>
                  <a:txBody>
                    <a:bodyPr/>
                    <a:lstStyle/>
                    <a:p>
                      <a:pPr marL="72000"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366837723"/>
                  </a:ext>
                </a:extLst>
              </a:tr>
              <a:tr h="398921">
                <a:tc rowSpan="2">
                  <a:txBody>
                    <a:bodyPr/>
                    <a:lstStyle/>
                    <a:p>
                      <a:pPr marL="72000"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835560358"/>
                  </a:ext>
                </a:extLst>
              </a:tr>
              <a:tr h="416770">
                <a:tc vMerge="1">
                  <a:txBody>
                    <a:bodyPr/>
                    <a:lstStyle/>
                    <a:p>
                      <a:endParaRPr lang="tr-TR"/>
                    </a:p>
                  </a:txBody>
                  <a:tcPr/>
                </a:tc>
                <a:tc>
                  <a:txBody>
                    <a:bodyPr/>
                    <a:lstStyle/>
                    <a:p>
                      <a:pPr marL="72000"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3236882168"/>
                  </a:ext>
                </a:extLst>
              </a:tr>
              <a:tr h="402651">
                <a:tc rowSpan="2">
                  <a:txBody>
                    <a:bodyPr/>
                    <a:lstStyle/>
                    <a:p>
                      <a:pPr marL="72000"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4250733833"/>
                  </a:ext>
                </a:extLst>
              </a:tr>
              <a:tr h="682950">
                <a:tc vMerge="1">
                  <a:txBody>
                    <a:bodyPr/>
                    <a:lstStyle/>
                    <a:p>
                      <a:endParaRPr lang="tr-TR"/>
                    </a:p>
                  </a:txBody>
                  <a:tcPr/>
                </a:tc>
                <a:tc>
                  <a:txBody>
                    <a:bodyPr/>
                    <a:lstStyle/>
                    <a:p>
                      <a:pPr marL="72000"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rPr>
                        <a:t> 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2000" algn="ctr">
                        <a:lnSpc>
                          <a:spcPct val="100000"/>
                        </a:lnSpc>
                        <a:spcAft>
                          <a:spcPts val="0"/>
                        </a:spcAft>
                      </a:pPr>
                      <a:r>
                        <a:rPr lang="tr-TR" sz="1600" dirty="0">
                          <a:effectLst/>
                          <a:latin typeface="Calibri" panose="020F0502020204030204" pitchFamily="34" charset="0"/>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802972362"/>
                  </a:ext>
                </a:extLst>
              </a:tr>
            </a:tbl>
          </a:graphicData>
        </a:graphic>
      </p:graphicFrame>
    </p:spTree>
    <p:extLst>
      <p:ext uri="{BB962C8B-B14F-4D97-AF65-F5344CB8AC3E}">
        <p14:creationId xmlns:p14="http://schemas.microsoft.com/office/powerpoint/2010/main" val="1113077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pPr/>
              <a:t>15.01.2026</a:t>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pPr/>
              <a:t>74</a:t>
            </a:fld>
            <a:endParaRPr lang="tr-TR"/>
          </a:p>
        </p:txBody>
      </p:sp>
      <p:graphicFrame>
        <p:nvGraphicFramePr>
          <p:cNvPr id="5" name="Tablo 4"/>
          <p:cNvGraphicFramePr>
            <a:graphicFrameLocks noGrp="1"/>
          </p:cNvGraphicFramePr>
          <p:nvPr>
            <p:extLst>
              <p:ext uri="{D42A27DB-BD31-4B8C-83A1-F6EECF244321}">
                <p14:modId xmlns:p14="http://schemas.microsoft.com/office/powerpoint/2010/main" val="4096455986"/>
              </p:ext>
            </p:extLst>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extLst>
                    <a:ext uri="{9D8B030D-6E8A-4147-A177-3AD203B41FA5}">
                      <a16:colId xmlns:a16="http://schemas.microsoft.com/office/drawing/2014/main" val="4076627954"/>
                    </a:ext>
                  </a:extLst>
                </a:gridCol>
                <a:gridCol w="4728335">
                  <a:extLst>
                    <a:ext uri="{9D8B030D-6E8A-4147-A177-3AD203B41FA5}">
                      <a16:colId xmlns:a16="http://schemas.microsoft.com/office/drawing/2014/main" val="890953265"/>
                    </a:ext>
                  </a:extLst>
                </a:gridCol>
                <a:gridCol w="1252330">
                  <a:extLst>
                    <a:ext uri="{9D8B030D-6E8A-4147-A177-3AD203B41FA5}">
                      <a16:colId xmlns:a16="http://schemas.microsoft.com/office/drawing/2014/main" val="4218147087"/>
                    </a:ext>
                  </a:extLst>
                </a:gridCol>
                <a:gridCol w="1252331">
                  <a:extLst>
                    <a:ext uri="{9D8B030D-6E8A-4147-A177-3AD203B41FA5}">
                      <a16:colId xmlns:a16="http://schemas.microsoft.com/office/drawing/2014/main" val="3426732535"/>
                    </a:ext>
                  </a:extLst>
                </a:gridCol>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0"/>
                        </a:spcAft>
                      </a:pPr>
                      <a:endParaRPr lang="tr-TR" sz="14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72110269"/>
                  </a:ext>
                </a:extLst>
              </a:tr>
              <a:tr h="297127">
                <a:tc vMerge="1">
                  <a:txBody>
                    <a:bodyPr/>
                    <a:lstStyle/>
                    <a:p>
                      <a:endParaRPr lang="tr-TR"/>
                    </a:p>
                  </a:txBody>
                  <a:tcPr/>
                </a:tc>
                <a:tc vMerge="1">
                  <a:txBody>
                    <a:bodyPr/>
                    <a:lstStyle/>
                    <a:p>
                      <a:endParaRPr lang="tr-TR"/>
                    </a:p>
                  </a:txBody>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p>
                  </a:txBody>
                  <a:tcPr marL="44450" marR="44450" marT="0" marB="0" anchor="ctr"/>
                </a:tc>
                <a:extLst>
                  <a:ext uri="{0D108BD9-81ED-4DB2-BD59-A6C34878D82A}">
                    <a16:rowId xmlns:a16="http://schemas.microsoft.com/office/drawing/2014/main" val="1981329109"/>
                  </a:ext>
                </a:extLst>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2</a:t>
                      </a:r>
                    </a:p>
                  </a:txBody>
                  <a:tcPr marL="44450" marR="44450" marT="0" marB="0" anchor="ctr"/>
                </a:tc>
                <a:extLst>
                  <a:ext uri="{0D108BD9-81ED-4DB2-BD59-A6C34878D82A}">
                    <a16:rowId xmlns:a16="http://schemas.microsoft.com/office/drawing/2014/main" val="2295416012"/>
                  </a:ext>
                </a:extLst>
              </a:tr>
              <a:tr h="708851">
                <a:tc vMerge="1">
                  <a:txBody>
                    <a:bodyPr/>
                    <a:lstStyle/>
                    <a:p>
                      <a:endParaRPr lang="tr-TR"/>
                    </a:p>
                  </a:txBody>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4217382470"/>
                  </a:ext>
                </a:extLst>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2 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ea typeface="Calibri" panose="020F0502020204030204" pitchFamily="34" charset="0"/>
                          <a:cs typeface="Times New Roman" panose="02020603050405020304" pitchFamily="18" charset="0"/>
                        </a:rPr>
                        <a:t>1</a:t>
                      </a:r>
                    </a:p>
                  </a:txBody>
                  <a:tcPr marL="44450" marR="44450" marT="0" marB="0" anchor="ctr"/>
                </a:tc>
                <a:extLst>
                  <a:ext uri="{0D108BD9-81ED-4DB2-BD59-A6C34878D82A}">
                    <a16:rowId xmlns:a16="http://schemas.microsoft.com/office/drawing/2014/main" val="3681867924"/>
                  </a:ext>
                </a:extLst>
              </a:tr>
            </a:tbl>
          </a:graphicData>
        </a:graphic>
      </p:graphicFrame>
    </p:spTree>
    <p:extLst>
      <p:ext uri="{BB962C8B-B14F-4D97-AF65-F5344CB8AC3E}">
        <p14:creationId xmlns:p14="http://schemas.microsoft.com/office/powerpoint/2010/main" val="2531312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p>
        </p:txBody>
      </p:sp>
      <p:sp>
        <p:nvSpPr>
          <p:cNvPr id="3" name="İçerik Yer Tutucusu 2"/>
          <p:cNvSpPr>
            <a:spLocks noGrp="1"/>
          </p:cNvSpPr>
          <p:nvPr>
            <p:ph idx="1"/>
          </p:nvPr>
        </p:nvSpPr>
        <p:spPr>
          <a:xfrm>
            <a:off x="508001" y="2290618"/>
            <a:ext cx="11092872" cy="3886344"/>
          </a:xfrm>
        </p:spPr>
        <p:txBody>
          <a:bodyPr>
            <a:normAutofit/>
          </a:bodyPr>
          <a:lstStyle/>
          <a:p>
            <a:r>
              <a:rPr lang="tr-TR" sz="2200" dirty="0"/>
              <a:t>İLEDAK tarafından belirlenen 11 ana ölçüt ve 51 alt ölçüt bulunmaktadır. Fakültemiz ve bölümlerimiz bu ölçütler üzerinden değerlendiğinde;</a:t>
            </a:r>
          </a:p>
          <a:p>
            <a:r>
              <a:rPr lang="tr-TR" sz="2200" dirty="0"/>
              <a:t>51 alt ölçütün 40’ını büyük oranda karşıladığı,</a:t>
            </a:r>
          </a:p>
          <a:p>
            <a:r>
              <a:rPr lang="tr-TR" sz="2200" dirty="0"/>
              <a:t>Geriye kalan 11 alt ölçütün 8’inin görece kısa vadede gerekli düzenlemelerle uygun hale gelebileceği,</a:t>
            </a:r>
          </a:p>
          <a:p>
            <a:r>
              <a:rPr lang="tr-TR" sz="2200" dirty="0"/>
              <a:t>3 alt ölçütün (3.11., 7.4. ve 8.4.) sağlanmasının ise daha geniş zaman, emek ve kaynak gerektirdiği görülmektedir.</a:t>
            </a:r>
          </a:p>
        </p:txBody>
      </p:sp>
      <p:sp>
        <p:nvSpPr>
          <p:cNvPr id="4" name="Veri Yer Tutucusu 3"/>
          <p:cNvSpPr>
            <a:spLocks noGrp="1"/>
          </p:cNvSpPr>
          <p:nvPr>
            <p:ph type="dt" sz="half" idx="10"/>
          </p:nvPr>
        </p:nvSpPr>
        <p:spPr/>
        <p:txBody>
          <a:bodyPr/>
          <a:lstStyle/>
          <a:p>
            <a:fld id="{3F92B051-1742-442B-BD19-D71164AFA81D}" type="datetime1">
              <a:rPr lang="tr-TR" smtClean="0"/>
              <a:pPr/>
              <a:t>15.01.2026</a:t>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pPr/>
              <a:t>75</a:t>
            </a:fld>
            <a:endParaRPr lang="tr-TR"/>
          </a:p>
        </p:txBody>
      </p:sp>
    </p:spTree>
    <p:extLst>
      <p:ext uri="{BB962C8B-B14F-4D97-AF65-F5344CB8AC3E}">
        <p14:creationId xmlns:p14="http://schemas.microsoft.com/office/powerpoint/2010/main" val="1768126195"/>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76471" y="2078966"/>
            <a:ext cx="11380304" cy="3799320"/>
          </a:xfrm>
        </p:spPr>
        <p:txBody>
          <a:bodyPr>
            <a:noAutofit/>
          </a:bodyPr>
          <a:lstStyle/>
          <a:p>
            <a:pPr marL="0" indent="0">
              <a:buNone/>
            </a:pPr>
            <a:r>
              <a:rPr lang="en-TR" sz="2000" b="1" dirty="0"/>
              <a:t>Genel Görünüm</a:t>
            </a:r>
            <a:endParaRPr lang="en-TR" sz="2000" dirty="0"/>
          </a:p>
          <a:p>
            <a:pPr lvl="0"/>
            <a:r>
              <a:rPr lang="en-TR" sz="2000" dirty="0"/>
              <a:t>Fakültemiz kalite yolculuğunun </a:t>
            </a:r>
            <a:r>
              <a:rPr lang="en-TR" sz="2000" b="1" dirty="0"/>
              <a:t>gelişme (Olgunluk Düzeyi 2)</a:t>
            </a:r>
            <a:r>
              <a:rPr lang="en-TR" sz="2000" dirty="0"/>
              <a:t> aşamasındadır.</a:t>
            </a:r>
          </a:p>
          <a:p>
            <a:pPr lvl="0"/>
            <a:r>
              <a:rPr lang="en-TR" sz="2000" dirty="0"/>
              <a:t>Tüm temel alanlarda (</a:t>
            </a:r>
            <a:r>
              <a:rPr lang="en-TR" sz="2000" b="1" dirty="0"/>
              <a:t>Liderlik–Yönetişim–Kalite, Eğitim–Öğretim, Araştırma–Geliştirme, Toplumsal Katkı</a:t>
            </a:r>
            <a:r>
              <a:rPr lang="en-TR" sz="2000" dirty="0"/>
              <a:t>) süreçler tanımlı ve işler durumdadır.</a:t>
            </a:r>
          </a:p>
          <a:p>
            <a:pPr lvl="0"/>
            <a:r>
              <a:rPr lang="en-TR" sz="2000" dirty="0"/>
              <a:t>Sürekli iyileştirme ve PUKÖ döngüsünün tüm boyutlarıyla kurumsallaşması temel stratejik önceliktir.</a:t>
            </a:r>
          </a:p>
          <a:p>
            <a:pPr marL="0" indent="0">
              <a:buNone/>
            </a:pPr>
            <a:endParaRPr lang="en-TR" sz="2000" b="1" dirty="0"/>
          </a:p>
          <a:p>
            <a:pPr marL="0" indent="0">
              <a:buNone/>
            </a:pPr>
            <a:r>
              <a:rPr lang="en-TR" sz="2000" b="1" dirty="0"/>
              <a:t>Stratejik Yaklaşım</a:t>
            </a:r>
            <a:endParaRPr lang="en-TR" sz="2000" dirty="0"/>
          </a:p>
          <a:p>
            <a:pPr lvl="0"/>
            <a:r>
              <a:rPr lang="en-TR" sz="2000" dirty="0"/>
              <a:t>Mevcut durumun açık ve gerçekçi tespiti yapılmış,</a:t>
            </a:r>
          </a:p>
          <a:p>
            <a:pPr lvl="0"/>
            <a:r>
              <a:rPr lang="en-TR" sz="2000" dirty="0"/>
              <a:t>Gelişmeye açık alanlar için somut ve uygulanabilir iyileştirme yönelimleri belirlenmiştir.</a:t>
            </a:r>
          </a:p>
        </p:txBody>
      </p:sp>
      <p:sp>
        <p:nvSpPr>
          <p:cNvPr id="2" name="Veri Yer Tutucusu 1"/>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76</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216702152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7FCE3BB-514B-978F-DC85-676A0784E1B3}"/>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71C21F00-508F-04EE-BC2B-1D82F85F9CD6}"/>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0A749540-4D99-0D75-58F9-A27F6DA74840}"/>
              </a:ext>
            </a:extLst>
          </p:cNvPr>
          <p:cNvSpPr>
            <a:spLocks noGrp="1"/>
          </p:cNvSpPr>
          <p:nvPr>
            <p:ph idx="1"/>
          </p:nvPr>
        </p:nvSpPr>
        <p:spPr>
          <a:xfrm>
            <a:off x="576471" y="1886405"/>
            <a:ext cx="11380304" cy="4076319"/>
          </a:xfrm>
        </p:spPr>
        <p:txBody>
          <a:bodyPr>
            <a:noAutofit/>
          </a:bodyPr>
          <a:lstStyle/>
          <a:p>
            <a:pPr marL="0" indent="0">
              <a:buNone/>
            </a:pPr>
            <a:r>
              <a:rPr lang="en-TR" sz="2000" b="1" dirty="0"/>
              <a:t>Kurumsal Yapı ve Yönetişim</a:t>
            </a:r>
            <a:endParaRPr lang="en-TR" sz="2000" dirty="0"/>
          </a:p>
          <a:p>
            <a:pPr lvl="0"/>
            <a:r>
              <a:rPr lang="en-TR" sz="2000" dirty="0"/>
              <a:t>Yasal çerçeveye uygun, tanımlı yönetişim yapısı</a:t>
            </a:r>
          </a:p>
          <a:p>
            <a:pPr lvl="0"/>
            <a:r>
              <a:rPr lang="en-TR" sz="2000" dirty="0"/>
              <a:t>Kalite Güvence Alt Komisyonu ve süreç şemalarının oluşturulmuş olması</a:t>
            </a:r>
          </a:p>
          <a:p>
            <a:pPr lvl="0"/>
            <a:r>
              <a:rPr lang="en-TR" sz="2000" dirty="0"/>
              <a:t>ÜBYS üzerinden dijitalleşmiş idari süreçler</a:t>
            </a:r>
          </a:p>
          <a:p>
            <a:pPr lvl="0"/>
            <a:r>
              <a:rPr lang="en-TR" sz="2000" dirty="0"/>
              <a:t>Birim Danışma Kurulu ile sektör temelli paydaş iletişimi</a:t>
            </a:r>
          </a:p>
          <a:p>
            <a:pPr marL="0" indent="0">
              <a:buNone/>
            </a:pPr>
            <a:r>
              <a:rPr lang="en-TR" sz="2000" b="1" dirty="0"/>
              <a:t>Eğitim – Öğretim</a:t>
            </a:r>
            <a:endParaRPr lang="en-TR" sz="2000" dirty="0"/>
          </a:p>
          <a:p>
            <a:pPr lvl="0"/>
            <a:r>
              <a:rPr lang="en-TR" sz="2000" dirty="0"/>
              <a:t>Güncellenmiş lisans müfredatları (2024–2025)</a:t>
            </a:r>
          </a:p>
          <a:p>
            <a:pPr lvl="0"/>
            <a:r>
              <a:rPr lang="en-TR" sz="2000" dirty="0"/>
              <a:t>Yeni açılan bölümler ve doktora programı ile akademik çeşitlenme</a:t>
            </a:r>
          </a:p>
          <a:p>
            <a:pPr lvl="0"/>
            <a:r>
              <a:rPr lang="en-TR" sz="2000" dirty="0"/>
              <a:t>Öğrenci merkezli yaklaşım ve akademik danışmanlık sistemi</a:t>
            </a:r>
          </a:p>
          <a:p>
            <a:pPr lvl="0"/>
            <a:r>
              <a:rPr lang="en-TR" sz="2000" dirty="0"/>
              <a:t>Teori–uygulama dengesini gözeten program yapısı</a:t>
            </a:r>
          </a:p>
        </p:txBody>
      </p:sp>
      <p:sp>
        <p:nvSpPr>
          <p:cNvPr id="2" name="Veri Yer Tutucusu 1">
            <a:extLst>
              <a:ext uri="{FF2B5EF4-FFF2-40B4-BE49-F238E27FC236}">
                <a16:creationId xmlns:a16="http://schemas.microsoft.com/office/drawing/2014/main" id="{EC646A39-99CD-B3B6-86C7-1080489F6E65}"/>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9459E768-EB33-C81A-7A11-4291FF8CB3A7}"/>
              </a:ext>
            </a:extLst>
          </p:cNvPr>
          <p:cNvSpPr>
            <a:spLocks noGrp="1"/>
          </p:cNvSpPr>
          <p:nvPr>
            <p:ph type="sldNum" sz="quarter" idx="12"/>
          </p:nvPr>
        </p:nvSpPr>
        <p:spPr/>
        <p:txBody>
          <a:bodyPr/>
          <a:lstStyle/>
          <a:p>
            <a:fld id="{15D42E69-0B45-4D6A-BDA9-8F9042B0111B}" type="slidenum">
              <a:rPr lang="tr-TR" smtClean="0"/>
              <a:pPr/>
              <a:t>77</a:t>
            </a:fld>
            <a:endParaRPr lang="tr-TR"/>
          </a:p>
        </p:txBody>
      </p:sp>
      <p:sp>
        <p:nvSpPr>
          <p:cNvPr id="6" name="Metin kutusu 5">
            <a:extLst>
              <a:ext uri="{FF2B5EF4-FFF2-40B4-BE49-F238E27FC236}">
                <a16:creationId xmlns:a16="http://schemas.microsoft.com/office/drawing/2014/main" id="{0ABF224C-CECB-9463-72DF-6BF5ABC65152}"/>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83475450"/>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D82410A-A073-B807-FB48-27C4457FB464}"/>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3012C538-3EA8-2828-EFFD-9048710B0F21}"/>
              </a:ext>
            </a:extLst>
          </p:cNvPr>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p>
        </p:txBody>
      </p:sp>
      <p:sp>
        <p:nvSpPr>
          <p:cNvPr id="5" name="İçerik Yer Tutucusu 10">
            <a:extLst>
              <a:ext uri="{FF2B5EF4-FFF2-40B4-BE49-F238E27FC236}">
                <a16:creationId xmlns:a16="http://schemas.microsoft.com/office/drawing/2014/main" id="{46968DAF-8BFC-EF51-C341-548AD56871A7}"/>
              </a:ext>
            </a:extLst>
          </p:cNvPr>
          <p:cNvSpPr>
            <a:spLocks noGrp="1"/>
          </p:cNvSpPr>
          <p:nvPr>
            <p:ph idx="1"/>
          </p:nvPr>
        </p:nvSpPr>
        <p:spPr>
          <a:xfrm>
            <a:off x="576471" y="1886405"/>
            <a:ext cx="11380304" cy="4076319"/>
          </a:xfrm>
        </p:spPr>
        <p:txBody>
          <a:bodyPr>
            <a:noAutofit/>
          </a:bodyPr>
          <a:lstStyle/>
          <a:p>
            <a:pPr marL="0" indent="0">
              <a:buNone/>
            </a:pPr>
            <a:r>
              <a:rPr lang="en-TR" sz="2000" b="1" dirty="0"/>
              <a:t>Araştırma – Geliştirme</a:t>
            </a:r>
            <a:endParaRPr lang="en-TR" sz="2000" dirty="0"/>
          </a:p>
          <a:p>
            <a:pPr lvl="0"/>
            <a:r>
              <a:rPr lang="en-TR" sz="2000" dirty="0"/>
              <a:t>Doktora programı ile artan araştırma kapasitesi</a:t>
            </a:r>
          </a:p>
          <a:p>
            <a:pPr lvl="0"/>
            <a:r>
              <a:rPr lang="en-TR" sz="2000" dirty="0"/>
              <a:t>BAP desteklerinden yararlanan aktif akademik kadro</a:t>
            </a:r>
          </a:p>
          <a:p>
            <a:pPr lvl="0"/>
            <a:r>
              <a:rPr lang="en-TR" sz="2000" dirty="0"/>
              <a:t>Lisans öğrencilerinin araştırma projelerine katılımı</a:t>
            </a:r>
          </a:p>
          <a:p>
            <a:pPr lvl="0"/>
            <a:r>
              <a:rPr lang="en-TR" sz="2000" dirty="0"/>
              <a:t>Artış eğiliminde olan yayın ve proje performansı</a:t>
            </a:r>
          </a:p>
          <a:p>
            <a:pPr marL="0" indent="0">
              <a:buNone/>
            </a:pPr>
            <a:r>
              <a:rPr lang="en-TR" sz="2000" b="1" dirty="0"/>
              <a:t>Toplumsal Katkı</a:t>
            </a:r>
            <a:endParaRPr lang="en-TR" sz="2000" dirty="0"/>
          </a:p>
          <a:p>
            <a:pPr lvl="0"/>
            <a:r>
              <a:rPr lang="en-TR" sz="2000" dirty="0"/>
              <a:t>Topluma Hizmet konusunda sürdürülen sosyal projeler</a:t>
            </a:r>
          </a:p>
          <a:p>
            <a:pPr lvl="0"/>
            <a:r>
              <a:rPr lang="en-TR" sz="2000" dirty="0"/>
              <a:t>Yerel yönetimler ve toplumla etkileşim içeren etkinlikler</a:t>
            </a:r>
          </a:p>
          <a:p>
            <a:pPr lvl="0"/>
            <a:r>
              <a:rPr lang="en-TR" sz="2000" dirty="0"/>
              <a:t>Öğrencilerde gelişen sosyal sorumluluk bilinci</a:t>
            </a:r>
          </a:p>
        </p:txBody>
      </p:sp>
      <p:sp>
        <p:nvSpPr>
          <p:cNvPr id="2" name="Veri Yer Tutucusu 1">
            <a:extLst>
              <a:ext uri="{FF2B5EF4-FFF2-40B4-BE49-F238E27FC236}">
                <a16:creationId xmlns:a16="http://schemas.microsoft.com/office/drawing/2014/main" id="{8B31888C-549B-CCC0-BCCC-D8D129E85B05}"/>
              </a:ext>
            </a:extLst>
          </p:cNvPr>
          <p:cNvSpPr>
            <a:spLocks noGrp="1"/>
          </p:cNvSpPr>
          <p:nvPr>
            <p:ph type="dt" sz="half" idx="10"/>
          </p:nvPr>
        </p:nvSpPr>
        <p:spPr/>
        <p:txBody>
          <a:bodyPr/>
          <a:lstStyle/>
          <a:p>
            <a:fld id="{DC98A862-E39F-4620-A0F0-63790156FBD3}" type="datetime1">
              <a:rPr lang="tr-TR" smtClean="0"/>
              <a:pPr/>
              <a:t>15.01.2026</a:t>
            </a:fld>
            <a:endParaRPr lang="tr-TR"/>
          </a:p>
        </p:txBody>
      </p:sp>
      <p:sp>
        <p:nvSpPr>
          <p:cNvPr id="3" name="Slayt Numarası Yer Tutucusu 2">
            <a:extLst>
              <a:ext uri="{FF2B5EF4-FFF2-40B4-BE49-F238E27FC236}">
                <a16:creationId xmlns:a16="http://schemas.microsoft.com/office/drawing/2014/main" id="{709DF580-F901-8F1A-F956-1271EBD568CD}"/>
              </a:ext>
            </a:extLst>
          </p:cNvPr>
          <p:cNvSpPr>
            <a:spLocks noGrp="1"/>
          </p:cNvSpPr>
          <p:nvPr>
            <p:ph type="sldNum" sz="quarter" idx="12"/>
          </p:nvPr>
        </p:nvSpPr>
        <p:spPr/>
        <p:txBody>
          <a:bodyPr/>
          <a:lstStyle/>
          <a:p>
            <a:fld id="{15D42E69-0B45-4D6A-BDA9-8F9042B0111B}" type="slidenum">
              <a:rPr lang="tr-TR" smtClean="0"/>
              <a:pPr/>
              <a:t>78</a:t>
            </a:fld>
            <a:endParaRPr lang="tr-TR"/>
          </a:p>
        </p:txBody>
      </p:sp>
      <p:sp>
        <p:nvSpPr>
          <p:cNvPr id="6" name="Metin kutusu 5">
            <a:extLst>
              <a:ext uri="{FF2B5EF4-FFF2-40B4-BE49-F238E27FC236}">
                <a16:creationId xmlns:a16="http://schemas.microsoft.com/office/drawing/2014/main" id="{987D1996-FB5E-2BEE-588A-289A4201ACD4}"/>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646051766"/>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BAE19279-3B89-46C7-053F-76416D14DBE3}"/>
              </a:ext>
            </a:extLst>
          </p:cNvPr>
          <p:cNvSpPr>
            <a:spLocks noGrp="1"/>
          </p:cNvSpPr>
          <p:nvPr>
            <p:ph idx="1"/>
          </p:nvPr>
        </p:nvSpPr>
        <p:spPr>
          <a:xfrm>
            <a:off x="506896" y="2007704"/>
            <a:ext cx="11231217" cy="3796748"/>
          </a:xfrm>
        </p:spPr>
        <p:txBody>
          <a:bodyPr>
            <a:noAutofit/>
          </a:bodyPr>
          <a:lstStyle/>
          <a:p>
            <a:pPr marL="0" indent="0">
              <a:buNone/>
            </a:pPr>
            <a:r>
              <a:rPr lang="en-TR" sz="2000" b="1" dirty="0"/>
              <a:t>Liderlik – Kalite Kültürü</a:t>
            </a:r>
            <a:endParaRPr lang="en-TR" sz="2000" dirty="0"/>
          </a:p>
          <a:p>
            <a:pPr lvl="0"/>
            <a:r>
              <a:rPr lang="en-TR" sz="2000" dirty="0"/>
              <a:t>Kalite kültürünün tüm fakülteye yeterince içselleştirilememiş olması</a:t>
            </a:r>
          </a:p>
          <a:p>
            <a:pPr lvl="0"/>
            <a:r>
              <a:rPr lang="en-TR" sz="2000" dirty="0"/>
              <a:t>Sürekli izleme ve değerlendirme yapan kalıcı kalite yapılarının eksikliği</a:t>
            </a:r>
          </a:p>
          <a:p>
            <a:pPr lvl="0"/>
            <a:r>
              <a:rPr lang="en-TR" sz="2000" dirty="0"/>
              <a:t>Mezun takip sisteminin henüz etkin çalışmaması</a:t>
            </a:r>
          </a:p>
          <a:p>
            <a:pPr marL="0" lvl="0" indent="0">
              <a:buNone/>
            </a:pPr>
            <a:r>
              <a:rPr lang="en-TR" sz="2000" b="1" dirty="0"/>
              <a:t>Eğitim – Öğretim</a:t>
            </a:r>
            <a:endParaRPr lang="en-TR" sz="2000" dirty="0"/>
          </a:p>
          <a:p>
            <a:pPr lvl="0"/>
            <a:r>
              <a:rPr lang="en-TR" sz="2000" dirty="0"/>
              <a:t>Program akreditasyon süreçlerine henüz başlanmamış olması</a:t>
            </a:r>
          </a:p>
          <a:p>
            <a:pPr lvl="0"/>
            <a:r>
              <a:rPr lang="en-TR" sz="2000" dirty="0"/>
              <a:t>Fiziki ve teknik altyapı eksiklikleri (stüdyo, laboratuvar, salon)</a:t>
            </a:r>
          </a:p>
          <a:p>
            <a:pPr lvl="0"/>
            <a:r>
              <a:rPr lang="en-TR" sz="2000" dirty="0"/>
              <a:t>Akademik insan kaynağının özellikle yeni bölümlerde yetersizliği</a:t>
            </a:r>
          </a:p>
          <a:p>
            <a:pPr lvl="0"/>
            <a:r>
              <a:rPr lang="en-TR" sz="2000" dirty="0"/>
              <a:t>Danışmanlık sisteminin etkililiğini ölçen mekanizmaların eksikliği</a:t>
            </a:r>
          </a:p>
          <a:p>
            <a:pPr>
              <a:lnSpc>
                <a:spcPct val="100000"/>
              </a:lnSpc>
              <a:spcBef>
                <a:spcPts val="0"/>
              </a:spcBef>
              <a:spcAft>
                <a:spcPts val="400"/>
              </a:spcAft>
            </a:pPr>
            <a:endParaRPr lang="tr-TR" sz="20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79</a:t>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462891083"/>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ED278FF-0758-8FC4-A4E9-24657DB14ABA}"/>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3220432-E02A-2D92-D5CD-8DFAD8431D93}"/>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C9497D44-C0D4-90EE-4140-376EF7BD521C}"/>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2A130885-33F8-B844-2AB7-A124FBB8B762}"/>
              </a:ext>
            </a:extLst>
          </p:cNvPr>
          <p:cNvSpPr>
            <a:spLocks noGrp="1"/>
          </p:cNvSpPr>
          <p:nvPr>
            <p:ph type="sldNum" sz="quarter" idx="12"/>
          </p:nvPr>
        </p:nvSpPr>
        <p:spPr/>
        <p:txBody>
          <a:bodyPr/>
          <a:lstStyle/>
          <a:p>
            <a:fld id="{15D42E69-0B45-4D6A-BDA9-8F9042B0111B}" type="slidenum">
              <a:rPr lang="tr-TR" smtClean="0"/>
              <a:pPr/>
              <a:t>8</a:t>
            </a:fld>
            <a:endParaRPr lang="tr-TR"/>
          </a:p>
        </p:txBody>
      </p:sp>
      <p:graphicFrame>
        <p:nvGraphicFramePr>
          <p:cNvPr id="5" name="Tablo 4">
            <a:extLst>
              <a:ext uri="{FF2B5EF4-FFF2-40B4-BE49-F238E27FC236}">
                <a16:creationId xmlns:a16="http://schemas.microsoft.com/office/drawing/2014/main" id="{95B695F5-E651-093F-00AA-1A37552200D5}"/>
              </a:ext>
            </a:extLst>
          </p:cNvPr>
          <p:cNvGraphicFramePr>
            <a:graphicFrameLocks noGrp="1"/>
          </p:cNvGraphicFramePr>
          <p:nvPr>
            <p:extLst>
              <p:ext uri="{D42A27DB-BD31-4B8C-83A1-F6EECF244321}">
                <p14:modId xmlns:p14="http://schemas.microsoft.com/office/powerpoint/2010/main" val="2703679833"/>
              </p:ext>
            </p:extLst>
          </p:nvPr>
        </p:nvGraphicFramePr>
        <p:xfrm>
          <a:off x="640079" y="1958201"/>
          <a:ext cx="11265593" cy="4140306"/>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a:lnSpc>
                          <a:spcPct val="107000"/>
                        </a:lnSpc>
                      </a:pPr>
                      <a:r>
                        <a:rPr lang="tr-TR" sz="1100" dirty="0">
                          <a:effectLst/>
                          <a:latin typeface="Calibri" panose="020F0502020204030204" pitchFamily="34" charset="0"/>
                          <a:cs typeface="Times New Roman" panose="02020603050405020304" pitchFamily="18" charset="0"/>
                        </a:rPr>
                        <a:t>İç Kontrol Çalışma Ekibi </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Risk Yönetimi Ekibi</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Faaliyet Raporu ve Stratejik Plan Hazırlama Komisyonu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5</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r>
                        <a:rPr lang="tr-TR" sz="1100" dirty="0" err="1">
                          <a:effectLst/>
                          <a:latin typeface="Calibri" panose="020F0502020204030204" pitchFamily="34" charset="0"/>
                          <a:ea typeface="Calibri" panose="020F0502020204030204" pitchFamily="34" charset="0"/>
                          <a:cs typeface="Times New Roman" panose="02020603050405020304" pitchFamily="18" charset="0"/>
                        </a:rPr>
                        <a:t>Satınalma</a:t>
                      </a:r>
                      <a:r>
                        <a:rPr lang="tr-TR" sz="1100" dirty="0">
                          <a:effectLst/>
                          <a:latin typeface="Calibri" panose="020F0502020204030204" pitchFamily="34" charset="0"/>
                          <a:ea typeface="Calibri" panose="020F0502020204030204" pitchFamily="34" charset="0"/>
                          <a:cs typeface="Times New Roman" panose="02020603050405020304" pitchFamily="18" charset="0"/>
                        </a:rPr>
                        <a:t> İşleri ve Bütçe Hazırlama</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Muayene Kabul Komisyonu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Müfredat Geliştirme Komisyonu</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Etik Kurulu</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Uyum Komisyonu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Karadeniz İletişim Araştırmaları Dergisi Editörü</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Fakülte Seçim Kurulu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r>
                        <a:rPr lang="tr-TR" sz="1100" dirty="0">
                          <a:effectLst/>
                          <a:latin typeface="Calibri" panose="020F0502020204030204" pitchFamily="34" charset="0"/>
                          <a:cs typeface="Times New Roman" panose="02020603050405020304" pitchFamily="18" charset="0"/>
                        </a:rPr>
                        <a:t>Halkla İlişkiler ve Reklamcılık Bölümü  Öğrenci Seçim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Gazetecilik </a:t>
                      </a:r>
                      <a:r>
                        <a:rPr lang="tr-TR" sz="1100" dirty="0">
                          <a:effectLst/>
                          <a:latin typeface="Calibri" panose="020F0502020204030204" pitchFamily="34" charset="0"/>
                          <a:cs typeface="Times New Roman" panose="02020603050405020304" pitchFamily="18" charset="0"/>
                        </a:rPr>
                        <a:t>Bölümü  Öğrenci Seçim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a:extLst>
              <a:ext uri="{FF2B5EF4-FFF2-40B4-BE49-F238E27FC236}">
                <a16:creationId xmlns:a16="http://schemas.microsoft.com/office/drawing/2014/main" id="{F6161C25-A20C-3776-D962-BAF25F9C40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104923651"/>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492D756-75C2-B082-6613-E282D2B3E4FA}"/>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8810F492-B96A-0BDA-ED31-4ADE60E9117E}"/>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08BC5045-D16E-FE08-848A-6A2D561EFF49}"/>
              </a:ext>
            </a:extLst>
          </p:cNvPr>
          <p:cNvSpPr>
            <a:spLocks noGrp="1"/>
          </p:cNvSpPr>
          <p:nvPr>
            <p:ph idx="1"/>
          </p:nvPr>
        </p:nvSpPr>
        <p:spPr>
          <a:xfrm>
            <a:off x="506896" y="2007704"/>
            <a:ext cx="11231217" cy="3796748"/>
          </a:xfrm>
        </p:spPr>
        <p:txBody>
          <a:bodyPr>
            <a:noAutofit/>
          </a:bodyPr>
          <a:lstStyle/>
          <a:p>
            <a:pPr marL="0" indent="0">
              <a:buNone/>
            </a:pPr>
            <a:r>
              <a:rPr lang="en-TR" sz="2000" b="1" dirty="0"/>
              <a:t>Araştırma – Geliştirme</a:t>
            </a:r>
            <a:endParaRPr lang="en-TR" sz="2000" dirty="0"/>
          </a:p>
          <a:p>
            <a:pPr lvl="0"/>
            <a:r>
              <a:rPr lang="en-TR" sz="2000" dirty="0"/>
              <a:t>Dış kaynaklı proje sayısının düşüklüğü</a:t>
            </a:r>
          </a:p>
          <a:p>
            <a:pPr lvl="0"/>
            <a:r>
              <a:rPr lang="en-TR" sz="2000" dirty="0"/>
              <a:t>Proje yazma ve yürütme konusunda kurumsal destek ihtiyacı</a:t>
            </a:r>
          </a:p>
          <a:p>
            <a:pPr lvl="0"/>
            <a:r>
              <a:rPr lang="en-TR" sz="2000" dirty="0"/>
              <a:t>Araştırma altyapısının (ekipman, yazılım) sınırlı olması</a:t>
            </a:r>
          </a:p>
          <a:p>
            <a:pPr lvl="0"/>
            <a:r>
              <a:rPr lang="en-TR" sz="2000" dirty="0"/>
              <a:t>Ders yüklerinin araştırma zamanını kısıtlaması</a:t>
            </a:r>
          </a:p>
          <a:p>
            <a:pPr marL="0" indent="0">
              <a:buNone/>
            </a:pPr>
            <a:r>
              <a:rPr lang="en-TR" sz="2000" b="1" dirty="0"/>
              <a:t>Toplumsal Katkı</a:t>
            </a:r>
            <a:endParaRPr lang="en-TR" sz="2000" dirty="0"/>
          </a:p>
          <a:p>
            <a:pPr lvl="0"/>
            <a:r>
              <a:rPr lang="en-TR" sz="2000" dirty="0"/>
              <a:t>Ayrılmış bütçe ve kurumsal yapı eksikliği</a:t>
            </a:r>
          </a:p>
          <a:p>
            <a:pPr lvl="0"/>
            <a:r>
              <a:rPr lang="en-TR" sz="2000" dirty="0"/>
              <a:t>Faaliyetlerin etki analizinin yapılmaması</a:t>
            </a:r>
          </a:p>
          <a:p>
            <a:pPr lvl="0"/>
            <a:r>
              <a:rPr lang="en-TR" sz="2000" dirty="0"/>
              <a:t>Sürdürülebilirlik sorunu</a:t>
            </a:r>
          </a:p>
        </p:txBody>
      </p:sp>
      <p:sp>
        <p:nvSpPr>
          <p:cNvPr id="2" name="Veri Yer Tutucusu 1">
            <a:extLst>
              <a:ext uri="{FF2B5EF4-FFF2-40B4-BE49-F238E27FC236}">
                <a16:creationId xmlns:a16="http://schemas.microsoft.com/office/drawing/2014/main" id="{9630EDFA-1B72-27D8-50E5-521522F3EF56}"/>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93887165-EC86-537A-A208-BDEA82921E59}"/>
              </a:ext>
            </a:extLst>
          </p:cNvPr>
          <p:cNvSpPr>
            <a:spLocks noGrp="1"/>
          </p:cNvSpPr>
          <p:nvPr>
            <p:ph type="sldNum" sz="quarter" idx="12"/>
          </p:nvPr>
        </p:nvSpPr>
        <p:spPr/>
        <p:txBody>
          <a:bodyPr/>
          <a:lstStyle/>
          <a:p>
            <a:fld id="{15D42E69-0B45-4D6A-BDA9-8F9042B0111B}" type="slidenum">
              <a:rPr lang="tr-TR" smtClean="0"/>
              <a:pPr/>
              <a:t>80</a:t>
            </a:fld>
            <a:endParaRPr lang="tr-TR"/>
          </a:p>
        </p:txBody>
      </p:sp>
      <p:sp>
        <p:nvSpPr>
          <p:cNvPr id="6" name="Metin kutusu 5">
            <a:extLst>
              <a:ext uri="{FF2B5EF4-FFF2-40B4-BE49-F238E27FC236}">
                <a16:creationId xmlns:a16="http://schemas.microsoft.com/office/drawing/2014/main" id="{32F46904-AE75-DB5B-EABF-BAA2062F8E80}"/>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726200728"/>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5C8FAD5-55CA-AC8E-974C-DFFF1ED23E88}"/>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157C42CE-EE07-5826-70DF-97F0832BC942}"/>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FBF23A90-3389-5349-C1E3-B815E56F10EE}"/>
              </a:ext>
            </a:extLst>
          </p:cNvPr>
          <p:cNvSpPr>
            <a:spLocks noGrp="1"/>
          </p:cNvSpPr>
          <p:nvPr>
            <p:ph idx="1"/>
          </p:nvPr>
        </p:nvSpPr>
        <p:spPr>
          <a:xfrm>
            <a:off x="506896" y="2007704"/>
            <a:ext cx="11231217" cy="3796748"/>
          </a:xfrm>
        </p:spPr>
        <p:txBody>
          <a:bodyPr>
            <a:noAutofit/>
          </a:bodyPr>
          <a:lstStyle/>
          <a:p>
            <a:pPr marL="0" indent="0">
              <a:buNone/>
            </a:pPr>
            <a:r>
              <a:rPr lang="en-TR" sz="2000" b="1" dirty="0"/>
              <a:t>STRATEJİK YÖNELİM ve KURUMSAL TAAHHÜT</a:t>
            </a:r>
            <a:endParaRPr lang="en-TR" sz="2000" dirty="0"/>
          </a:p>
          <a:p>
            <a:pPr marL="0" indent="0">
              <a:buNone/>
            </a:pPr>
            <a:endParaRPr lang="en-TR" sz="2000" dirty="0"/>
          </a:p>
          <a:p>
            <a:r>
              <a:rPr lang="en-TR" sz="2000" b="1" dirty="0"/>
              <a:t>Temel Stratejik Öncelikler</a:t>
            </a:r>
            <a:endParaRPr lang="en-TR" sz="2000" dirty="0"/>
          </a:p>
          <a:p>
            <a:pPr lvl="0"/>
            <a:r>
              <a:rPr lang="en-TR" sz="2000" dirty="0"/>
              <a:t>PUKÖ döngüsünün tüm alanlarda etkin işletilmesi</a:t>
            </a:r>
          </a:p>
          <a:p>
            <a:pPr lvl="0"/>
            <a:r>
              <a:rPr lang="en-TR" sz="2000" dirty="0"/>
              <a:t>Kalite odaklı, veriye dayalı yönetim anlayışının yerleştirilmesi</a:t>
            </a:r>
          </a:p>
          <a:p>
            <a:pPr lvl="0"/>
            <a:r>
              <a:rPr lang="en-TR" sz="2000" dirty="0"/>
              <a:t>En az bir lisans programı için akreditasyon sürecinin başlatılması</a:t>
            </a:r>
          </a:p>
          <a:p>
            <a:pPr lvl="0"/>
            <a:r>
              <a:rPr lang="en-TR" sz="2000" dirty="0"/>
              <a:t>Araştırma fonları ve dış proje başvurularının artırılması</a:t>
            </a:r>
          </a:p>
          <a:p>
            <a:pPr lvl="0"/>
            <a:r>
              <a:rPr lang="en-TR" sz="2000" dirty="0"/>
              <a:t>Toplumsal katkının planlı, ölçülebilir ve sürdürülebilir hale getirilmesi</a:t>
            </a:r>
          </a:p>
        </p:txBody>
      </p:sp>
      <p:sp>
        <p:nvSpPr>
          <p:cNvPr id="2" name="Veri Yer Tutucusu 1">
            <a:extLst>
              <a:ext uri="{FF2B5EF4-FFF2-40B4-BE49-F238E27FC236}">
                <a16:creationId xmlns:a16="http://schemas.microsoft.com/office/drawing/2014/main" id="{0A180F84-EDD0-7291-50E0-EB9AAE958F51}"/>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51203F70-EDD4-D686-F188-2B6A012D95BF}"/>
              </a:ext>
            </a:extLst>
          </p:cNvPr>
          <p:cNvSpPr>
            <a:spLocks noGrp="1"/>
          </p:cNvSpPr>
          <p:nvPr>
            <p:ph type="sldNum" sz="quarter" idx="12"/>
          </p:nvPr>
        </p:nvSpPr>
        <p:spPr/>
        <p:txBody>
          <a:bodyPr/>
          <a:lstStyle/>
          <a:p>
            <a:fld id="{15D42E69-0B45-4D6A-BDA9-8F9042B0111B}" type="slidenum">
              <a:rPr lang="tr-TR" smtClean="0"/>
              <a:pPr/>
              <a:t>81</a:t>
            </a:fld>
            <a:endParaRPr lang="tr-TR"/>
          </a:p>
        </p:txBody>
      </p:sp>
      <p:sp>
        <p:nvSpPr>
          <p:cNvPr id="6" name="Metin kutusu 5">
            <a:extLst>
              <a:ext uri="{FF2B5EF4-FFF2-40B4-BE49-F238E27FC236}">
                <a16:creationId xmlns:a16="http://schemas.microsoft.com/office/drawing/2014/main" id="{41AAEC85-B369-049A-E650-2C3CA76035FB}"/>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107375912"/>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A6AA26-EDA7-EF57-852C-DE58958DE352}"/>
            </a:ext>
          </a:extLst>
        </p:cNvPr>
        <p:cNvGrpSpPr/>
        <p:nvPr/>
      </p:nvGrpSpPr>
      <p:grpSpPr>
        <a:xfrm>
          <a:off x="0" y="0"/>
          <a:ext cx="0" cy="0"/>
          <a:chOff x="0" y="0"/>
          <a:chExt cx="0" cy="0"/>
        </a:xfrm>
      </p:grpSpPr>
      <p:sp>
        <p:nvSpPr>
          <p:cNvPr id="4" name="Unvan 9">
            <a:extLst>
              <a:ext uri="{FF2B5EF4-FFF2-40B4-BE49-F238E27FC236}">
                <a16:creationId xmlns:a16="http://schemas.microsoft.com/office/drawing/2014/main" id="{8E8FBCD7-0EF1-2CF8-2E9F-ECB8FB121836}"/>
              </a:ext>
            </a:extLst>
          </p:cNvPr>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p>
        </p:txBody>
      </p:sp>
      <p:sp>
        <p:nvSpPr>
          <p:cNvPr id="5" name="İçerik Yer Tutucusu 10">
            <a:extLst>
              <a:ext uri="{FF2B5EF4-FFF2-40B4-BE49-F238E27FC236}">
                <a16:creationId xmlns:a16="http://schemas.microsoft.com/office/drawing/2014/main" id="{562D17F0-7D0A-F54B-116A-69AEFE8DD464}"/>
              </a:ext>
            </a:extLst>
          </p:cNvPr>
          <p:cNvSpPr>
            <a:spLocks noGrp="1"/>
          </p:cNvSpPr>
          <p:nvPr>
            <p:ph idx="1"/>
          </p:nvPr>
        </p:nvSpPr>
        <p:spPr>
          <a:xfrm>
            <a:off x="506896" y="2007704"/>
            <a:ext cx="11231217" cy="3796748"/>
          </a:xfrm>
        </p:spPr>
        <p:txBody>
          <a:bodyPr>
            <a:noAutofit/>
          </a:bodyPr>
          <a:lstStyle/>
          <a:p>
            <a:pPr marL="0" indent="0">
              <a:buNone/>
            </a:pPr>
            <a:r>
              <a:rPr lang="en-TR" sz="2000" b="1" dirty="0"/>
              <a:t>STRATEJİK YÖNELİM ve KURUMSAL TAAHHÜT</a:t>
            </a:r>
            <a:endParaRPr lang="en-TR" sz="2000" dirty="0"/>
          </a:p>
          <a:p>
            <a:pPr marL="0" indent="0">
              <a:buNone/>
            </a:pPr>
            <a:endParaRPr lang="en-TR" sz="2000" dirty="0"/>
          </a:p>
          <a:p>
            <a:r>
              <a:rPr lang="en-TR" sz="2000" b="1" dirty="0"/>
              <a:t>Temel Stratejik Öncelikler</a:t>
            </a:r>
            <a:endParaRPr lang="en-TR" sz="2000" dirty="0"/>
          </a:p>
          <a:p>
            <a:pPr lvl="0"/>
            <a:r>
              <a:rPr lang="en-TR" sz="2000" dirty="0"/>
              <a:t>PUKÖ döngüsünün tüm alanlarda etkin işletilmesi</a:t>
            </a:r>
          </a:p>
          <a:p>
            <a:pPr lvl="0"/>
            <a:r>
              <a:rPr lang="en-TR" sz="2000" dirty="0"/>
              <a:t>Kalite odaklı, veriye dayalı yönetim anlayışının yerleştirilmesi</a:t>
            </a:r>
          </a:p>
          <a:p>
            <a:pPr lvl="0"/>
            <a:r>
              <a:rPr lang="en-TR" sz="2000" dirty="0"/>
              <a:t>En az bir lisans programı için akreditasyon sürecinin başlatılması</a:t>
            </a:r>
          </a:p>
          <a:p>
            <a:pPr lvl="0"/>
            <a:r>
              <a:rPr lang="en-TR" sz="2000" dirty="0"/>
              <a:t>Araştırma fonları ve dış proje başvurularının artırılması</a:t>
            </a:r>
          </a:p>
          <a:p>
            <a:pPr lvl="0"/>
            <a:r>
              <a:rPr lang="en-TR" sz="2000" dirty="0"/>
              <a:t>Toplumsal katkının planlı, ölçülebilir ve sürdürülebilir hale getirilmesi</a:t>
            </a:r>
          </a:p>
        </p:txBody>
      </p:sp>
      <p:sp>
        <p:nvSpPr>
          <p:cNvPr id="2" name="Veri Yer Tutucusu 1">
            <a:extLst>
              <a:ext uri="{FF2B5EF4-FFF2-40B4-BE49-F238E27FC236}">
                <a16:creationId xmlns:a16="http://schemas.microsoft.com/office/drawing/2014/main" id="{B444D1CD-0C92-3C8E-9158-E3F13A409F26}"/>
              </a:ext>
            </a:extLst>
          </p:cNvPr>
          <p:cNvSpPr>
            <a:spLocks noGrp="1"/>
          </p:cNvSpPr>
          <p:nvPr>
            <p:ph type="dt" sz="half" idx="10"/>
          </p:nvPr>
        </p:nvSpPr>
        <p:spPr/>
        <p:txBody>
          <a:bodyPr/>
          <a:lstStyle/>
          <a:p>
            <a:fld id="{44BFD577-0848-44C6-9025-A8B26EA8EC55}" type="datetime1">
              <a:rPr lang="tr-TR" smtClean="0"/>
              <a:pPr/>
              <a:t>15.01.2026</a:t>
            </a:fld>
            <a:endParaRPr lang="tr-TR"/>
          </a:p>
        </p:txBody>
      </p:sp>
      <p:sp>
        <p:nvSpPr>
          <p:cNvPr id="3" name="Slayt Numarası Yer Tutucusu 2">
            <a:extLst>
              <a:ext uri="{FF2B5EF4-FFF2-40B4-BE49-F238E27FC236}">
                <a16:creationId xmlns:a16="http://schemas.microsoft.com/office/drawing/2014/main" id="{BEA34E21-48B7-A0D1-FA3D-86250439B491}"/>
              </a:ext>
            </a:extLst>
          </p:cNvPr>
          <p:cNvSpPr>
            <a:spLocks noGrp="1"/>
          </p:cNvSpPr>
          <p:nvPr>
            <p:ph type="sldNum" sz="quarter" idx="12"/>
          </p:nvPr>
        </p:nvSpPr>
        <p:spPr/>
        <p:txBody>
          <a:bodyPr/>
          <a:lstStyle/>
          <a:p>
            <a:fld id="{15D42E69-0B45-4D6A-BDA9-8F9042B0111B}" type="slidenum">
              <a:rPr lang="tr-TR" smtClean="0"/>
              <a:pPr/>
              <a:t>82</a:t>
            </a:fld>
            <a:endParaRPr lang="tr-TR"/>
          </a:p>
        </p:txBody>
      </p:sp>
      <p:sp>
        <p:nvSpPr>
          <p:cNvPr id="6" name="Metin kutusu 5">
            <a:extLst>
              <a:ext uri="{FF2B5EF4-FFF2-40B4-BE49-F238E27FC236}">
                <a16:creationId xmlns:a16="http://schemas.microsoft.com/office/drawing/2014/main" id="{2ADF0506-4E7E-5566-9B6D-6E360BD6F569}"/>
              </a:ext>
            </a:extLst>
          </p:cNvPr>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spTree>
    <p:extLst>
      <p:ext uri="{BB962C8B-B14F-4D97-AF65-F5344CB8AC3E}">
        <p14:creationId xmlns:p14="http://schemas.microsoft.com/office/powerpoint/2010/main" val="480444891"/>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a:extLst>
              <a:ext uri="{FF2B5EF4-FFF2-40B4-BE49-F238E27FC236}">
                <a16:creationId xmlns:a16="http://schemas.microsoft.com/office/drawing/2014/main" id="{6F686FB9-5A7B-40DE-0CA3-B07E969A8E82}"/>
              </a:ext>
            </a:extLst>
          </p:cNvPr>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p>
        </p:txBody>
      </p:sp>
      <p:sp>
        <p:nvSpPr>
          <p:cNvPr id="2" name="Veri Yer Tutucusu 1"/>
          <p:cNvSpPr>
            <a:spLocks noGrp="1"/>
          </p:cNvSpPr>
          <p:nvPr>
            <p:ph type="dt" sz="half" idx="10"/>
          </p:nvPr>
        </p:nvSpPr>
        <p:spPr/>
        <p:txBody>
          <a:bodyPr/>
          <a:lstStyle/>
          <a:p>
            <a:fld id="{64180B4D-F556-4DE3-89D7-5A5627156614}" type="datetime1">
              <a:rPr lang="tr-TR" smtClean="0"/>
              <a:pPr/>
              <a:t>15.01.2026</a:t>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pPr/>
              <a:t>83</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995800416"/>
              </p:ext>
            </p:extLst>
          </p:nvPr>
        </p:nvGraphicFramePr>
        <p:xfrm>
          <a:off x="352697" y="2027207"/>
          <a:ext cx="11403874" cy="3502547"/>
        </p:xfrm>
        <a:graphic>
          <a:graphicData uri="http://schemas.openxmlformats.org/drawingml/2006/table">
            <a:tbl>
              <a:tblPr firstRow="1" firstCol="1" bandRow="1">
                <a:tableStyleId>{BDBED569-4797-4DF1-A0F4-6AAB3CD982D8}</a:tableStyleId>
              </a:tblPr>
              <a:tblGrid>
                <a:gridCol w="6676176">
                  <a:extLst>
                    <a:ext uri="{9D8B030D-6E8A-4147-A177-3AD203B41FA5}">
                      <a16:colId xmlns:a16="http://schemas.microsoft.com/office/drawing/2014/main" val="3455104190"/>
                    </a:ext>
                  </a:extLst>
                </a:gridCol>
                <a:gridCol w="4727698">
                  <a:extLst>
                    <a:ext uri="{9D8B030D-6E8A-4147-A177-3AD203B41FA5}">
                      <a16:colId xmlns:a16="http://schemas.microsoft.com/office/drawing/2014/main" val="708491503"/>
                    </a:ext>
                  </a:extLst>
                </a:gridCol>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38734379"/>
                  </a:ext>
                </a:extLst>
              </a:tr>
              <a:tr h="484304">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1570582"/>
                  </a:ext>
                </a:extLst>
              </a:tr>
              <a:tr h="484304">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781313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53624369"/>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323453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90449304"/>
                  </a:ext>
                </a:extLst>
              </a:tr>
              <a:tr h="484304">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2730830"/>
                  </a:ext>
                </a:extLst>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extLst>
      <p:ext uri="{BB962C8B-B14F-4D97-AF65-F5344CB8AC3E}">
        <p14:creationId xmlns:p14="http://schemas.microsoft.com/office/powerpoint/2010/main" val="808195337"/>
      </p:ext>
    </p:extLst>
  </p:cSld>
  <p:clrMapOvr>
    <a:masterClrMapping/>
  </p:clrMapOvr>
  <mc:AlternateContent xmlns:mc="http://schemas.openxmlformats.org/markup-compatibility/2006" xmlns:p14="http://schemas.microsoft.com/office/powerpoint/2010/main">
    <mc:Choice Requires="p14">
      <p:transition p14:dur="250">
        <p14:flythrough/>
      </p:transition>
    </mc:Choice>
    <mc:Fallback xmlns="">
      <p:transition>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84</a:t>
            </a:fld>
            <a:endParaRPr lang="tr-TR"/>
          </a:p>
        </p:txBody>
      </p:sp>
    </p:spTree>
    <p:extLst>
      <p:ext uri="{BB962C8B-B14F-4D97-AF65-F5344CB8AC3E}">
        <p14:creationId xmlns:p14="http://schemas.microsoft.com/office/powerpoint/2010/main" val="1495308651"/>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2" cstate="print">
            <a:extLst>
              <a:ext uri="{28A0092B-C50C-407E-A947-70E740481C1C}">
                <a14:useLocalDpi xmlns:a14="http://schemas.microsoft.com/office/drawing/2010/main" val="0"/>
              </a:ext>
            </a:extLst>
          </a:blip>
          <a:srcRect b="20466"/>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a:spLocks/>
          </p:cNvSpPr>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p>
        </p:txBody>
      </p:sp>
      <p:pic>
        <p:nvPicPr>
          <p:cNvPr id="11" name="Resim 10"/>
          <p:cNvPicPr>
            <a:picLocks noChangeAspect="1"/>
          </p:cNvPicPr>
          <p:nvPr/>
        </p:nvPicPr>
        <p:blipFill>
          <a:blip r:embed="rId3"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pPr/>
              <a:t>15.01.2026</a:t>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pPr/>
              <a:t>85</a:t>
            </a:fld>
            <a:endParaRPr lang="tr-TR"/>
          </a:p>
        </p:txBody>
      </p:sp>
    </p:spTree>
    <p:extLst>
      <p:ext uri="{BB962C8B-B14F-4D97-AF65-F5344CB8AC3E}">
        <p14:creationId xmlns:p14="http://schemas.microsoft.com/office/powerpoint/2010/main" val="1956883388"/>
      </p:ext>
    </p:extLst>
  </p:cSld>
  <p:clrMapOvr>
    <a:masterClrMapping/>
  </p:clrMapOvr>
  <mc:AlternateContent xmlns:mc="http://schemas.openxmlformats.org/markup-compatibility/2006" xmlns:p14="http://schemas.microsoft.com/office/powerpoint/2010/main">
    <mc:Choice Requires="p14">
      <p:transition p14:dur="250">
        <p14:prism isContent="1"/>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D0C29A2-7CEA-0EF9-BA36-D938ABF97A0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7C18CA9-5931-4B87-86DB-69D2C84AF49B}"/>
              </a:ext>
            </a:extLst>
          </p:cNvPr>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a:extLst>
              <a:ext uri="{FF2B5EF4-FFF2-40B4-BE49-F238E27FC236}">
                <a16:creationId xmlns:a16="http://schemas.microsoft.com/office/drawing/2014/main" id="{8B0E7714-D75B-9D0E-98CF-8505ECD3E0BE}"/>
              </a:ext>
            </a:extLst>
          </p:cNvPr>
          <p:cNvSpPr>
            <a:spLocks noGrp="1"/>
          </p:cNvSpPr>
          <p:nvPr>
            <p:ph type="dt" sz="half" idx="10"/>
          </p:nvPr>
        </p:nvSpPr>
        <p:spPr/>
        <p:txBody>
          <a:bodyPr/>
          <a:lstStyle/>
          <a:p>
            <a:fld id="{DCD45871-5E83-4270-BE5D-5E99A6218E3D}" type="datetime1">
              <a:rPr lang="tr-TR" smtClean="0"/>
              <a:pPr/>
              <a:t>15.01.2026</a:t>
            </a:fld>
            <a:endParaRPr lang="tr-TR"/>
          </a:p>
        </p:txBody>
      </p:sp>
      <p:sp>
        <p:nvSpPr>
          <p:cNvPr id="6" name="Slayt Numarası Yer Tutucusu 5">
            <a:extLst>
              <a:ext uri="{FF2B5EF4-FFF2-40B4-BE49-F238E27FC236}">
                <a16:creationId xmlns:a16="http://schemas.microsoft.com/office/drawing/2014/main" id="{6C3492EA-B5A9-E944-1372-133A28691EC1}"/>
              </a:ext>
            </a:extLst>
          </p:cNvPr>
          <p:cNvSpPr>
            <a:spLocks noGrp="1"/>
          </p:cNvSpPr>
          <p:nvPr>
            <p:ph type="sldNum" sz="quarter" idx="12"/>
          </p:nvPr>
        </p:nvSpPr>
        <p:spPr/>
        <p:txBody>
          <a:bodyPr/>
          <a:lstStyle/>
          <a:p>
            <a:fld id="{15D42E69-0B45-4D6A-BDA9-8F9042B0111B}" type="slidenum">
              <a:rPr lang="tr-TR" smtClean="0"/>
              <a:pPr/>
              <a:t>9</a:t>
            </a:fld>
            <a:endParaRPr lang="tr-TR"/>
          </a:p>
        </p:txBody>
      </p:sp>
      <p:graphicFrame>
        <p:nvGraphicFramePr>
          <p:cNvPr id="5" name="Tablo 4">
            <a:extLst>
              <a:ext uri="{FF2B5EF4-FFF2-40B4-BE49-F238E27FC236}">
                <a16:creationId xmlns:a16="http://schemas.microsoft.com/office/drawing/2014/main" id="{F626334E-3D51-2AC8-550D-60979D0A1EB2}"/>
              </a:ext>
            </a:extLst>
          </p:cNvPr>
          <p:cNvGraphicFramePr>
            <a:graphicFrameLocks noGrp="1"/>
          </p:cNvGraphicFramePr>
          <p:nvPr>
            <p:extLst>
              <p:ext uri="{D42A27DB-BD31-4B8C-83A1-F6EECF244321}">
                <p14:modId xmlns:p14="http://schemas.microsoft.com/office/powerpoint/2010/main" val="133924976"/>
              </p:ext>
            </p:extLst>
          </p:nvPr>
        </p:nvGraphicFramePr>
        <p:xfrm>
          <a:off x="640079" y="1958201"/>
          <a:ext cx="11265593" cy="4207489"/>
        </p:xfrm>
        <a:graphic>
          <a:graphicData uri="http://schemas.openxmlformats.org/drawingml/2006/table">
            <a:tbl>
              <a:tblPr firstRow="1" firstCol="1" bandRow="1">
                <a:tableStyleId>{BDBED569-4797-4DF1-A0F4-6AAB3CD982D8}</a:tableStyleId>
              </a:tblPr>
              <a:tblGrid>
                <a:gridCol w="5048505">
                  <a:extLst>
                    <a:ext uri="{9D8B030D-6E8A-4147-A177-3AD203B41FA5}">
                      <a16:colId xmlns:a16="http://schemas.microsoft.com/office/drawing/2014/main" val="1380241728"/>
                    </a:ext>
                  </a:extLst>
                </a:gridCol>
                <a:gridCol w="2072363">
                  <a:extLst>
                    <a:ext uri="{9D8B030D-6E8A-4147-A177-3AD203B41FA5}">
                      <a16:colId xmlns:a16="http://schemas.microsoft.com/office/drawing/2014/main" val="3658092677"/>
                    </a:ext>
                  </a:extLst>
                </a:gridCol>
                <a:gridCol w="2072362">
                  <a:extLst>
                    <a:ext uri="{9D8B030D-6E8A-4147-A177-3AD203B41FA5}">
                      <a16:colId xmlns:a16="http://schemas.microsoft.com/office/drawing/2014/main" val="1165777575"/>
                    </a:ext>
                  </a:extLst>
                </a:gridCol>
                <a:gridCol w="2072363">
                  <a:extLst>
                    <a:ext uri="{9D8B030D-6E8A-4147-A177-3AD203B41FA5}">
                      <a16:colId xmlns:a16="http://schemas.microsoft.com/office/drawing/2014/main" val="1261531179"/>
                    </a:ext>
                  </a:extLst>
                </a:gridCol>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269920248"/>
                  </a:ext>
                </a:extLst>
              </a:tr>
              <a:tr h="283052">
                <a:tc>
                  <a:txBody>
                    <a:bodyPr/>
                    <a:lstStyle/>
                    <a:p>
                      <a:pPr>
                        <a:lnSpc>
                          <a:spcPct val="107000"/>
                        </a:lnSpc>
                      </a:pPr>
                      <a:r>
                        <a:rPr lang="tr-TR" sz="1100" dirty="0">
                          <a:effectLst/>
                        </a:rPr>
                        <a:t>Radyo, Televizyon ve Sinema Bölümü  Öğrenci Seçim Komisyonu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59710692"/>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Fakülte Tanıtım Komisyonu</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5</a:t>
                      </a: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978730926"/>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Akademik Birim Engelli Öğrenci Temsilcisi</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1153062460"/>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Sportif Faaliyetlerden Sorumlu Akademik Danışman</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590925431"/>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Sayım Komisyonu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2</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724408756"/>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Akademik Danışma Komisyonu</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pPr>
                      <a:endParaRPr lang="tr-TR" sz="1800" b="1">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085745120"/>
                  </a:ext>
                </a:extLst>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İş Sağlığı ve Güvenliği Kanunu (20. Maddesi) Gereğince Çalışan Temsilcisi Olarak Görevli Personel </a:t>
                      </a:r>
                    </a:p>
                  </a:txBody>
                  <a:tcPr marL="46990" marR="46990" marT="6350" marB="0" anchor="ctr"/>
                </a:tc>
                <a:tc>
                  <a:txBody>
                    <a:bodyPr/>
                    <a:lstStyle/>
                    <a:p>
                      <a:pPr algn="ctr">
                        <a:lnSpc>
                          <a:spcPct val="107000"/>
                        </a:lnSpc>
                      </a:pPr>
                      <a:r>
                        <a:rPr lang="tr-TR" sz="1800" b="1" dirty="0">
                          <a:effectLst/>
                          <a:latin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pPr>
                      <a:endParaRPr lang="tr-TR" sz="1800" b="1">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endParaRPr lang="tr-TR" sz="1800" b="1" dirty="0">
                        <a:effectLst/>
                        <a:latin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902772066"/>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Acil Durum Planlarının Hazırlanmasında Çalışacak Destek Elemanı</a:t>
                      </a:r>
                    </a:p>
                  </a:txBody>
                  <a:tcPr marL="46990" marR="46990" marT="6350"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39196153"/>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Ödenek Takip Uygulaması</a:t>
                      </a:r>
                    </a:p>
                  </a:txBody>
                  <a:tcPr marL="46990" marR="46990" marT="6350"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1</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211451712"/>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Kısmi Zamanlı Öğrenci Seçme Komisyonu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2371591073"/>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Burs Değerlendirme Komisyonu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04963089"/>
                  </a:ext>
                </a:extLst>
              </a:tr>
              <a:tr h="299598">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Mezuniyet Komisyonu</a:t>
                      </a:r>
                    </a:p>
                  </a:txBody>
                  <a:tcPr marL="46990" marR="46990" marT="6350" marB="0" anchor="ctr"/>
                </a:tc>
                <a:tc>
                  <a:txBody>
                    <a:bodyPr/>
                    <a:lstStyle/>
                    <a:p>
                      <a:pPr algn="ctr">
                        <a:lnSpc>
                          <a:spcPct val="107000"/>
                        </a:lnSpc>
                        <a:spcAft>
                          <a:spcPts val="0"/>
                        </a:spcAft>
                      </a:pPr>
                      <a:r>
                        <a:rPr lang="tr-TR" sz="1800" b="1" dirty="0">
                          <a:effectLst/>
                          <a:latin typeface="Calibri" panose="020F0502020204030204" pitchFamily="34" charset="0"/>
                          <a:ea typeface="Calibri" panose="020F0502020204030204" pitchFamily="34" charset="0"/>
                          <a:cs typeface="Times New Roman" panose="02020603050405020304" pitchFamily="18" charset="0"/>
                        </a:rPr>
                        <a:t>3</a:t>
                      </a: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endParaRPr lang="tr-T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extLst>
                  <a:ext uri="{0D108BD9-81ED-4DB2-BD59-A6C34878D82A}">
                    <a16:rowId xmlns:a16="http://schemas.microsoft.com/office/drawing/2014/main" val="4198439887"/>
                  </a:ext>
                </a:extLst>
              </a:tr>
            </a:tbl>
          </a:graphicData>
        </a:graphic>
      </p:graphicFrame>
      <p:pic>
        <p:nvPicPr>
          <p:cNvPr id="4" name="Resim 3">
            <a:extLst>
              <a:ext uri="{FF2B5EF4-FFF2-40B4-BE49-F238E27FC236}">
                <a16:creationId xmlns:a16="http://schemas.microsoft.com/office/drawing/2014/main" id="{395C13F5-7909-2543-4DE8-5C06D8CEFE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extLst>
      <p:ext uri="{BB962C8B-B14F-4D97-AF65-F5344CB8AC3E}">
        <p14:creationId xmlns:p14="http://schemas.microsoft.com/office/powerpoint/2010/main" val="3872244082"/>
      </p:ext>
    </p:extLst>
  </p:cSld>
  <p:clrMapOvr>
    <a:masterClrMapping/>
  </p:clrMapOvr>
  <mc:AlternateContent xmlns:mc="http://schemas.openxmlformats.org/markup-compatibility/2006" xmlns:p14="http://schemas.microsoft.com/office/powerpoint/2010/main">
    <mc:Choice Requires="p14">
      <p:transition p14:dur="250">
        <p14:pan dir="u"/>
      </p:transition>
    </mc:Choice>
    <mc:Fallback xmlns="">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9496</TotalTime>
  <Words>8420</Words>
  <Application>Microsoft Macintosh PowerPoint</Application>
  <PresentationFormat>Widescreen</PresentationFormat>
  <Paragraphs>2997</Paragraphs>
  <Slides>85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85</vt:i4>
      </vt:variant>
    </vt:vector>
  </HeadingPairs>
  <TitlesOfParts>
    <vt:vector size="89" baseType="lpstr">
      <vt:lpstr>Arial</vt:lpstr>
      <vt:lpstr>Calibri</vt:lpstr>
      <vt:lpstr>Times New Roman</vt:lpstr>
      <vt:lpstr>Office Teması</vt:lpstr>
      <vt:lpstr>PowerPoint Presentation</vt:lpstr>
      <vt:lpstr>SUNUM PLANI</vt:lpstr>
      <vt:lpstr>PowerPoint Presentation</vt:lpstr>
      <vt:lpstr>YÖNETİM: Dekanlık/ Müdürlük</vt:lpstr>
      <vt:lpstr>PowerPoint Presentation</vt:lpstr>
      <vt:lpstr>YÖNETİM: Ana Bilim/Sanat Dalı / Program Başkanlıkları</vt:lpstr>
      <vt:lpstr>Kurullar / Komisyonlar</vt:lpstr>
      <vt:lpstr>Kurullar / Komisyonlar</vt:lpstr>
      <vt:lpstr>Kurullar / Komisyonlar</vt:lpstr>
      <vt:lpstr>Kurullar / Komisyonlar</vt:lpstr>
      <vt:lpstr>Kurullar / Komisyonlar</vt:lpstr>
      <vt:lpstr>PowerPoint Presentation</vt:lpstr>
      <vt:lpstr>Akademik Personel Sayısı (Birim Düzeyi)</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Program Ders Görevlendirme Analizi  (Her Ana Bilim - Sanat Dalı/ Program için ayrı ayrı hazırlayınız. </vt:lpstr>
      <vt:lpstr>Program Ders Görevlendirme Analizi  (Her Ana Bilim - Sanat Dalı/ Program için ayrı ayrı hazırlayınız. </vt:lpstr>
      <vt:lpstr>Program Ders Görevlendirme Analizi  (Her Ana Bilim - Sanat Dalı/ Program için ayrı ayrı hazırlayınız. </vt:lpstr>
      <vt:lpstr>Birim Ders Görevlendirme Analizi </vt:lpstr>
      <vt:lpstr>Birim Öğretim Elemanlarının Ders Görevlendirme Analizi</vt:lpstr>
      <vt:lpstr>Birim Ders Yükü Ortalaması (Saat)</vt:lpstr>
      <vt:lpstr>Ön Lisans / Lisans Bölüm ve Program Sayısı (Biriminize uygun olan satırları doldurunuz lütfen) </vt:lpstr>
      <vt:lpstr>PowerPoint Presentation</vt:lpstr>
      <vt:lpstr>Ön Lisans / Lisans Eğitimi: Program Yapısı</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ÖĞRENCİ SAYISI (Varsa, Lisansüstü )</vt:lpstr>
      <vt:lpstr>Öğretim Üyesi/Elemanı Başına Düşen Lisansüstü Öğrenci Sayısı  (Varsa, programdaki lisansüstü toplam öğrenci sayısı)</vt:lpstr>
      <vt:lpstr>Yabancı Uyruklu Öğrenci Sayısı</vt:lpstr>
      <vt:lpstr>YKS/ Özel Yetenek Sınavı / ÖZYES Yerleşme ve Kesin Kayıt Sonuçları </vt:lpstr>
      <vt:lpstr>YKS/ÖZYES Tercih/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Program Dersleri Analizi</vt:lpstr>
      <vt:lpstr>Program Dersleri Analizi</vt:lpstr>
      <vt:lpstr>Birim Öğretim Programları Haftalık Ders Saati  (Teorik-T ve Uygulama-U) Analizi</vt:lpstr>
      <vt:lpstr>PowerPoint Presentation</vt:lpstr>
      <vt:lpstr>Fiziksel Yapı: Eğitim Alanları (Derslikler)</vt:lpstr>
      <vt:lpstr>Fiziksel Altyapı ve Tesisler: Sağlık, Sosyal, Kültürel ve Sportif Alanlar</vt:lpstr>
      <vt:lpstr>Fiziksel Yapı: Hizmet Alanları</vt:lpstr>
      <vt:lpstr>Bilgi ve Teknoloji Kaynakları</vt:lpstr>
      <vt:lpstr>PowerPoint Presentation</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Presentation</vt:lpstr>
      <vt:lpstr>Uluslararası İşbirlikleri (Erasmus+)</vt:lpstr>
      <vt:lpstr>ERASMUS+ Hareketlilik Durumu</vt:lpstr>
      <vt:lpstr>Bilgi Paketi Hazırlanma Durumu</vt:lpstr>
      <vt:lpstr>PowerPoint Presentation</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Öz Değerlendirme: Birimin Güçlü Yönleri</vt:lpstr>
      <vt:lpstr>Öz Değerlendirme: Birimin Güçlü Yönleri</vt:lpstr>
      <vt:lpstr>Öz Değerlendirme: Birimin Güçlü Yönleri</vt:lpstr>
      <vt:lpstr>Öz Değerlendirme: Birimin Geliştirmeye Açık Yönleri</vt:lpstr>
      <vt:lpstr>Öz Değerlendirme: Birimin Geliştirmeye Açık Yönleri</vt:lpstr>
      <vt:lpstr>Öz Değerlendirme: Birimin Geliştirmeye Açık Yönleri</vt:lpstr>
      <vt:lpstr>Öz Değerlendirme: Birimin Geliştirmeye Açık Yönleri</vt:lpstr>
      <vt:lpstr>Birim 2026 Yılı İyileştirme Planı (Birimin Geliştirmeye Açık Yönlerine dayalı olarak)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DANISMAN</cp:lastModifiedBy>
  <cp:revision>669</cp:revision>
  <cp:lastPrinted>2023-06-23T13:03:34Z</cp:lastPrinted>
  <dcterms:created xsi:type="dcterms:W3CDTF">2021-05-17T12:15:06Z</dcterms:created>
  <dcterms:modified xsi:type="dcterms:W3CDTF">2026-01-14T21:45:45Z</dcterms:modified>
</cp:coreProperties>
</file>