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6"/>
  </p:notesMasterIdLst>
  <p:sldIdLst>
    <p:sldId id="258" r:id="rId2"/>
    <p:sldId id="330" r:id="rId3"/>
    <p:sldId id="327" r:id="rId4"/>
    <p:sldId id="328" r:id="rId5"/>
    <p:sldId id="331" r:id="rId6"/>
    <p:sldId id="348" r:id="rId7"/>
    <p:sldId id="332" r:id="rId8"/>
    <p:sldId id="333" r:id="rId9"/>
    <p:sldId id="334" r:id="rId10"/>
    <p:sldId id="335" r:id="rId11"/>
    <p:sldId id="336" r:id="rId12"/>
    <p:sldId id="337" r:id="rId13"/>
    <p:sldId id="338" r:id="rId14"/>
    <p:sldId id="339" r:id="rId15"/>
    <p:sldId id="340" r:id="rId16"/>
    <p:sldId id="341" r:id="rId17"/>
    <p:sldId id="345" r:id="rId18"/>
    <p:sldId id="347" r:id="rId19"/>
    <p:sldId id="342" r:id="rId20"/>
    <p:sldId id="343" r:id="rId21"/>
    <p:sldId id="350" r:id="rId22"/>
    <p:sldId id="260" r:id="rId23"/>
    <p:sldId id="261" r:id="rId24"/>
    <p:sldId id="263" r:id="rId25"/>
    <p:sldId id="264" r:id="rId26"/>
    <p:sldId id="265" r:id="rId27"/>
    <p:sldId id="266" r:id="rId28"/>
    <p:sldId id="351" r:id="rId29"/>
    <p:sldId id="267" r:id="rId30"/>
    <p:sldId id="352" r:id="rId31"/>
    <p:sldId id="268" r:id="rId32"/>
    <p:sldId id="353" r:id="rId33"/>
    <p:sldId id="269" r:id="rId34"/>
    <p:sldId id="354" r:id="rId35"/>
    <p:sldId id="322" r:id="rId36"/>
    <p:sldId id="275" r:id="rId37"/>
    <p:sldId id="276" r:id="rId38"/>
    <p:sldId id="277" r:id="rId39"/>
    <p:sldId id="278" r:id="rId40"/>
    <p:sldId id="279" r:id="rId41"/>
    <p:sldId id="280" r:id="rId42"/>
    <p:sldId id="281" r:id="rId43"/>
    <p:sldId id="282" r:id="rId44"/>
    <p:sldId id="283" r:id="rId45"/>
    <p:sldId id="284" r:id="rId46"/>
    <p:sldId id="285" r:id="rId47"/>
    <p:sldId id="286" r:id="rId48"/>
    <p:sldId id="287" r:id="rId49"/>
    <p:sldId id="288" r:id="rId50"/>
    <p:sldId id="289" r:id="rId51"/>
    <p:sldId id="290" r:id="rId52"/>
    <p:sldId id="291" r:id="rId53"/>
    <p:sldId id="292" r:id="rId54"/>
    <p:sldId id="293" r:id="rId55"/>
    <p:sldId id="294" r:id="rId56"/>
    <p:sldId id="303" r:id="rId57"/>
    <p:sldId id="304" r:id="rId58"/>
    <p:sldId id="295" r:id="rId59"/>
    <p:sldId id="296" r:id="rId60"/>
    <p:sldId id="305" r:id="rId61"/>
    <p:sldId id="297" r:id="rId62"/>
    <p:sldId id="298" r:id="rId63"/>
    <p:sldId id="299" r:id="rId64"/>
    <p:sldId id="300" r:id="rId65"/>
    <p:sldId id="301" r:id="rId66"/>
    <p:sldId id="302" r:id="rId67"/>
    <p:sldId id="306" r:id="rId68"/>
    <p:sldId id="307" r:id="rId69"/>
    <p:sldId id="308" r:id="rId70"/>
    <p:sldId id="309" r:id="rId71"/>
    <p:sldId id="310" r:id="rId72"/>
    <p:sldId id="311" r:id="rId73"/>
    <p:sldId id="312" r:id="rId74"/>
    <p:sldId id="313" r:id="rId75"/>
    <p:sldId id="320" r:id="rId76"/>
    <p:sldId id="314" r:id="rId77"/>
    <p:sldId id="315" r:id="rId78"/>
    <p:sldId id="316" r:id="rId79"/>
    <p:sldId id="317" r:id="rId80"/>
    <p:sldId id="321" r:id="rId81"/>
    <p:sldId id="318" r:id="rId82"/>
    <p:sldId id="274" r:id="rId83"/>
    <p:sldId id="355" r:id="rId84"/>
    <p:sldId id="349" r:id="rId8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D0BD26-3E46-4D7A-A21B-4448DAFF5920}" type="datetimeFigureOut">
              <a:rPr lang="tr-TR" smtClean="0"/>
              <a:pPr/>
              <a:t>2.02.2022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32146F-BEC3-4962-B390-CB9C5F356163}" type="slidenum">
              <a:rPr lang="tr-TR" smtClean="0"/>
              <a:pPr/>
              <a:t>‹#›</a:t>
            </a:fld>
            <a:endParaRPr lang="tr-TR"/>
          </a:p>
        </p:txBody>
      </p:sp>
    </p:spTree>
    <p:extLst>
      <p:ext uri="{BB962C8B-B14F-4D97-AF65-F5344CB8AC3E}">
        <p14:creationId xmlns:p14="http://schemas.microsoft.com/office/powerpoint/2010/main" val="6767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486FB95E-64AB-4C6E-B7E5-2D74F7292809}"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1856331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272E033-766C-4063-A2C9-2E80349A4CEB}"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2520398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752E101-B8E3-4301-94DD-3B2AFF837F5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344583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7716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91E28794-CABA-4E7F-9DC2-CC91989FD67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279225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3F577BA7-DACA-4DED-A3EE-E4285D3F79D4}"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593209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768309A6-B602-4B79-87B9-48BCD2756439}" type="datetime1">
              <a:rPr lang="tr-TR" smtClean="0"/>
              <a:pPr/>
              <a:t>2.02.2022</a:t>
            </a:fld>
            <a:endParaRPr lang="tr-TR"/>
          </a:p>
        </p:txBody>
      </p:sp>
      <p:sp>
        <p:nvSpPr>
          <p:cNvPr id="6" name="Altbilgi Yer Tutucusu 5"/>
          <p:cNvSpPr>
            <a:spLocks noGrp="1"/>
          </p:cNvSpPr>
          <p:nvPr>
            <p:ph type="ftr" sz="quarter" idx="11"/>
          </p:nvPr>
        </p:nvSpPr>
        <p:spPr/>
        <p:txBody>
          <a:bodyPr/>
          <a:lstStyle/>
          <a:p>
            <a:r>
              <a:rPr lang="tr-TR"/>
              <a:t>TRÜ KALİTE KOORDİNATÖRLÜĞÜ</a:t>
            </a:r>
          </a:p>
        </p:txBody>
      </p:sp>
      <p:sp>
        <p:nvSpPr>
          <p:cNvPr id="7" name="Slayt Numarası Yer Tutucusu 6"/>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3295149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C958724-BFCD-4540-AF0A-25F1DE728113}" type="datetime1">
              <a:rPr lang="tr-TR" smtClean="0"/>
              <a:pPr/>
              <a:t>2.02.2022</a:t>
            </a:fld>
            <a:endParaRPr lang="tr-TR"/>
          </a:p>
        </p:txBody>
      </p:sp>
      <p:sp>
        <p:nvSpPr>
          <p:cNvPr id="8" name="Altbilgi Yer Tutucusu 7"/>
          <p:cNvSpPr>
            <a:spLocks noGrp="1"/>
          </p:cNvSpPr>
          <p:nvPr>
            <p:ph type="ftr" sz="quarter" idx="11"/>
          </p:nvPr>
        </p:nvSpPr>
        <p:spPr/>
        <p:txBody>
          <a:bodyPr/>
          <a:lstStyle/>
          <a:p>
            <a:r>
              <a:rPr lang="tr-TR"/>
              <a:t>TRÜ KALİTE KOORDİNATÖRLÜĞÜ</a:t>
            </a:r>
          </a:p>
        </p:txBody>
      </p:sp>
      <p:sp>
        <p:nvSpPr>
          <p:cNvPr id="9" name="Slayt Numarası Yer Tutucusu 8"/>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4135790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B7F7498-D513-4B41-BDBD-69C65F42D8EB}"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16183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6B73EF-71E2-4B12-92F6-9A51BEE9FAD9}" type="datetime1">
              <a:rPr lang="tr-TR" smtClean="0"/>
              <a:pPr/>
              <a:t>2.02.2022</a:t>
            </a:fld>
            <a:endParaRPr lang="tr-TR"/>
          </a:p>
        </p:txBody>
      </p:sp>
      <p:sp>
        <p:nvSpPr>
          <p:cNvPr id="3" name="Altbilgi Yer Tutucusu 2"/>
          <p:cNvSpPr>
            <a:spLocks noGrp="1"/>
          </p:cNvSpPr>
          <p:nvPr>
            <p:ph type="ftr" sz="quarter" idx="11"/>
          </p:nvPr>
        </p:nvSpPr>
        <p:spPr/>
        <p:txBody>
          <a:bodyPr/>
          <a:lstStyle/>
          <a:p>
            <a:r>
              <a:rPr lang="tr-TR"/>
              <a:t>TRÜ KALİTE KOORDİNATÖRLÜĞÜ</a:t>
            </a:r>
          </a:p>
        </p:txBody>
      </p:sp>
      <p:sp>
        <p:nvSpPr>
          <p:cNvPr id="4" name="Slayt Numarası Yer Tutucusu 3"/>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3867169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265C1ABA-B88B-4216-B03F-B836C556C22C}" type="datetime1">
              <a:rPr lang="tr-TR" smtClean="0"/>
              <a:pPr/>
              <a:t>2.02.2022</a:t>
            </a:fld>
            <a:endParaRPr lang="tr-TR"/>
          </a:p>
        </p:txBody>
      </p:sp>
      <p:sp>
        <p:nvSpPr>
          <p:cNvPr id="6" name="Altbilgi Yer Tutucusu 5"/>
          <p:cNvSpPr>
            <a:spLocks noGrp="1"/>
          </p:cNvSpPr>
          <p:nvPr>
            <p:ph type="ftr" sz="quarter" idx="11"/>
          </p:nvPr>
        </p:nvSpPr>
        <p:spPr/>
        <p:txBody>
          <a:bodyPr/>
          <a:lstStyle/>
          <a:p>
            <a:r>
              <a:rPr lang="tr-TR"/>
              <a:t>TRÜ KALİTE KOORDİNATÖRLÜĞÜ</a:t>
            </a:r>
          </a:p>
        </p:txBody>
      </p:sp>
      <p:sp>
        <p:nvSpPr>
          <p:cNvPr id="7" name="Slayt Numarası Yer Tutucusu 6"/>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361920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A83CE94-9242-4D28-B999-6BC3C3B39F08}" type="datetime1">
              <a:rPr lang="tr-TR" smtClean="0"/>
              <a:pPr/>
              <a:t>2.02.2022</a:t>
            </a:fld>
            <a:endParaRPr lang="tr-TR"/>
          </a:p>
        </p:txBody>
      </p:sp>
      <p:sp>
        <p:nvSpPr>
          <p:cNvPr id="6" name="Altbilgi Yer Tutucusu 5"/>
          <p:cNvSpPr>
            <a:spLocks noGrp="1"/>
          </p:cNvSpPr>
          <p:nvPr>
            <p:ph type="ftr" sz="quarter" idx="11"/>
          </p:nvPr>
        </p:nvSpPr>
        <p:spPr/>
        <p:txBody>
          <a:bodyPr/>
          <a:lstStyle/>
          <a:p>
            <a:r>
              <a:rPr lang="tr-TR"/>
              <a:t>TRÜ KALİTE KOORDİNATÖRLÜĞÜ</a:t>
            </a:r>
          </a:p>
        </p:txBody>
      </p:sp>
      <p:sp>
        <p:nvSpPr>
          <p:cNvPr id="7" name="Slayt Numarası Yer Tutucusu 6"/>
          <p:cNvSpPr>
            <a:spLocks noGrp="1"/>
          </p:cNvSpPr>
          <p:nvPr>
            <p:ph type="sldNum" sz="quarter" idx="12"/>
          </p:nvPr>
        </p:nvSpPr>
        <p:spPr/>
        <p:txBody>
          <a:bodyPr/>
          <a:lstStyle/>
          <a:p>
            <a:fld id="{DDCE7859-ABE5-4F86-9590-63E6FFC2B8A3}" type="slidenum">
              <a:rPr lang="tr-TR" smtClean="0"/>
              <a:pPr/>
              <a:t>‹#›</a:t>
            </a:fld>
            <a:endParaRPr lang="tr-TR"/>
          </a:p>
        </p:txBody>
      </p:sp>
    </p:spTree>
    <p:extLst>
      <p:ext uri="{BB962C8B-B14F-4D97-AF65-F5344CB8AC3E}">
        <p14:creationId xmlns:p14="http://schemas.microsoft.com/office/powerpoint/2010/main" val="2956666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r="94000" b="90000"/>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D102B-354E-4CEA-B6B4-7151FF9F8FB0}" type="datetime1">
              <a:rPr lang="tr-TR" smtClean="0"/>
              <a:pPr/>
              <a:t>2.02.2022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TRÜ KALİTE KOORDİNATÖRLÜĞÜ</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CE7859-ABE5-4F86-9590-63E6FFC2B8A3}" type="slidenum">
              <a:rPr lang="tr-TR" smtClean="0"/>
              <a:pPr/>
              <a:t>‹#›</a:t>
            </a:fld>
            <a:endParaRPr lang="tr-TR"/>
          </a:p>
        </p:txBody>
      </p:sp>
    </p:spTree>
    <p:extLst>
      <p:ext uri="{BB962C8B-B14F-4D97-AF65-F5344CB8AC3E}">
        <p14:creationId xmlns:p14="http://schemas.microsoft.com/office/powerpoint/2010/main" val="97931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yokak.gov.tr/Common/Docs/KidrKlavuz1.4/Kidr_Surum_3.0.pdf" TargetMode="External"/><Relationship Id="rId2" Type="http://schemas.openxmlformats.org/officeDocument/2006/relationships/hyperlink" Target="https://yokak.gov.tr/Common/Docs/KidrKlavuz1.4/Kurumsal_Dis_Degerlendirme_ve_Akreditasyon_Olcutleri_Surum_3.0.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yokak.gov.tr/Common/Docs/KidrKlavuz1.4/Kidr_Surum_3.0.pdf" TargetMode="External"/><Relationship Id="rId2" Type="http://schemas.openxmlformats.org/officeDocument/2006/relationships/hyperlink" Target="https://yokak.gov.tr/Common/Docs/KidrKlavuz1.4/Kurumsal_Dis_Degerlendirme_ve_Akreditasyon_Olcutleri_Surum_3.0.pdf" TargetMode="External"/><Relationship Id="rId1" Type="http://schemas.openxmlformats.org/officeDocument/2006/relationships/slideLayout" Target="../slideLayouts/slideLayout2.xml"/><Relationship Id="rId4" Type="http://schemas.openxmlformats.org/officeDocument/2006/relationships/hyperlink" Target="https://yokak.gov.tr/raporlar/IntrnalReportPublic?uniId=1210&amp;termYear=2020"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mailto:kalite@trabzon.edu.tr" TargetMode="External"/><Relationship Id="rId2" Type="http://schemas.openxmlformats.org/officeDocument/2006/relationships/hyperlink" Target="mailto:sgdb@trabzon.edu.tr" TargetMode="Externa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https://yokak.gov.tr/Common/Docs/KidrKlavuz1.4/Kidr_Surum_3.0.pdf" TargetMode="External"/><Relationship Id="rId2" Type="http://schemas.openxmlformats.org/officeDocument/2006/relationships/hyperlink" Target="https://yokak.gov.tr/Common/Docs/KidrKlavuz1.4/Kurumsal_Dis_Degerlendirme_ve_Akreditasyon_Olcutleri_Surum_3.0.pdf" TargetMode="External"/><Relationship Id="rId1" Type="http://schemas.openxmlformats.org/officeDocument/2006/relationships/slideLayout" Target="../slideLayouts/slideLayout2.xml"/><Relationship Id="rId4" Type="http://schemas.openxmlformats.org/officeDocument/2006/relationships/hyperlink" Target="https://yokak.gov.tr/yokak-dereceli-degerlendirme-anahtari-surum-30-tanitim-toplantisi-duzenlendi-271" TargetMode="Externa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ctrTitle"/>
          </p:nvPr>
        </p:nvSpPr>
        <p:spPr>
          <a:xfrm>
            <a:off x="1523999" y="1122363"/>
            <a:ext cx="9211733" cy="2543704"/>
          </a:xfrm>
        </p:spPr>
        <p:txBody>
          <a:bodyPr>
            <a:normAutofit/>
          </a:bodyPr>
          <a:lstStyle/>
          <a:p>
            <a:r>
              <a:rPr lang="tr-TR" sz="4400" b="1" dirty="0">
                <a:solidFill>
                  <a:srgbClr val="0000CC"/>
                </a:solidFill>
                <a:latin typeface="+mn-lt"/>
              </a:rPr>
              <a:t>KURUM İÇ DEĞERLENDİRME RAPORU (KİDR) HAZIRLAMA KILAVUZU- </a:t>
            </a:r>
            <a:br>
              <a:rPr lang="tr-TR" sz="4400" b="1" dirty="0">
                <a:solidFill>
                  <a:srgbClr val="0000CC"/>
                </a:solidFill>
                <a:latin typeface="+mn-lt"/>
              </a:rPr>
            </a:br>
            <a:r>
              <a:rPr lang="tr-TR" sz="4000" b="1" dirty="0">
                <a:solidFill>
                  <a:srgbClr val="FF0000"/>
                </a:solidFill>
                <a:latin typeface="+mn-lt"/>
              </a:rPr>
              <a:t>Sürüm 3.0</a:t>
            </a:r>
          </a:p>
        </p:txBody>
      </p:sp>
      <p:sp>
        <p:nvSpPr>
          <p:cNvPr id="4" name="Alt Başlık 3"/>
          <p:cNvSpPr>
            <a:spLocks noGrp="1"/>
          </p:cNvSpPr>
          <p:nvPr>
            <p:ph type="subTitle" idx="1"/>
          </p:nvPr>
        </p:nvSpPr>
        <p:spPr>
          <a:xfrm>
            <a:off x="1571929" y="4437245"/>
            <a:ext cx="9316203" cy="1523288"/>
          </a:xfrm>
        </p:spPr>
        <p:txBody>
          <a:bodyPr>
            <a:noAutofit/>
          </a:bodyPr>
          <a:lstStyle/>
          <a:p>
            <a:r>
              <a:rPr lang="tr-TR" sz="1400" b="1" dirty="0">
                <a:solidFill>
                  <a:srgbClr val="FF0000"/>
                </a:solidFill>
              </a:rPr>
              <a:t>T.C. </a:t>
            </a:r>
          </a:p>
          <a:p>
            <a:r>
              <a:rPr lang="tr-TR" sz="1400" b="1" dirty="0">
                <a:solidFill>
                  <a:srgbClr val="0000CC"/>
                </a:solidFill>
              </a:rPr>
              <a:t>TRABZON ÜNİVERSİTESİ </a:t>
            </a:r>
          </a:p>
          <a:p>
            <a:r>
              <a:rPr lang="tr-TR" sz="1400" b="1" dirty="0">
                <a:solidFill>
                  <a:srgbClr val="FF0000"/>
                </a:solidFill>
              </a:rPr>
              <a:t>KALİTE KOORDİNATÖRLÜĞÜ,</a:t>
            </a:r>
          </a:p>
          <a:p>
            <a:r>
              <a:rPr lang="tr-TR" sz="1200" b="1" dirty="0">
                <a:solidFill>
                  <a:srgbClr val="0000CC"/>
                </a:solidFill>
              </a:rPr>
              <a:t>25 OCAK 2022</a:t>
            </a:r>
          </a:p>
        </p:txBody>
      </p:sp>
    </p:spTree>
    <p:extLst>
      <p:ext uri="{BB962C8B-B14F-4D97-AF65-F5344CB8AC3E}">
        <p14:creationId xmlns:p14="http://schemas.microsoft.com/office/powerpoint/2010/main" val="668461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952900" y="125128"/>
            <a:ext cx="11011302" cy="750772"/>
          </a:xfrm>
        </p:spPr>
        <p:txBody>
          <a:bodyPr>
            <a:normAutofit/>
          </a:bodyPr>
          <a:lstStyle/>
          <a:p>
            <a:pPr algn="ctr"/>
            <a:r>
              <a:rPr lang="tr-TR" sz="3600" b="1" dirty="0">
                <a:solidFill>
                  <a:srgbClr val="FF0000"/>
                </a:solidFill>
              </a:rPr>
              <a:t>YÖKAK Dereceli Değerlendirme Anahtarı ve Kullanımı</a:t>
            </a:r>
            <a:endParaRPr lang="tr-TR" sz="3600" dirty="0"/>
          </a:p>
        </p:txBody>
      </p:sp>
      <p:sp>
        <p:nvSpPr>
          <p:cNvPr id="7" name="İçerik Yer Tutucusu 6"/>
          <p:cNvSpPr>
            <a:spLocks noGrp="1"/>
          </p:cNvSpPr>
          <p:nvPr>
            <p:ph idx="1"/>
          </p:nvPr>
        </p:nvSpPr>
        <p:spPr>
          <a:xfrm>
            <a:off x="259882" y="981776"/>
            <a:ext cx="11608067" cy="2271563"/>
          </a:xfrm>
        </p:spPr>
        <p:txBody>
          <a:bodyPr>
            <a:normAutofit fontScale="92500" lnSpcReduction="10000"/>
          </a:bodyPr>
          <a:lstStyle/>
          <a:p>
            <a:pPr lvl="0">
              <a:lnSpc>
                <a:spcPct val="110000"/>
              </a:lnSpc>
              <a:spcBef>
                <a:spcPts val="0"/>
              </a:spcBef>
            </a:pPr>
            <a:r>
              <a:rPr lang="tr-TR" sz="2400" dirty="0"/>
              <a:t>KGYBS üzerinden gerçekleştirilecek rapor yazımında, açıklamalar “</a:t>
            </a:r>
            <a:r>
              <a:rPr lang="tr-TR" sz="2400" i="1" dirty="0"/>
              <a:t>başlıklar</a:t>
            </a:r>
            <a:r>
              <a:rPr lang="tr-TR" sz="2400" dirty="0"/>
              <a:t>” altında yer alan her bir ölçüte yönelik olarak yapılmalı; ölçütlerin açıklamaları yazılırken alt ölçütlerdeki olgunluk düzeyi esas alınmalıdır. </a:t>
            </a:r>
          </a:p>
          <a:p>
            <a:pPr lvl="0">
              <a:lnSpc>
                <a:spcPct val="110000"/>
              </a:lnSpc>
              <a:spcBef>
                <a:spcPts val="0"/>
              </a:spcBef>
            </a:pPr>
            <a:r>
              <a:rPr lang="tr-TR" sz="2400" dirty="0"/>
              <a:t>Başlık, ölçüt ve alt ölçütlerin ilişkilendirilmesine ilişkin örnek Tablo 1’de sunulmuştur.</a:t>
            </a:r>
          </a:p>
          <a:p>
            <a:pPr lvl="0">
              <a:lnSpc>
                <a:spcPct val="110000"/>
              </a:lnSpc>
              <a:spcBef>
                <a:spcPts val="0"/>
              </a:spcBef>
            </a:pPr>
            <a:endParaRPr lang="tr-TR" sz="2400" dirty="0"/>
          </a:p>
          <a:p>
            <a:pPr>
              <a:lnSpc>
                <a:spcPct val="110000"/>
              </a:lnSpc>
              <a:spcBef>
                <a:spcPts val="0"/>
              </a:spcBef>
            </a:pPr>
            <a:r>
              <a:rPr lang="tr-TR" sz="2400" i="1" dirty="0">
                <a:solidFill>
                  <a:srgbClr val="FF0000"/>
                </a:solidFill>
              </a:rPr>
              <a:t>Tablo 1. KİDR yazımında başlık, ölçüt ve alt ölçütlerin ilişkilendirilmesi örneği</a:t>
            </a:r>
          </a:p>
          <a:p>
            <a:pPr lvl="0">
              <a:lnSpc>
                <a:spcPct val="110000"/>
              </a:lnSpc>
              <a:spcBef>
                <a:spcPts val="0"/>
              </a:spcBef>
            </a:pPr>
            <a:endParaRPr lang="tr-TR" sz="2400" dirty="0"/>
          </a:p>
          <a:p>
            <a:pPr>
              <a:lnSpc>
                <a:spcPct val="110000"/>
              </a:lnSpc>
              <a:spcBef>
                <a:spcPts val="0"/>
              </a:spcBef>
            </a:pPr>
            <a:endParaRPr lang="tr-TR" sz="2400" dirty="0"/>
          </a:p>
        </p:txBody>
      </p:sp>
      <p:sp>
        <p:nvSpPr>
          <p:cNvPr id="3" name="Veri Yer Tutucusu 2"/>
          <p:cNvSpPr>
            <a:spLocks noGrp="1"/>
          </p:cNvSpPr>
          <p:nvPr>
            <p:ph type="dt" sz="half" idx="10"/>
          </p:nvPr>
        </p:nvSpPr>
        <p:spPr/>
        <p:txBody>
          <a:bodyPr/>
          <a:lstStyle/>
          <a:p>
            <a:fld id="{6E539D57-30AC-4363-9C7C-FA879E4DCF6C}"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10</a:t>
            </a:fld>
            <a:endParaRPr lang="tr-TR"/>
          </a:p>
        </p:txBody>
      </p:sp>
      <p:graphicFrame>
        <p:nvGraphicFramePr>
          <p:cNvPr id="8" name="Tablo 7"/>
          <p:cNvGraphicFramePr>
            <a:graphicFrameLocks noGrp="1"/>
          </p:cNvGraphicFramePr>
          <p:nvPr>
            <p:extLst>
              <p:ext uri="{D42A27DB-BD31-4B8C-83A1-F6EECF244321}">
                <p14:modId xmlns:p14="http://schemas.microsoft.com/office/powerpoint/2010/main" val="1235432028"/>
              </p:ext>
            </p:extLst>
          </p:nvPr>
        </p:nvGraphicFramePr>
        <p:xfrm>
          <a:off x="818949" y="3259934"/>
          <a:ext cx="10915851" cy="2912267"/>
        </p:xfrm>
        <a:graphic>
          <a:graphicData uri="http://schemas.openxmlformats.org/drawingml/2006/table">
            <a:tbl>
              <a:tblPr firstRow="1" firstCol="1" bandRow="1">
                <a:tableStyleId>{5C22544A-7EE6-4342-B048-85BDC9FD1C3A}</a:tableStyleId>
              </a:tblPr>
              <a:tblGrid>
                <a:gridCol w="1470530">
                  <a:extLst>
                    <a:ext uri="{9D8B030D-6E8A-4147-A177-3AD203B41FA5}">
                      <a16:colId xmlns:a16="http://schemas.microsoft.com/office/drawing/2014/main" val="2737574532"/>
                    </a:ext>
                  </a:extLst>
                </a:gridCol>
                <a:gridCol w="2880610">
                  <a:extLst>
                    <a:ext uri="{9D8B030D-6E8A-4147-A177-3AD203B41FA5}">
                      <a16:colId xmlns:a16="http://schemas.microsoft.com/office/drawing/2014/main" val="2332104029"/>
                    </a:ext>
                  </a:extLst>
                </a:gridCol>
                <a:gridCol w="6564711">
                  <a:extLst>
                    <a:ext uri="{9D8B030D-6E8A-4147-A177-3AD203B41FA5}">
                      <a16:colId xmlns:a16="http://schemas.microsoft.com/office/drawing/2014/main" val="2821287301"/>
                    </a:ext>
                  </a:extLst>
                </a:gridCol>
              </a:tblGrid>
              <a:tr h="647170">
                <a:tc>
                  <a:txBody>
                    <a:bodyPr/>
                    <a:lstStyle/>
                    <a:p>
                      <a:pPr marL="74930" marR="40005">
                        <a:spcAft>
                          <a:spcPts val="0"/>
                        </a:spcAft>
                      </a:pPr>
                      <a:r>
                        <a:rPr lang="tr-TR" sz="2200" dirty="0">
                          <a:effectLst/>
                        </a:rPr>
                        <a:t>Başlık</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200" dirty="0">
                          <a:effectLst/>
                        </a:rPr>
                        <a:t>B. Eğitim ve Öğretim</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200">
                          <a:effectLst/>
                        </a:rPr>
                        <a:t>Başlıklar altında ölçütler ve alt ölçütler yer almaktadır.</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3874513"/>
                  </a:ext>
                </a:extLst>
              </a:tr>
              <a:tr h="970756">
                <a:tc>
                  <a:txBody>
                    <a:bodyPr/>
                    <a:lstStyle/>
                    <a:p>
                      <a:pPr marL="74930" marR="40005">
                        <a:spcAft>
                          <a:spcPts val="0"/>
                        </a:spcAft>
                      </a:pPr>
                      <a:r>
                        <a:rPr lang="tr-TR" sz="2200">
                          <a:effectLst/>
                        </a:rPr>
                        <a:t>Ölçüt</a:t>
                      </a:r>
                      <a:endParaRPr lang="tr-TR" sz="2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000" dirty="0">
                          <a:effectLst/>
                        </a:rPr>
                        <a:t>B.1 Program Tasarımı, Değerlendirmesi ve Güncellenmesi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000" dirty="0">
                          <a:effectLst/>
                        </a:rPr>
                        <a:t>Rapor yazımı ölçütler bazında gerçekleştirilecektir.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8509722"/>
                  </a:ext>
                </a:extLst>
              </a:tr>
              <a:tr h="1294341">
                <a:tc>
                  <a:txBody>
                    <a:bodyPr/>
                    <a:lstStyle/>
                    <a:p>
                      <a:pPr marL="74930" marR="40005">
                        <a:spcAft>
                          <a:spcPts val="0"/>
                        </a:spcAft>
                      </a:pPr>
                      <a:r>
                        <a:rPr lang="tr-TR" sz="2200" dirty="0">
                          <a:effectLst/>
                        </a:rPr>
                        <a:t>Alt Ölçüt</a:t>
                      </a:r>
                      <a:endParaRPr lang="tr-T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000" u="sng" dirty="0">
                          <a:effectLst/>
                        </a:rPr>
                        <a:t>B.1.5. Programların izlenmesi ve güncellenmesi</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4930" marR="40005">
                        <a:spcAft>
                          <a:spcPts val="0"/>
                        </a:spcAft>
                      </a:pPr>
                      <a:r>
                        <a:rPr lang="tr-TR" sz="2000" dirty="0">
                          <a:effectLst/>
                        </a:rPr>
                        <a:t>Alt ölçütler, ölçütlerin yazımında esas alınılacak ve kanıtlarla desteklenen olgunluk düzeyi KGYBS üzerinden derecelendirilecektir. Alt ölçütler için ayrıca açıklama yazılmayacaktır.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41716658"/>
                  </a:ext>
                </a:extLst>
              </a:tr>
            </a:tbl>
          </a:graphicData>
        </a:graphic>
      </p:graphicFrame>
    </p:spTree>
    <p:extLst>
      <p:ext uri="{BB962C8B-B14F-4D97-AF65-F5344CB8AC3E}">
        <p14:creationId xmlns:p14="http://schemas.microsoft.com/office/powerpoint/2010/main" val="2755540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a:xfrm>
            <a:off x="847023" y="105243"/>
            <a:ext cx="11069053" cy="761031"/>
          </a:xfrm>
        </p:spPr>
        <p:txBody>
          <a:bodyPr>
            <a:normAutofit/>
          </a:bodyPr>
          <a:lstStyle/>
          <a:p>
            <a:pPr algn="ctr"/>
            <a:r>
              <a:rPr lang="tr-TR" sz="3600" b="1" dirty="0">
                <a:solidFill>
                  <a:srgbClr val="0000CC"/>
                </a:solidFill>
              </a:rPr>
              <a:t>YÖKAK Dereceli Değerlendirme Anahtarı ve Kullanımı</a:t>
            </a:r>
            <a:endParaRPr lang="tr-TR" sz="3600" dirty="0">
              <a:solidFill>
                <a:srgbClr val="0000CC"/>
              </a:solidFill>
            </a:endParaRPr>
          </a:p>
        </p:txBody>
      </p:sp>
      <p:sp>
        <p:nvSpPr>
          <p:cNvPr id="10" name="İçerik Yer Tutucusu 9"/>
          <p:cNvSpPr>
            <a:spLocks noGrp="1"/>
          </p:cNvSpPr>
          <p:nvPr>
            <p:ph idx="1"/>
          </p:nvPr>
        </p:nvSpPr>
        <p:spPr>
          <a:xfrm>
            <a:off x="510139" y="972153"/>
            <a:ext cx="11139994" cy="1669447"/>
          </a:xfrm>
        </p:spPr>
        <p:txBody>
          <a:bodyPr>
            <a:normAutofit lnSpcReduction="10000"/>
          </a:bodyPr>
          <a:lstStyle/>
          <a:p>
            <a:pPr lvl="0">
              <a:lnSpc>
                <a:spcPct val="100000"/>
              </a:lnSpc>
              <a:spcBef>
                <a:spcPts val="0"/>
              </a:spcBef>
            </a:pPr>
            <a:r>
              <a:rPr lang="tr-TR" dirty="0"/>
              <a:t>Alt ölçütlerin olgunluk düzeyinin değerlendirmesinde kullanılan YÖKAK Dereceli Değerlendirme Anahtarı 1-5 arasında derecelendirilen basamaklardan oluşmaktadır. </a:t>
            </a:r>
            <a:r>
              <a:rPr lang="tr-TR" b="1" dirty="0">
                <a:solidFill>
                  <a:srgbClr val="FF0000"/>
                </a:solidFill>
              </a:rPr>
              <a:t>Bir olgunluk düzeyine geçmek için önceki basamakların tamamlanması gerekir </a:t>
            </a:r>
            <a:r>
              <a:rPr lang="tr-TR" dirty="0"/>
              <a:t>(Şekil 2).</a:t>
            </a:r>
          </a:p>
          <a:p>
            <a:pPr>
              <a:lnSpc>
                <a:spcPct val="100000"/>
              </a:lnSpc>
              <a:spcBef>
                <a:spcPts val="0"/>
              </a:spcBef>
            </a:pPr>
            <a:endParaRPr lang="tr-TR" dirty="0"/>
          </a:p>
        </p:txBody>
      </p:sp>
      <p:sp>
        <p:nvSpPr>
          <p:cNvPr id="4" name="Veri Yer Tutucusu 3"/>
          <p:cNvSpPr>
            <a:spLocks noGrp="1"/>
          </p:cNvSpPr>
          <p:nvPr>
            <p:ph type="dt" sz="half" idx="10"/>
          </p:nvPr>
        </p:nvSpPr>
        <p:spPr/>
        <p:txBody>
          <a:bodyPr/>
          <a:lstStyle/>
          <a:p>
            <a:fld id="{F556A49E-B01C-483E-95B3-A0DCCDBF3DE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11</a:t>
            </a:fld>
            <a:endParaRPr lang="tr-TR"/>
          </a:p>
        </p:txBody>
      </p:sp>
      <p:pic>
        <p:nvPicPr>
          <p:cNvPr id="11" name="Resim 10"/>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777999" y="2897205"/>
            <a:ext cx="8839201" cy="3020995"/>
          </a:xfrm>
          <a:prstGeom prst="rect">
            <a:avLst/>
          </a:prstGeom>
        </p:spPr>
      </p:pic>
    </p:spTree>
    <p:extLst>
      <p:ext uri="{BB962C8B-B14F-4D97-AF65-F5344CB8AC3E}">
        <p14:creationId xmlns:p14="http://schemas.microsoft.com/office/powerpoint/2010/main" val="753450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5406" y="124495"/>
            <a:ext cx="10809171" cy="712904"/>
          </a:xfrm>
        </p:spPr>
        <p:txBody>
          <a:bodyPr>
            <a:normAutofit/>
          </a:bodyPr>
          <a:lstStyle/>
          <a:p>
            <a:pPr algn="ctr"/>
            <a:r>
              <a:rPr lang="tr-TR" sz="3600" b="1" dirty="0">
                <a:solidFill>
                  <a:srgbClr val="0000CC"/>
                </a:solidFill>
              </a:rPr>
              <a:t>YÖKAK Dereceli Değerlendirme Anahtarı ve Kullanımı</a:t>
            </a:r>
            <a:endParaRPr lang="tr-TR" sz="3600" dirty="0">
              <a:solidFill>
                <a:srgbClr val="0000CC"/>
              </a:solidFill>
            </a:endParaRPr>
          </a:p>
        </p:txBody>
      </p:sp>
      <p:sp>
        <p:nvSpPr>
          <p:cNvPr id="3" name="İçerik Yer Tutucusu 2"/>
          <p:cNvSpPr>
            <a:spLocks noGrp="1"/>
          </p:cNvSpPr>
          <p:nvPr>
            <p:ph idx="1"/>
          </p:nvPr>
        </p:nvSpPr>
        <p:spPr>
          <a:xfrm>
            <a:off x="385011" y="962526"/>
            <a:ext cx="11521440" cy="5111015"/>
          </a:xfrm>
        </p:spPr>
        <p:txBody>
          <a:bodyPr>
            <a:normAutofit/>
          </a:bodyPr>
          <a:lstStyle/>
          <a:p>
            <a:pPr lvl="0">
              <a:lnSpc>
                <a:spcPct val="120000"/>
              </a:lnSpc>
              <a:spcBef>
                <a:spcPts val="0"/>
              </a:spcBef>
            </a:pPr>
            <a:r>
              <a:rPr lang="tr-TR" sz="3200" dirty="0"/>
              <a:t>Bir alt ölçütte </a:t>
            </a:r>
            <a:r>
              <a:rPr lang="tr-TR" sz="3200" b="1" dirty="0">
                <a:solidFill>
                  <a:srgbClr val="FF0000"/>
                </a:solidFill>
              </a:rPr>
              <a:t>4 olgunluk seviyesine</a:t>
            </a:r>
            <a:r>
              <a:rPr lang="tr-TR" sz="3200" dirty="0"/>
              <a:t> karar verebilmek için;</a:t>
            </a:r>
          </a:p>
          <a:p>
            <a:pPr lvl="0">
              <a:lnSpc>
                <a:spcPct val="120000"/>
              </a:lnSpc>
              <a:spcBef>
                <a:spcPts val="0"/>
              </a:spcBef>
            </a:pPr>
            <a:endParaRPr lang="tr-TR" sz="3200" dirty="0"/>
          </a:p>
          <a:p>
            <a:pPr lvl="1">
              <a:lnSpc>
                <a:spcPct val="120000"/>
              </a:lnSpc>
              <a:spcBef>
                <a:spcPts val="0"/>
              </a:spcBef>
            </a:pPr>
            <a:r>
              <a:rPr lang="tr-TR" sz="3200" dirty="0"/>
              <a:t>Uygulamaların kurumun geneline yayılmış olması,</a:t>
            </a:r>
          </a:p>
          <a:p>
            <a:pPr lvl="1">
              <a:lnSpc>
                <a:spcPct val="120000"/>
              </a:lnSpc>
              <a:spcBef>
                <a:spcPts val="0"/>
              </a:spcBef>
            </a:pPr>
            <a:r>
              <a:rPr lang="tr-TR" sz="3200" dirty="0"/>
              <a:t>Uygulamalardan sonuç elde edilmiş olması,</a:t>
            </a:r>
          </a:p>
          <a:p>
            <a:pPr lvl="1">
              <a:lnSpc>
                <a:spcPct val="120000"/>
              </a:lnSpc>
              <a:spcBef>
                <a:spcPts val="0"/>
              </a:spcBef>
            </a:pPr>
            <a:r>
              <a:rPr lang="tr-TR" sz="3200" dirty="0"/>
              <a:t>Bu sonuçların izleniyor olması,</a:t>
            </a:r>
          </a:p>
          <a:p>
            <a:pPr lvl="1">
              <a:lnSpc>
                <a:spcPct val="120000"/>
              </a:lnSpc>
              <a:spcBef>
                <a:spcPts val="0"/>
              </a:spcBef>
            </a:pPr>
            <a:r>
              <a:rPr lang="tr-TR" sz="3200" dirty="0"/>
              <a:t>İzleme sonuçlarının ilgili paydaşlarla birlikte değerlendirilerek; uygulamaların iyileştiriliyor olması</a:t>
            </a:r>
          </a:p>
          <a:p>
            <a:pPr lvl="1">
              <a:lnSpc>
                <a:spcPct val="120000"/>
              </a:lnSpc>
              <a:spcBef>
                <a:spcPts val="0"/>
              </a:spcBef>
            </a:pPr>
            <a:r>
              <a:rPr lang="tr-TR" sz="3200" dirty="0"/>
              <a:t>Tüm bunların kanıtlarla desteklenmesi gerekmektedir.</a:t>
            </a:r>
          </a:p>
          <a:p>
            <a:pPr marL="0" indent="0">
              <a:lnSpc>
                <a:spcPct val="120000"/>
              </a:lnSpc>
              <a:spcBef>
                <a:spcPts val="0"/>
              </a:spcBef>
              <a:buNone/>
            </a:pPr>
            <a:endParaRPr lang="tr-TR" sz="3200" dirty="0"/>
          </a:p>
        </p:txBody>
      </p:sp>
      <p:sp>
        <p:nvSpPr>
          <p:cNvPr id="4" name="Veri Yer Tutucusu 3"/>
          <p:cNvSpPr>
            <a:spLocks noGrp="1"/>
          </p:cNvSpPr>
          <p:nvPr>
            <p:ph type="dt" sz="half" idx="10"/>
          </p:nvPr>
        </p:nvSpPr>
        <p:spPr/>
        <p:txBody>
          <a:bodyPr/>
          <a:lstStyle/>
          <a:p>
            <a:fld id="{D0756395-806D-4AD8-8076-BA4612F4592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12</a:t>
            </a:fld>
            <a:endParaRPr lang="tr-TR"/>
          </a:p>
        </p:txBody>
      </p:sp>
    </p:spTree>
    <p:extLst>
      <p:ext uri="{BB962C8B-B14F-4D97-AF65-F5344CB8AC3E}">
        <p14:creationId xmlns:p14="http://schemas.microsoft.com/office/powerpoint/2010/main" val="47563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5406" y="124495"/>
            <a:ext cx="10809171" cy="712904"/>
          </a:xfrm>
        </p:spPr>
        <p:txBody>
          <a:bodyPr>
            <a:normAutofit/>
          </a:bodyPr>
          <a:lstStyle/>
          <a:p>
            <a:pPr algn="ctr"/>
            <a:r>
              <a:rPr lang="tr-TR" sz="3600" b="1" dirty="0">
                <a:solidFill>
                  <a:srgbClr val="FF0000"/>
                </a:solidFill>
              </a:rPr>
              <a:t>YÖKAK Dereceli Değerlendirme Anahtarı ve Kullanımı</a:t>
            </a:r>
            <a:endParaRPr lang="tr-TR" sz="3600" dirty="0"/>
          </a:p>
        </p:txBody>
      </p:sp>
      <p:sp>
        <p:nvSpPr>
          <p:cNvPr id="3" name="İçerik Yer Tutucusu 2"/>
          <p:cNvSpPr>
            <a:spLocks noGrp="1"/>
          </p:cNvSpPr>
          <p:nvPr>
            <p:ph idx="1"/>
          </p:nvPr>
        </p:nvSpPr>
        <p:spPr>
          <a:xfrm>
            <a:off x="365759" y="1299410"/>
            <a:ext cx="11385974" cy="4627257"/>
          </a:xfrm>
        </p:spPr>
        <p:txBody>
          <a:bodyPr>
            <a:normAutofit lnSpcReduction="10000"/>
          </a:bodyPr>
          <a:lstStyle/>
          <a:p>
            <a:pPr lvl="0">
              <a:lnSpc>
                <a:spcPct val="120000"/>
              </a:lnSpc>
              <a:spcBef>
                <a:spcPts val="0"/>
              </a:spcBef>
            </a:pPr>
            <a:r>
              <a:rPr lang="tr-TR" dirty="0"/>
              <a:t>Bir alt ölçütte </a:t>
            </a:r>
            <a:r>
              <a:rPr lang="tr-TR" b="1" dirty="0">
                <a:solidFill>
                  <a:srgbClr val="FF0000"/>
                </a:solidFill>
              </a:rPr>
              <a:t>5 olgunluk seviyesine </a:t>
            </a:r>
            <a:r>
              <a:rPr lang="tr-TR" dirty="0"/>
              <a:t>karar verebilmek için ise yukarıda yer alan hususların yanı sıra; </a:t>
            </a:r>
          </a:p>
          <a:p>
            <a:pPr lvl="0">
              <a:lnSpc>
                <a:spcPct val="120000"/>
              </a:lnSpc>
              <a:spcBef>
                <a:spcPts val="0"/>
              </a:spcBef>
            </a:pPr>
            <a:endParaRPr lang="tr-TR" dirty="0"/>
          </a:p>
          <a:p>
            <a:pPr lvl="1">
              <a:lnSpc>
                <a:spcPct val="120000"/>
              </a:lnSpc>
              <a:spcBef>
                <a:spcPts val="0"/>
              </a:spcBef>
            </a:pPr>
            <a:r>
              <a:rPr lang="tr-TR" sz="2800" dirty="0"/>
              <a:t>Uygulamaların sistematikliğinin ve sürdürülebilirliğinin (PUKÖ çevriminin birkaç kez kapatılması),</a:t>
            </a:r>
          </a:p>
          <a:p>
            <a:pPr lvl="1">
              <a:lnSpc>
                <a:spcPct val="120000"/>
              </a:lnSpc>
              <a:spcBef>
                <a:spcPts val="0"/>
              </a:spcBef>
            </a:pPr>
            <a:r>
              <a:rPr lang="tr-TR" sz="2800" dirty="0"/>
              <a:t>Uygulamaların kurumun genelinde katkı sağladığının ve içselleştirildiğinin,</a:t>
            </a:r>
          </a:p>
          <a:p>
            <a:pPr lvl="1">
              <a:lnSpc>
                <a:spcPct val="120000"/>
              </a:lnSpc>
              <a:spcBef>
                <a:spcPts val="0"/>
              </a:spcBef>
            </a:pPr>
            <a:r>
              <a:rPr lang="tr-TR" sz="2800" dirty="0"/>
              <a:t>Örnek olabilme durumunun karşılandığının ispatlanması gerekmektedir (Bağımsız bir kurum ya da kuruluş tarafından bu durumun teyit edilmesi).</a:t>
            </a:r>
          </a:p>
        </p:txBody>
      </p:sp>
      <p:sp>
        <p:nvSpPr>
          <p:cNvPr id="4" name="Veri Yer Tutucusu 3"/>
          <p:cNvSpPr>
            <a:spLocks noGrp="1"/>
          </p:cNvSpPr>
          <p:nvPr>
            <p:ph type="dt" sz="half" idx="10"/>
          </p:nvPr>
        </p:nvSpPr>
        <p:spPr/>
        <p:txBody>
          <a:bodyPr/>
          <a:lstStyle/>
          <a:p>
            <a:fld id="{C1601A11-D745-4B51-878A-D3D07EF3557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13</a:t>
            </a:fld>
            <a:endParaRPr lang="tr-TR"/>
          </a:p>
        </p:txBody>
      </p:sp>
    </p:spTree>
    <p:extLst>
      <p:ext uri="{BB962C8B-B14F-4D97-AF65-F5344CB8AC3E}">
        <p14:creationId xmlns:p14="http://schemas.microsoft.com/office/powerpoint/2010/main" val="646156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0910" y="172620"/>
            <a:ext cx="10121766" cy="789907"/>
          </a:xfrm>
        </p:spPr>
        <p:txBody>
          <a:bodyPr/>
          <a:lstStyle/>
          <a:p>
            <a:pPr algn="ctr"/>
            <a:r>
              <a:rPr lang="tr-TR" b="1" dirty="0">
                <a:solidFill>
                  <a:srgbClr val="FF0000"/>
                </a:solidFill>
              </a:rPr>
              <a:t>KİDR Hazırlanması ve Yazımı</a:t>
            </a:r>
          </a:p>
        </p:txBody>
      </p:sp>
      <p:sp>
        <p:nvSpPr>
          <p:cNvPr id="3" name="İçerik Yer Tutucusu 2"/>
          <p:cNvSpPr>
            <a:spLocks noGrp="1"/>
          </p:cNvSpPr>
          <p:nvPr>
            <p:ph idx="1"/>
          </p:nvPr>
        </p:nvSpPr>
        <p:spPr>
          <a:xfrm>
            <a:off x="567267" y="1126067"/>
            <a:ext cx="11329558" cy="5322858"/>
          </a:xfrm>
        </p:spPr>
        <p:txBody>
          <a:bodyPr>
            <a:normAutofit/>
          </a:bodyPr>
          <a:lstStyle/>
          <a:p>
            <a:pPr lvl="0">
              <a:lnSpc>
                <a:spcPct val="100000"/>
              </a:lnSpc>
              <a:spcBef>
                <a:spcPts val="0"/>
              </a:spcBef>
            </a:pPr>
            <a:r>
              <a:rPr lang="tr-TR" dirty="0"/>
              <a:t>Kılavuzda ölçütlerin karşılanma düzeyine ilişkin hangi kanıtların beklendiği her alt ölçüt altında bulunan </a:t>
            </a:r>
            <a:r>
              <a:rPr lang="tr-TR" i="1" dirty="0"/>
              <a:t>“</a:t>
            </a:r>
            <a:r>
              <a:rPr lang="tr-TR" b="1" i="1" dirty="0">
                <a:solidFill>
                  <a:srgbClr val="FF0000"/>
                </a:solidFill>
              </a:rPr>
              <a:t>örnek kanıtlar”</a:t>
            </a:r>
            <a:r>
              <a:rPr lang="tr-TR" b="1" dirty="0">
                <a:solidFill>
                  <a:srgbClr val="FF0000"/>
                </a:solidFill>
              </a:rPr>
              <a:t> </a:t>
            </a:r>
            <a:r>
              <a:rPr lang="tr-TR" dirty="0"/>
              <a:t>bölümünde yer almaktadır.</a:t>
            </a:r>
          </a:p>
          <a:p>
            <a:pPr lvl="0">
              <a:lnSpc>
                <a:spcPct val="100000"/>
              </a:lnSpc>
              <a:spcBef>
                <a:spcPts val="0"/>
              </a:spcBef>
            </a:pPr>
            <a:endParaRPr lang="tr-TR" dirty="0"/>
          </a:p>
          <a:p>
            <a:pPr lvl="0">
              <a:lnSpc>
                <a:spcPct val="100000"/>
              </a:lnSpc>
              <a:spcBef>
                <a:spcPts val="0"/>
              </a:spcBef>
            </a:pPr>
            <a:r>
              <a:rPr lang="tr-TR" dirty="0">
                <a:solidFill>
                  <a:srgbClr val="FF0000"/>
                </a:solidFill>
              </a:rPr>
              <a:t>Sunulan kanıtlar rapor içeriği ve seçilen olgunluk düzeyiyle tutarlı olmalı</a:t>
            </a:r>
            <a:r>
              <a:rPr lang="tr-TR" dirty="0"/>
              <a:t>; aynı zamanda yapılan açıklamaları destekleyecek şekilde çeşitlendirilmelidir. </a:t>
            </a:r>
          </a:p>
          <a:p>
            <a:pPr lvl="0">
              <a:lnSpc>
                <a:spcPct val="100000"/>
              </a:lnSpc>
              <a:spcBef>
                <a:spcPts val="0"/>
              </a:spcBef>
            </a:pPr>
            <a:endParaRPr lang="tr-TR" dirty="0"/>
          </a:p>
          <a:p>
            <a:pPr lvl="0">
              <a:lnSpc>
                <a:spcPct val="100000"/>
              </a:lnSpc>
              <a:spcBef>
                <a:spcPts val="0"/>
              </a:spcBef>
            </a:pPr>
            <a:r>
              <a:rPr lang="tr-TR" dirty="0"/>
              <a:t>Bazı durumlarda bir bilgi, belge veya doküman birden çok ölçütün/alt ölçütün kanıtı olabilir. Bu durumda bilgi, </a:t>
            </a:r>
            <a:r>
              <a:rPr lang="tr-TR" dirty="0">
                <a:solidFill>
                  <a:srgbClr val="FF0000"/>
                </a:solidFill>
              </a:rPr>
              <a:t>belge veya dokümanın yalnızca ilgili bölümlerine atıf yapılmalıdır.</a:t>
            </a:r>
          </a:p>
        </p:txBody>
      </p:sp>
      <p:sp>
        <p:nvSpPr>
          <p:cNvPr id="4" name="Veri Yer Tutucusu 3"/>
          <p:cNvSpPr>
            <a:spLocks noGrp="1"/>
          </p:cNvSpPr>
          <p:nvPr>
            <p:ph type="dt" sz="half" idx="10"/>
          </p:nvPr>
        </p:nvSpPr>
        <p:spPr/>
        <p:txBody>
          <a:bodyPr/>
          <a:lstStyle/>
          <a:p>
            <a:fld id="{F25D9A90-24FA-4456-A596-8A0011DCBD6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14</a:t>
            </a:fld>
            <a:endParaRPr lang="tr-TR"/>
          </a:p>
        </p:txBody>
      </p:sp>
    </p:spTree>
    <p:extLst>
      <p:ext uri="{BB962C8B-B14F-4D97-AF65-F5344CB8AC3E}">
        <p14:creationId xmlns:p14="http://schemas.microsoft.com/office/powerpoint/2010/main" val="4076832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0910" y="172620"/>
            <a:ext cx="10121766" cy="789907"/>
          </a:xfrm>
        </p:spPr>
        <p:txBody>
          <a:bodyPr/>
          <a:lstStyle/>
          <a:p>
            <a:pPr algn="ctr"/>
            <a:r>
              <a:rPr lang="tr-TR" b="1" dirty="0">
                <a:solidFill>
                  <a:srgbClr val="FF0000"/>
                </a:solidFill>
              </a:rPr>
              <a:t>KİDR Hazırlanması ve Yazımı</a:t>
            </a:r>
          </a:p>
        </p:txBody>
      </p:sp>
      <p:sp>
        <p:nvSpPr>
          <p:cNvPr id="3" name="İçerik Yer Tutucusu 2"/>
          <p:cNvSpPr>
            <a:spLocks noGrp="1"/>
          </p:cNvSpPr>
          <p:nvPr>
            <p:ph idx="1"/>
          </p:nvPr>
        </p:nvSpPr>
        <p:spPr>
          <a:xfrm>
            <a:off x="618068" y="1007533"/>
            <a:ext cx="11015132" cy="4910667"/>
          </a:xfrm>
        </p:spPr>
        <p:txBody>
          <a:bodyPr>
            <a:normAutofit fontScale="92500" lnSpcReduction="10000"/>
          </a:bodyPr>
          <a:lstStyle/>
          <a:p>
            <a:pPr lvl="0">
              <a:lnSpc>
                <a:spcPct val="110000"/>
              </a:lnSpc>
              <a:spcBef>
                <a:spcPts val="0"/>
              </a:spcBef>
            </a:pPr>
            <a:r>
              <a:rPr lang="tr-TR" dirty="0"/>
              <a:t>Kurum hakkındaki genel bilgiler ile kurumun kalite güvencesi sistemi, eğitim ve öğretim, araştırma ve geliştirme, toplumsal katkı ve yönetim sistemiyle ilgili bilgilere ilk yıl raporunda yer verildikten sonra izleyen yıllarda benzer bilgilerin yeniden verilmesine gerek yoktur. </a:t>
            </a:r>
          </a:p>
          <a:p>
            <a:pPr lvl="0">
              <a:lnSpc>
                <a:spcPct val="110000"/>
              </a:lnSpc>
              <a:spcBef>
                <a:spcPts val="0"/>
              </a:spcBef>
            </a:pPr>
            <a:endParaRPr lang="tr-TR" dirty="0"/>
          </a:p>
          <a:p>
            <a:pPr lvl="0">
              <a:lnSpc>
                <a:spcPct val="110000"/>
              </a:lnSpc>
              <a:spcBef>
                <a:spcPts val="0"/>
              </a:spcBef>
            </a:pPr>
            <a:r>
              <a:rPr lang="tr-TR" dirty="0"/>
              <a:t>Yalnızca değişen/geliştirilen yönlere ve ilerleme kaydedilemeyen noktalara ilişkin açıklamalara yer verilmesi beklenmektedir. </a:t>
            </a:r>
          </a:p>
          <a:p>
            <a:pPr lvl="0">
              <a:lnSpc>
                <a:spcPct val="110000"/>
              </a:lnSpc>
              <a:spcBef>
                <a:spcPts val="0"/>
              </a:spcBef>
            </a:pPr>
            <a:endParaRPr lang="tr-TR" dirty="0"/>
          </a:p>
          <a:p>
            <a:pPr lvl="0">
              <a:lnSpc>
                <a:spcPct val="110000"/>
              </a:lnSpc>
              <a:spcBef>
                <a:spcPts val="0"/>
              </a:spcBef>
            </a:pPr>
            <a:r>
              <a:rPr lang="tr-TR" dirty="0"/>
              <a:t>Kurum, dış değerlendirme programına dâhil olmuş ise </a:t>
            </a:r>
            <a:r>
              <a:rPr lang="tr-TR" b="1" dirty="0">
                <a:solidFill>
                  <a:srgbClr val="FF0000"/>
                </a:solidFill>
              </a:rPr>
              <a:t>KGBR/KAR/İzleme Raporu’nda </a:t>
            </a:r>
            <a:r>
              <a:rPr lang="tr-TR" dirty="0"/>
              <a:t>yer alan geri bildirimler kapsamında gerçekleştirilen iyileştirme faaliyetlerine, bu kapsamdaki somut iyileştirme sonuçlarına ve ilerleme kaydedilemeyen noktalar ile bunların nedenlerine yer verilmelidir.</a:t>
            </a:r>
          </a:p>
        </p:txBody>
      </p:sp>
      <p:sp>
        <p:nvSpPr>
          <p:cNvPr id="4" name="Veri Yer Tutucusu 3"/>
          <p:cNvSpPr>
            <a:spLocks noGrp="1"/>
          </p:cNvSpPr>
          <p:nvPr>
            <p:ph type="dt" sz="half" idx="10"/>
          </p:nvPr>
        </p:nvSpPr>
        <p:spPr/>
        <p:txBody>
          <a:bodyPr/>
          <a:lstStyle/>
          <a:p>
            <a:fld id="{046EDDE2-02A1-4643-A24F-D1B1A9F66BC7}"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15</a:t>
            </a:fld>
            <a:endParaRPr lang="tr-TR"/>
          </a:p>
        </p:txBody>
      </p:sp>
    </p:spTree>
    <p:extLst>
      <p:ext uri="{BB962C8B-B14F-4D97-AF65-F5344CB8AC3E}">
        <p14:creationId xmlns:p14="http://schemas.microsoft.com/office/powerpoint/2010/main" val="2702185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47536" y="172620"/>
            <a:ext cx="10035139" cy="578151"/>
          </a:xfrm>
        </p:spPr>
        <p:txBody>
          <a:bodyPr>
            <a:normAutofit fontScale="90000"/>
          </a:bodyPr>
          <a:lstStyle/>
          <a:p>
            <a:pPr algn="ctr"/>
            <a:r>
              <a:rPr lang="tr-TR" b="1" dirty="0">
                <a:solidFill>
                  <a:srgbClr val="FF0000"/>
                </a:solidFill>
              </a:rPr>
              <a:t>KİDR Hazırlanması ve Yazımı</a:t>
            </a:r>
          </a:p>
        </p:txBody>
      </p:sp>
      <p:sp>
        <p:nvSpPr>
          <p:cNvPr id="3" name="İçerik Yer Tutucusu 2"/>
          <p:cNvSpPr>
            <a:spLocks noGrp="1"/>
          </p:cNvSpPr>
          <p:nvPr>
            <p:ph idx="1"/>
          </p:nvPr>
        </p:nvSpPr>
        <p:spPr>
          <a:xfrm>
            <a:off x="500513" y="1320800"/>
            <a:ext cx="11234287" cy="4714240"/>
          </a:xfrm>
        </p:spPr>
        <p:txBody>
          <a:bodyPr>
            <a:normAutofit/>
          </a:bodyPr>
          <a:lstStyle/>
          <a:p>
            <a:pPr lvl="0" algn="just">
              <a:lnSpc>
                <a:spcPct val="100000"/>
              </a:lnSpc>
              <a:spcBef>
                <a:spcPts val="0"/>
              </a:spcBef>
            </a:pPr>
            <a:r>
              <a:rPr lang="tr-TR" dirty="0"/>
              <a:t>KİDR hazırlanırken kılavuzda yer alan hususlara ilişkin </a:t>
            </a:r>
            <a:r>
              <a:rPr lang="tr-TR" i="1" dirty="0"/>
              <a:t>“</a:t>
            </a:r>
            <a:r>
              <a:rPr lang="tr-TR" b="1" i="1" dirty="0">
                <a:solidFill>
                  <a:srgbClr val="FF0000"/>
                </a:solidFill>
              </a:rPr>
              <a:t>bu husus kurumumuzda mevcuttur”</a:t>
            </a:r>
            <a:r>
              <a:rPr lang="tr-TR" b="1" dirty="0">
                <a:solidFill>
                  <a:srgbClr val="FF0000"/>
                </a:solidFill>
              </a:rPr>
              <a:t>, </a:t>
            </a:r>
            <a:r>
              <a:rPr lang="tr-TR" b="1" i="1" dirty="0">
                <a:solidFill>
                  <a:srgbClr val="FF0000"/>
                </a:solidFill>
              </a:rPr>
              <a:t>“bu hususa ilişkin uygulama bulunmaktadır”</a:t>
            </a:r>
            <a:r>
              <a:rPr lang="tr-TR" b="1" dirty="0">
                <a:solidFill>
                  <a:srgbClr val="FF0000"/>
                </a:solidFill>
              </a:rPr>
              <a:t>, </a:t>
            </a:r>
            <a:r>
              <a:rPr lang="tr-TR" b="1" i="1" dirty="0">
                <a:solidFill>
                  <a:srgbClr val="FF0000"/>
                </a:solidFill>
              </a:rPr>
              <a:t>“kurumumuzda söz konusu sistem bulunmaktadır”</a:t>
            </a:r>
            <a:r>
              <a:rPr lang="tr-TR" b="1" dirty="0">
                <a:solidFill>
                  <a:srgbClr val="FF0000"/>
                </a:solidFill>
              </a:rPr>
              <a:t> </a:t>
            </a:r>
            <a:r>
              <a:rPr lang="tr-TR" dirty="0"/>
              <a:t>şeklinde kısa cevaplar vermek yerine, ilgili sürecin kurumda </a:t>
            </a:r>
            <a:r>
              <a:rPr lang="tr-TR" b="1" dirty="0">
                <a:solidFill>
                  <a:srgbClr val="0000CC"/>
                </a:solidFill>
              </a:rPr>
              <a:t>nasıl işlediğine ve yönetildiğine </a:t>
            </a:r>
            <a:r>
              <a:rPr lang="tr-TR" dirty="0"/>
              <a:t>ilişkin ayrıntıya yer verecek şekilde bir yöntemin izlenmesi beklenmektedir. </a:t>
            </a:r>
          </a:p>
          <a:p>
            <a:pPr lvl="0" algn="just">
              <a:lnSpc>
                <a:spcPct val="100000"/>
              </a:lnSpc>
              <a:spcBef>
                <a:spcPts val="0"/>
              </a:spcBef>
            </a:pPr>
            <a:endParaRPr lang="tr-TR" dirty="0"/>
          </a:p>
          <a:p>
            <a:pPr lvl="0" algn="just">
              <a:lnSpc>
                <a:spcPct val="100000"/>
              </a:lnSpc>
              <a:spcBef>
                <a:spcPts val="0"/>
              </a:spcBef>
            </a:pPr>
            <a:r>
              <a:rPr lang="tr-TR" dirty="0"/>
              <a:t>Ayrıca kılavuzda yer alan hususlar dışında dikkat çekilmek istenen kuruma özgü durumlar söz konusu ise bunlara da raporda yer verilebileceği unutulmamalıdır.</a:t>
            </a:r>
          </a:p>
        </p:txBody>
      </p:sp>
      <p:sp>
        <p:nvSpPr>
          <p:cNvPr id="4" name="Veri Yer Tutucusu 3"/>
          <p:cNvSpPr>
            <a:spLocks noGrp="1"/>
          </p:cNvSpPr>
          <p:nvPr>
            <p:ph type="dt" sz="half" idx="10"/>
          </p:nvPr>
        </p:nvSpPr>
        <p:spPr/>
        <p:txBody>
          <a:bodyPr/>
          <a:lstStyle/>
          <a:p>
            <a:fld id="{B578B58A-C22F-40C0-A56C-53D2E3B66177}"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16</a:t>
            </a:fld>
            <a:endParaRPr lang="tr-TR"/>
          </a:p>
        </p:txBody>
      </p:sp>
      <p:sp>
        <p:nvSpPr>
          <p:cNvPr id="7" name="Akış Çizelgesi: Toplam Birleşimi 6"/>
          <p:cNvSpPr/>
          <p:nvPr/>
        </p:nvSpPr>
        <p:spPr>
          <a:xfrm>
            <a:off x="9105498" y="6333422"/>
            <a:ext cx="256513" cy="372017"/>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248498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8" name="Straight Connector 67">
            <a:extLst>
              <a:ext uri="{FF2B5EF4-FFF2-40B4-BE49-F238E27FC236}">
                <a16:creationId xmlns:a16="http://schemas.microsoft.com/office/drawing/2014/main" id="{79DC20EC-EBC0-4B08-ABAA-C8534D7FD8C4}"/>
              </a:ext>
            </a:extLst>
          </p:cNvPr>
          <p:cNvCxnSpPr>
            <a:cxnSpLocks/>
          </p:cNvCxnSpPr>
          <p:nvPr/>
        </p:nvCxnSpPr>
        <p:spPr>
          <a:xfrm flipV="1">
            <a:off x="1431655" y="2012412"/>
            <a:ext cx="0" cy="2165945"/>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62B5EED7-A7A3-46CC-AFC6-C8896B751C20}"/>
              </a:ext>
            </a:extLst>
          </p:cNvPr>
          <p:cNvSpPr/>
          <p:nvPr/>
        </p:nvSpPr>
        <p:spPr>
          <a:xfrm>
            <a:off x="1083329" y="3992179"/>
            <a:ext cx="664090" cy="699792"/>
          </a:xfrm>
          <a:prstGeom prst="ellipse">
            <a:avLst/>
          </a:prstGeom>
          <a:solidFill>
            <a:srgbClr val="377DFF"/>
          </a:solidFill>
          <a:ln w="50800" cmpd="dbl">
            <a:solidFill>
              <a:srgbClr val="377D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01</a:t>
            </a:r>
            <a:endParaRPr lang="en-US" sz="1600" dirty="0">
              <a:latin typeface="CamberW04-Bold" panose="01000000000000000000" pitchFamily="2" charset="-94"/>
            </a:endParaRPr>
          </a:p>
        </p:txBody>
      </p:sp>
      <p:grpSp>
        <p:nvGrpSpPr>
          <p:cNvPr id="101" name="Group 100">
            <a:extLst>
              <a:ext uri="{FF2B5EF4-FFF2-40B4-BE49-F238E27FC236}">
                <a16:creationId xmlns:a16="http://schemas.microsoft.com/office/drawing/2014/main" id="{78790BA1-DEA4-4CFA-96FB-23CB615B0070}"/>
              </a:ext>
            </a:extLst>
          </p:cNvPr>
          <p:cNvGrpSpPr/>
          <p:nvPr/>
        </p:nvGrpSpPr>
        <p:grpSpPr>
          <a:xfrm>
            <a:off x="1332566" y="2009717"/>
            <a:ext cx="595119" cy="818149"/>
            <a:chOff x="2607171" y="3994338"/>
            <a:chExt cx="1190549" cy="1132681"/>
          </a:xfrm>
        </p:grpSpPr>
        <p:sp>
          <p:nvSpPr>
            <p:cNvPr id="70" name="TextBox 69">
              <a:extLst>
                <a:ext uri="{FF2B5EF4-FFF2-40B4-BE49-F238E27FC236}">
                  <a16:creationId xmlns:a16="http://schemas.microsoft.com/office/drawing/2014/main" id="{49071C39-916B-4301-8AE2-018EFA6F2767}"/>
                </a:ext>
              </a:extLst>
            </p:cNvPr>
            <p:cNvSpPr txBox="1"/>
            <p:nvPr/>
          </p:nvSpPr>
          <p:spPr>
            <a:xfrm>
              <a:off x="2607171" y="4120451"/>
              <a:ext cx="800429" cy="1006568"/>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71" name="TextBox 70">
              <a:extLst>
                <a:ext uri="{FF2B5EF4-FFF2-40B4-BE49-F238E27FC236}">
                  <a16:creationId xmlns:a16="http://schemas.microsoft.com/office/drawing/2014/main" id="{4B11D06B-A480-4AC1-A8F2-50CD84BE13F4}"/>
                </a:ext>
              </a:extLst>
            </p:cNvPr>
            <p:cNvSpPr txBox="1"/>
            <p:nvPr/>
          </p:nvSpPr>
          <p:spPr>
            <a:xfrm>
              <a:off x="2874149" y="3994338"/>
              <a:ext cx="923571" cy="1127530"/>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%80</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cxnSp>
        <p:nvCxnSpPr>
          <p:cNvPr id="74" name="Straight Connector 73">
            <a:extLst>
              <a:ext uri="{FF2B5EF4-FFF2-40B4-BE49-F238E27FC236}">
                <a16:creationId xmlns:a16="http://schemas.microsoft.com/office/drawing/2014/main" id="{2D92D34B-655F-4924-BC5A-FE8AB746EE7D}"/>
              </a:ext>
            </a:extLst>
          </p:cNvPr>
          <p:cNvCxnSpPr>
            <a:cxnSpLocks/>
          </p:cNvCxnSpPr>
          <p:nvPr/>
        </p:nvCxnSpPr>
        <p:spPr>
          <a:xfrm flipH="1" flipV="1">
            <a:off x="2833737" y="1815773"/>
            <a:ext cx="37448" cy="3732286"/>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38C62F4E-7B70-4AA1-8EBE-DA5CE71DB392}"/>
              </a:ext>
            </a:extLst>
          </p:cNvPr>
          <p:cNvCxnSpPr>
            <a:cxnSpLocks/>
          </p:cNvCxnSpPr>
          <p:nvPr/>
        </p:nvCxnSpPr>
        <p:spPr>
          <a:xfrm flipV="1">
            <a:off x="4344484" y="1789048"/>
            <a:ext cx="0" cy="2232535"/>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52EF8399-DAAF-46D8-A5C8-7527A407F44D}"/>
              </a:ext>
            </a:extLst>
          </p:cNvPr>
          <p:cNvSpPr txBox="1"/>
          <p:nvPr/>
        </p:nvSpPr>
        <p:spPr>
          <a:xfrm>
            <a:off x="346509" y="4738504"/>
            <a:ext cx="2006535" cy="1015663"/>
          </a:xfrm>
          <a:prstGeom prst="rect">
            <a:avLst/>
          </a:prstGeom>
          <a:noFill/>
        </p:spPr>
        <p:txBody>
          <a:bodyPr wrap="square" rtlCol="0">
            <a:spAutoFit/>
          </a:bodyPr>
          <a:lstStyle/>
          <a:p>
            <a:pPr algn="ctr" defTabSz="228462"/>
            <a:r>
              <a:rPr lang="en-US" sz="1000" dirty="0" err="1">
                <a:solidFill>
                  <a:schemeClr val="tx1">
                    <a:lumMod val="95000"/>
                    <a:lumOff val="5000"/>
                  </a:schemeClr>
                </a:solidFill>
                <a:latin typeface="CamberW04-Regular" panose="01000000000000000000" pitchFamily="2" charset="-94"/>
              </a:rPr>
              <a:t>Gerçekleştirilemeyen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iyileştirmelerin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nedenlerinin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irdelenmemesi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Süre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kaynak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yetersizliği</a:t>
            </a:r>
            <a:r>
              <a:rPr lang="en-US" sz="1000" dirty="0">
                <a:solidFill>
                  <a:schemeClr val="tx1">
                    <a:lumMod val="95000"/>
                    <a:lumOff val="5000"/>
                  </a:schemeClr>
                </a:solidFill>
                <a:latin typeface="CamberW04-Regular" panose="01000000000000000000" pitchFamily="2" charset="-94"/>
              </a:rPr>
              <a:t>...</a:t>
            </a:r>
            <a:r>
              <a:rPr lang="en-US" sz="1000" dirty="0" err="1">
                <a:solidFill>
                  <a:schemeClr val="tx1">
                    <a:lumMod val="95000"/>
                    <a:lumOff val="5000"/>
                  </a:schemeClr>
                </a:solidFill>
                <a:latin typeface="CamberW04-Regular" panose="01000000000000000000" pitchFamily="2" charset="-94"/>
              </a:rPr>
              <a:t>vb</a:t>
            </a:r>
            <a:r>
              <a:rPr lang="en-US" sz="1000" dirty="0">
                <a:solidFill>
                  <a:schemeClr val="tx1">
                    <a:lumMod val="95000"/>
                    <a:lumOff val="5000"/>
                  </a:schemeClr>
                </a:solidFill>
                <a:latin typeface="CamberW04-Regular" panose="01000000000000000000" pitchFamily="2" charset="-94"/>
              </a:rPr>
              <a:t>)</a:t>
            </a:r>
          </a:p>
        </p:txBody>
      </p:sp>
      <p:sp>
        <p:nvSpPr>
          <p:cNvPr id="90" name="TextBox 89">
            <a:extLst>
              <a:ext uri="{FF2B5EF4-FFF2-40B4-BE49-F238E27FC236}">
                <a16:creationId xmlns:a16="http://schemas.microsoft.com/office/drawing/2014/main" id="{F9D79441-8548-4126-8877-2C3FB55170D9}"/>
              </a:ext>
            </a:extLst>
          </p:cNvPr>
          <p:cNvSpPr txBox="1"/>
          <p:nvPr/>
        </p:nvSpPr>
        <p:spPr>
          <a:xfrm>
            <a:off x="2069432" y="5740437"/>
            <a:ext cx="1625712" cy="1061829"/>
          </a:xfrm>
          <a:prstGeom prst="rect">
            <a:avLst/>
          </a:prstGeom>
          <a:noFill/>
        </p:spPr>
        <p:txBody>
          <a:bodyPr wrap="square" rtlCol="0">
            <a:spAutoFit/>
          </a:bodyPr>
          <a:lstStyle/>
          <a:p>
            <a:pPr algn="ctr" defTabSz="228462"/>
            <a:r>
              <a:rPr lang="en-US" sz="1050" dirty="0" err="1">
                <a:solidFill>
                  <a:schemeClr val="tx1">
                    <a:lumMod val="95000"/>
                    <a:lumOff val="5000"/>
                  </a:schemeClr>
                </a:solidFill>
                <a:latin typeface="CamberW04-Regular" panose="01000000000000000000" pitchFamily="2" charset="-94"/>
              </a:rPr>
              <a:t>İç</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değerlendirme</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çalışmalarına</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ilişkin</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kapsayıcılık</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ve</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katılımcılığın</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zayıf</a:t>
            </a:r>
            <a:r>
              <a:rPr lang="en-US" sz="1050" dirty="0">
                <a:solidFill>
                  <a:schemeClr val="tx1">
                    <a:lumMod val="95000"/>
                    <a:lumOff val="5000"/>
                  </a:schemeClr>
                </a:solidFill>
                <a:latin typeface="CamberW04-Regular" panose="01000000000000000000" pitchFamily="2" charset="-94"/>
              </a:rPr>
              <a:t> </a:t>
            </a:r>
            <a:r>
              <a:rPr lang="en-US" sz="1050" dirty="0" err="1">
                <a:solidFill>
                  <a:schemeClr val="tx1">
                    <a:lumMod val="95000"/>
                    <a:lumOff val="5000"/>
                  </a:schemeClr>
                </a:solidFill>
                <a:latin typeface="CamberW04-Regular" panose="01000000000000000000" pitchFamily="2" charset="-94"/>
              </a:rPr>
              <a:t>olması</a:t>
            </a:r>
            <a:endParaRPr lang="en-US" sz="1050" dirty="0">
              <a:solidFill>
                <a:schemeClr val="tx1">
                  <a:lumMod val="95000"/>
                  <a:lumOff val="5000"/>
                </a:schemeClr>
              </a:solidFill>
              <a:latin typeface="CamberW04-Regular" panose="01000000000000000000" pitchFamily="2" charset="-94"/>
            </a:endParaRPr>
          </a:p>
        </p:txBody>
      </p:sp>
      <p:sp>
        <p:nvSpPr>
          <p:cNvPr id="91" name="TextBox 90">
            <a:extLst>
              <a:ext uri="{FF2B5EF4-FFF2-40B4-BE49-F238E27FC236}">
                <a16:creationId xmlns:a16="http://schemas.microsoft.com/office/drawing/2014/main" id="{D4153816-82BB-4656-BD31-82604716A7A0}"/>
              </a:ext>
            </a:extLst>
          </p:cNvPr>
          <p:cNvSpPr txBox="1"/>
          <p:nvPr/>
        </p:nvSpPr>
        <p:spPr>
          <a:xfrm>
            <a:off x="3675666" y="4453784"/>
            <a:ext cx="1491156" cy="707886"/>
          </a:xfrm>
          <a:prstGeom prst="rect">
            <a:avLst/>
          </a:prstGeom>
          <a:noFill/>
        </p:spPr>
        <p:txBody>
          <a:bodyPr wrap="square" rtlCol="0">
            <a:spAutoFit/>
          </a:bodyPr>
          <a:lstStyle/>
          <a:p>
            <a:pPr algn="ctr"/>
            <a:r>
              <a:rPr lang="en-US" sz="1000" dirty="0" err="1">
                <a:solidFill>
                  <a:schemeClr val="tx1">
                    <a:lumMod val="95000"/>
                    <a:lumOff val="5000"/>
                  </a:schemeClr>
                </a:solidFill>
                <a:latin typeface="CamberW04-Regular" panose="01000000000000000000" pitchFamily="2" charset="-94"/>
              </a:rPr>
              <a:t>Gerçekleşen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iyileştirmeler</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hakkında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yeterli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bilgi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bulunmaması</a:t>
            </a:r>
            <a:endParaRPr lang="en-US" sz="1000" dirty="0">
              <a:solidFill>
                <a:schemeClr val="tx1">
                  <a:lumMod val="95000"/>
                  <a:lumOff val="5000"/>
                </a:schemeClr>
              </a:solidFill>
              <a:latin typeface="CamberW04-Regular" panose="01000000000000000000" pitchFamily="2" charset="-94"/>
            </a:endParaRPr>
          </a:p>
        </p:txBody>
      </p:sp>
      <p:cxnSp>
        <p:nvCxnSpPr>
          <p:cNvPr id="29" name="Straight Connector 67">
            <a:extLst>
              <a:ext uri="{FF2B5EF4-FFF2-40B4-BE49-F238E27FC236}">
                <a16:creationId xmlns:a16="http://schemas.microsoft.com/office/drawing/2014/main" id="{70030FCF-3BD4-4BBE-82E4-57F6CA618813}"/>
              </a:ext>
            </a:extLst>
          </p:cNvPr>
          <p:cNvCxnSpPr>
            <a:cxnSpLocks/>
          </p:cNvCxnSpPr>
          <p:nvPr/>
        </p:nvCxnSpPr>
        <p:spPr>
          <a:xfrm flipV="1">
            <a:off x="5757784" y="1397528"/>
            <a:ext cx="13255" cy="3841958"/>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cxnSp>
        <p:nvCxnSpPr>
          <p:cNvPr id="34" name="Straight Connector 73">
            <a:extLst>
              <a:ext uri="{FF2B5EF4-FFF2-40B4-BE49-F238E27FC236}">
                <a16:creationId xmlns:a16="http://schemas.microsoft.com/office/drawing/2014/main" id="{CF85E582-83FA-4683-95F2-A3C61B6C15AB}"/>
              </a:ext>
            </a:extLst>
          </p:cNvPr>
          <p:cNvCxnSpPr>
            <a:cxnSpLocks/>
          </p:cNvCxnSpPr>
          <p:nvPr/>
        </p:nvCxnSpPr>
        <p:spPr>
          <a:xfrm flipV="1">
            <a:off x="7491615" y="1638093"/>
            <a:ext cx="0" cy="3581814"/>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cxnSp>
        <p:nvCxnSpPr>
          <p:cNvPr id="38" name="Straight Connector 67">
            <a:extLst>
              <a:ext uri="{FF2B5EF4-FFF2-40B4-BE49-F238E27FC236}">
                <a16:creationId xmlns:a16="http://schemas.microsoft.com/office/drawing/2014/main" id="{97175FF7-FC3E-49B9-BD4F-427F0C276770}"/>
              </a:ext>
            </a:extLst>
          </p:cNvPr>
          <p:cNvCxnSpPr>
            <a:cxnSpLocks/>
          </p:cNvCxnSpPr>
          <p:nvPr/>
        </p:nvCxnSpPr>
        <p:spPr>
          <a:xfrm flipV="1">
            <a:off x="9056876" y="1513815"/>
            <a:ext cx="0" cy="2165945"/>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cxnSp>
        <p:nvCxnSpPr>
          <p:cNvPr id="43" name="Straight Connector 73">
            <a:extLst>
              <a:ext uri="{FF2B5EF4-FFF2-40B4-BE49-F238E27FC236}">
                <a16:creationId xmlns:a16="http://schemas.microsoft.com/office/drawing/2014/main" id="{C3D26CE6-006C-47E9-87F2-2F99245017B5}"/>
              </a:ext>
            </a:extLst>
          </p:cNvPr>
          <p:cNvCxnSpPr>
            <a:cxnSpLocks/>
          </p:cNvCxnSpPr>
          <p:nvPr/>
        </p:nvCxnSpPr>
        <p:spPr>
          <a:xfrm flipV="1">
            <a:off x="10867479" y="1729584"/>
            <a:ext cx="0" cy="3056541"/>
          </a:xfrm>
          <a:prstGeom prst="line">
            <a:avLst/>
          </a:prstGeom>
          <a:ln>
            <a:tailEnd type="oval" w="lg" len="lg"/>
          </a:ln>
        </p:spPr>
        <p:style>
          <a:lnRef idx="1">
            <a:schemeClr val="accent1"/>
          </a:lnRef>
          <a:fillRef idx="0">
            <a:schemeClr val="accent1"/>
          </a:fillRef>
          <a:effectRef idx="0">
            <a:schemeClr val="accent1"/>
          </a:effectRef>
          <a:fontRef idx="minor">
            <a:schemeClr val="tx1"/>
          </a:fontRef>
        </p:style>
      </p:cxnSp>
      <p:sp>
        <p:nvSpPr>
          <p:cNvPr id="61" name="TextBox 90">
            <a:extLst>
              <a:ext uri="{FF2B5EF4-FFF2-40B4-BE49-F238E27FC236}">
                <a16:creationId xmlns:a16="http://schemas.microsoft.com/office/drawing/2014/main" id="{5233DDCB-D0F5-4CDC-B99E-B6CA77E36BC3}"/>
              </a:ext>
            </a:extLst>
          </p:cNvPr>
          <p:cNvSpPr txBox="1"/>
          <p:nvPr/>
        </p:nvSpPr>
        <p:spPr>
          <a:xfrm>
            <a:off x="5066773" y="5518586"/>
            <a:ext cx="1491156" cy="707886"/>
          </a:xfrm>
          <a:prstGeom prst="rect">
            <a:avLst/>
          </a:prstGeom>
          <a:noFill/>
        </p:spPr>
        <p:txBody>
          <a:bodyPr wrap="square" rtlCol="0">
            <a:spAutoFit/>
          </a:bodyPr>
          <a:lstStyle/>
          <a:p>
            <a:pPr algn="ctr"/>
            <a:r>
              <a:rPr lang="en-US" sz="1000" dirty="0" err="1">
                <a:solidFill>
                  <a:schemeClr val="tx1">
                    <a:lumMod val="95000"/>
                    <a:lumOff val="5000"/>
                  </a:schemeClr>
                </a:solidFill>
                <a:latin typeface="CamberW04-Regular" panose="01000000000000000000" pitchFamily="2" charset="-94"/>
              </a:rPr>
              <a:t>Kanıtların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rapordaki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bilgi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ve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açıklamaları</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desteklemekte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yetersiz</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kalması</a:t>
            </a:r>
            <a:endParaRPr lang="en-US" sz="1000" dirty="0">
              <a:solidFill>
                <a:schemeClr val="tx1">
                  <a:lumMod val="95000"/>
                  <a:lumOff val="5000"/>
                </a:schemeClr>
              </a:solidFill>
              <a:latin typeface="CamberW04-Regular" panose="01000000000000000000" pitchFamily="2" charset="-94"/>
            </a:endParaRPr>
          </a:p>
        </p:txBody>
      </p:sp>
      <p:sp>
        <p:nvSpPr>
          <p:cNvPr id="62" name="TextBox 90">
            <a:extLst>
              <a:ext uri="{FF2B5EF4-FFF2-40B4-BE49-F238E27FC236}">
                <a16:creationId xmlns:a16="http://schemas.microsoft.com/office/drawing/2014/main" id="{6D2737AD-4F82-40D5-BF48-BAB7EC09DB01}"/>
              </a:ext>
            </a:extLst>
          </p:cNvPr>
          <p:cNvSpPr txBox="1"/>
          <p:nvPr/>
        </p:nvSpPr>
        <p:spPr>
          <a:xfrm>
            <a:off x="6776618" y="5445651"/>
            <a:ext cx="2136681" cy="861774"/>
          </a:xfrm>
          <a:prstGeom prst="rect">
            <a:avLst/>
          </a:prstGeom>
          <a:noFill/>
        </p:spPr>
        <p:txBody>
          <a:bodyPr wrap="square" rtlCol="0">
            <a:spAutoFit/>
          </a:bodyPr>
          <a:lstStyle/>
          <a:p>
            <a:pPr algn="ctr"/>
            <a:r>
              <a:rPr lang="en-US" sz="1000" dirty="0">
                <a:solidFill>
                  <a:schemeClr val="tx1">
                    <a:lumMod val="95000"/>
                    <a:lumOff val="5000"/>
                  </a:schemeClr>
                </a:solidFill>
                <a:latin typeface="CamberW04-Regular" panose="01000000000000000000" pitchFamily="2" charset="-94"/>
              </a:rPr>
              <a:t>Alt </a:t>
            </a:r>
            <a:r>
              <a:rPr lang="en-US" sz="1000" dirty="0" err="1">
                <a:solidFill>
                  <a:schemeClr val="tx1">
                    <a:lumMod val="95000"/>
                    <a:lumOff val="5000"/>
                  </a:schemeClr>
                </a:solidFill>
                <a:latin typeface="CamberW04-Regular" panose="01000000000000000000" pitchFamily="2" charset="-94"/>
              </a:rPr>
              <a:t>ölçütlerin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değerlendirilmesinde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iyileştirme</a:t>
            </a:r>
            <a:r>
              <a:rPr lang="en-US" sz="1000" dirty="0">
                <a:solidFill>
                  <a:schemeClr val="tx1">
                    <a:lumMod val="95000"/>
                    <a:lumOff val="5000"/>
                  </a:schemeClr>
                </a:solidFill>
                <a:latin typeface="CamberW04-Regular" panose="01000000000000000000" pitchFamily="2" charset="-94"/>
              </a:rPr>
              <a:t>/</a:t>
            </a:r>
            <a:r>
              <a:rPr lang="en-US" sz="1000" dirty="0" err="1">
                <a:solidFill>
                  <a:schemeClr val="tx1">
                    <a:lumMod val="95000"/>
                    <a:lumOff val="5000"/>
                  </a:schemeClr>
                </a:solidFill>
                <a:latin typeface="CamberW04-Regular" panose="01000000000000000000" pitchFamily="2" charset="-94"/>
              </a:rPr>
              <a:t>önlem</a:t>
            </a:r>
            <a:r>
              <a:rPr lang="en-US" sz="1000" dirty="0">
                <a:solidFill>
                  <a:schemeClr val="tx1">
                    <a:lumMod val="95000"/>
                    <a:lumOff val="5000"/>
                  </a:schemeClr>
                </a:solidFill>
                <a:latin typeface="CamberW04-Regular" panose="01000000000000000000" pitchFamily="2" charset="-94"/>
              </a:rPr>
              <a:t> alma </a:t>
            </a:r>
            <a:r>
              <a:rPr lang="en-US" sz="1000" dirty="0" err="1">
                <a:solidFill>
                  <a:schemeClr val="tx1">
                    <a:lumMod val="95000"/>
                    <a:lumOff val="5000"/>
                  </a:schemeClr>
                </a:solidFill>
                <a:latin typeface="CamberW04-Regular" panose="01000000000000000000" pitchFamily="2" charset="-94"/>
              </a:rPr>
              <a:t>kanıtı</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sunmadan</a:t>
            </a:r>
            <a:r>
              <a:rPr lang="en-US" sz="1000" dirty="0">
                <a:solidFill>
                  <a:schemeClr val="tx1">
                    <a:lumMod val="95000"/>
                    <a:lumOff val="5000"/>
                  </a:schemeClr>
                </a:solidFill>
                <a:latin typeface="CamberW04-Regular" panose="01000000000000000000" pitchFamily="2" charset="-94"/>
              </a:rPr>
              <a:t> “4” </a:t>
            </a:r>
            <a:r>
              <a:rPr lang="en-US" sz="1000" dirty="0" err="1">
                <a:solidFill>
                  <a:schemeClr val="tx1">
                    <a:lumMod val="95000"/>
                    <a:lumOff val="5000"/>
                  </a:schemeClr>
                </a:solidFill>
                <a:latin typeface="CamberW04-Regular" panose="01000000000000000000" pitchFamily="2" charset="-94"/>
              </a:rPr>
              <a:t>olgunluk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düzeyinde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puan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verilmesi</a:t>
            </a:r>
            <a:endParaRPr lang="en-US" sz="1000" dirty="0">
              <a:solidFill>
                <a:schemeClr val="tx1">
                  <a:lumMod val="95000"/>
                  <a:lumOff val="5000"/>
                </a:schemeClr>
              </a:solidFill>
              <a:latin typeface="CamberW04-Regular" panose="01000000000000000000" pitchFamily="2" charset="-94"/>
            </a:endParaRPr>
          </a:p>
        </p:txBody>
      </p:sp>
      <p:sp>
        <p:nvSpPr>
          <p:cNvPr id="64" name="TextBox 90">
            <a:extLst>
              <a:ext uri="{FF2B5EF4-FFF2-40B4-BE49-F238E27FC236}">
                <a16:creationId xmlns:a16="http://schemas.microsoft.com/office/drawing/2014/main" id="{01469F9D-4A4D-42A8-8A67-C0BE91D29336}"/>
              </a:ext>
            </a:extLst>
          </p:cNvPr>
          <p:cNvSpPr txBox="1"/>
          <p:nvPr/>
        </p:nvSpPr>
        <p:spPr>
          <a:xfrm>
            <a:off x="8117699" y="3992179"/>
            <a:ext cx="1990914" cy="1015663"/>
          </a:xfrm>
          <a:prstGeom prst="rect">
            <a:avLst/>
          </a:prstGeom>
          <a:noFill/>
        </p:spPr>
        <p:txBody>
          <a:bodyPr wrap="square" rtlCol="0">
            <a:spAutoFit/>
          </a:bodyPr>
          <a:lstStyle/>
          <a:p>
            <a:pPr algn="ctr"/>
            <a:r>
              <a:rPr lang="en-US" sz="1000" dirty="0" err="1">
                <a:solidFill>
                  <a:schemeClr val="tx1">
                    <a:lumMod val="95000"/>
                    <a:lumOff val="5000"/>
                  </a:schemeClr>
                </a:solidFill>
                <a:latin typeface="CamberW04-Regular" panose="01000000000000000000" pitchFamily="2" charset="-94"/>
              </a:rPr>
              <a:t>Örnek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uygulamanın</a:t>
            </a:r>
            <a:r>
              <a:rPr lang="en-US" sz="1000" dirty="0">
                <a:solidFill>
                  <a:schemeClr val="tx1">
                    <a:lumMod val="95000"/>
                    <a:lumOff val="5000"/>
                  </a:schemeClr>
                </a:solidFill>
                <a:latin typeface="CamberW04-Regular" panose="01000000000000000000" pitchFamily="2" charset="-94"/>
              </a:rPr>
              <a:t> (5 </a:t>
            </a:r>
            <a:r>
              <a:rPr lang="en-US" sz="1000" dirty="0" err="1">
                <a:solidFill>
                  <a:schemeClr val="tx1">
                    <a:lumMod val="95000"/>
                    <a:lumOff val="5000"/>
                  </a:schemeClr>
                </a:solidFill>
                <a:latin typeface="CamberW04-Regular" panose="01000000000000000000" pitchFamily="2" charset="-94"/>
              </a:rPr>
              <a:t>olgunluk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düzeyi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kurumun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algısı</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ile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sınırlı</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olması</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sürdürülebilirlik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diğer</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kurumlara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örnek</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olma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çözüm</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ve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değer</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yaratma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gibi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yönlerin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göz</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önünde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bulundurulmaması</a:t>
            </a:r>
            <a:endParaRPr lang="en-US" sz="1000" dirty="0">
              <a:solidFill>
                <a:schemeClr val="tx1">
                  <a:lumMod val="95000"/>
                  <a:lumOff val="5000"/>
                </a:schemeClr>
              </a:solidFill>
              <a:latin typeface="CamberW04-Regular" panose="01000000000000000000" pitchFamily="2" charset="-94"/>
            </a:endParaRPr>
          </a:p>
        </p:txBody>
      </p:sp>
      <p:sp>
        <p:nvSpPr>
          <p:cNvPr id="67" name="TextBox 90">
            <a:extLst>
              <a:ext uri="{FF2B5EF4-FFF2-40B4-BE49-F238E27FC236}">
                <a16:creationId xmlns:a16="http://schemas.microsoft.com/office/drawing/2014/main" id="{AEC40092-A82D-4D30-9467-C87C6A606BA1}"/>
              </a:ext>
            </a:extLst>
          </p:cNvPr>
          <p:cNvSpPr txBox="1"/>
          <p:nvPr/>
        </p:nvSpPr>
        <p:spPr>
          <a:xfrm>
            <a:off x="10218112" y="5195462"/>
            <a:ext cx="1426128" cy="707886"/>
          </a:xfrm>
          <a:prstGeom prst="rect">
            <a:avLst/>
          </a:prstGeom>
          <a:noFill/>
        </p:spPr>
        <p:txBody>
          <a:bodyPr wrap="square" rtlCol="0">
            <a:spAutoFit/>
          </a:bodyPr>
          <a:lstStyle/>
          <a:p>
            <a:pPr algn="ctr"/>
            <a:r>
              <a:rPr lang="en-US" sz="1000" dirty="0" err="1">
                <a:solidFill>
                  <a:schemeClr val="tx1">
                    <a:lumMod val="95000"/>
                    <a:lumOff val="5000"/>
                  </a:schemeClr>
                </a:solidFill>
                <a:latin typeface="CamberW04-Regular" panose="01000000000000000000" pitchFamily="2" charset="-94"/>
              </a:rPr>
              <a:t>Kanıtların</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kurum</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geneline</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yayılma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konusunda</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bilgi</a:t>
            </a:r>
            <a:r>
              <a:rPr lang="en-US" sz="1000" dirty="0">
                <a:solidFill>
                  <a:schemeClr val="tx1">
                    <a:lumMod val="95000"/>
                    <a:lumOff val="5000"/>
                  </a:schemeClr>
                </a:solidFill>
                <a:latin typeface="CamberW04-Regular" panose="01000000000000000000" pitchFamily="2" charset="-94"/>
              </a:rPr>
              <a:t> </a:t>
            </a:r>
            <a:r>
              <a:rPr lang="en-US" sz="1000" dirty="0" err="1">
                <a:solidFill>
                  <a:schemeClr val="tx1">
                    <a:lumMod val="95000"/>
                    <a:lumOff val="5000"/>
                  </a:schemeClr>
                </a:solidFill>
                <a:latin typeface="CamberW04-Regular" panose="01000000000000000000" pitchFamily="2" charset="-94"/>
              </a:rPr>
              <a:t>vermemesi</a:t>
            </a:r>
            <a:endParaRPr lang="en-US" sz="1000" dirty="0">
              <a:solidFill>
                <a:schemeClr val="tx1">
                  <a:lumMod val="95000"/>
                  <a:lumOff val="5000"/>
                </a:schemeClr>
              </a:solidFill>
              <a:latin typeface="CamberW04-Regular" panose="01000000000000000000" pitchFamily="2" charset="-94"/>
            </a:endParaRPr>
          </a:p>
        </p:txBody>
      </p:sp>
      <p:sp>
        <p:nvSpPr>
          <p:cNvPr id="117" name="Oval 116">
            <a:extLst>
              <a:ext uri="{FF2B5EF4-FFF2-40B4-BE49-F238E27FC236}">
                <a16:creationId xmlns:a16="http://schemas.microsoft.com/office/drawing/2014/main" id="{9B1971ED-31E7-4E3F-9A77-76F368573ED3}"/>
              </a:ext>
            </a:extLst>
          </p:cNvPr>
          <p:cNvSpPr/>
          <p:nvPr/>
        </p:nvSpPr>
        <p:spPr>
          <a:xfrm>
            <a:off x="2549243" y="5046483"/>
            <a:ext cx="664090" cy="699792"/>
          </a:xfrm>
          <a:prstGeom prst="ellipse">
            <a:avLst/>
          </a:prstGeom>
          <a:solidFill>
            <a:srgbClr val="172144"/>
          </a:solidFill>
          <a:ln w="50800" cmpd="dbl">
            <a:solidFill>
              <a:srgbClr val="1721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02</a:t>
            </a:r>
            <a:endParaRPr lang="en-US" sz="1600" dirty="0">
              <a:latin typeface="CamberW04-Bold" panose="01000000000000000000" pitchFamily="2" charset="-94"/>
            </a:endParaRPr>
          </a:p>
        </p:txBody>
      </p:sp>
      <p:sp>
        <p:nvSpPr>
          <p:cNvPr id="118" name="Oval 117">
            <a:extLst>
              <a:ext uri="{FF2B5EF4-FFF2-40B4-BE49-F238E27FC236}">
                <a16:creationId xmlns:a16="http://schemas.microsoft.com/office/drawing/2014/main" id="{6CF8A9D4-EE01-474F-B00A-7EFAD0BFD585}"/>
              </a:ext>
            </a:extLst>
          </p:cNvPr>
          <p:cNvSpPr/>
          <p:nvPr/>
        </p:nvSpPr>
        <p:spPr>
          <a:xfrm>
            <a:off x="4020061" y="3654441"/>
            <a:ext cx="664090" cy="699792"/>
          </a:xfrm>
          <a:prstGeom prst="ellipse">
            <a:avLst/>
          </a:prstGeom>
          <a:solidFill>
            <a:srgbClr val="377DFF"/>
          </a:solidFill>
          <a:ln w="50800" cmpd="dbl">
            <a:solidFill>
              <a:srgbClr val="377D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03</a:t>
            </a:r>
            <a:endParaRPr lang="en-US" sz="1600" dirty="0">
              <a:latin typeface="CamberW04-Bold" panose="01000000000000000000" pitchFamily="2" charset="-94"/>
            </a:endParaRPr>
          </a:p>
        </p:txBody>
      </p:sp>
      <p:sp>
        <p:nvSpPr>
          <p:cNvPr id="119" name="Oval 118">
            <a:extLst>
              <a:ext uri="{FF2B5EF4-FFF2-40B4-BE49-F238E27FC236}">
                <a16:creationId xmlns:a16="http://schemas.microsoft.com/office/drawing/2014/main" id="{9662BA97-5A36-46B4-8C8A-B1343EE28AD6}"/>
              </a:ext>
            </a:extLst>
          </p:cNvPr>
          <p:cNvSpPr/>
          <p:nvPr/>
        </p:nvSpPr>
        <p:spPr>
          <a:xfrm>
            <a:off x="5429829" y="4760680"/>
            <a:ext cx="664090" cy="699792"/>
          </a:xfrm>
          <a:prstGeom prst="ellipse">
            <a:avLst/>
          </a:prstGeom>
          <a:solidFill>
            <a:srgbClr val="172144"/>
          </a:solidFill>
          <a:ln w="50800" cmpd="dbl">
            <a:solidFill>
              <a:srgbClr val="1721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04</a:t>
            </a:r>
            <a:endParaRPr lang="en-US" sz="1600" dirty="0">
              <a:latin typeface="CamberW04-Bold" panose="01000000000000000000" pitchFamily="2" charset="-94"/>
            </a:endParaRPr>
          </a:p>
        </p:txBody>
      </p:sp>
      <p:sp>
        <p:nvSpPr>
          <p:cNvPr id="120" name="Oval 119">
            <a:extLst>
              <a:ext uri="{FF2B5EF4-FFF2-40B4-BE49-F238E27FC236}">
                <a16:creationId xmlns:a16="http://schemas.microsoft.com/office/drawing/2014/main" id="{6202B267-FC94-4605-8818-BA62514AAB2E}"/>
              </a:ext>
            </a:extLst>
          </p:cNvPr>
          <p:cNvSpPr/>
          <p:nvPr/>
        </p:nvSpPr>
        <p:spPr>
          <a:xfrm>
            <a:off x="7209131" y="4695083"/>
            <a:ext cx="664090" cy="699792"/>
          </a:xfrm>
          <a:prstGeom prst="ellipse">
            <a:avLst/>
          </a:prstGeom>
          <a:solidFill>
            <a:srgbClr val="377DFF"/>
          </a:solidFill>
          <a:ln w="50800" cmpd="dbl">
            <a:solidFill>
              <a:srgbClr val="377D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05</a:t>
            </a:r>
            <a:endParaRPr lang="en-US" sz="1600" dirty="0">
              <a:latin typeface="CamberW04-Bold" panose="01000000000000000000" pitchFamily="2" charset="-94"/>
            </a:endParaRPr>
          </a:p>
        </p:txBody>
      </p:sp>
      <p:sp>
        <p:nvSpPr>
          <p:cNvPr id="121" name="Oval 120">
            <a:extLst>
              <a:ext uri="{FF2B5EF4-FFF2-40B4-BE49-F238E27FC236}">
                <a16:creationId xmlns:a16="http://schemas.microsoft.com/office/drawing/2014/main" id="{90E17A1E-8256-4624-8D59-382B9488D0B0}"/>
              </a:ext>
            </a:extLst>
          </p:cNvPr>
          <p:cNvSpPr/>
          <p:nvPr/>
        </p:nvSpPr>
        <p:spPr>
          <a:xfrm>
            <a:off x="8735862" y="3284324"/>
            <a:ext cx="664090" cy="699792"/>
          </a:xfrm>
          <a:prstGeom prst="ellipse">
            <a:avLst/>
          </a:prstGeom>
          <a:solidFill>
            <a:srgbClr val="172144"/>
          </a:solidFill>
          <a:ln w="50800" cmpd="dbl">
            <a:solidFill>
              <a:srgbClr val="1721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06</a:t>
            </a:r>
            <a:endParaRPr lang="en-US" sz="1600" dirty="0">
              <a:latin typeface="CamberW04-Bold" panose="01000000000000000000" pitchFamily="2" charset="-94"/>
            </a:endParaRPr>
          </a:p>
        </p:txBody>
      </p:sp>
      <p:sp>
        <p:nvSpPr>
          <p:cNvPr id="122" name="Oval 121">
            <a:extLst>
              <a:ext uri="{FF2B5EF4-FFF2-40B4-BE49-F238E27FC236}">
                <a16:creationId xmlns:a16="http://schemas.microsoft.com/office/drawing/2014/main" id="{F1EA842B-C01A-4ADE-AEC1-6A80F1B754E4}"/>
              </a:ext>
            </a:extLst>
          </p:cNvPr>
          <p:cNvSpPr/>
          <p:nvPr/>
        </p:nvSpPr>
        <p:spPr>
          <a:xfrm>
            <a:off x="10580061" y="4390879"/>
            <a:ext cx="664090" cy="699792"/>
          </a:xfrm>
          <a:prstGeom prst="ellipse">
            <a:avLst/>
          </a:prstGeom>
          <a:solidFill>
            <a:srgbClr val="377DFF"/>
          </a:solidFill>
          <a:ln w="50800" cmpd="dbl">
            <a:solidFill>
              <a:srgbClr val="377D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latin typeface="CamberW04-Bold" panose="01000000000000000000" pitchFamily="2" charset="-94"/>
              </a:rPr>
              <a:t>07</a:t>
            </a:r>
            <a:endParaRPr lang="en-US" sz="1600" dirty="0">
              <a:latin typeface="CamberW04-Bold" panose="01000000000000000000" pitchFamily="2" charset="-94"/>
            </a:endParaRPr>
          </a:p>
        </p:txBody>
      </p:sp>
      <p:sp>
        <p:nvSpPr>
          <p:cNvPr id="81" name="TextBox 254">
            <a:extLst>
              <a:ext uri="{FF2B5EF4-FFF2-40B4-BE49-F238E27FC236}">
                <a16:creationId xmlns:a16="http://schemas.microsoft.com/office/drawing/2014/main" id="{BE3323B8-2DDC-4E12-AB5C-1411507017E0}"/>
              </a:ext>
            </a:extLst>
          </p:cNvPr>
          <p:cNvSpPr txBox="1"/>
          <p:nvPr/>
        </p:nvSpPr>
        <p:spPr>
          <a:xfrm>
            <a:off x="669125" y="221350"/>
            <a:ext cx="10727187" cy="646331"/>
          </a:xfrm>
          <a:prstGeom prst="rect">
            <a:avLst/>
          </a:prstGeom>
          <a:noFill/>
        </p:spPr>
        <p:txBody>
          <a:bodyPr wrap="square" rtlCol="0">
            <a:spAutoFit/>
          </a:bodyPr>
          <a:lstStyle/>
          <a:p>
            <a:pPr algn="ctr" defTabSz="457109">
              <a:defRPr/>
            </a:pPr>
            <a:r>
              <a:rPr lang="tr-TR" sz="3600" b="1" dirty="0">
                <a:solidFill>
                  <a:srgbClr val="FF0000"/>
                </a:solidFill>
                <a:latin typeface="+mj-lt"/>
              </a:rPr>
              <a:t>2020 </a:t>
            </a:r>
            <a:r>
              <a:rPr lang="tr-TR" sz="3600" b="1" dirty="0" err="1">
                <a:solidFill>
                  <a:srgbClr val="FF0000"/>
                </a:solidFill>
                <a:latin typeface="+mj-lt"/>
              </a:rPr>
              <a:t>KİDR’lerinde</a:t>
            </a:r>
            <a:r>
              <a:rPr lang="tr-TR" sz="3600" b="1" dirty="0">
                <a:solidFill>
                  <a:srgbClr val="FF0000"/>
                </a:solidFill>
                <a:latin typeface="+mj-lt"/>
              </a:rPr>
              <a:t> sık karşılaşılan problemler</a:t>
            </a:r>
          </a:p>
        </p:txBody>
      </p:sp>
      <p:grpSp>
        <p:nvGrpSpPr>
          <p:cNvPr id="66" name="Group 100">
            <a:extLst>
              <a:ext uri="{FF2B5EF4-FFF2-40B4-BE49-F238E27FC236}">
                <a16:creationId xmlns:a16="http://schemas.microsoft.com/office/drawing/2014/main" id="{329A646C-EDE9-4CEA-BCB5-09F6AE609ECB}"/>
              </a:ext>
            </a:extLst>
          </p:cNvPr>
          <p:cNvGrpSpPr/>
          <p:nvPr/>
        </p:nvGrpSpPr>
        <p:grpSpPr>
          <a:xfrm>
            <a:off x="2773852" y="1907527"/>
            <a:ext cx="595119" cy="903406"/>
            <a:chOff x="2607171" y="4016785"/>
            <a:chExt cx="1190549" cy="1110234"/>
          </a:xfrm>
        </p:grpSpPr>
        <p:sp>
          <p:nvSpPr>
            <p:cNvPr id="72" name="TextBox 69">
              <a:extLst>
                <a:ext uri="{FF2B5EF4-FFF2-40B4-BE49-F238E27FC236}">
                  <a16:creationId xmlns:a16="http://schemas.microsoft.com/office/drawing/2014/main" id="{0E60AD1E-0285-4CE6-B8AC-F5E5D9DD8641}"/>
                </a:ext>
              </a:extLst>
            </p:cNvPr>
            <p:cNvSpPr txBox="1"/>
            <p:nvPr/>
          </p:nvSpPr>
          <p:spPr>
            <a:xfrm>
              <a:off x="2607171" y="4120452"/>
              <a:ext cx="800429" cy="1006567"/>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73" name="TextBox 70">
              <a:extLst>
                <a:ext uri="{FF2B5EF4-FFF2-40B4-BE49-F238E27FC236}">
                  <a16:creationId xmlns:a16="http://schemas.microsoft.com/office/drawing/2014/main" id="{59756A98-C839-40E9-A51F-14DD9B867B0E}"/>
                </a:ext>
              </a:extLst>
            </p:cNvPr>
            <p:cNvSpPr txBox="1"/>
            <p:nvPr/>
          </p:nvSpPr>
          <p:spPr>
            <a:xfrm>
              <a:off x="2874149" y="4016785"/>
              <a:ext cx="923571" cy="1082633"/>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%75</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grpSp>
        <p:nvGrpSpPr>
          <p:cNvPr id="87" name="Group 100">
            <a:extLst>
              <a:ext uri="{FF2B5EF4-FFF2-40B4-BE49-F238E27FC236}">
                <a16:creationId xmlns:a16="http://schemas.microsoft.com/office/drawing/2014/main" id="{C590ADA5-5B90-46BD-BDF6-D8A6D9383057}"/>
              </a:ext>
            </a:extLst>
          </p:cNvPr>
          <p:cNvGrpSpPr/>
          <p:nvPr/>
        </p:nvGrpSpPr>
        <p:grpSpPr>
          <a:xfrm>
            <a:off x="4298596" y="1850430"/>
            <a:ext cx="595119" cy="782703"/>
            <a:chOff x="2607171" y="4008772"/>
            <a:chExt cx="1190549" cy="1118247"/>
          </a:xfrm>
        </p:grpSpPr>
        <p:sp>
          <p:nvSpPr>
            <p:cNvPr id="88" name="TextBox 69">
              <a:extLst>
                <a:ext uri="{FF2B5EF4-FFF2-40B4-BE49-F238E27FC236}">
                  <a16:creationId xmlns:a16="http://schemas.microsoft.com/office/drawing/2014/main" id="{1C8DEEF5-3782-46E0-A304-3CFF8305BB2E}"/>
                </a:ext>
              </a:extLst>
            </p:cNvPr>
            <p:cNvSpPr txBox="1"/>
            <p:nvPr/>
          </p:nvSpPr>
          <p:spPr>
            <a:xfrm>
              <a:off x="2607171" y="4120451"/>
              <a:ext cx="800429" cy="1006568"/>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102" name="TextBox 70">
              <a:extLst>
                <a:ext uri="{FF2B5EF4-FFF2-40B4-BE49-F238E27FC236}">
                  <a16:creationId xmlns:a16="http://schemas.microsoft.com/office/drawing/2014/main" id="{4A3BADEC-F1A0-490F-AD2F-EA49B761CCE8}"/>
                </a:ext>
              </a:extLst>
            </p:cNvPr>
            <p:cNvSpPr txBox="1"/>
            <p:nvPr/>
          </p:nvSpPr>
          <p:spPr>
            <a:xfrm>
              <a:off x="2874149" y="4008772"/>
              <a:ext cx="923571" cy="1098666"/>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%70</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grpSp>
        <p:nvGrpSpPr>
          <p:cNvPr id="131" name="Group 100">
            <a:extLst>
              <a:ext uri="{FF2B5EF4-FFF2-40B4-BE49-F238E27FC236}">
                <a16:creationId xmlns:a16="http://schemas.microsoft.com/office/drawing/2014/main" id="{ADDFD5A3-B49A-464E-8CA1-8C4A3BFA8D62}"/>
              </a:ext>
            </a:extLst>
          </p:cNvPr>
          <p:cNvGrpSpPr/>
          <p:nvPr/>
        </p:nvGrpSpPr>
        <p:grpSpPr>
          <a:xfrm>
            <a:off x="5706848" y="1493981"/>
            <a:ext cx="761685" cy="935952"/>
            <a:chOff x="2607171" y="4008770"/>
            <a:chExt cx="1190549" cy="1118249"/>
          </a:xfrm>
        </p:grpSpPr>
        <p:sp>
          <p:nvSpPr>
            <p:cNvPr id="132" name="TextBox 69">
              <a:extLst>
                <a:ext uri="{FF2B5EF4-FFF2-40B4-BE49-F238E27FC236}">
                  <a16:creationId xmlns:a16="http://schemas.microsoft.com/office/drawing/2014/main" id="{307EF531-7280-4472-A30B-15A58E90D666}"/>
                </a:ext>
              </a:extLst>
            </p:cNvPr>
            <p:cNvSpPr txBox="1"/>
            <p:nvPr/>
          </p:nvSpPr>
          <p:spPr>
            <a:xfrm>
              <a:off x="2607171" y="4120451"/>
              <a:ext cx="800429" cy="1006568"/>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133" name="TextBox 70">
              <a:extLst>
                <a:ext uri="{FF2B5EF4-FFF2-40B4-BE49-F238E27FC236}">
                  <a16:creationId xmlns:a16="http://schemas.microsoft.com/office/drawing/2014/main" id="{F75AB31B-D544-4EC3-8AEE-2A202FEA535B}"/>
                </a:ext>
              </a:extLst>
            </p:cNvPr>
            <p:cNvSpPr txBox="1"/>
            <p:nvPr/>
          </p:nvSpPr>
          <p:spPr>
            <a:xfrm>
              <a:off x="2874149" y="4008770"/>
              <a:ext cx="923571" cy="1098666"/>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%70</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grpSp>
        <p:nvGrpSpPr>
          <p:cNvPr id="137" name="Group 100">
            <a:extLst>
              <a:ext uri="{FF2B5EF4-FFF2-40B4-BE49-F238E27FC236}">
                <a16:creationId xmlns:a16="http://schemas.microsoft.com/office/drawing/2014/main" id="{9D5E30C3-56C6-4C7E-80D8-7B95B264D951}"/>
              </a:ext>
            </a:extLst>
          </p:cNvPr>
          <p:cNvGrpSpPr/>
          <p:nvPr/>
        </p:nvGrpSpPr>
        <p:grpSpPr>
          <a:xfrm>
            <a:off x="7409059" y="1705167"/>
            <a:ext cx="595119" cy="750166"/>
            <a:chOff x="2607171" y="3997546"/>
            <a:chExt cx="1190549" cy="1129473"/>
          </a:xfrm>
        </p:grpSpPr>
        <p:sp>
          <p:nvSpPr>
            <p:cNvPr id="138" name="TextBox 69">
              <a:extLst>
                <a:ext uri="{FF2B5EF4-FFF2-40B4-BE49-F238E27FC236}">
                  <a16:creationId xmlns:a16="http://schemas.microsoft.com/office/drawing/2014/main" id="{72B3B55C-DF52-4D48-AF90-7A04D4F3C3AE}"/>
                </a:ext>
              </a:extLst>
            </p:cNvPr>
            <p:cNvSpPr txBox="1"/>
            <p:nvPr/>
          </p:nvSpPr>
          <p:spPr>
            <a:xfrm>
              <a:off x="2607171" y="4120450"/>
              <a:ext cx="800429" cy="1006569"/>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139" name="TextBox 70">
              <a:extLst>
                <a:ext uri="{FF2B5EF4-FFF2-40B4-BE49-F238E27FC236}">
                  <a16:creationId xmlns:a16="http://schemas.microsoft.com/office/drawing/2014/main" id="{3B260414-4CFC-4B14-830D-B520946D8A5A}"/>
                </a:ext>
              </a:extLst>
            </p:cNvPr>
            <p:cNvSpPr txBox="1"/>
            <p:nvPr/>
          </p:nvSpPr>
          <p:spPr>
            <a:xfrm>
              <a:off x="2874149" y="3997546"/>
              <a:ext cx="923571" cy="1121117"/>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%68</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grpSp>
        <p:nvGrpSpPr>
          <p:cNvPr id="143" name="Group 100">
            <a:extLst>
              <a:ext uri="{FF2B5EF4-FFF2-40B4-BE49-F238E27FC236}">
                <a16:creationId xmlns:a16="http://schemas.microsoft.com/office/drawing/2014/main" id="{7674FFE5-F35E-46BE-84DA-026BB79A9D5E}"/>
              </a:ext>
            </a:extLst>
          </p:cNvPr>
          <p:cNvGrpSpPr/>
          <p:nvPr/>
        </p:nvGrpSpPr>
        <p:grpSpPr>
          <a:xfrm>
            <a:off x="9008223" y="1595646"/>
            <a:ext cx="595119" cy="842754"/>
            <a:chOff x="2607171" y="4002358"/>
            <a:chExt cx="1190549" cy="1124661"/>
          </a:xfrm>
        </p:grpSpPr>
        <p:sp>
          <p:nvSpPr>
            <p:cNvPr id="144" name="TextBox 69">
              <a:extLst>
                <a:ext uri="{FF2B5EF4-FFF2-40B4-BE49-F238E27FC236}">
                  <a16:creationId xmlns:a16="http://schemas.microsoft.com/office/drawing/2014/main" id="{E9EFA1CA-D94F-4EAD-B66A-390AC6CCBA31}"/>
                </a:ext>
              </a:extLst>
            </p:cNvPr>
            <p:cNvSpPr txBox="1"/>
            <p:nvPr/>
          </p:nvSpPr>
          <p:spPr>
            <a:xfrm>
              <a:off x="2607171" y="4120451"/>
              <a:ext cx="800429" cy="1006568"/>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145" name="TextBox 70">
              <a:extLst>
                <a:ext uri="{FF2B5EF4-FFF2-40B4-BE49-F238E27FC236}">
                  <a16:creationId xmlns:a16="http://schemas.microsoft.com/office/drawing/2014/main" id="{767860E0-5A2D-4544-9A9F-F8F2B1E307BA}"/>
                </a:ext>
              </a:extLst>
            </p:cNvPr>
            <p:cNvSpPr txBox="1"/>
            <p:nvPr/>
          </p:nvSpPr>
          <p:spPr>
            <a:xfrm>
              <a:off x="2874149" y="4002358"/>
              <a:ext cx="923571" cy="1111494"/>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%65</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grpSp>
        <p:nvGrpSpPr>
          <p:cNvPr id="149" name="Group 100">
            <a:extLst>
              <a:ext uri="{FF2B5EF4-FFF2-40B4-BE49-F238E27FC236}">
                <a16:creationId xmlns:a16="http://schemas.microsoft.com/office/drawing/2014/main" id="{886527F5-C4A5-47C6-82C7-24995C31F641}"/>
              </a:ext>
            </a:extLst>
          </p:cNvPr>
          <p:cNvGrpSpPr/>
          <p:nvPr/>
        </p:nvGrpSpPr>
        <p:grpSpPr>
          <a:xfrm>
            <a:off x="10859435" y="1765931"/>
            <a:ext cx="595119" cy="968802"/>
            <a:chOff x="2607171" y="3994336"/>
            <a:chExt cx="1190549" cy="1132683"/>
          </a:xfrm>
        </p:grpSpPr>
        <p:sp>
          <p:nvSpPr>
            <p:cNvPr id="150" name="TextBox 69">
              <a:extLst>
                <a:ext uri="{FF2B5EF4-FFF2-40B4-BE49-F238E27FC236}">
                  <a16:creationId xmlns:a16="http://schemas.microsoft.com/office/drawing/2014/main" id="{23EA6EB3-BACA-453B-998C-32007BE1AC05}"/>
                </a:ext>
              </a:extLst>
            </p:cNvPr>
            <p:cNvSpPr txBox="1"/>
            <p:nvPr/>
          </p:nvSpPr>
          <p:spPr>
            <a:xfrm>
              <a:off x="2607171" y="4120451"/>
              <a:ext cx="800429" cy="1006568"/>
            </a:xfrm>
            <a:prstGeom prst="rect">
              <a:avLst/>
            </a:prstGeom>
            <a:noFill/>
          </p:spPr>
          <p:txBody>
            <a:bodyPr vert="vert270" wrap="square" rtlCol="0">
              <a:spAutoFit/>
            </a:bodyPr>
            <a:lstStyle/>
            <a:p>
              <a:pPr algn="r"/>
              <a:r>
                <a:rPr lang="tr-TR" sz="700" dirty="0">
                  <a:latin typeface="Camber Regular" pitchFamily="50" charset="0"/>
                  <a:ea typeface="Open Sans" panose="020B0606030504020204" pitchFamily="34" charset="0"/>
                  <a:cs typeface="Open Sans" panose="020B0606030504020204" pitchFamily="34" charset="0"/>
                </a:rPr>
                <a:t>Yaygınlığı</a:t>
              </a:r>
              <a:endParaRPr lang="en-US" sz="700" dirty="0">
                <a:latin typeface="Camber Regular" pitchFamily="50" charset="0"/>
                <a:ea typeface="Open Sans" panose="020B0606030504020204" pitchFamily="34" charset="0"/>
                <a:cs typeface="Open Sans" panose="020B0606030504020204" pitchFamily="34" charset="0"/>
              </a:endParaRPr>
            </a:p>
          </p:txBody>
        </p:sp>
        <p:sp>
          <p:nvSpPr>
            <p:cNvPr id="151" name="TextBox 70">
              <a:extLst>
                <a:ext uri="{FF2B5EF4-FFF2-40B4-BE49-F238E27FC236}">
                  <a16:creationId xmlns:a16="http://schemas.microsoft.com/office/drawing/2014/main" id="{FBF82B95-F71A-4DB0-875D-4CCEE9647D9E}"/>
                </a:ext>
              </a:extLst>
            </p:cNvPr>
            <p:cNvSpPr txBox="1"/>
            <p:nvPr/>
          </p:nvSpPr>
          <p:spPr>
            <a:xfrm>
              <a:off x="2874149" y="3994336"/>
              <a:ext cx="923571" cy="1127530"/>
            </a:xfrm>
            <a:prstGeom prst="rect">
              <a:avLst/>
            </a:prstGeom>
            <a:noFill/>
          </p:spPr>
          <p:txBody>
            <a:bodyPr vert="vert270" wrap="none" rtlCol="0">
              <a:spAutoFit/>
            </a:bodyPr>
            <a:lstStyle/>
            <a:p>
              <a:pPr algn="ctr"/>
              <a:r>
                <a:rPr lang="tr-TR"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rPr>
                <a:t>%60</a:t>
              </a:r>
              <a:endParaRPr lang="en-US" dirty="0">
                <a:solidFill>
                  <a:srgbClr val="C00000"/>
                </a:solidFill>
                <a:latin typeface="CamberW04-Bold" panose="01000000000000000000" pitchFamily="2" charset="-94"/>
                <a:ea typeface="Open Sans Extrabold" panose="020B0906030804020204" pitchFamily="34" charset="0"/>
                <a:cs typeface="Open Sans Extrabold" panose="020B0906030804020204" pitchFamily="34" charset="0"/>
              </a:endParaRPr>
            </a:p>
          </p:txBody>
        </p:sp>
      </p:grpSp>
      <p:sp>
        <p:nvSpPr>
          <p:cNvPr id="2" name="Veri Yer Tutucusu 1"/>
          <p:cNvSpPr>
            <a:spLocks noGrp="1"/>
          </p:cNvSpPr>
          <p:nvPr>
            <p:ph type="dt" sz="half" idx="10"/>
          </p:nvPr>
        </p:nvSpPr>
        <p:spPr/>
        <p:txBody>
          <a:bodyPr/>
          <a:lstStyle/>
          <a:p>
            <a:fld id="{CD56D21A-C57F-4846-B339-8EF571CF29D4}" type="datetime1">
              <a:rPr lang="tr-TR" smtClean="0"/>
              <a:pPr/>
              <a:t>2.02.2022</a:t>
            </a:fld>
            <a:endParaRPr lang="tr-TR"/>
          </a:p>
        </p:txBody>
      </p:sp>
      <p:sp>
        <p:nvSpPr>
          <p:cNvPr id="3" name="Altbilgi Yer Tutucusu 2"/>
          <p:cNvSpPr>
            <a:spLocks noGrp="1"/>
          </p:cNvSpPr>
          <p:nvPr>
            <p:ph type="ftr" sz="quarter" idx="11"/>
          </p:nvPr>
        </p:nvSpPr>
        <p:spPr/>
        <p:txBody>
          <a:bodyPr/>
          <a:lstStyle/>
          <a:p>
            <a:r>
              <a:rPr lang="tr-TR"/>
              <a:t>TRÜ KALİTE KOORDİNATÖRLÜĞÜ</a:t>
            </a:r>
          </a:p>
        </p:txBody>
      </p:sp>
      <p:sp>
        <p:nvSpPr>
          <p:cNvPr id="4" name="Slayt Numarası Yer Tutucusu 3"/>
          <p:cNvSpPr>
            <a:spLocks noGrp="1"/>
          </p:cNvSpPr>
          <p:nvPr>
            <p:ph type="sldNum" sz="quarter" idx="12"/>
          </p:nvPr>
        </p:nvSpPr>
        <p:spPr/>
        <p:txBody>
          <a:bodyPr/>
          <a:lstStyle/>
          <a:p>
            <a:fld id="{DDCE7859-ABE5-4F86-9590-63E6FFC2B8A3}" type="slidenum">
              <a:rPr lang="tr-TR" smtClean="0"/>
              <a:pPr/>
              <a:t>17</a:t>
            </a:fld>
            <a:endParaRPr lang="tr-TR"/>
          </a:p>
        </p:txBody>
      </p:sp>
    </p:spTree>
    <p:extLst>
      <p:ext uri="{BB962C8B-B14F-4D97-AF65-F5344CB8AC3E}">
        <p14:creationId xmlns:p14="http://schemas.microsoft.com/office/powerpoint/2010/main" val="3268518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254">
            <a:extLst>
              <a:ext uri="{FF2B5EF4-FFF2-40B4-BE49-F238E27FC236}">
                <a16:creationId xmlns:a16="http://schemas.microsoft.com/office/drawing/2014/main" id="{A22F2B7B-3F05-4899-B047-6C29FB8C42D1}"/>
              </a:ext>
            </a:extLst>
          </p:cNvPr>
          <p:cNvSpPr txBox="1"/>
          <p:nvPr/>
        </p:nvSpPr>
        <p:spPr>
          <a:xfrm>
            <a:off x="1742172" y="125130"/>
            <a:ext cx="8566483" cy="707886"/>
          </a:xfrm>
          <a:prstGeom prst="rect">
            <a:avLst/>
          </a:prstGeom>
          <a:noFill/>
        </p:spPr>
        <p:txBody>
          <a:bodyPr wrap="square" rtlCol="0">
            <a:spAutoFit/>
          </a:bodyPr>
          <a:lstStyle/>
          <a:p>
            <a:pPr algn="ctr" defTabSz="457109">
              <a:defRPr/>
            </a:pPr>
            <a:r>
              <a:rPr lang="tr-TR" sz="4000" b="1" dirty="0">
                <a:solidFill>
                  <a:srgbClr val="0000CC"/>
                </a:solidFill>
                <a:latin typeface="+mj-lt"/>
              </a:rPr>
              <a:t>Kanıtlar Nasıl Sunulmalı?</a:t>
            </a:r>
          </a:p>
        </p:txBody>
      </p:sp>
      <p:graphicFrame>
        <p:nvGraphicFramePr>
          <p:cNvPr id="12" name="Tablo 11">
            <a:extLst>
              <a:ext uri="{FF2B5EF4-FFF2-40B4-BE49-F238E27FC236}">
                <a16:creationId xmlns:a16="http://schemas.microsoft.com/office/drawing/2014/main" id="{A1259496-E0E2-44F4-9188-D347A4F080D3}"/>
              </a:ext>
            </a:extLst>
          </p:cNvPr>
          <p:cNvGraphicFramePr>
            <a:graphicFrameLocks noGrp="1"/>
          </p:cNvGraphicFramePr>
          <p:nvPr>
            <p:extLst>
              <p:ext uri="{D42A27DB-BD31-4B8C-83A1-F6EECF244321}">
                <p14:modId xmlns:p14="http://schemas.microsoft.com/office/powerpoint/2010/main" val="2798811992"/>
              </p:ext>
            </p:extLst>
          </p:nvPr>
        </p:nvGraphicFramePr>
        <p:xfrm>
          <a:off x="810385" y="1728608"/>
          <a:ext cx="11002540" cy="3815544"/>
        </p:xfrm>
        <a:graphic>
          <a:graphicData uri="http://schemas.openxmlformats.org/drawingml/2006/table">
            <a:tbl>
              <a:tblPr firstRow="1" bandRow="1">
                <a:tableStyleId>{69012ECD-51FC-41F1-AA8D-1B2483CD663E}</a:tableStyleId>
              </a:tblPr>
              <a:tblGrid>
                <a:gridCol w="5501270">
                  <a:extLst>
                    <a:ext uri="{9D8B030D-6E8A-4147-A177-3AD203B41FA5}">
                      <a16:colId xmlns:a16="http://schemas.microsoft.com/office/drawing/2014/main" val="3826522350"/>
                    </a:ext>
                  </a:extLst>
                </a:gridCol>
                <a:gridCol w="5501270">
                  <a:extLst>
                    <a:ext uri="{9D8B030D-6E8A-4147-A177-3AD203B41FA5}">
                      <a16:colId xmlns:a16="http://schemas.microsoft.com/office/drawing/2014/main" val="3648440130"/>
                    </a:ext>
                  </a:extLst>
                </a:gridCol>
              </a:tblGrid>
              <a:tr h="635924">
                <a:tc>
                  <a:txBody>
                    <a:bodyPr/>
                    <a:lstStyle/>
                    <a:p>
                      <a:pPr algn="ctr"/>
                      <a:r>
                        <a:rPr lang="tr-TR" sz="2200" b="1" i="0" dirty="0">
                          <a:solidFill>
                            <a:srgbClr val="FF0000"/>
                          </a:solidFill>
                          <a:latin typeface="DIN Pro Regular" panose="020B0504020101020102" pitchFamily="34" charset="0"/>
                          <a:cs typeface="DIN Pro Regular" panose="020B0504020101020102" pitchFamily="34" charset="0"/>
                        </a:rPr>
                        <a:t>(Eğer) </a:t>
                      </a:r>
                      <a:r>
                        <a:rPr lang="tr-TR" sz="2200" b="1" i="0" dirty="0">
                          <a:solidFill>
                            <a:srgbClr val="0000CC"/>
                          </a:solidFill>
                          <a:latin typeface="DIN Pro Regular" panose="020B0504020101020102" pitchFamily="34" charset="0"/>
                          <a:cs typeface="DIN Pro Regular" panose="020B0504020101020102" pitchFamily="34" charset="0"/>
                        </a:rPr>
                        <a:t>KİDR İfadesi </a:t>
                      </a:r>
                      <a:r>
                        <a:rPr lang="tr-TR" sz="2200" b="1" i="0" dirty="0">
                          <a:solidFill>
                            <a:srgbClr val="FF0000"/>
                          </a:solidFill>
                          <a:latin typeface="DIN Pro Regular" panose="020B0504020101020102" pitchFamily="34" charset="0"/>
                          <a:cs typeface="DIN Pro Regular" panose="020B0504020101020102" pitchFamily="34" charset="0"/>
                        </a:rPr>
                        <a:t>(ise)</a:t>
                      </a:r>
                      <a:endParaRPr lang="tr-TR" sz="2200" b="1" i="1" dirty="0">
                        <a:solidFill>
                          <a:srgbClr val="FF0000"/>
                        </a:solidFill>
                        <a:latin typeface="DIN Pro Regular" panose="020B0504020101020102" pitchFamily="34" charset="0"/>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noFill/>
                  </a:tcPr>
                </a:tc>
                <a:tc>
                  <a:txBody>
                    <a:bodyPr/>
                    <a:lstStyle/>
                    <a:p>
                      <a:pPr algn="ctr"/>
                      <a:r>
                        <a:rPr lang="tr-TR" sz="2200" b="1" i="0" dirty="0">
                          <a:solidFill>
                            <a:srgbClr val="FF0000"/>
                          </a:solidFill>
                          <a:latin typeface="DIN Pro Regular" panose="020B0504020101020102" pitchFamily="34" charset="0"/>
                          <a:cs typeface="DIN Pro Regular" panose="020B0504020101020102" pitchFamily="34" charset="0"/>
                        </a:rPr>
                        <a:t>(Sunulması gereken) </a:t>
                      </a:r>
                      <a:r>
                        <a:rPr lang="tr-TR" sz="2200" b="1" i="0" dirty="0">
                          <a:solidFill>
                            <a:srgbClr val="0000CC"/>
                          </a:solidFill>
                          <a:latin typeface="DIN Pro Regular" panose="020B0504020101020102" pitchFamily="34" charset="0"/>
                          <a:cs typeface="DIN Pro Regular" panose="020B0504020101020102" pitchFamily="34" charset="0"/>
                        </a:rPr>
                        <a:t>Kanıt</a:t>
                      </a:r>
                      <a:r>
                        <a:rPr lang="tr-TR" sz="2200" b="1" i="0" dirty="0">
                          <a:solidFill>
                            <a:srgbClr val="FF0000"/>
                          </a:solidFill>
                          <a:latin typeface="DIN Pro Regular" panose="020B0504020101020102" pitchFamily="34" charset="0"/>
                          <a:cs typeface="DIN Pro Regular" panose="020B0504020101020102" pitchFamily="34" charset="0"/>
                        </a:rPr>
                        <a:t> (</a:t>
                      </a:r>
                      <a:r>
                        <a:rPr lang="tr-TR" sz="2200" b="1" dirty="0" err="1">
                          <a:solidFill>
                            <a:srgbClr val="FF0000"/>
                          </a:solidFill>
                          <a:latin typeface="DIN Pro Regular" panose="020B0504020101020102" pitchFamily="34" charset="0"/>
                          <a:cs typeface="DIN Pro Regular" panose="020B0504020101020102" pitchFamily="34" charset="0"/>
                        </a:rPr>
                        <a:t>lar</a:t>
                      </a:r>
                      <a:r>
                        <a:rPr lang="tr-TR" sz="2200" b="1" dirty="0">
                          <a:solidFill>
                            <a:srgbClr val="FF0000"/>
                          </a:solidFill>
                          <a:latin typeface="DIN Pro Regular" panose="020B0504020101020102" pitchFamily="34" charset="0"/>
                          <a:cs typeface="DIN Pro Regular" panose="020B0504020101020102" pitchFamily="34" charset="0"/>
                        </a:rPr>
                        <a:t>)</a:t>
                      </a:r>
                      <a:endParaRPr lang="tr-TR" sz="2200" b="1" i="1" dirty="0">
                        <a:solidFill>
                          <a:srgbClr val="FF0000"/>
                        </a:solidFill>
                        <a:latin typeface="DIN Pro Regular" panose="020B0504020101020102" pitchFamily="34" charset="0"/>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noFill/>
                  </a:tcPr>
                </a:tc>
                <a:extLst>
                  <a:ext uri="{0D108BD9-81ED-4DB2-BD59-A6C34878D82A}">
                    <a16:rowId xmlns:a16="http://schemas.microsoft.com/office/drawing/2014/main" val="2467442052"/>
                  </a:ext>
                </a:extLst>
              </a:tr>
              <a:tr h="635924">
                <a:tc>
                  <a:txBody>
                    <a:bodyPr/>
                    <a:lstStyle/>
                    <a:p>
                      <a:pPr algn="ctr"/>
                      <a:r>
                        <a:rPr lang="tr-TR" sz="2200" b="1" i="0" dirty="0">
                          <a:latin typeface="+mn-lt"/>
                          <a:cs typeface="DIN Pro Regular" panose="020B0504020101020102" pitchFamily="34" charset="0"/>
                        </a:rPr>
                        <a:t>….plan bulunmaktadır. </a:t>
                      </a:r>
                      <a:endParaRPr lang="tr-TR" sz="2200" b="1" dirty="0">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tc>
                  <a:txBody>
                    <a:bodyPr/>
                    <a:lstStyle/>
                    <a:p>
                      <a:pPr algn="ctr"/>
                      <a:r>
                        <a:rPr lang="tr-TR" sz="2200" b="0" i="0" dirty="0">
                          <a:solidFill>
                            <a:srgbClr val="FF0000"/>
                          </a:solidFill>
                          <a:latin typeface="+mn-lt"/>
                          <a:cs typeface="DIN Pro Regular" panose="020B0504020101020102" pitchFamily="34" charset="0"/>
                        </a:rPr>
                        <a:t>(Bahsedilen) Plan</a:t>
                      </a:r>
                      <a:endParaRPr lang="tr-TR" sz="2200" b="1" dirty="0">
                        <a:solidFill>
                          <a:srgbClr val="FF0000"/>
                        </a:solidFill>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extLst>
                  <a:ext uri="{0D108BD9-81ED-4DB2-BD59-A6C34878D82A}">
                    <a16:rowId xmlns:a16="http://schemas.microsoft.com/office/drawing/2014/main" val="3486411038"/>
                  </a:ext>
                </a:extLst>
              </a:tr>
              <a:tr h="635924">
                <a:tc>
                  <a:txBody>
                    <a:bodyPr/>
                    <a:lstStyle/>
                    <a:p>
                      <a:pPr algn="ctr"/>
                      <a:r>
                        <a:rPr lang="tr-TR" sz="2200" b="1" i="0" dirty="0">
                          <a:latin typeface="+mn-lt"/>
                          <a:cs typeface="DIN Pro Regular" panose="020B0504020101020102" pitchFamily="34" charset="0"/>
                        </a:rPr>
                        <a:t>….uygulanmaktadır. </a:t>
                      </a:r>
                      <a:endParaRPr lang="tr-TR" sz="2200" b="1" dirty="0">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tc>
                  <a:txBody>
                    <a:bodyPr/>
                    <a:lstStyle/>
                    <a:p>
                      <a:pPr algn="ctr"/>
                      <a:r>
                        <a:rPr lang="tr-TR" sz="2200" b="0" i="0" dirty="0">
                          <a:solidFill>
                            <a:srgbClr val="FF0000"/>
                          </a:solidFill>
                          <a:latin typeface="+mn-lt"/>
                          <a:cs typeface="DIN Pro Regular" panose="020B0504020101020102" pitchFamily="34" charset="0"/>
                        </a:rPr>
                        <a:t>Tanımlı Süreç</a:t>
                      </a:r>
                      <a:endParaRPr lang="tr-TR" sz="2200" b="1" dirty="0">
                        <a:solidFill>
                          <a:srgbClr val="FF0000"/>
                        </a:solidFill>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extLst>
                  <a:ext uri="{0D108BD9-81ED-4DB2-BD59-A6C34878D82A}">
                    <a16:rowId xmlns:a16="http://schemas.microsoft.com/office/drawing/2014/main" val="2328010092"/>
                  </a:ext>
                </a:extLst>
              </a:tr>
              <a:tr h="635924">
                <a:tc>
                  <a:txBody>
                    <a:bodyPr/>
                    <a:lstStyle/>
                    <a:p>
                      <a:pPr algn="ctr"/>
                      <a:r>
                        <a:rPr lang="tr-TR" sz="2200" b="1" i="0" dirty="0">
                          <a:latin typeface="+mn-lt"/>
                          <a:cs typeface="DIN Pro Regular" panose="020B0504020101020102" pitchFamily="34" charset="0"/>
                        </a:rPr>
                        <a:t>….ölçülmektedir.</a:t>
                      </a:r>
                      <a:endParaRPr lang="tr-TR" sz="2200" b="1" dirty="0">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tc>
                  <a:txBody>
                    <a:bodyPr/>
                    <a:lstStyle/>
                    <a:p>
                      <a:pPr algn="ctr"/>
                      <a:r>
                        <a:rPr lang="tr-TR" sz="2200" b="0" i="0" dirty="0">
                          <a:solidFill>
                            <a:srgbClr val="FF0000"/>
                          </a:solidFill>
                          <a:latin typeface="+mn-lt"/>
                          <a:cs typeface="DIN Pro Regular" panose="020B0504020101020102" pitchFamily="34" charset="0"/>
                        </a:rPr>
                        <a:t>Anket vb. Ölçüm Araç Sonuçları</a:t>
                      </a:r>
                      <a:endParaRPr lang="tr-TR" sz="2200" b="1" dirty="0">
                        <a:solidFill>
                          <a:srgbClr val="FF0000"/>
                        </a:solidFill>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extLst>
                  <a:ext uri="{0D108BD9-81ED-4DB2-BD59-A6C34878D82A}">
                    <a16:rowId xmlns:a16="http://schemas.microsoft.com/office/drawing/2014/main" val="346601394"/>
                  </a:ext>
                </a:extLst>
              </a:tr>
              <a:tr h="635924">
                <a:tc>
                  <a:txBody>
                    <a:bodyPr/>
                    <a:lstStyle/>
                    <a:p>
                      <a:pPr algn="ctr"/>
                      <a:r>
                        <a:rPr lang="tr-TR" sz="2200" b="1" i="0" dirty="0">
                          <a:latin typeface="+mn-lt"/>
                          <a:cs typeface="DIN Pro Regular" panose="020B0504020101020102" pitchFamily="34" charset="0"/>
                        </a:rPr>
                        <a:t>….izlenerek değerlendirilmektedir.</a:t>
                      </a:r>
                      <a:endParaRPr lang="tr-TR" sz="2200" b="1" dirty="0">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tc>
                  <a:txBody>
                    <a:bodyPr/>
                    <a:lstStyle/>
                    <a:p>
                      <a:pPr algn="ctr"/>
                      <a:r>
                        <a:rPr lang="tr-TR" sz="2200" b="0" i="0" dirty="0">
                          <a:solidFill>
                            <a:srgbClr val="FF0000"/>
                          </a:solidFill>
                          <a:latin typeface="+mn-lt"/>
                          <a:cs typeface="DIN Pro Regular" panose="020B0504020101020102" pitchFamily="34" charset="0"/>
                        </a:rPr>
                        <a:t>Analiz Raporu, Değerlendirme Raporu</a:t>
                      </a:r>
                      <a:endParaRPr lang="tr-TR" sz="2200" b="1" dirty="0">
                        <a:solidFill>
                          <a:srgbClr val="FF0000"/>
                        </a:solidFill>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extLst>
                  <a:ext uri="{0D108BD9-81ED-4DB2-BD59-A6C34878D82A}">
                    <a16:rowId xmlns:a16="http://schemas.microsoft.com/office/drawing/2014/main" val="51250773"/>
                  </a:ext>
                </a:extLst>
              </a:tr>
              <a:tr h="635924">
                <a:tc>
                  <a:txBody>
                    <a:bodyPr/>
                    <a:lstStyle/>
                    <a:p>
                      <a:pPr algn="ctr"/>
                      <a:r>
                        <a:rPr lang="tr-TR" sz="2200" b="1" i="0" dirty="0">
                          <a:latin typeface="+mn-lt"/>
                          <a:cs typeface="DIN Pro Regular" panose="020B0504020101020102" pitchFamily="34" charset="0"/>
                        </a:rPr>
                        <a:t>…iyileştirilmektedir.</a:t>
                      </a:r>
                      <a:endParaRPr lang="tr-TR" sz="2200" b="1" dirty="0">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tc>
                  <a:txBody>
                    <a:bodyPr/>
                    <a:lstStyle/>
                    <a:p>
                      <a:pPr algn="ctr"/>
                      <a:r>
                        <a:rPr lang="tr-TR" sz="2200" b="0" i="0" dirty="0">
                          <a:solidFill>
                            <a:srgbClr val="FF0000"/>
                          </a:solidFill>
                          <a:latin typeface="+mn-lt"/>
                          <a:cs typeface="DIN Pro Regular" panose="020B0504020101020102" pitchFamily="34" charset="0"/>
                        </a:rPr>
                        <a:t>Yapılan İyileştirmelerin Listesi</a:t>
                      </a:r>
                      <a:endParaRPr lang="tr-TR" sz="2200" b="1" dirty="0">
                        <a:solidFill>
                          <a:srgbClr val="FF0000"/>
                        </a:solidFill>
                        <a:latin typeface="+mn-lt"/>
                        <a:cs typeface="DIN Pro Regular" panose="020B0504020101020102" pitchFamily="34" charset="0"/>
                      </a:endParaRPr>
                    </a:p>
                  </a:txBody>
                  <a:tcPr marL="91428" marR="91428" marT="45714" marB="45714" anchor="ctr">
                    <a:lnL w="12700" cap="flat" cmpd="sng" algn="ctr">
                      <a:solidFill>
                        <a:srgbClr val="172144"/>
                      </a:solidFill>
                      <a:prstDash val="solid"/>
                      <a:round/>
                      <a:headEnd type="none" w="med" len="med"/>
                      <a:tailEnd type="none" w="med" len="med"/>
                    </a:lnL>
                    <a:lnR w="12700" cap="flat" cmpd="sng" algn="ctr">
                      <a:solidFill>
                        <a:srgbClr val="172144"/>
                      </a:solidFill>
                      <a:prstDash val="solid"/>
                      <a:round/>
                      <a:headEnd type="none" w="med" len="med"/>
                      <a:tailEnd type="none" w="med" len="med"/>
                    </a:lnR>
                    <a:lnT w="12700" cap="flat" cmpd="sng" algn="ctr">
                      <a:solidFill>
                        <a:srgbClr val="172144"/>
                      </a:solidFill>
                      <a:prstDash val="solid"/>
                      <a:round/>
                      <a:headEnd type="none" w="med" len="med"/>
                      <a:tailEnd type="none" w="med" len="med"/>
                    </a:lnT>
                    <a:lnB w="12700" cap="flat" cmpd="sng" algn="ctr">
                      <a:solidFill>
                        <a:srgbClr val="172144"/>
                      </a:solidFill>
                      <a:prstDash val="solid"/>
                      <a:round/>
                      <a:headEnd type="none" w="med" len="med"/>
                      <a:tailEnd type="none" w="med" len="med"/>
                    </a:lnB>
                    <a:solidFill>
                      <a:schemeClr val="bg1"/>
                    </a:solidFill>
                  </a:tcPr>
                </a:tc>
                <a:extLst>
                  <a:ext uri="{0D108BD9-81ED-4DB2-BD59-A6C34878D82A}">
                    <a16:rowId xmlns:a16="http://schemas.microsoft.com/office/drawing/2014/main" val="3743348527"/>
                  </a:ext>
                </a:extLst>
              </a:tr>
            </a:tbl>
          </a:graphicData>
        </a:graphic>
      </p:graphicFrame>
      <p:sp>
        <p:nvSpPr>
          <p:cNvPr id="13" name="İçerik Yer Tutucusu 2">
            <a:extLst>
              <a:ext uri="{FF2B5EF4-FFF2-40B4-BE49-F238E27FC236}">
                <a16:creationId xmlns:a16="http://schemas.microsoft.com/office/drawing/2014/main" id="{552EAD0E-A89E-40C2-8F92-2DFCE529B346}"/>
              </a:ext>
            </a:extLst>
          </p:cNvPr>
          <p:cNvSpPr txBox="1">
            <a:spLocks/>
          </p:cNvSpPr>
          <p:nvPr/>
        </p:nvSpPr>
        <p:spPr>
          <a:xfrm>
            <a:off x="413886" y="856649"/>
            <a:ext cx="11482939" cy="731520"/>
          </a:xfrm>
          <a:prstGeom prst="rect">
            <a:avLst/>
          </a:prstGeom>
        </p:spPr>
        <p:txBody>
          <a:bodyPr>
            <a:noAutofit/>
          </a:bodyPr>
          <a:lstStyle>
            <a:lvl1pPr marL="228554" indent="-228554" algn="l" defTabSz="914217"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663" indent="-228554" algn="l" defTabSz="91421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771" indent="-228554" algn="l" defTabSz="91421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880"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6989"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097"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06"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14"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423"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tr-TR" sz="2400" dirty="0">
                <a:solidFill>
                  <a:srgbClr val="172144"/>
                </a:solidFill>
                <a:cs typeface="DIN Pro Regular" panose="020B0504020101020102" pitchFamily="34" charset="0"/>
              </a:rPr>
              <a:t>Raporda yer alabilecek olası ifadeler ve buna karşılık muhakkak sunulması gereken kanıtlar şöyledir;</a:t>
            </a:r>
          </a:p>
        </p:txBody>
      </p:sp>
      <p:sp>
        <p:nvSpPr>
          <p:cNvPr id="19" name="Metin kutusu 18">
            <a:extLst>
              <a:ext uri="{FF2B5EF4-FFF2-40B4-BE49-F238E27FC236}">
                <a16:creationId xmlns:a16="http://schemas.microsoft.com/office/drawing/2014/main" id="{90C95F7F-4943-4169-A2C5-5EFEF6CFCEFF}"/>
              </a:ext>
            </a:extLst>
          </p:cNvPr>
          <p:cNvSpPr txBox="1"/>
          <p:nvPr/>
        </p:nvSpPr>
        <p:spPr>
          <a:xfrm>
            <a:off x="818147" y="5687468"/>
            <a:ext cx="10963175" cy="830997"/>
          </a:xfrm>
          <a:prstGeom prst="rect">
            <a:avLst/>
          </a:prstGeom>
          <a:noFill/>
        </p:spPr>
        <p:txBody>
          <a:bodyPr wrap="square" rtlCol="0">
            <a:spAutoFit/>
          </a:bodyPr>
          <a:lstStyle/>
          <a:p>
            <a:pPr algn="ctr"/>
            <a:r>
              <a:rPr lang="tr-TR" sz="2400" b="1" dirty="0">
                <a:solidFill>
                  <a:srgbClr val="002060"/>
                </a:solidFill>
                <a:latin typeface="+mj-lt"/>
                <a:ea typeface="CamberW01-Light" panose="01000000000000000000" pitchFamily="2" charset="0"/>
                <a:cs typeface="DIN Pro Regular" panose="020B0504020101020102" pitchFamily="34" charset="0"/>
              </a:rPr>
              <a:t>5 seviyesinde bir uygulama için yukarıdaki kanıt çeşidinin </a:t>
            </a:r>
            <a:r>
              <a:rPr lang="tr-TR" sz="2400" b="1" u="sng" dirty="0">
                <a:solidFill>
                  <a:srgbClr val="FF0000"/>
                </a:solidFill>
                <a:effectLst>
                  <a:outerShdw blurRad="38100" dist="38100" dir="2700000" algn="tl">
                    <a:srgbClr val="000000">
                      <a:alpha val="43137"/>
                    </a:srgbClr>
                  </a:outerShdw>
                </a:effectLst>
                <a:latin typeface="+mj-lt"/>
                <a:ea typeface="CamberW01-Light" panose="01000000000000000000" pitchFamily="2" charset="0"/>
                <a:cs typeface="DIN Pro Regular" panose="020B0504020101020102" pitchFamily="34" charset="0"/>
              </a:rPr>
              <a:t>her birinden en az bir kanıt </a:t>
            </a:r>
            <a:r>
              <a:rPr lang="tr-TR" sz="2400" b="1" dirty="0">
                <a:solidFill>
                  <a:srgbClr val="002060"/>
                </a:solidFill>
                <a:latin typeface="+mj-lt"/>
                <a:ea typeface="CamberW01-Light" panose="01000000000000000000" pitchFamily="2" charset="0"/>
                <a:cs typeface="DIN Pro Regular" panose="020B0504020101020102" pitchFamily="34" charset="0"/>
              </a:rPr>
              <a:t>sunulmuş/sunulabilir olması gerekir. </a:t>
            </a:r>
          </a:p>
        </p:txBody>
      </p:sp>
      <p:sp>
        <p:nvSpPr>
          <p:cNvPr id="2" name="Veri Yer Tutucusu 1"/>
          <p:cNvSpPr>
            <a:spLocks noGrp="1"/>
          </p:cNvSpPr>
          <p:nvPr>
            <p:ph type="dt" sz="half" idx="10"/>
          </p:nvPr>
        </p:nvSpPr>
        <p:spPr/>
        <p:txBody>
          <a:bodyPr/>
          <a:lstStyle/>
          <a:p>
            <a:fld id="{6140252D-EA72-49F0-9701-A6A56A7AF915}" type="datetime1">
              <a:rPr lang="tr-TR" smtClean="0"/>
              <a:pPr/>
              <a:t>2.02.2022</a:t>
            </a:fld>
            <a:endParaRPr lang="tr-TR"/>
          </a:p>
        </p:txBody>
      </p:sp>
      <p:sp>
        <p:nvSpPr>
          <p:cNvPr id="3" name="Altbilgi Yer Tutucusu 2"/>
          <p:cNvSpPr>
            <a:spLocks noGrp="1"/>
          </p:cNvSpPr>
          <p:nvPr>
            <p:ph type="ftr" sz="quarter" idx="11"/>
          </p:nvPr>
        </p:nvSpPr>
        <p:spPr/>
        <p:txBody>
          <a:bodyPr/>
          <a:lstStyle/>
          <a:p>
            <a:r>
              <a:rPr lang="tr-TR"/>
              <a:t>TRÜ KALİTE KOORDİNATÖRLÜĞÜ</a:t>
            </a:r>
          </a:p>
        </p:txBody>
      </p:sp>
      <p:sp>
        <p:nvSpPr>
          <p:cNvPr id="4" name="Slayt Numarası Yer Tutucusu 3"/>
          <p:cNvSpPr>
            <a:spLocks noGrp="1"/>
          </p:cNvSpPr>
          <p:nvPr>
            <p:ph type="sldNum" sz="quarter" idx="12"/>
          </p:nvPr>
        </p:nvSpPr>
        <p:spPr/>
        <p:txBody>
          <a:bodyPr/>
          <a:lstStyle/>
          <a:p>
            <a:fld id="{DDCE7859-ABE5-4F86-9590-63E6FFC2B8A3}" type="slidenum">
              <a:rPr lang="tr-TR" smtClean="0"/>
              <a:pPr/>
              <a:t>18</a:t>
            </a:fld>
            <a:endParaRPr lang="tr-TR"/>
          </a:p>
        </p:txBody>
      </p:sp>
      <p:sp>
        <p:nvSpPr>
          <p:cNvPr id="9" name="Akış Çizelgesi: Toplam Birleşimi 8"/>
          <p:cNvSpPr/>
          <p:nvPr/>
        </p:nvSpPr>
        <p:spPr>
          <a:xfrm>
            <a:off x="11713944" y="6410425"/>
            <a:ext cx="365761" cy="327260"/>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38860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7003"/>
            <a:ext cx="11154878" cy="981776"/>
          </a:xfrm>
        </p:spPr>
        <p:txBody>
          <a:bodyPr>
            <a:normAutofit/>
          </a:bodyPr>
          <a:lstStyle/>
          <a:p>
            <a:pPr algn="ctr"/>
            <a:r>
              <a:rPr lang="tr-TR" sz="4000" b="1" dirty="0">
                <a:solidFill>
                  <a:srgbClr val="FF0000"/>
                </a:solidFill>
              </a:rPr>
              <a:t>KURUM İÇ DEĞERLENDİRME RAPORU ŞABLONU</a:t>
            </a:r>
            <a:endParaRPr lang="tr-TR" sz="4000" dirty="0">
              <a:solidFill>
                <a:srgbClr val="FF0000"/>
              </a:solidFill>
            </a:endParaRPr>
          </a:p>
        </p:txBody>
      </p:sp>
      <p:sp>
        <p:nvSpPr>
          <p:cNvPr id="3" name="İçerik Yer Tutucusu 2"/>
          <p:cNvSpPr>
            <a:spLocks noGrp="1"/>
          </p:cNvSpPr>
          <p:nvPr>
            <p:ph idx="1"/>
          </p:nvPr>
        </p:nvSpPr>
        <p:spPr>
          <a:xfrm>
            <a:off x="321733" y="1029904"/>
            <a:ext cx="11680969" cy="5252363"/>
          </a:xfrm>
        </p:spPr>
        <p:txBody>
          <a:bodyPr>
            <a:noAutofit/>
          </a:bodyPr>
          <a:lstStyle/>
          <a:p>
            <a:pPr>
              <a:lnSpc>
                <a:spcPct val="100000"/>
              </a:lnSpc>
              <a:spcBef>
                <a:spcPts val="0"/>
              </a:spcBef>
            </a:pPr>
            <a:r>
              <a:rPr lang="tr-TR" sz="2000" b="1" dirty="0">
                <a:solidFill>
                  <a:srgbClr val="0000CC"/>
                </a:solidFill>
              </a:rPr>
              <a:t>ÖZET: </a:t>
            </a:r>
            <a:r>
              <a:rPr lang="tr-TR" sz="2000" dirty="0"/>
              <a:t>Bu bölümde, raporun amacı, kapsamı ve hazırlanma sürecine ilişkin kısa bilgilere yer verilmelidir. Kurumun öz değerlendirme çalışmalarının temel bulguları özetlenmelidir.</a:t>
            </a:r>
          </a:p>
          <a:p>
            <a:pPr>
              <a:lnSpc>
                <a:spcPct val="100000"/>
              </a:lnSpc>
              <a:spcBef>
                <a:spcPts val="0"/>
              </a:spcBef>
            </a:pPr>
            <a:endParaRPr lang="tr-TR" sz="2000" dirty="0"/>
          </a:p>
          <a:p>
            <a:pPr>
              <a:lnSpc>
                <a:spcPct val="100000"/>
              </a:lnSpc>
              <a:spcBef>
                <a:spcPts val="0"/>
              </a:spcBef>
            </a:pPr>
            <a:r>
              <a:rPr lang="tr-TR" sz="2000" b="1" dirty="0">
                <a:solidFill>
                  <a:srgbClr val="0000CC"/>
                </a:solidFill>
              </a:rPr>
              <a:t>KURUM HAKKINDA BİLGİLER: </a:t>
            </a:r>
            <a:r>
              <a:rPr lang="tr-TR" sz="2000" dirty="0"/>
              <a:t>Bu bölümde, kurumun tarihsel gelişimi, misyonu, vizyonu, değerleri, hedefleri, organizasyon yapısı ve iyileştirme alanları hakkında bilgi verilmeli ve aşağıdaki hususları içerecek şekilde düzenlenmelidir. </a:t>
            </a:r>
          </a:p>
          <a:p>
            <a:pPr>
              <a:lnSpc>
                <a:spcPct val="100000"/>
              </a:lnSpc>
              <a:spcBef>
                <a:spcPts val="0"/>
              </a:spcBef>
            </a:pPr>
            <a:endParaRPr lang="tr-TR" sz="2000" dirty="0"/>
          </a:p>
          <a:p>
            <a:pPr>
              <a:lnSpc>
                <a:spcPct val="100000"/>
              </a:lnSpc>
              <a:spcBef>
                <a:spcPts val="0"/>
              </a:spcBef>
            </a:pPr>
            <a:r>
              <a:rPr lang="tr-TR" sz="2000" b="1" dirty="0">
                <a:solidFill>
                  <a:srgbClr val="0000CC"/>
                </a:solidFill>
              </a:rPr>
              <a:t>1. İletişim Bilgileri: </a:t>
            </a:r>
            <a:r>
              <a:rPr lang="tr-TR" sz="2000" dirty="0"/>
              <a:t>Değerlendirme takımının KİDR değerlendirme ve/veya ziyaret sürecinde iletişim kuracağı Yükseköğretim Kurumu Kalite Komisyon Başkanının (Rektör ya da ilgili Rektör Yardımcısı) iletişim bilgileri (isim, adres, telefon, e-posta vb.) verilmelidir.</a:t>
            </a:r>
            <a:br>
              <a:rPr lang="tr-TR" sz="2000" dirty="0"/>
            </a:br>
            <a:endParaRPr lang="tr-TR" sz="2000" dirty="0"/>
          </a:p>
          <a:p>
            <a:pPr>
              <a:lnSpc>
                <a:spcPct val="100000"/>
              </a:lnSpc>
              <a:spcBef>
                <a:spcPts val="0"/>
              </a:spcBef>
            </a:pPr>
            <a:r>
              <a:rPr lang="tr-TR" sz="2000" b="1" dirty="0">
                <a:solidFill>
                  <a:srgbClr val="0000CC"/>
                </a:solidFill>
              </a:rPr>
              <a:t>2. Tarihsel Gelişimi: </a:t>
            </a:r>
            <a:r>
              <a:rPr lang="tr-TR" sz="2000" dirty="0"/>
              <a:t>Kurumun kısa tarihçesi ve mevcut durumu (toplam öğrenci sayısı, akademik ve idari çalışan sayıları, altyapı durumu vb. özet bilgiler) hakkında kısa bir bilgi verilmelidir.</a:t>
            </a:r>
          </a:p>
          <a:p>
            <a:pPr>
              <a:lnSpc>
                <a:spcPct val="100000"/>
              </a:lnSpc>
              <a:spcBef>
                <a:spcPts val="0"/>
              </a:spcBef>
            </a:pPr>
            <a:endParaRPr lang="tr-TR" sz="2000" dirty="0"/>
          </a:p>
          <a:p>
            <a:pPr>
              <a:lnSpc>
                <a:spcPct val="100000"/>
              </a:lnSpc>
              <a:spcBef>
                <a:spcPts val="0"/>
              </a:spcBef>
            </a:pPr>
            <a:r>
              <a:rPr lang="tr-TR" sz="2000" dirty="0"/>
              <a:t> </a:t>
            </a:r>
            <a:r>
              <a:rPr lang="tr-TR" sz="2000" b="1" dirty="0">
                <a:solidFill>
                  <a:srgbClr val="0000CC"/>
                </a:solidFill>
              </a:rPr>
              <a:t>3. Misyonu, Vizyonu, Değerleri ve Hedefleri: </a:t>
            </a:r>
            <a:r>
              <a:rPr lang="tr-TR" sz="2000" dirty="0"/>
              <a:t>“Kurum ne yapmaya çalışıyor?” sorusuna yanıt verebilmek üzere kurumun misyonu, vizyonu, değerleri ve hedefleri bu kısımda özet olarak sunulmalıdır.    </a:t>
            </a:r>
          </a:p>
        </p:txBody>
      </p:sp>
      <p:sp>
        <p:nvSpPr>
          <p:cNvPr id="4" name="Veri Yer Tutucusu 3"/>
          <p:cNvSpPr>
            <a:spLocks noGrp="1"/>
          </p:cNvSpPr>
          <p:nvPr>
            <p:ph type="dt" sz="half" idx="10"/>
          </p:nvPr>
        </p:nvSpPr>
        <p:spPr/>
        <p:txBody>
          <a:bodyPr/>
          <a:lstStyle/>
          <a:p>
            <a:fld id="{21843BAD-3C8C-4875-99E2-BFA08F9F53F2}"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19</a:t>
            </a:fld>
            <a:endParaRPr lang="tr-TR"/>
          </a:p>
        </p:txBody>
      </p:sp>
    </p:spTree>
    <p:extLst>
      <p:ext uri="{BB962C8B-B14F-4D97-AF65-F5344CB8AC3E}">
        <p14:creationId xmlns:p14="http://schemas.microsoft.com/office/powerpoint/2010/main" val="3070603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74403"/>
          </a:xfrm>
        </p:spPr>
        <p:txBody>
          <a:bodyPr>
            <a:normAutofit fontScale="90000"/>
          </a:bodyPr>
          <a:lstStyle/>
          <a:p>
            <a:pPr algn="ctr"/>
            <a:r>
              <a:rPr lang="tr-TR" b="1" dirty="0">
                <a:solidFill>
                  <a:srgbClr val="FF0000"/>
                </a:solidFill>
              </a:rPr>
              <a:t>Amaç</a:t>
            </a:r>
            <a:endParaRPr lang="tr-TR" dirty="0">
              <a:solidFill>
                <a:srgbClr val="FF0000"/>
              </a:solidFill>
            </a:endParaRPr>
          </a:p>
        </p:txBody>
      </p:sp>
      <p:sp>
        <p:nvSpPr>
          <p:cNvPr id="3" name="İçerik Yer Tutucusu 2"/>
          <p:cNvSpPr>
            <a:spLocks noGrp="1"/>
          </p:cNvSpPr>
          <p:nvPr>
            <p:ph idx="1"/>
          </p:nvPr>
        </p:nvSpPr>
        <p:spPr>
          <a:xfrm>
            <a:off x="433136" y="1001028"/>
            <a:ext cx="11502189" cy="5351646"/>
          </a:xfrm>
        </p:spPr>
        <p:txBody>
          <a:bodyPr>
            <a:normAutofit lnSpcReduction="10000"/>
          </a:bodyPr>
          <a:lstStyle/>
          <a:p>
            <a:pPr>
              <a:lnSpc>
                <a:spcPct val="120000"/>
              </a:lnSpc>
              <a:spcBef>
                <a:spcPts val="0"/>
              </a:spcBef>
            </a:pPr>
            <a:r>
              <a:rPr lang="tr-TR" sz="3200" dirty="0" err="1"/>
              <a:t>KİDR’nin</a:t>
            </a:r>
            <a:r>
              <a:rPr lang="tr-TR" sz="3200" dirty="0"/>
              <a:t> amacı, </a:t>
            </a:r>
            <a:r>
              <a:rPr lang="tr-TR" sz="3200" dirty="0">
                <a:solidFill>
                  <a:srgbClr val="FF0000"/>
                </a:solidFill>
              </a:rPr>
              <a:t>kurumun kendi güçlü ve gelişmeye açık yönlerini tanımasına v</a:t>
            </a:r>
            <a:r>
              <a:rPr lang="tr-TR" sz="3200" dirty="0"/>
              <a:t>e </a:t>
            </a:r>
            <a:r>
              <a:rPr lang="tr-TR" sz="3200" dirty="0">
                <a:solidFill>
                  <a:srgbClr val="FF0000"/>
                </a:solidFill>
              </a:rPr>
              <a:t>iyileştirme süreçlerine </a:t>
            </a:r>
            <a:r>
              <a:rPr lang="tr-TR" sz="3200" dirty="0"/>
              <a:t>katkı sağlamaktır. </a:t>
            </a:r>
          </a:p>
          <a:p>
            <a:pPr>
              <a:lnSpc>
                <a:spcPct val="120000"/>
              </a:lnSpc>
              <a:spcBef>
                <a:spcPts val="0"/>
              </a:spcBef>
            </a:pPr>
            <a:endParaRPr lang="tr-TR" sz="3200" dirty="0"/>
          </a:p>
          <a:p>
            <a:pPr>
              <a:lnSpc>
                <a:spcPct val="120000"/>
              </a:lnSpc>
              <a:spcBef>
                <a:spcPts val="0"/>
              </a:spcBef>
            </a:pPr>
            <a:r>
              <a:rPr lang="tr-TR" sz="3200" dirty="0"/>
              <a:t>Kuruma ait KİDR, kurumun </a:t>
            </a:r>
            <a:r>
              <a:rPr lang="tr-TR" sz="3200" dirty="0">
                <a:solidFill>
                  <a:srgbClr val="FF0000"/>
                </a:solidFill>
              </a:rPr>
              <a:t>öz değerlendirme çalışmalarının </a:t>
            </a:r>
            <a:r>
              <a:rPr lang="tr-TR" sz="3200" dirty="0"/>
              <a:t>en önemli çıktısıdır. </a:t>
            </a:r>
          </a:p>
          <a:p>
            <a:pPr>
              <a:lnSpc>
                <a:spcPct val="120000"/>
              </a:lnSpc>
              <a:spcBef>
                <a:spcPts val="0"/>
              </a:spcBef>
            </a:pPr>
            <a:endParaRPr lang="tr-TR" sz="3200" dirty="0"/>
          </a:p>
          <a:p>
            <a:pPr>
              <a:lnSpc>
                <a:spcPct val="120000"/>
              </a:lnSpc>
              <a:spcBef>
                <a:spcPts val="0"/>
              </a:spcBef>
            </a:pPr>
            <a:r>
              <a:rPr lang="tr-TR" sz="3200" dirty="0"/>
              <a:t>Olgunluk düzeyi yüksek bir KİDR ancak yıl içerisinde </a:t>
            </a:r>
            <a:r>
              <a:rPr lang="tr-TR" sz="3200" dirty="0">
                <a:solidFill>
                  <a:srgbClr val="FF0000"/>
                </a:solidFill>
              </a:rPr>
              <a:t>iç kalite güvencesi sistemi ve iç değerlendirme çalışmalarının </a:t>
            </a:r>
            <a:r>
              <a:rPr lang="tr-TR" sz="3200" dirty="0"/>
              <a:t>etkin ve etkili gerçekleştirilmesi ile mümkündür. </a:t>
            </a:r>
          </a:p>
          <a:p>
            <a:pPr>
              <a:lnSpc>
                <a:spcPct val="120000"/>
              </a:lnSpc>
              <a:spcBef>
                <a:spcPts val="0"/>
              </a:spcBef>
            </a:pPr>
            <a:endParaRPr lang="tr-TR" sz="3200" dirty="0"/>
          </a:p>
        </p:txBody>
      </p:sp>
      <p:sp>
        <p:nvSpPr>
          <p:cNvPr id="4" name="Veri Yer Tutucusu 3"/>
          <p:cNvSpPr>
            <a:spLocks noGrp="1"/>
          </p:cNvSpPr>
          <p:nvPr>
            <p:ph type="dt" sz="half" idx="10"/>
          </p:nvPr>
        </p:nvSpPr>
        <p:spPr/>
        <p:txBody>
          <a:bodyPr/>
          <a:lstStyle/>
          <a:p>
            <a:fld id="{CE5FC678-D73B-4BD6-9851-0074923DB3F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2</a:t>
            </a:fld>
            <a:endParaRPr lang="tr-TR"/>
          </a:p>
        </p:txBody>
      </p:sp>
    </p:spTree>
    <p:extLst>
      <p:ext uri="{BB962C8B-B14F-4D97-AF65-F5344CB8AC3E}">
        <p14:creationId xmlns:p14="http://schemas.microsoft.com/office/powerpoint/2010/main" val="2390546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7826" y="95618"/>
            <a:ext cx="11049000" cy="616652"/>
          </a:xfrm>
        </p:spPr>
        <p:txBody>
          <a:bodyPr>
            <a:normAutofit fontScale="90000"/>
          </a:bodyPr>
          <a:lstStyle/>
          <a:p>
            <a:pPr algn="ctr"/>
            <a:r>
              <a:rPr lang="tr-TR" b="1" dirty="0">
                <a:solidFill>
                  <a:srgbClr val="FF0000"/>
                </a:solidFill>
              </a:rPr>
              <a:t>KURUM İÇ DEĞERLENDİRME RAPORU ŞABLONU</a:t>
            </a:r>
            <a:endParaRPr lang="tr-TR" dirty="0">
              <a:solidFill>
                <a:srgbClr val="FF0000"/>
              </a:solidFill>
            </a:endParaRPr>
          </a:p>
        </p:txBody>
      </p:sp>
      <p:sp>
        <p:nvSpPr>
          <p:cNvPr id="3" name="İçerik Yer Tutucusu 2"/>
          <p:cNvSpPr>
            <a:spLocks noGrp="1"/>
          </p:cNvSpPr>
          <p:nvPr>
            <p:ph idx="1"/>
          </p:nvPr>
        </p:nvSpPr>
        <p:spPr>
          <a:xfrm>
            <a:off x="423333" y="1068404"/>
            <a:ext cx="11328400" cy="4968329"/>
          </a:xfrm>
        </p:spPr>
        <p:txBody>
          <a:bodyPr>
            <a:noAutofit/>
          </a:bodyPr>
          <a:lstStyle/>
          <a:p>
            <a:pPr>
              <a:lnSpc>
                <a:spcPct val="100000"/>
              </a:lnSpc>
              <a:spcBef>
                <a:spcPts val="0"/>
              </a:spcBef>
            </a:pPr>
            <a:r>
              <a:rPr lang="tr-TR" sz="2000" dirty="0"/>
              <a:t>Aşağıda yer alan başlıkların yazımı için YÖKAK Dereceli Değerlendirme Anahtarı kullanılacaktır.</a:t>
            </a:r>
          </a:p>
          <a:p>
            <a:pPr marL="800100" lvl="1" indent="-342900">
              <a:lnSpc>
                <a:spcPct val="100000"/>
              </a:lnSpc>
              <a:spcBef>
                <a:spcPts val="0"/>
              </a:spcBef>
              <a:buFont typeface="+mj-lt"/>
              <a:buAutoNum type="alphaUcPeriod"/>
            </a:pPr>
            <a:r>
              <a:rPr lang="tr-TR" sz="2000" b="1" dirty="0">
                <a:solidFill>
                  <a:srgbClr val="0000CC"/>
                </a:solidFill>
              </a:rPr>
              <a:t>LİDERLİK, YÖNETİM VE KALİTE</a:t>
            </a:r>
          </a:p>
          <a:p>
            <a:pPr marL="800100" lvl="1" indent="-342900">
              <a:lnSpc>
                <a:spcPct val="100000"/>
              </a:lnSpc>
              <a:spcBef>
                <a:spcPts val="0"/>
              </a:spcBef>
              <a:buFont typeface="+mj-lt"/>
              <a:buAutoNum type="alphaUcPeriod"/>
            </a:pPr>
            <a:r>
              <a:rPr lang="tr-TR" sz="2000" b="1" dirty="0">
                <a:solidFill>
                  <a:srgbClr val="0000CC"/>
                </a:solidFill>
              </a:rPr>
              <a:t>EĞİTİM VE ÖĞRETİM</a:t>
            </a:r>
          </a:p>
          <a:p>
            <a:pPr marL="800100" lvl="1" indent="-342900">
              <a:lnSpc>
                <a:spcPct val="100000"/>
              </a:lnSpc>
              <a:spcBef>
                <a:spcPts val="0"/>
              </a:spcBef>
              <a:buFont typeface="+mj-lt"/>
              <a:buAutoNum type="alphaUcPeriod"/>
            </a:pPr>
            <a:r>
              <a:rPr lang="tr-TR" sz="2000" b="1" dirty="0">
                <a:solidFill>
                  <a:srgbClr val="0000CC"/>
                </a:solidFill>
              </a:rPr>
              <a:t>ARAŞTIRMA VE GELİŞTİRME</a:t>
            </a:r>
          </a:p>
          <a:p>
            <a:pPr marL="800100" lvl="1" indent="-342900">
              <a:lnSpc>
                <a:spcPct val="100000"/>
              </a:lnSpc>
              <a:spcBef>
                <a:spcPts val="0"/>
              </a:spcBef>
              <a:buFont typeface="+mj-lt"/>
              <a:buAutoNum type="alphaUcPeriod"/>
            </a:pPr>
            <a:r>
              <a:rPr lang="tr-TR" sz="2000" b="1" dirty="0">
                <a:solidFill>
                  <a:srgbClr val="0000CC"/>
                </a:solidFill>
              </a:rPr>
              <a:t>TOPLUMSAL KATKI</a:t>
            </a:r>
            <a:br>
              <a:rPr lang="tr-TR" sz="1600" b="1" dirty="0">
                <a:solidFill>
                  <a:srgbClr val="0000CC"/>
                </a:solidFill>
              </a:rPr>
            </a:br>
            <a:endParaRPr lang="tr-TR" sz="1600" b="1" dirty="0">
              <a:solidFill>
                <a:srgbClr val="0000CC"/>
              </a:solidFill>
            </a:endParaRPr>
          </a:p>
          <a:p>
            <a:pPr>
              <a:lnSpc>
                <a:spcPct val="100000"/>
              </a:lnSpc>
              <a:spcBef>
                <a:spcPts val="0"/>
              </a:spcBef>
            </a:pPr>
            <a:r>
              <a:rPr lang="tr-TR" sz="2000" b="1" dirty="0">
                <a:solidFill>
                  <a:srgbClr val="0000CC"/>
                </a:solidFill>
              </a:rPr>
              <a:t>SONUÇ VE DEĞERLENDİRME</a:t>
            </a:r>
          </a:p>
          <a:p>
            <a:pPr>
              <a:lnSpc>
                <a:spcPct val="100000"/>
              </a:lnSpc>
              <a:spcBef>
                <a:spcPts val="0"/>
              </a:spcBef>
            </a:pPr>
            <a:endParaRPr lang="tr-TR" sz="2000" b="1" dirty="0">
              <a:solidFill>
                <a:srgbClr val="0000CC"/>
              </a:solidFill>
            </a:endParaRPr>
          </a:p>
          <a:p>
            <a:pPr>
              <a:lnSpc>
                <a:spcPct val="100000"/>
              </a:lnSpc>
              <a:spcBef>
                <a:spcPts val="0"/>
              </a:spcBef>
            </a:pPr>
            <a:r>
              <a:rPr lang="tr-TR" sz="2000" dirty="0"/>
              <a:t>Kurumun </a:t>
            </a:r>
            <a:r>
              <a:rPr lang="tr-TR" sz="2000" b="1" dirty="0">
                <a:solidFill>
                  <a:srgbClr val="FF0000"/>
                </a:solidFill>
              </a:rPr>
              <a:t>güçlü yönleri ile iyileşmeye açık yönlerinin </a:t>
            </a:r>
            <a:r>
              <a:rPr lang="tr-TR" sz="2000" b="1" dirty="0">
                <a:solidFill>
                  <a:srgbClr val="0000CC"/>
                </a:solidFill>
              </a:rPr>
              <a:t>Liderlik, Yönetim ve Kalite, Eğitim ve Öğretim, Araştırma ve Geliştirme ve Toplumsal Katkı </a:t>
            </a:r>
            <a:r>
              <a:rPr lang="tr-TR" sz="2000" dirty="0"/>
              <a:t>başlıkları altında özet olarak sunulması beklenmektedir. </a:t>
            </a:r>
          </a:p>
          <a:p>
            <a:pPr>
              <a:lnSpc>
                <a:spcPct val="100000"/>
              </a:lnSpc>
              <a:spcBef>
                <a:spcPts val="0"/>
              </a:spcBef>
            </a:pPr>
            <a:endParaRPr lang="tr-TR" sz="2000" dirty="0"/>
          </a:p>
          <a:p>
            <a:pPr>
              <a:lnSpc>
                <a:spcPct val="100000"/>
              </a:lnSpc>
              <a:spcBef>
                <a:spcPts val="0"/>
              </a:spcBef>
            </a:pPr>
            <a:r>
              <a:rPr lang="tr-TR" sz="2000" dirty="0"/>
              <a:t>Kurum daha önce bir dış değerlendirme sürecinden geçmiş ve kuruma sunulmuş bir </a:t>
            </a:r>
            <a:r>
              <a:rPr lang="tr-TR" sz="2000" i="1" dirty="0"/>
              <a:t>Kurumsal Geri Bildirim Raporu </a:t>
            </a:r>
            <a:r>
              <a:rPr lang="tr-TR" sz="2000" dirty="0"/>
              <a:t>varsa bu raporda belirtilen </a:t>
            </a:r>
            <a:r>
              <a:rPr lang="tr-TR" sz="2000" b="1" u="sng" dirty="0">
                <a:solidFill>
                  <a:srgbClr val="0000CC"/>
                </a:solidFill>
              </a:rPr>
              <a:t>gelişmeye açık yönlerin </a:t>
            </a:r>
            <a:r>
              <a:rPr lang="tr-TR" sz="2000" dirty="0"/>
              <a:t>giderilmesi için alınan </a:t>
            </a:r>
            <a:r>
              <a:rPr lang="tr-TR" sz="2000" b="1" u="sng" dirty="0">
                <a:solidFill>
                  <a:srgbClr val="0000CC"/>
                </a:solidFill>
              </a:rPr>
              <a:t>önlemler</a:t>
            </a:r>
            <a:r>
              <a:rPr lang="tr-TR" sz="2000" dirty="0"/>
              <a:t>, gerçekleştirilen faaliyetler sonucunda sağlanan </a:t>
            </a:r>
            <a:r>
              <a:rPr lang="tr-TR" sz="2000" b="1" u="sng" dirty="0">
                <a:solidFill>
                  <a:srgbClr val="0000CC"/>
                </a:solidFill>
              </a:rPr>
              <a:t>iyileştirmeler</a:t>
            </a:r>
            <a:r>
              <a:rPr lang="tr-TR" sz="2000" dirty="0"/>
              <a:t> ve </a:t>
            </a:r>
            <a:r>
              <a:rPr lang="tr-TR" sz="2000" b="1" u="sng" dirty="0">
                <a:solidFill>
                  <a:srgbClr val="0000CC"/>
                </a:solidFill>
              </a:rPr>
              <a:t>ilerleme kaydedilemeyen</a:t>
            </a:r>
            <a:r>
              <a:rPr lang="tr-TR" sz="2000" dirty="0">
                <a:solidFill>
                  <a:srgbClr val="0000CC"/>
                </a:solidFill>
              </a:rPr>
              <a:t> </a:t>
            </a:r>
            <a:r>
              <a:rPr lang="tr-TR" sz="2000" dirty="0"/>
              <a:t>noktaların neler olduğu açıkça sunulmalı ve mevcut durum değerlendirmesi ayrıntılı olarak verilmelidir.</a:t>
            </a:r>
          </a:p>
          <a:p>
            <a:pPr>
              <a:lnSpc>
                <a:spcPct val="100000"/>
              </a:lnSpc>
              <a:spcBef>
                <a:spcPts val="0"/>
              </a:spcBef>
            </a:pPr>
            <a:endParaRPr lang="tr-TR" sz="2000" dirty="0"/>
          </a:p>
        </p:txBody>
      </p:sp>
      <p:sp>
        <p:nvSpPr>
          <p:cNvPr id="4" name="Veri Yer Tutucusu 3"/>
          <p:cNvSpPr>
            <a:spLocks noGrp="1"/>
          </p:cNvSpPr>
          <p:nvPr>
            <p:ph type="dt" sz="half" idx="10"/>
          </p:nvPr>
        </p:nvSpPr>
        <p:spPr/>
        <p:txBody>
          <a:bodyPr/>
          <a:lstStyle/>
          <a:p>
            <a:fld id="{5914C037-9090-4ACC-B08F-F8DD6A98DAE4}"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20</a:t>
            </a:fld>
            <a:endParaRPr lang="tr-TR"/>
          </a:p>
        </p:txBody>
      </p:sp>
      <p:sp>
        <p:nvSpPr>
          <p:cNvPr id="7" name="Akış Çizelgesi: Toplam Birleşimi 6"/>
          <p:cNvSpPr/>
          <p:nvPr/>
        </p:nvSpPr>
        <p:spPr>
          <a:xfrm>
            <a:off x="9230628" y="6352674"/>
            <a:ext cx="298383" cy="372015"/>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73390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999" b="1" dirty="0">
                <a:solidFill>
                  <a:srgbClr val="FF0000"/>
                </a:solidFill>
                <a:latin typeface="+mn-lt"/>
              </a:rPr>
              <a:t>KURUM İÇ DEĞERLENDİRME RAPORU (KİDR) HAZIRLAMA</a:t>
            </a:r>
            <a:endParaRPr lang="tr-TR" sz="3999" dirty="0">
              <a:solidFill>
                <a:srgbClr val="FF0000"/>
              </a:solidFill>
              <a:latin typeface="+mn-lt"/>
            </a:endParaRPr>
          </a:p>
        </p:txBody>
      </p:sp>
      <p:sp>
        <p:nvSpPr>
          <p:cNvPr id="3" name="İçerik Yer Tutucusu 2"/>
          <p:cNvSpPr>
            <a:spLocks noGrp="1"/>
          </p:cNvSpPr>
          <p:nvPr>
            <p:ph idx="1"/>
          </p:nvPr>
        </p:nvSpPr>
        <p:spPr>
          <a:xfrm>
            <a:off x="817313" y="2136808"/>
            <a:ext cx="11002510" cy="3936733"/>
          </a:xfrm>
        </p:spPr>
        <p:txBody>
          <a:bodyPr>
            <a:normAutofit/>
          </a:bodyPr>
          <a:lstStyle/>
          <a:p>
            <a:pPr marL="0" indent="0" algn="ctr">
              <a:lnSpc>
                <a:spcPct val="100000"/>
              </a:lnSpc>
              <a:spcBef>
                <a:spcPts val="0"/>
              </a:spcBef>
              <a:buNone/>
            </a:pPr>
            <a:r>
              <a:rPr lang="tr-TR" sz="4000" dirty="0"/>
              <a:t>2021 yılı </a:t>
            </a:r>
            <a:r>
              <a:rPr lang="tr-TR" sz="4000" dirty="0" err="1"/>
              <a:t>KİDR’leri</a:t>
            </a:r>
            <a:r>
              <a:rPr lang="tr-TR" sz="4000" dirty="0"/>
              <a:t>, </a:t>
            </a:r>
            <a:r>
              <a:rPr lang="tr-TR" sz="4000" dirty="0">
                <a:hlinkClick r:id="rId2"/>
              </a:rPr>
              <a:t>KDDA Ölçütleri </a:t>
            </a:r>
            <a:r>
              <a:rPr lang="tr-TR" sz="4000" dirty="0"/>
              <a:t>ve </a:t>
            </a:r>
            <a:r>
              <a:rPr lang="tr-TR" sz="4000" dirty="0">
                <a:hlinkClick r:id="rId3"/>
              </a:rPr>
              <a:t>KİDR hazırlama kılavuzu </a:t>
            </a:r>
            <a:r>
              <a:rPr lang="tr-TR" sz="4000" b="1" dirty="0">
                <a:solidFill>
                  <a:srgbClr val="0070C0"/>
                </a:solidFill>
                <a:hlinkClick r:id="rId3"/>
              </a:rPr>
              <a:t>sürüm 3.0</a:t>
            </a:r>
            <a:r>
              <a:rPr lang="tr-TR" sz="4000" b="1" dirty="0">
                <a:solidFill>
                  <a:srgbClr val="0070C0"/>
                </a:solidFill>
              </a:rPr>
              <a:t>’a </a:t>
            </a:r>
            <a:r>
              <a:rPr lang="tr-TR" sz="4000" dirty="0"/>
              <a:t>göre hazırlanacaktır</a:t>
            </a:r>
          </a:p>
          <a:p>
            <a:pPr marL="0" indent="0" algn="ctr">
              <a:lnSpc>
                <a:spcPct val="100000"/>
              </a:lnSpc>
              <a:spcBef>
                <a:spcPts val="0"/>
              </a:spcBef>
              <a:buNone/>
            </a:pPr>
            <a:endParaRPr lang="tr-TR" sz="4000" dirty="0"/>
          </a:p>
        </p:txBody>
      </p:sp>
      <p:sp>
        <p:nvSpPr>
          <p:cNvPr id="4" name="Veri Yer Tutucusu 3"/>
          <p:cNvSpPr>
            <a:spLocks noGrp="1"/>
          </p:cNvSpPr>
          <p:nvPr>
            <p:ph type="dt" sz="half" idx="10"/>
          </p:nvPr>
        </p:nvSpPr>
        <p:spPr/>
        <p:txBody>
          <a:bodyPr/>
          <a:lstStyle/>
          <a:p>
            <a:fld id="{6654CFA9-2678-4A55-A402-1A64798B555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21</a:t>
            </a:fld>
            <a:endParaRPr lang="tr-TR"/>
          </a:p>
        </p:txBody>
      </p:sp>
      <p:sp>
        <p:nvSpPr>
          <p:cNvPr id="7" name="Akış Çizelgesi: Toplam Birleşimi 6"/>
          <p:cNvSpPr/>
          <p:nvPr/>
        </p:nvSpPr>
        <p:spPr>
          <a:xfrm>
            <a:off x="9230628" y="6352674"/>
            <a:ext cx="298383" cy="372015"/>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49098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ircle: Hollow 40">
            <a:extLst>
              <a:ext uri="{FF2B5EF4-FFF2-40B4-BE49-F238E27FC236}">
                <a16:creationId xmlns:a16="http://schemas.microsoft.com/office/drawing/2014/main" id="{10D84DFE-F17C-4DB4-98EE-1AF71CDAB256}"/>
              </a:ext>
            </a:extLst>
          </p:cNvPr>
          <p:cNvSpPr/>
          <p:nvPr/>
        </p:nvSpPr>
        <p:spPr>
          <a:xfrm>
            <a:off x="4650809" y="2457818"/>
            <a:ext cx="2890382" cy="2890382"/>
          </a:xfrm>
          <a:prstGeom prst="donut">
            <a:avLst>
              <a:gd name="adj" fmla="val 10055"/>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FFFFFF"/>
              </a:solidFill>
              <a:latin typeface="CamberW01-Light" panose="01000000000000000000" pitchFamily="2" charset="0"/>
            </a:endParaRPr>
          </a:p>
        </p:txBody>
      </p:sp>
      <p:grpSp>
        <p:nvGrpSpPr>
          <p:cNvPr id="2" name="Group 1">
            <a:extLst>
              <a:ext uri="{FF2B5EF4-FFF2-40B4-BE49-F238E27FC236}">
                <a16:creationId xmlns:a16="http://schemas.microsoft.com/office/drawing/2014/main" id="{2D93141D-0981-424D-AFAE-CF796DDCA694}"/>
              </a:ext>
            </a:extLst>
          </p:cNvPr>
          <p:cNvGrpSpPr/>
          <p:nvPr/>
        </p:nvGrpSpPr>
        <p:grpSpPr>
          <a:xfrm>
            <a:off x="3360242" y="1759523"/>
            <a:ext cx="2581953" cy="2329756"/>
            <a:chOff x="2149803" y="4959477"/>
            <a:chExt cx="3797046" cy="4660726"/>
          </a:xfrm>
          <a:solidFill>
            <a:schemeClr val="bg1">
              <a:lumMod val="85000"/>
            </a:schemeClr>
          </a:solidFill>
        </p:grpSpPr>
        <p:sp>
          <p:nvSpPr>
            <p:cNvPr id="3" name="Oval 2">
              <a:extLst>
                <a:ext uri="{FF2B5EF4-FFF2-40B4-BE49-F238E27FC236}">
                  <a16:creationId xmlns:a16="http://schemas.microsoft.com/office/drawing/2014/main" id="{BCD1AD92-BA40-4B3E-8E8A-1D8D53C60C75}"/>
                </a:ext>
              </a:extLst>
            </p:cNvPr>
            <p:cNvSpPr/>
            <p:nvPr/>
          </p:nvSpPr>
          <p:spPr>
            <a:xfrm>
              <a:off x="2149803" y="5823157"/>
              <a:ext cx="3797046" cy="3797046"/>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chemeClr val="bg1"/>
                </a:solidFill>
                <a:latin typeface="CamberW01-Light" panose="01000000000000000000" pitchFamily="2" charset="0"/>
              </a:endParaRPr>
            </a:p>
          </p:txBody>
        </p:sp>
        <p:sp>
          <p:nvSpPr>
            <p:cNvPr id="4" name="Oval 3">
              <a:extLst>
                <a:ext uri="{FF2B5EF4-FFF2-40B4-BE49-F238E27FC236}">
                  <a16:creationId xmlns:a16="http://schemas.microsoft.com/office/drawing/2014/main" id="{9C07E68B-ECAF-40F4-B818-B38E600496C6}"/>
                </a:ext>
              </a:extLst>
            </p:cNvPr>
            <p:cNvSpPr/>
            <p:nvPr/>
          </p:nvSpPr>
          <p:spPr>
            <a:xfrm>
              <a:off x="2322396" y="5357565"/>
              <a:ext cx="3451860" cy="3989639"/>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chemeClr val="bg1"/>
                </a:solidFill>
                <a:latin typeface="CamberW01-Light" panose="01000000000000000000" pitchFamily="2" charset="0"/>
              </a:endParaRPr>
            </a:p>
          </p:txBody>
        </p:sp>
        <p:sp>
          <p:nvSpPr>
            <p:cNvPr id="5" name="Oval 4">
              <a:extLst>
                <a:ext uri="{FF2B5EF4-FFF2-40B4-BE49-F238E27FC236}">
                  <a16:creationId xmlns:a16="http://schemas.microsoft.com/office/drawing/2014/main" id="{12B3CFA4-2334-48F8-8A48-94A96FDA51B7}"/>
                </a:ext>
              </a:extLst>
            </p:cNvPr>
            <p:cNvSpPr/>
            <p:nvPr/>
          </p:nvSpPr>
          <p:spPr>
            <a:xfrm>
              <a:off x="2149803" y="4959477"/>
              <a:ext cx="3797046" cy="3797046"/>
            </a:xfrm>
            <a:prstGeom prst="ellipse">
              <a:avLst/>
            </a:prstGeom>
            <a:grpFill/>
            <a:ln>
              <a:noFill/>
            </a:ln>
            <a:effectLst>
              <a:innerShdw blurRad="1181100">
                <a:schemeClr val="accent1">
                  <a:lumMod val="75000"/>
                  <a:alpha val="58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endParaRPr lang="en-US" sz="900" dirty="0">
                <a:solidFill>
                  <a:srgbClr val="285697"/>
                </a:solidFill>
                <a:latin typeface="CamberW01-Light" panose="01000000000000000000" pitchFamily="2" charset="0"/>
              </a:endParaRPr>
            </a:p>
          </p:txBody>
        </p:sp>
        <p:sp>
          <p:nvSpPr>
            <p:cNvPr id="7" name="TextBox 6">
              <a:extLst>
                <a:ext uri="{FF2B5EF4-FFF2-40B4-BE49-F238E27FC236}">
                  <a16:creationId xmlns:a16="http://schemas.microsoft.com/office/drawing/2014/main" id="{B8C04007-DE57-41C6-A846-4F48DB884653}"/>
                </a:ext>
              </a:extLst>
            </p:cNvPr>
            <p:cNvSpPr txBox="1"/>
            <p:nvPr/>
          </p:nvSpPr>
          <p:spPr>
            <a:xfrm>
              <a:off x="2344676" y="6059626"/>
              <a:ext cx="3511101" cy="1662427"/>
            </a:xfrm>
            <a:prstGeom prst="rect">
              <a:avLst/>
            </a:prstGeom>
            <a:noFill/>
          </p:spPr>
          <p:txBody>
            <a:bodyPr wrap="none" rtlCol="0" anchor="ctr">
              <a:spAutoFit/>
            </a:bodyPr>
            <a:lstStyle/>
            <a:p>
              <a:pPr algn="ctr"/>
              <a:r>
                <a:rPr lang="tr-TR" sz="2400" b="1" dirty="0">
                  <a:solidFill>
                    <a:srgbClr val="FF0000"/>
                  </a:solidFill>
                  <a:latin typeface="+mj-lt"/>
                </a:rPr>
                <a:t>Liderlik, Yönetim </a:t>
              </a:r>
            </a:p>
            <a:p>
              <a:pPr algn="ctr"/>
              <a:r>
                <a:rPr lang="tr-TR" sz="2400" b="1" dirty="0">
                  <a:solidFill>
                    <a:srgbClr val="FF0000"/>
                  </a:solidFill>
                  <a:latin typeface="+mj-lt"/>
                </a:rPr>
                <a:t>ve Kalite</a:t>
              </a:r>
            </a:p>
          </p:txBody>
        </p:sp>
      </p:grpSp>
      <p:grpSp>
        <p:nvGrpSpPr>
          <p:cNvPr id="8" name="Group 7">
            <a:extLst>
              <a:ext uri="{FF2B5EF4-FFF2-40B4-BE49-F238E27FC236}">
                <a16:creationId xmlns:a16="http://schemas.microsoft.com/office/drawing/2014/main" id="{5FF96A4E-C571-4096-8B92-FC3C548F4E45}"/>
              </a:ext>
            </a:extLst>
          </p:cNvPr>
          <p:cNvGrpSpPr/>
          <p:nvPr/>
        </p:nvGrpSpPr>
        <p:grpSpPr>
          <a:xfrm>
            <a:off x="6511297" y="1759523"/>
            <a:ext cx="2819851" cy="2329756"/>
            <a:chOff x="2149803" y="4959477"/>
            <a:chExt cx="3797046" cy="4660726"/>
          </a:xfrm>
          <a:solidFill>
            <a:schemeClr val="bg1">
              <a:lumMod val="85000"/>
            </a:schemeClr>
          </a:solidFill>
        </p:grpSpPr>
        <p:sp>
          <p:nvSpPr>
            <p:cNvPr id="9" name="Oval 8">
              <a:extLst>
                <a:ext uri="{FF2B5EF4-FFF2-40B4-BE49-F238E27FC236}">
                  <a16:creationId xmlns:a16="http://schemas.microsoft.com/office/drawing/2014/main" id="{28D6CC3B-6EE6-40BD-8085-87549F4F129A}"/>
                </a:ext>
              </a:extLst>
            </p:cNvPr>
            <p:cNvSpPr/>
            <p:nvPr/>
          </p:nvSpPr>
          <p:spPr>
            <a:xfrm>
              <a:off x="2149803" y="5823157"/>
              <a:ext cx="3797046" cy="3797046"/>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002060"/>
                </a:solidFill>
                <a:latin typeface="CamberW01-Light" panose="01000000000000000000" pitchFamily="2" charset="0"/>
              </a:endParaRPr>
            </a:p>
          </p:txBody>
        </p:sp>
        <p:sp>
          <p:nvSpPr>
            <p:cNvPr id="10" name="Oval 9">
              <a:extLst>
                <a:ext uri="{FF2B5EF4-FFF2-40B4-BE49-F238E27FC236}">
                  <a16:creationId xmlns:a16="http://schemas.microsoft.com/office/drawing/2014/main" id="{6033D165-BEAB-4CB3-AC72-67621E7BB9D2}"/>
                </a:ext>
              </a:extLst>
            </p:cNvPr>
            <p:cNvSpPr/>
            <p:nvPr/>
          </p:nvSpPr>
          <p:spPr>
            <a:xfrm>
              <a:off x="2322396" y="5357565"/>
              <a:ext cx="3451860" cy="3989639"/>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002060"/>
                </a:solidFill>
                <a:latin typeface="CamberW01-Light" panose="01000000000000000000" pitchFamily="2" charset="0"/>
              </a:endParaRPr>
            </a:p>
          </p:txBody>
        </p:sp>
        <p:sp>
          <p:nvSpPr>
            <p:cNvPr id="11" name="Oval 10">
              <a:extLst>
                <a:ext uri="{FF2B5EF4-FFF2-40B4-BE49-F238E27FC236}">
                  <a16:creationId xmlns:a16="http://schemas.microsoft.com/office/drawing/2014/main" id="{9AD66D12-18AB-4650-A8E9-AD172B843E2A}"/>
                </a:ext>
              </a:extLst>
            </p:cNvPr>
            <p:cNvSpPr/>
            <p:nvPr/>
          </p:nvSpPr>
          <p:spPr>
            <a:xfrm>
              <a:off x="2149803" y="4959477"/>
              <a:ext cx="3797046" cy="3797046"/>
            </a:xfrm>
            <a:prstGeom prst="ellipse">
              <a:avLst/>
            </a:prstGeom>
            <a:grpFill/>
            <a:ln>
              <a:noFill/>
            </a:ln>
            <a:effectLst>
              <a:innerShdw blurRad="1181100">
                <a:schemeClr val="accent1">
                  <a:lumMod val="7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endParaRPr lang="en-US" sz="900" dirty="0">
                <a:solidFill>
                  <a:schemeClr val="tx1"/>
                </a:solidFill>
                <a:latin typeface="CamberW01-Light" panose="01000000000000000000" pitchFamily="2" charset="0"/>
              </a:endParaRPr>
            </a:p>
          </p:txBody>
        </p:sp>
        <p:sp>
          <p:nvSpPr>
            <p:cNvPr id="13" name="TextBox 12">
              <a:extLst>
                <a:ext uri="{FF2B5EF4-FFF2-40B4-BE49-F238E27FC236}">
                  <a16:creationId xmlns:a16="http://schemas.microsoft.com/office/drawing/2014/main" id="{D768C1C0-2FDD-4A12-8478-BE4B8E7A6C98}"/>
                </a:ext>
              </a:extLst>
            </p:cNvPr>
            <p:cNvSpPr txBox="1"/>
            <p:nvPr/>
          </p:nvSpPr>
          <p:spPr>
            <a:xfrm>
              <a:off x="3011958" y="5952696"/>
              <a:ext cx="1884874" cy="1662427"/>
            </a:xfrm>
            <a:prstGeom prst="rect">
              <a:avLst/>
            </a:prstGeom>
            <a:grpFill/>
          </p:spPr>
          <p:txBody>
            <a:bodyPr wrap="square" rtlCol="0" anchor="ctr">
              <a:spAutoFit/>
            </a:bodyPr>
            <a:lstStyle/>
            <a:p>
              <a:pPr algn="ctr" defTabSz="228508"/>
              <a:r>
                <a:rPr lang="en-US" sz="2400" b="1" dirty="0" err="1">
                  <a:solidFill>
                    <a:srgbClr val="FF0000"/>
                  </a:solidFill>
                  <a:latin typeface="+mj-lt"/>
                  <a:ea typeface="Open Sans Extrabold" panose="020B0906030804020204" pitchFamily="34" charset="0"/>
                  <a:cs typeface="Open Sans Extrabold" panose="020B0906030804020204" pitchFamily="34" charset="0"/>
                </a:rPr>
                <a:t>Eğitim</a:t>
              </a:r>
              <a:r>
                <a:rPr lang="en-US" sz="2400" b="1" dirty="0">
                  <a:solidFill>
                    <a:srgbClr val="FF0000"/>
                  </a:solidFill>
                  <a:latin typeface="+mj-lt"/>
                  <a:ea typeface="Open Sans Extrabold" panose="020B0906030804020204" pitchFamily="34" charset="0"/>
                  <a:cs typeface="Open Sans Extrabold" panose="020B0906030804020204" pitchFamily="34" charset="0"/>
                </a:rPr>
                <a:t> </a:t>
              </a:r>
              <a:r>
                <a:rPr lang="en-US" sz="2400" b="1" dirty="0" err="1">
                  <a:solidFill>
                    <a:srgbClr val="FF0000"/>
                  </a:solidFill>
                  <a:latin typeface="+mj-lt"/>
                  <a:ea typeface="Open Sans Extrabold" panose="020B0906030804020204" pitchFamily="34" charset="0"/>
                  <a:cs typeface="Open Sans Extrabold" panose="020B0906030804020204" pitchFamily="34" charset="0"/>
                </a:rPr>
                <a:t>ve</a:t>
              </a:r>
              <a:r>
                <a:rPr lang="en-US" sz="2400" b="1" dirty="0">
                  <a:solidFill>
                    <a:srgbClr val="FF0000"/>
                  </a:solidFill>
                  <a:latin typeface="+mj-lt"/>
                  <a:ea typeface="Open Sans Extrabold" panose="020B0906030804020204" pitchFamily="34" charset="0"/>
                  <a:cs typeface="Open Sans Extrabold" panose="020B0906030804020204" pitchFamily="34" charset="0"/>
                </a:rPr>
                <a:t> </a:t>
              </a:r>
            </a:p>
            <a:p>
              <a:pPr algn="ctr" defTabSz="228508"/>
              <a:r>
                <a:rPr lang="en-US" sz="2400" b="1" dirty="0" err="1">
                  <a:solidFill>
                    <a:srgbClr val="FF0000"/>
                  </a:solidFill>
                  <a:latin typeface="+mj-lt"/>
                  <a:ea typeface="Open Sans Extrabold" panose="020B0906030804020204" pitchFamily="34" charset="0"/>
                  <a:cs typeface="Open Sans Extrabold" panose="020B0906030804020204" pitchFamily="34" charset="0"/>
                </a:rPr>
                <a:t>Öğretim</a:t>
              </a:r>
              <a:endParaRPr lang="en-US" sz="2400" b="1" dirty="0">
                <a:solidFill>
                  <a:srgbClr val="FF0000"/>
                </a:solidFill>
                <a:latin typeface="+mj-lt"/>
                <a:ea typeface="Open Sans Extrabold" panose="020B0906030804020204" pitchFamily="34" charset="0"/>
                <a:cs typeface="Open Sans Extrabold" panose="020B0906030804020204" pitchFamily="34" charset="0"/>
              </a:endParaRPr>
            </a:p>
          </p:txBody>
        </p:sp>
      </p:grpSp>
      <p:sp>
        <p:nvSpPr>
          <p:cNvPr id="26" name="TextBox 25">
            <a:extLst>
              <a:ext uri="{FF2B5EF4-FFF2-40B4-BE49-F238E27FC236}">
                <a16:creationId xmlns:a16="http://schemas.microsoft.com/office/drawing/2014/main" id="{93BC8645-A997-4862-82FE-F899DC065058}"/>
              </a:ext>
            </a:extLst>
          </p:cNvPr>
          <p:cNvSpPr txBox="1"/>
          <p:nvPr/>
        </p:nvSpPr>
        <p:spPr>
          <a:xfrm>
            <a:off x="962526" y="69847"/>
            <a:ext cx="10799546" cy="600164"/>
          </a:xfrm>
          <a:prstGeom prst="rect">
            <a:avLst/>
          </a:prstGeom>
          <a:noFill/>
        </p:spPr>
        <p:txBody>
          <a:bodyPr wrap="square" rtlCol="0">
            <a:spAutoFit/>
          </a:bodyPr>
          <a:lstStyle/>
          <a:p>
            <a:pPr algn="ctr" defTabSz="228508"/>
            <a:r>
              <a:rPr lang="en-US" sz="3300" b="1" dirty="0" err="1">
                <a:solidFill>
                  <a:srgbClr val="0000CC"/>
                </a:solidFill>
                <a:latin typeface="Calibri" panose="020F0502020204030204" pitchFamily="34" charset="0"/>
                <a:cs typeface="Calibri" panose="020F0502020204030204" pitchFamily="34" charset="0"/>
              </a:rPr>
              <a:t>Kurumsal</a:t>
            </a:r>
            <a:r>
              <a:rPr lang="en-US" sz="3300" b="1" dirty="0">
                <a:solidFill>
                  <a:srgbClr val="0000CC"/>
                </a:solidFill>
                <a:latin typeface="Calibri" panose="020F0502020204030204" pitchFamily="34" charset="0"/>
                <a:cs typeface="Calibri" panose="020F0502020204030204" pitchFamily="34" charset="0"/>
              </a:rPr>
              <a:t> </a:t>
            </a:r>
            <a:r>
              <a:rPr lang="en-US" sz="3300" b="1" dirty="0" err="1">
                <a:solidFill>
                  <a:srgbClr val="0000CC"/>
                </a:solidFill>
                <a:latin typeface="Calibri" panose="020F0502020204030204" pitchFamily="34" charset="0"/>
                <a:cs typeface="Calibri" panose="020F0502020204030204" pitchFamily="34" charset="0"/>
              </a:rPr>
              <a:t>Dış</a:t>
            </a:r>
            <a:r>
              <a:rPr lang="en-US" sz="3300" b="1" dirty="0">
                <a:solidFill>
                  <a:srgbClr val="0000CC"/>
                </a:solidFill>
                <a:latin typeface="Calibri" panose="020F0502020204030204" pitchFamily="34" charset="0"/>
                <a:cs typeface="Calibri" panose="020F0502020204030204" pitchFamily="34" charset="0"/>
              </a:rPr>
              <a:t> </a:t>
            </a:r>
            <a:r>
              <a:rPr lang="en-US" sz="3300" b="1" dirty="0" err="1">
                <a:solidFill>
                  <a:srgbClr val="0000CC"/>
                </a:solidFill>
                <a:latin typeface="Calibri" panose="020F0502020204030204" pitchFamily="34" charset="0"/>
                <a:cs typeface="Calibri" panose="020F0502020204030204" pitchFamily="34" charset="0"/>
              </a:rPr>
              <a:t>Değerlendirme</a:t>
            </a:r>
            <a:r>
              <a:rPr lang="en-US" sz="3300" b="1" dirty="0">
                <a:solidFill>
                  <a:srgbClr val="0000CC"/>
                </a:solidFill>
                <a:latin typeface="Calibri" panose="020F0502020204030204" pitchFamily="34" charset="0"/>
                <a:cs typeface="Calibri" panose="020F0502020204030204" pitchFamily="34" charset="0"/>
              </a:rPr>
              <a:t> </a:t>
            </a:r>
            <a:r>
              <a:rPr lang="en-US" sz="3300" b="1" dirty="0" err="1">
                <a:solidFill>
                  <a:srgbClr val="0000CC"/>
                </a:solidFill>
                <a:latin typeface="Calibri" panose="020F0502020204030204" pitchFamily="34" charset="0"/>
                <a:cs typeface="Calibri" panose="020F0502020204030204" pitchFamily="34" charset="0"/>
              </a:rPr>
              <a:t>ve</a:t>
            </a:r>
            <a:r>
              <a:rPr lang="en-US" sz="3300" b="1" dirty="0">
                <a:solidFill>
                  <a:srgbClr val="0000CC"/>
                </a:solidFill>
                <a:latin typeface="Calibri" panose="020F0502020204030204" pitchFamily="34" charset="0"/>
                <a:cs typeface="Calibri" panose="020F0502020204030204" pitchFamily="34" charset="0"/>
              </a:rPr>
              <a:t> </a:t>
            </a:r>
            <a:r>
              <a:rPr lang="en-US" sz="3300" b="1" dirty="0" err="1">
                <a:solidFill>
                  <a:srgbClr val="0000CC"/>
                </a:solidFill>
                <a:latin typeface="Calibri" panose="020F0502020204030204" pitchFamily="34" charset="0"/>
                <a:cs typeface="Calibri" panose="020F0502020204030204" pitchFamily="34" charset="0"/>
              </a:rPr>
              <a:t>Akreditasyon</a:t>
            </a:r>
            <a:r>
              <a:rPr lang="en-US" sz="3300" b="1" dirty="0">
                <a:solidFill>
                  <a:srgbClr val="0000CC"/>
                </a:solidFill>
                <a:latin typeface="Calibri" panose="020F0502020204030204" pitchFamily="34" charset="0"/>
                <a:cs typeface="Calibri" panose="020F0502020204030204" pitchFamily="34" charset="0"/>
              </a:rPr>
              <a:t> </a:t>
            </a:r>
            <a:r>
              <a:rPr lang="en-US" sz="3300" b="1" dirty="0" err="1">
                <a:solidFill>
                  <a:srgbClr val="0000CC"/>
                </a:solidFill>
                <a:latin typeface="Calibri" panose="020F0502020204030204" pitchFamily="34" charset="0"/>
                <a:cs typeface="Calibri" panose="020F0502020204030204" pitchFamily="34" charset="0"/>
              </a:rPr>
              <a:t>Ölçütleri</a:t>
            </a:r>
            <a:r>
              <a:rPr lang="en-US" sz="3300" b="1" dirty="0">
                <a:solidFill>
                  <a:srgbClr val="0000CC"/>
                </a:solidFill>
                <a:latin typeface="Calibri" panose="020F0502020204030204" pitchFamily="34" charset="0"/>
                <a:cs typeface="Calibri" panose="020F0502020204030204" pitchFamily="34" charset="0"/>
              </a:rPr>
              <a:t> (</a:t>
            </a:r>
            <a:r>
              <a:rPr lang="tr-TR" sz="3300" b="1" dirty="0">
                <a:solidFill>
                  <a:srgbClr val="0000CC"/>
                </a:solidFill>
                <a:latin typeface="Calibri" panose="020F0502020204030204" pitchFamily="34" charset="0"/>
                <a:cs typeface="Calibri" panose="020F0502020204030204" pitchFamily="34" charset="0"/>
              </a:rPr>
              <a:t>s</a:t>
            </a:r>
            <a:r>
              <a:rPr lang="en-US" sz="3300" b="1" dirty="0">
                <a:solidFill>
                  <a:srgbClr val="0000CC"/>
                </a:solidFill>
                <a:latin typeface="Calibri" panose="020F0502020204030204" pitchFamily="34" charset="0"/>
                <a:cs typeface="Calibri" panose="020F0502020204030204" pitchFamily="34" charset="0"/>
              </a:rPr>
              <a:t>3)</a:t>
            </a:r>
          </a:p>
        </p:txBody>
      </p:sp>
      <p:sp>
        <p:nvSpPr>
          <p:cNvPr id="27" name="TextBox 26">
            <a:extLst>
              <a:ext uri="{FF2B5EF4-FFF2-40B4-BE49-F238E27FC236}">
                <a16:creationId xmlns:a16="http://schemas.microsoft.com/office/drawing/2014/main" id="{531DC38C-E9B7-4582-8B3B-84908F1B6F47}"/>
              </a:ext>
            </a:extLst>
          </p:cNvPr>
          <p:cNvSpPr txBox="1"/>
          <p:nvPr/>
        </p:nvSpPr>
        <p:spPr>
          <a:xfrm>
            <a:off x="86627" y="4609070"/>
            <a:ext cx="3099335" cy="1754326"/>
          </a:xfrm>
          <a:prstGeom prst="rect">
            <a:avLst/>
          </a:prstGeom>
          <a:noFill/>
          <a:ln>
            <a:noFill/>
          </a:ln>
        </p:spPr>
        <p:txBody>
          <a:bodyPr wrap="square" rtlCol="0">
            <a:spAutoFit/>
          </a:bodyPr>
          <a:lstStyle/>
          <a:p>
            <a:pPr marL="228554" indent="-228554" defTabSz="228508">
              <a:buFont typeface="+mj-lt"/>
              <a:buAutoNum type="arabicPeriod"/>
            </a:pPr>
            <a:r>
              <a:rPr lang="en-US" b="1" dirty="0" err="1">
                <a:solidFill>
                  <a:srgbClr val="172144"/>
                </a:solidFill>
                <a:latin typeface="+mj-lt"/>
              </a:rPr>
              <a:t>Toplumsal</a:t>
            </a:r>
            <a:r>
              <a:rPr lang="en-US" b="1" dirty="0">
                <a:solidFill>
                  <a:srgbClr val="172144"/>
                </a:solidFill>
                <a:latin typeface="+mj-lt"/>
              </a:rPr>
              <a:t> </a:t>
            </a:r>
            <a:r>
              <a:rPr lang="en-US" b="1" dirty="0" err="1">
                <a:solidFill>
                  <a:srgbClr val="172144"/>
                </a:solidFill>
                <a:latin typeface="+mj-lt"/>
              </a:rPr>
              <a:t>Katkı</a:t>
            </a:r>
            <a:r>
              <a:rPr lang="en-US" b="1" dirty="0">
                <a:solidFill>
                  <a:srgbClr val="172144"/>
                </a:solidFill>
                <a:latin typeface="+mj-lt"/>
              </a:rPr>
              <a:t> </a:t>
            </a:r>
            <a:r>
              <a:rPr lang="en-US" b="1" dirty="0" err="1">
                <a:solidFill>
                  <a:srgbClr val="172144"/>
                </a:solidFill>
                <a:latin typeface="+mj-lt"/>
              </a:rPr>
              <a:t>Süreçlerinin</a:t>
            </a:r>
            <a:r>
              <a:rPr lang="en-US" b="1" dirty="0">
                <a:solidFill>
                  <a:srgbClr val="172144"/>
                </a:solidFill>
                <a:latin typeface="+mj-lt"/>
              </a:rPr>
              <a:t> </a:t>
            </a:r>
            <a:r>
              <a:rPr lang="en-US" b="1" dirty="0" err="1">
                <a:solidFill>
                  <a:srgbClr val="172144"/>
                </a:solidFill>
                <a:latin typeface="+mj-lt"/>
              </a:rPr>
              <a:t>Yönetimi</a:t>
            </a:r>
            <a:r>
              <a:rPr lang="en-US" b="1" dirty="0">
                <a:solidFill>
                  <a:srgbClr val="172144"/>
                </a:solidFill>
                <a:latin typeface="+mj-lt"/>
              </a:rPr>
              <a:t> </a:t>
            </a:r>
            <a:r>
              <a:rPr lang="en-US" b="1" dirty="0" err="1">
                <a:solidFill>
                  <a:srgbClr val="172144"/>
                </a:solidFill>
                <a:latin typeface="+mj-lt"/>
              </a:rPr>
              <a:t>ve</a:t>
            </a:r>
            <a:r>
              <a:rPr lang="en-US" b="1" dirty="0">
                <a:solidFill>
                  <a:srgbClr val="172144"/>
                </a:solidFill>
                <a:latin typeface="+mj-lt"/>
              </a:rPr>
              <a:t> </a:t>
            </a:r>
            <a:r>
              <a:rPr lang="en-US" b="1" dirty="0" err="1">
                <a:solidFill>
                  <a:srgbClr val="172144"/>
                </a:solidFill>
                <a:latin typeface="+mj-lt"/>
              </a:rPr>
              <a:t>Toplumsal</a:t>
            </a:r>
            <a:r>
              <a:rPr lang="en-US" b="1" dirty="0">
                <a:solidFill>
                  <a:srgbClr val="172144"/>
                </a:solidFill>
                <a:latin typeface="+mj-lt"/>
              </a:rPr>
              <a:t> </a:t>
            </a:r>
            <a:r>
              <a:rPr lang="en-US" b="1" dirty="0" err="1">
                <a:solidFill>
                  <a:srgbClr val="172144"/>
                </a:solidFill>
                <a:latin typeface="+mj-lt"/>
              </a:rPr>
              <a:t>Katkı</a:t>
            </a:r>
            <a:r>
              <a:rPr lang="en-US" b="1" dirty="0">
                <a:solidFill>
                  <a:srgbClr val="172144"/>
                </a:solidFill>
                <a:latin typeface="+mj-lt"/>
              </a:rPr>
              <a:t> </a:t>
            </a:r>
            <a:r>
              <a:rPr lang="en-US" b="1" dirty="0" err="1">
                <a:solidFill>
                  <a:srgbClr val="172144"/>
                </a:solidFill>
                <a:latin typeface="+mj-lt"/>
              </a:rPr>
              <a:t>Kaynakları</a:t>
            </a:r>
            <a:endParaRPr lang="en-US" b="1" dirty="0">
              <a:solidFill>
                <a:srgbClr val="172144"/>
              </a:solidFill>
              <a:latin typeface="+mj-lt"/>
            </a:endParaRPr>
          </a:p>
          <a:p>
            <a:pPr marL="228554" indent="-228554" defTabSz="228508">
              <a:buFont typeface="+mj-lt"/>
              <a:buAutoNum type="arabicPeriod"/>
            </a:pPr>
            <a:r>
              <a:rPr lang="en-US" b="1" dirty="0" err="1">
                <a:solidFill>
                  <a:srgbClr val="172144"/>
                </a:solidFill>
                <a:latin typeface="+mj-lt"/>
              </a:rPr>
              <a:t>Toplumsal</a:t>
            </a:r>
            <a:r>
              <a:rPr lang="en-US" b="1" dirty="0">
                <a:solidFill>
                  <a:srgbClr val="172144"/>
                </a:solidFill>
                <a:latin typeface="+mj-lt"/>
              </a:rPr>
              <a:t> </a:t>
            </a:r>
            <a:r>
              <a:rPr lang="en-US" b="1" dirty="0" err="1">
                <a:solidFill>
                  <a:srgbClr val="172144"/>
                </a:solidFill>
                <a:latin typeface="+mj-lt"/>
              </a:rPr>
              <a:t>Katkı</a:t>
            </a:r>
            <a:r>
              <a:rPr lang="en-US" b="1" dirty="0">
                <a:solidFill>
                  <a:srgbClr val="172144"/>
                </a:solidFill>
                <a:latin typeface="+mj-lt"/>
              </a:rPr>
              <a:t> </a:t>
            </a:r>
            <a:r>
              <a:rPr lang="en-US" b="1" dirty="0" err="1">
                <a:solidFill>
                  <a:srgbClr val="172144"/>
                </a:solidFill>
                <a:latin typeface="+mj-lt"/>
              </a:rPr>
              <a:t>Performansı</a:t>
            </a:r>
            <a:endParaRPr lang="en-US" b="1" dirty="0">
              <a:solidFill>
                <a:srgbClr val="172144"/>
              </a:solidFill>
              <a:latin typeface="+mj-lt"/>
            </a:endParaRPr>
          </a:p>
          <a:p>
            <a:pPr defTabSz="228508"/>
            <a:endParaRPr lang="en-US" b="1" dirty="0">
              <a:solidFill>
                <a:srgbClr val="172144"/>
              </a:solidFill>
              <a:latin typeface="+mj-lt"/>
            </a:endParaRPr>
          </a:p>
        </p:txBody>
      </p:sp>
      <p:sp>
        <p:nvSpPr>
          <p:cNvPr id="28" name="TextBox 27">
            <a:extLst>
              <a:ext uri="{FF2B5EF4-FFF2-40B4-BE49-F238E27FC236}">
                <a16:creationId xmlns:a16="http://schemas.microsoft.com/office/drawing/2014/main" id="{F7ECC9ED-42BA-4B3E-8D23-EC69EC9684D6}"/>
              </a:ext>
            </a:extLst>
          </p:cNvPr>
          <p:cNvSpPr txBox="1"/>
          <p:nvPr/>
        </p:nvSpPr>
        <p:spPr>
          <a:xfrm>
            <a:off x="9338851" y="4466122"/>
            <a:ext cx="2625351" cy="1858361"/>
          </a:xfrm>
          <a:prstGeom prst="rect">
            <a:avLst/>
          </a:prstGeom>
          <a:noFill/>
          <a:ln>
            <a:noFill/>
          </a:ln>
        </p:spPr>
        <p:txBody>
          <a:bodyPr wrap="square" rtlCol="0">
            <a:spAutoFit/>
          </a:bodyPr>
          <a:lstStyle/>
          <a:p>
            <a:pPr marL="228554" indent="-228554" defTabSz="228508">
              <a:buFont typeface="+mj-lt"/>
              <a:buAutoNum type="arabicPeriod"/>
            </a:pPr>
            <a:r>
              <a:rPr lang="en-US" sz="1600" b="1" dirty="0" err="1">
                <a:solidFill>
                  <a:srgbClr val="172144"/>
                </a:solidFill>
                <a:latin typeface="+mj-lt"/>
              </a:rPr>
              <a:t>Araştırma</a:t>
            </a:r>
            <a:r>
              <a:rPr lang="en-US" sz="1600" b="1" dirty="0">
                <a:solidFill>
                  <a:srgbClr val="172144"/>
                </a:solidFill>
                <a:latin typeface="+mj-lt"/>
              </a:rPr>
              <a:t> </a:t>
            </a:r>
            <a:r>
              <a:rPr lang="en-US" sz="1600" b="1" dirty="0" err="1">
                <a:solidFill>
                  <a:srgbClr val="172144"/>
                </a:solidFill>
                <a:latin typeface="+mj-lt"/>
              </a:rPr>
              <a:t>Süreçlerinin</a:t>
            </a:r>
            <a:r>
              <a:rPr lang="en-US" sz="1600" b="1" dirty="0">
                <a:solidFill>
                  <a:srgbClr val="172144"/>
                </a:solidFill>
                <a:latin typeface="+mj-lt"/>
              </a:rPr>
              <a:t> </a:t>
            </a:r>
            <a:r>
              <a:rPr lang="en-US" sz="1600" b="1" dirty="0" err="1">
                <a:solidFill>
                  <a:srgbClr val="172144"/>
                </a:solidFill>
                <a:latin typeface="+mj-lt"/>
              </a:rPr>
              <a:t>Yönetimi</a:t>
            </a:r>
            <a:r>
              <a:rPr lang="en-US" sz="1600" b="1" dirty="0">
                <a:solidFill>
                  <a:srgbClr val="172144"/>
                </a:solidFill>
                <a:latin typeface="+mj-lt"/>
              </a:rPr>
              <a:t> </a:t>
            </a:r>
            <a:r>
              <a:rPr lang="en-US" sz="1600" b="1" dirty="0" err="1">
                <a:solidFill>
                  <a:srgbClr val="172144"/>
                </a:solidFill>
                <a:latin typeface="+mj-lt"/>
              </a:rPr>
              <a:t>ve</a:t>
            </a:r>
            <a:r>
              <a:rPr lang="en-US" sz="1600" b="1" dirty="0">
                <a:solidFill>
                  <a:srgbClr val="172144"/>
                </a:solidFill>
                <a:latin typeface="+mj-lt"/>
              </a:rPr>
              <a:t> </a:t>
            </a:r>
            <a:r>
              <a:rPr lang="en-US" sz="1600" b="1" dirty="0" err="1">
                <a:solidFill>
                  <a:srgbClr val="172144"/>
                </a:solidFill>
                <a:latin typeface="+mj-lt"/>
              </a:rPr>
              <a:t>Araştırma</a:t>
            </a:r>
            <a:r>
              <a:rPr lang="en-US" sz="1600" b="1" dirty="0">
                <a:solidFill>
                  <a:srgbClr val="172144"/>
                </a:solidFill>
                <a:latin typeface="+mj-lt"/>
              </a:rPr>
              <a:t> </a:t>
            </a:r>
            <a:r>
              <a:rPr lang="en-US" sz="1600" b="1" dirty="0" err="1">
                <a:solidFill>
                  <a:srgbClr val="172144"/>
                </a:solidFill>
                <a:latin typeface="+mj-lt"/>
              </a:rPr>
              <a:t>Kaynakları</a:t>
            </a:r>
            <a:endParaRPr lang="en-US" sz="1600" b="1" dirty="0">
              <a:solidFill>
                <a:srgbClr val="172144"/>
              </a:solidFill>
              <a:latin typeface="+mj-lt"/>
            </a:endParaRPr>
          </a:p>
          <a:p>
            <a:pPr marL="228554" indent="-228554" defTabSz="228508">
              <a:buFont typeface="+mj-lt"/>
              <a:buAutoNum type="arabicPeriod"/>
            </a:pPr>
            <a:r>
              <a:rPr lang="en-US" sz="1600" b="1" dirty="0" err="1">
                <a:solidFill>
                  <a:srgbClr val="172144"/>
                </a:solidFill>
                <a:latin typeface="+mj-lt"/>
              </a:rPr>
              <a:t>Araştırma</a:t>
            </a:r>
            <a:r>
              <a:rPr lang="en-US" sz="1600" b="1" dirty="0">
                <a:solidFill>
                  <a:srgbClr val="172144"/>
                </a:solidFill>
                <a:latin typeface="+mj-lt"/>
              </a:rPr>
              <a:t> </a:t>
            </a:r>
            <a:r>
              <a:rPr lang="en-US" sz="1600" b="1" dirty="0" err="1">
                <a:solidFill>
                  <a:srgbClr val="172144"/>
                </a:solidFill>
                <a:latin typeface="+mj-lt"/>
              </a:rPr>
              <a:t>Yetkinliği</a:t>
            </a:r>
            <a:r>
              <a:rPr lang="en-US" sz="1600" b="1" dirty="0">
                <a:solidFill>
                  <a:srgbClr val="172144"/>
                </a:solidFill>
                <a:latin typeface="+mj-lt"/>
              </a:rPr>
              <a:t>, </a:t>
            </a:r>
            <a:r>
              <a:rPr lang="en-US" sz="1600" b="1" dirty="0" err="1">
                <a:solidFill>
                  <a:srgbClr val="172144"/>
                </a:solidFill>
                <a:latin typeface="+mj-lt"/>
              </a:rPr>
              <a:t>İş</a:t>
            </a:r>
            <a:r>
              <a:rPr lang="en-US" sz="1600" b="1" dirty="0">
                <a:solidFill>
                  <a:srgbClr val="172144"/>
                </a:solidFill>
                <a:latin typeface="+mj-lt"/>
              </a:rPr>
              <a:t> </a:t>
            </a:r>
            <a:r>
              <a:rPr lang="en-US" sz="1600" b="1" dirty="0" err="1">
                <a:solidFill>
                  <a:srgbClr val="172144"/>
                </a:solidFill>
                <a:latin typeface="+mj-lt"/>
              </a:rPr>
              <a:t>Birlikleri</a:t>
            </a:r>
            <a:r>
              <a:rPr lang="en-US" sz="1600" b="1" dirty="0">
                <a:solidFill>
                  <a:srgbClr val="172144"/>
                </a:solidFill>
                <a:latin typeface="+mj-lt"/>
              </a:rPr>
              <a:t> </a:t>
            </a:r>
            <a:r>
              <a:rPr lang="en-US" sz="1600" b="1" dirty="0" err="1">
                <a:solidFill>
                  <a:srgbClr val="172144"/>
                </a:solidFill>
                <a:latin typeface="+mj-lt"/>
              </a:rPr>
              <a:t>ve</a:t>
            </a:r>
            <a:r>
              <a:rPr lang="en-US" sz="1600" b="1" dirty="0">
                <a:solidFill>
                  <a:srgbClr val="172144"/>
                </a:solidFill>
                <a:latin typeface="+mj-lt"/>
              </a:rPr>
              <a:t> </a:t>
            </a:r>
            <a:r>
              <a:rPr lang="en-US" sz="1600" b="1" dirty="0" err="1">
                <a:solidFill>
                  <a:srgbClr val="172144"/>
                </a:solidFill>
                <a:latin typeface="+mj-lt"/>
              </a:rPr>
              <a:t>Destekler</a:t>
            </a:r>
            <a:endParaRPr lang="en-US" sz="1600" b="1" dirty="0">
              <a:solidFill>
                <a:srgbClr val="172144"/>
              </a:solidFill>
              <a:latin typeface="+mj-lt"/>
            </a:endParaRPr>
          </a:p>
          <a:p>
            <a:pPr marL="228554" indent="-228554" defTabSz="228508">
              <a:buFont typeface="+mj-lt"/>
              <a:buAutoNum type="arabicPeriod"/>
            </a:pPr>
            <a:r>
              <a:rPr lang="en-US" sz="1600" b="1" dirty="0" err="1">
                <a:solidFill>
                  <a:srgbClr val="172144"/>
                </a:solidFill>
                <a:latin typeface="+mj-lt"/>
              </a:rPr>
              <a:t>Araştırma</a:t>
            </a:r>
            <a:r>
              <a:rPr lang="en-US" sz="1600" b="1" dirty="0">
                <a:solidFill>
                  <a:srgbClr val="172144"/>
                </a:solidFill>
                <a:latin typeface="+mj-lt"/>
              </a:rPr>
              <a:t> </a:t>
            </a:r>
            <a:r>
              <a:rPr lang="en-US" sz="1600" b="1" dirty="0" err="1">
                <a:solidFill>
                  <a:srgbClr val="172144"/>
                </a:solidFill>
                <a:latin typeface="+mj-lt"/>
              </a:rPr>
              <a:t>Performansı</a:t>
            </a:r>
            <a:endParaRPr lang="en-US" sz="1600" b="1" dirty="0">
              <a:solidFill>
                <a:srgbClr val="172144"/>
              </a:solidFill>
              <a:latin typeface="+mj-lt"/>
            </a:endParaRPr>
          </a:p>
          <a:p>
            <a:pPr defTabSz="228508"/>
            <a:endParaRPr lang="en-US" sz="1600" b="1" dirty="0">
              <a:solidFill>
                <a:srgbClr val="172144"/>
              </a:solidFill>
              <a:latin typeface="+mj-lt"/>
            </a:endParaRPr>
          </a:p>
        </p:txBody>
      </p:sp>
      <p:sp>
        <p:nvSpPr>
          <p:cNvPr id="29" name="TextBox 28">
            <a:extLst>
              <a:ext uri="{FF2B5EF4-FFF2-40B4-BE49-F238E27FC236}">
                <a16:creationId xmlns:a16="http://schemas.microsoft.com/office/drawing/2014/main" id="{1E74E9FF-7E0C-4CD7-985C-58A771DC2F96}"/>
              </a:ext>
            </a:extLst>
          </p:cNvPr>
          <p:cNvSpPr txBox="1"/>
          <p:nvPr/>
        </p:nvSpPr>
        <p:spPr>
          <a:xfrm>
            <a:off x="96254" y="1992430"/>
            <a:ext cx="3141408" cy="1754326"/>
          </a:xfrm>
          <a:prstGeom prst="rect">
            <a:avLst/>
          </a:prstGeom>
          <a:noFill/>
          <a:ln>
            <a:noFill/>
          </a:ln>
        </p:spPr>
        <p:txBody>
          <a:bodyPr wrap="square" rtlCol="0">
            <a:spAutoFit/>
          </a:bodyPr>
          <a:lstStyle/>
          <a:p>
            <a:pPr marL="228554" indent="-228554" defTabSz="228508">
              <a:buFont typeface="+mj-lt"/>
              <a:buAutoNum type="arabicPeriod"/>
            </a:pPr>
            <a:r>
              <a:rPr lang="en-US" b="1" dirty="0" err="1">
                <a:solidFill>
                  <a:srgbClr val="172144"/>
                </a:solidFill>
                <a:latin typeface="+mj-lt"/>
              </a:rPr>
              <a:t>Liderlik</a:t>
            </a:r>
            <a:r>
              <a:rPr lang="en-US" b="1" dirty="0">
                <a:solidFill>
                  <a:srgbClr val="172144"/>
                </a:solidFill>
                <a:latin typeface="+mj-lt"/>
              </a:rPr>
              <a:t> </a:t>
            </a:r>
            <a:r>
              <a:rPr lang="en-US" b="1" dirty="0" err="1">
                <a:solidFill>
                  <a:srgbClr val="172144"/>
                </a:solidFill>
                <a:latin typeface="+mj-lt"/>
              </a:rPr>
              <a:t>ve</a:t>
            </a:r>
            <a:r>
              <a:rPr lang="en-US" b="1" dirty="0">
                <a:solidFill>
                  <a:srgbClr val="172144"/>
                </a:solidFill>
                <a:latin typeface="+mj-lt"/>
              </a:rPr>
              <a:t> </a:t>
            </a:r>
            <a:r>
              <a:rPr lang="en-US" b="1" dirty="0" err="1">
                <a:solidFill>
                  <a:srgbClr val="172144"/>
                </a:solidFill>
                <a:latin typeface="+mj-lt"/>
              </a:rPr>
              <a:t>Kalite</a:t>
            </a:r>
            <a:endParaRPr lang="en-US" b="1" dirty="0">
              <a:solidFill>
                <a:srgbClr val="172144"/>
              </a:solidFill>
              <a:latin typeface="+mj-lt"/>
            </a:endParaRPr>
          </a:p>
          <a:p>
            <a:pPr marL="228554" indent="-228554" defTabSz="228508">
              <a:buFont typeface="+mj-lt"/>
              <a:buAutoNum type="arabicPeriod"/>
            </a:pPr>
            <a:r>
              <a:rPr lang="en-US" b="1" dirty="0" err="1">
                <a:solidFill>
                  <a:srgbClr val="172144"/>
                </a:solidFill>
                <a:latin typeface="+mj-lt"/>
              </a:rPr>
              <a:t>Misyon</a:t>
            </a:r>
            <a:r>
              <a:rPr lang="en-US" b="1" dirty="0">
                <a:solidFill>
                  <a:srgbClr val="172144"/>
                </a:solidFill>
                <a:latin typeface="+mj-lt"/>
              </a:rPr>
              <a:t> </a:t>
            </a:r>
            <a:r>
              <a:rPr lang="en-US" b="1" dirty="0" err="1">
                <a:solidFill>
                  <a:srgbClr val="172144"/>
                </a:solidFill>
                <a:latin typeface="+mj-lt"/>
              </a:rPr>
              <a:t>ve</a:t>
            </a:r>
            <a:r>
              <a:rPr lang="en-US" b="1" dirty="0">
                <a:solidFill>
                  <a:srgbClr val="172144"/>
                </a:solidFill>
                <a:latin typeface="+mj-lt"/>
              </a:rPr>
              <a:t> </a:t>
            </a:r>
            <a:r>
              <a:rPr lang="en-US" b="1" dirty="0" err="1">
                <a:solidFill>
                  <a:srgbClr val="172144"/>
                </a:solidFill>
                <a:latin typeface="+mj-lt"/>
              </a:rPr>
              <a:t>Stratejik</a:t>
            </a:r>
            <a:r>
              <a:rPr lang="en-US" b="1" dirty="0">
                <a:solidFill>
                  <a:srgbClr val="172144"/>
                </a:solidFill>
                <a:latin typeface="+mj-lt"/>
              </a:rPr>
              <a:t> </a:t>
            </a:r>
            <a:r>
              <a:rPr lang="en-US" b="1" dirty="0" err="1">
                <a:solidFill>
                  <a:srgbClr val="172144"/>
                </a:solidFill>
                <a:latin typeface="+mj-lt"/>
              </a:rPr>
              <a:t>Amaçlar</a:t>
            </a:r>
            <a:endParaRPr lang="en-US" b="1" dirty="0">
              <a:solidFill>
                <a:srgbClr val="172144"/>
              </a:solidFill>
              <a:latin typeface="+mj-lt"/>
            </a:endParaRPr>
          </a:p>
          <a:p>
            <a:pPr marL="228554" indent="-228554" defTabSz="228508">
              <a:buFont typeface="+mj-lt"/>
              <a:buAutoNum type="arabicPeriod"/>
            </a:pPr>
            <a:r>
              <a:rPr lang="en-US" b="1" dirty="0" err="1">
                <a:solidFill>
                  <a:srgbClr val="172144"/>
                </a:solidFill>
                <a:latin typeface="+mj-lt"/>
              </a:rPr>
              <a:t>Yönetim</a:t>
            </a:r>
            <a:r>
              <a:rPr lang="en-US" b="1" dirty="0">
                <a:solidFill>
                  <a:srgbClr val="172144"/>
                </a:solidFill>
                <a:latin typeface="+mj-lt"/>
              </a:rPr>
              <a:t> </a:t>
            </a:r>
            <a:r>
              <a:rPr lang="en-US" b="1" dirty="0" err="1">
                <a:solidFill>
                  <a:srgbClr val="172144"/>
                </a:solidFill>
                <a:latin typeface="+mj-lt"/>
              </a:rPr>
              <a:t>Sistemleri</a:t>
            </a:r>
            <a:endParaRPr lang="en-US" b="1" dirty="0">
              <a:solidFill>
                <a:srgbClr val="172144"/>
              </a:solidFill>
              <a:latin typeface="+mj-lt"/>
            </a:endParaRPr>
          </a:p>
          <a:p>
            <a:pPr marL="228554" indent="-228554" defTabSz="228508">
              <a:buFont typeface="+mj-lt"/>
              <a:buAutoNum type="arabicPeriod"/>
            </a:pPr>
            <a:r>
              <a:rPr lang="en-US" b="1" dirty="0" err="1">
                <a:solidFill>
                  <a:srgbClr val="172144"/>
                </a:solidFill>
                <a:latin typeface="+mj-lt"/>
              </a:rPr>
              <a:t>Paydaş</a:t>
            </a:r>
            <a:r>
              <a:rPr lang="en-US" b="1" dirty="0">
                <a:solidFill>
                  <a:srgbClr val="172144"/>
                </a:solidFill>
                <a:latin typeface="+mj-lt"/>
              </a:rPr>
              <a:t> </a:t>
            </a:r>
            <a:r>
              <a:rPr lang="en-US" b="1" dirty="0" err="1">
                <a:solidFill>
                  <a:srgbClr val="172144"/>
                </a:solidFill>
                <a:latin typeface="+mj-lt"/>
              </a:rPr>
              <a:t>Katılımı</a:t>
            </a:r>
            <a:endParaRPr lang="en-US" b="1" dirty="0">
              <a:solidFill>
                <a:srgbClr val="172144"/>
              </a:solidFill>
              <a:latin typeface="+mj-lt"/>
            </a:endParaRPr>
          </a:p>
          <a:p>
            <a:pPr marL="228554" indent="-228554" defTabSz="228508">
              <a:buFont typeface="+mj-lt"/>
              <a:buAutoNum type="arabicPeriod"/>
            </a:pPr>
            <a:r>
              <a:rPr lang="en-US" b="1" dirty="0">
                <a:solidFill>
                  <a:srgbClr val="172144"/>
                </a:solidFill>
                <a:latin typeface="+mj-lt"/>
              </a:rPr>
              <a:t>Uluslararasılaşma</a:t>
            </a:r>
          </a:p>
          <a:p>
            <a:pPr defTabSz="228508"/>
            <a:endParaRPr lang="en-US" b="1" dirty="0">
              <a:solidFill>
                <a:srgbClr val="172144"/>
              </a:solidFill>
              <a:latin typeface="+mj-lt"/>
            </a:endParaRPr>
          </a:p>
        </p:txBody>
      </p:sp>
      <p:sp>
        <p:nvSpPr>
          <p:cNvPr id="30" name="TextBox 29">
            <a:extLst>
              <a:ext uri="{FF2B5EF4-FFF2-40B4-BE49-F238E27FC236}">
                <a16:creationId xmlns:a16="http://schemas.microsoft.com/office/drawing/2014/main" id="{CF7F3B41-7085-45E2-B06A-B4708B9F06DF}"/>
              </a:ext>
            </a:extLst>
          </p:cNvPr>
          <p:cNvSpPr txBox="1"/>
          <p:nvPr/>
        </p:nvSpPr>
        <p:spPr>
          <a:xfrm>
            <a:off x="9422270" y="1578543"/>
            <a:ext cx="2769730" cy="2062103"/>
          </a:xfrm>
          <a:prstGeom prst="rect">
            <a:avLst/>
          </a:prstGeom>
          <a:noFill/>
          <a:ln>
            <a:noFill/>
          </a:ln>
        </p:spPr>
        <p:txBody>
          <a:bodyPr wrap="square" rtlCol="0">
            <a:spAutoFit/>
          </a:bodyPr>
          <a:lstStyle/>
          <a:p>
            <a:pPr marL="228554" indent="-228554" defTabSz="228508">
              <a:buFont typeface="+mj-lt"/>
              <a:buAutoNum type="arabicPeriod"/>
            </a:pPr>
            <a:r>
              <a:rPr lang="en-US" sz="1600" b="1" dirty="0">
                <a:solidFill>
                  <a:srgbClr val="172144"/>
                </a:solidFill>
                <a:latin typeface="+mj-lt"/>
              </a:rPr>
              <a:t>Program </a:t>
            </a:r>
            <a:r>
              <a:rPr lang="en-US" sz="1600" b="1" dirty="0" err="1">
                <a:solidFill>
                  <a:srgbClr val="172144"/>
                </a:solidFill>
                <a:latin typeface="+mj-lt"/>
              </a:rPr>
              <a:t>Tasarımı</a:t>
            </a:r>
            <a:r>
              <a:rPr lang="en-US" sz="1600" b="1" dirty="0">
                <a:solidFill>
                  <a:srgbClr val="172144"/>
                </a:solidFill>
                <a:latin typeface="+mj-lt"/>
              </a:rPr>
              <a:t>, </a:t>
            </a:r>
            <a:r>
              <a:rPr lang="en-US" sz="1600" b="1" dirty="0" err="1">
                <a:solidFill>
                  <a:srgbClr val="172144"/>
                </a:solidFill>
                <a:latin typeface="+mj-lt"/>
              </a:rPr>
              <a:t>Değerlendirimesi</a:t>
            </a:r>
            <a:r>
              <a:rPr lang="en-US" sz="1600" b="1" dirty="0">
                <a:solidFill>
                  <a:srgbClr val="172144"/>
                </a:solidFill>
                <a:latin typeface="+mj-lt"/>
              </a:rPr>
              <a:t> </a:t>
            </a:r>
            <a:r>
              <a:rPr lang="en-US" sz="1600" b="1" dirty="0" err="1">
                <a:solidFill>
                  <a:srgbClr val="172144"/>
                </a:solidFill>
                <a:latin typeface="+mj-lt"/>
              </a:rPr>
              <a:t>ve</a:t>
            </a:r>
            <a:r>
              <a:rPr lang="en-US" sz="1600" b="1" dirty="0">
                <a:solidFill>
                  <a:srgbClr val="172144"/>
                </a:solidFill>
                <a:latin typeface="+mj-lt"/>
              </a:rPr>
              <a:t> </a:t>
            </a:r>
            <a:r>
              <a:rPr lang="en-US" sz="1600" b="1" dirty="0" err="1">
                <a:solidFill>
                  <a:srgbClr val="172144"/>
                </a:solidFill>
                <a:latin typeface="+mj-lt"/>
              </a:rPr>
              <a:t>Güncellenmesi</a:t>
            </a:r>
            <a:endParaRPr lang="en-US" sz="1600" b="1" dirty="0">
              <a:solidFill>
                <a:srgbClr val="172144"/>
              </a:solidFill>
              <a:latin typeface="+mj-lt"/>
            </a:endParaRPr>
          </a:p>
          <a:p>
            <a:pPr marL="228554" indent="-228554" defTabSz="228508">
              <a:buFont typeface="+mj-lt"/>
              <a:buAutoNum type="arabicPeriod"/>
            </a:pPr>
            <a:r>
              <a:rPr lang="en-US" sz="1600" b="1" dirty="0" err="1">
                <a:solidFill>
                  <a:srgbClr val="172144"/>
                </a:solidFill>
                <a:latin typeface="+mj-lt"/>
              </a:rPr>
              <a:t>Programların</a:t>
            </a:r>
            <a:r>
              <a:rPr lang="en-US" sz="1600" b="1" dirty="0">
                <a:solidFill>
                  <a:srgbClr val="172144"/>
                </a:solidFill>
                <a:latin typeface="+mj-lt"/>
              </a:rPr>
              <a:t> </a:t>
            </a:r>
            <a:r>
              <a:rPr lang="en-US" sz="1600" b="1" dirty="0" err="1">
                <a:solidFill>
                  <a:srgbClr val="172144"/>
                </a:solidFill>
                <a:latin typeface="+mj-lt"/>
              </a:rPr>
              <a:t>Yürütülmesi</a:t>
            </a:r>
            <a:endParaRPr lang="en-US" sz="1600" b="1" dirty="0">
              <a:solidFill>
                <a:srgbClr val="172144"/>
              </a:solidFill>
              <a:latin typeface="+mj-lt"/>
            </a:endParaRPr>
          </a:p>
          <a:p>
            <a:pPr marL="228554" indent="-228554" defTabSz="228508">
              <a:buFont typeface="+mj-lt"/>
              <a:buAutoNum type="arabicPeriod"/>
            </a:pPr>
            <a:r>
              <a:rPr lang="en-US" sz="1600" b="1" dirty="0" err="1">
                <a:solidFill>
                  <a:srgbClr val="172144"/>
                </a:solidFill>
                <a:latin typeface="+mj-lt"/>
              </a:rPr>
              <a:t>Öğrenme</a:t>
            </a:r>
            <a:r>
              <a:rPr lang="en-US" sz="1600" b="1" dirty="0">
                <a:solidFill>
                  <a:srgbClr val="172144"/>
                </a:solidFill>
                <a:latin typeface="+mj-lt"/>
              </a:rPr>
              <a:t> </a:t>
            </a:r>
            <a:r>
              <a:rPr lang="en-US" sz="1600" b="1" dirty="0" err="1">
                <a:solidFill>
                  <a:srgbClr val="172144"/>
                </a:solidFill>
                <a:latin typeface="+mj-lt"/>
              </a:rPr>
              <a:t>Kaynakları</a:t>
            </a:r>
            <a:r>
              <a:rPr lang="en-US" sz="1600" b="1" dirty="0">
                <a:solidFill>
                  <a:srgbClr val="172144"/>
                </a:solidFill>
                <a:latin typeface="+mj-lt"/>
              </a:rPr>
              <a:t> </a:t>
            </a:r>
            <a:r>
              <a:rPr lang="en-US" sz="1600" b="1" dirty="0" err="1">
                <a:solidFill>
                  <a:srgbClr val="172144"/>
                </a:solidFill>
                <a:latin typeface="+mj-lt"/>
              </a:rPr>
              <a:t>ve</a:t>
            </a:r>
            <a:r>
              <a:rPr lang="en-US" sz="1600" b="1" dirty="0">
                <a:solidFill>
                  <a:srgbClr val="172144"/>
                </a:solidFill>
                <a:latin typeface="+mj-lt"/>
              </a:rPr>
              <a:t> </a:t>
            </a:r>
            <a:r>
              <a:rPr lang="en-US" sz="1600" b="1" dirty="0" err="1">
                <a:solidFill>
                  <a:srgbClr val="172144"/>
                </a:solidFill>
                <a:latin typeface="+mj-lt"/>
              </a:rPr>
              <a:t>Akademik</a:t>
            </a:r>
            <a:r>
              <a:rPr lang="en-US" sz="1600" b="1" dirty="0">
                <a:solidFill>
                  <a:srgbClr val="172144"/>
                </a:solidFill>
                <a:latin typeface="+mj-lt"/>
              </a:rPr>
              <a:t> </a:t>
            </a:r>
            <a:r>
              <a:rPr lang="en-US" sz="1600" b="1" dirty="0" err="1">
                <a:solidFill>
                  <a:srgbClr val="172144"/>
                </a:solidFill>
                <a:latin typeface="+mj-lt"/>
              </a:rPr>
              <a:t>Destek</a:t>
            </a:r>
            <a:r>
              <a:rPr lang="en-US" sz="1600" b="1" dirty="0">
                <a:solidFill>
                  <a:srgbClr val="172144"/>
                </a:solidFill>
                <a:latin typeface="+mj-lt"/>
              </a:rPr>
              <a:t> </a:t>
            </a:r>
            <a:r>
              <a:rPr lang="en-US" sz="1600" b="1" dirty="0" err="1">
                <a:solidFill>
                  <a:srgbClr val="172144"/>
                </a:solidFill>
                <a:latin typeface="+mj-lt"/>
              </a:rPr>
              <a:t>Hizmetleri</a:t>
            </a:r>
            <a:endParaRPr lang="en-US" sz="1600" b="1" dirty="0">
              <a:solidFill>
                <a:srgbClr val="172144"/>
              </a:solidFill>
              <a:latin typeface="+mj-lt"/>
            </a:endParaRPr>
          </a:p>
          <a:p>
            <a:pPr marL="228554" indent="-228554" defTabSz="228508">
              <a:buFont typeface="+mj-lt"/>
              <a:buAutoNum type="arabicPeriod"/>
            </a:pPr>
            <a:r>
              <a:rPr lang="en-US" sz="1600" b="1" dirty="0" err="1">
                <a:solidFill>
                  <a:srgbClr val="172144"/>
                </a:solidFill>
                <a:latin typeface="+mj-lt"/>
              </a:rPr>
              <a:t>Öğretim</a:t>
            </a:r>
            <a:r>
              <a:rPr lang="en-US" sz="1600" b="1" dirty="0">
                <a:solidFill>
                  <a:srgbClr val="172144"/>
                </a:solidFill>
                <a:latin typeface="+mj-lt"/>
              </a:rPr>
              <a:t> </a:t>
            </a:r>
            <a:r>
              <a:rPr lang="en-US" sz="1600" b="1" dirty="0" err="1">
                <a:solidFill>
                  <a:srgbClr val="172144"/>
                </a:solidFill>
                <a:latin typeface="+mj-lt"/>
              </a:rPr>
              <a:t>Kadrosu</a:t>
            </a:r>
            <a:endParaRPr lang="en-US" sz="1600" b="1" dirty="0">
              <a:solidFill>
                <a:srgbClr val="172144"/>
              </a:solidFill>
              <a:latin typeface="+mj-lt"/>
            </a:endParaRPr>
          </a:p>
        </p:txBody>
      </p:sp>
      <p:grpSp>
        <p:nvGrpSpPr>
          <p:cNvPr id="14" name="Group 13">
            <a:extLst>
              <a:ext uri="{FF2B5EF4-FFF2-40B4-BE49-F238E27FC236}">
                <a16:creationId xmlns:a16="http://schemas.microsoft.com/office/drawing/2014/main" id="{50A9E416-7804-4718-8D49-B8624857263E}"/>
              </a:ext>
            </a:extLst>
          </p:cNvPr>
          <p:cNvGrpSpPr/>
          <p:nvPr/>
        </p:nvGrpSpPr>
        <p:grpSpPr>
          <a:xfrm>
            <a:off x="3337761" y="3977659"/>
            <a:ext cx="2604433" cy="2329756"/>
            <a:chOff x="2149803" y="4959477"/>
            <a:chExt cx="3797046" cy="4660726"/>
          </a:xfrm>
          <a:solidFill>
            <a:schemeClr val="bg1">
              <a:lumMod val="85000"/>
            </a:schemeClr>
          </a:solidFill>
        </p:grpSpPr>
        <p:sp>
          <p:nvSpPr>
            <p:cNvPr id="15" name="Oval 14">
              <a:extLst>
                <a:ext uri="{FF2B5EF4-FFF2-40B4-BE49-F238E27FC236}">
                  <a16:creationId xmlns:a16="http://schemas.microsoft.com/office/drawing/2014/main" id="{CD80AC1B-A77B-4D31-8E98-9CE95DE12EB1}"/>
                </a:ext>
              </a:extLst>
            </p:cNvPr>
            <p:cNvSpPr/>
            <p:nvPr/>
          </p:nvSpPr>
          <p:spPr>
            <a:xfrm>
              <a:off x="2149803" y="5823157"/>
              <a:ext cx="3797046" cy="3797046"/>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FFFFFF"/>
                </a:solidFill>
                <a:latin typeface="CamberW01-Light" panose="01000000000000000000" pitchFamily="2" charset="0"/>
              </a:endParaRPr>
            </a:p>
          </p:txBody>
        </p:sp>
        <p:sp>
          <p:nvSpPr>
            <p:cNvPr id="16" name="Oval 15">
              <a:extLst>
                <a:ext uri="{FF2B5EF4-FFF2-40B4-BE49-F238E27FC236}">
                  <a16:creationId xmlns:a16="http://schemas.microsoft.com/office/drawing/2014/main" id="{E61FE02A-E0E4-4291-9B8C-0F8C4380AE28}"/>
                </a:ext>
              </a:extLst>
            </p:cNvPr>
            <p:cNvSpPr/>
            <p:nvPr/>
          </p:nvSpPr>
          <p:spPr>
            <a:xfrm>
              <a:off x="2322396" y="5357565"/>
              <a:ext cx="3451860" cy="3989639"/>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FFFFFF"/>
                </a:solidFill>
                <a:latin typeface="CamberW01-Light" panose="01000000000000000000" pitchFamily="2" charset="0"/>
              </a:endParaRPr>
            </a:p>
          </p:txBody>
        </p:sp>
        <p:sp>
          <p:nvSpPr>
            <p:cNvPr id="17" name="Oval 16">
              <a:extLst>
                <a:ext uri="{FF2B5EF4-FFF2-40B4-BE49-F238E27FC236}">
                  <a16:creationId xmlns:a16="http://schemas.microsoft.com/office/drawing/2014/main" id="{DDA29FB4-6E64-46F2-A35E-9009C9DA315F}"/>
                </a:ext>
              </a:extLst>
            </p:cNvPr>
            <p:cNvSpPr/>
            <p:nvPr/>
          </p:nvSpPr>
          <p:spPr>
            <a:xfrm>
              <a:off x="2149803" y="4959477"/>
              <a:ext cx="3797046" cy="3797046"/>
            </a:xfrm>
            <a:prstGeom prst="ellipse">
              <a:avLst/>
            </a:prstGeom>
            <a:solidFill>
              <a:schemeClr val="bg1">
                <a:lumMod val="85000"/>
              </a:schemeClr>
            </a:solidFill>
            <a:ln>
              <a:noFill/>
            </a:ln>
            <a:effectLst>
              <a:innerShdw blurRad="1181100">
                <a:schemeClr val="accent5">
                  <a:lumMod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endParaRPr lang="en-US" sz="900" dirty="0">
                <a:solidFill>
                  <a:schemeClr val="tx1"/>
                </a:solidFill>
                <a:latin typeface="CamberW01-Light" panose="01000000000000000000" pitchFamily="2" charset="0"/>
              </a:endParaRPr>
            </a:p>
          </p:txBody>
        </p:sp>
        <p:sp>
          <p:nvSpPr>
            <p:cNvPr id="19" name="TextBox 18">
              <a:extLst>
                <a:ext uri="{FF2B5EF4-FFF2-40B4-BE49-F238E27FC236}">
                  <a16:creationId xmlns:a16="http://schemas.microsoft.com/office/drawing/2014/main" id="{E17E8D5E-1422-45E3-BC1B-40164B2C4D54}"/>
                </a:ext>
              </a:extLst>
            </p:cNvPr>
            <p:cNvSpPr txBox="1"/>
            <p:nvPr/>
          </p:nvSpPr>
          <p:spPr>
            <a:xfrm>
              <a:off x="2448201" y="6360174"/>
              <a:ext cx="3200257" cy="923571"/>
            </a:xfrm>
            <a:prstGeom prst="rect">
              <a:avLst/>
            </a:prstGeom>
            <a:noFill/>
            <a:ln>
              <a:noFill/>
            </a:ln>
          </p:spPr>
          <p:txBody>
            <a:bodyPr wrap="none" rtlCol="0" anchor="ctr">
              <a:spAutoFit/>
            </a:bodyPr>
            <a:lstStyle/>
            <a:p>
              <a:pPr algn="ctr" defTabSz="228508"/>
              <a:r>
                <a:rPr lang="en-US" sz="2400" b="1" dirty="0" err="1">
                  <a:solidFill>
                    <a:srgbClr val="FF0000"/>
                  </a:solidFill>
                  <a:latin typeface="+mj-lt"/>
                  <a:ea typeface="Open Sans Extrabold" panose="020B0906030804020204" pitchFamily="34" charset="0"/>
                  <a:cs typeface="Open Sans Extrabold" panose="020B0906030804020204" pitchFamily="34" charset="0"/>
                </a:rPr>
                <a:t>Toplumsal</a:t>
              </a:r>
              <a:r>
                <a:rPr lang="en-US" sz="2400" b="1" dirty="0">
                  <a:solidFill>
                    <a:srgbClr val="FF0000"/>
                  </a:solidFill>
                  <a:latin typeface="+mj-lt"/>
                  <a:ea typeface="Open Sans Extrabold" panose="020B0906030804020204" pitchFamily="34" charset="0"/>
                  <a:cs typeface="Open Sans Extrabold" panose="020B0906030804020204" pitchFamily="34" charset="0"/>
                </a:rPr>
                <a:t> </a:t>
              </a:r>
              <a:r>
                <a:rPr lang="en-US" sz="2400" b="1" dirty="0" err="1">
                  <a:solidFill>
                    <a:srgbClr val="FF0000"/>
                  </a:solidFill>
                  <a:latin typeface="+mj-lt"/>
                  <a:ea typeface="Open Sans Extrabold" panose="020B0906030804020204" pitchFamily="34" charset="0"/>
                  <a:cs typeface="Open Sans Extrabold" panose="020B0906030804020204" pitchFamily="34" charset="0"/>
                </a:rPr>
                <a:t>Katkı</a:t>
              </a:r>
              <a:endParaRPr lang="en-US" sz="2400" b="1" dirty="0">
                <a:solidFill>
                  <a:srgbClr val="FF0000"/>
                </a:solidFill>
                <a:latin typeface="+mj-lt"/>
                <a:ea typeface="Open Sans Extrabold" panose="020B0906030804020204" pitchFamily="34" charset="0"/>
                <a:cs typeface="Open Sans Extrabold" panose="020B0906030804020204" pitchFamily="34" charset="0"/>
              </a:endParaRPr>
            </a:p>
          </p:txBody>
        </p:sp>
      </p:grpSp>
      <p:grpSp>
        <p:nvGrpSpPr>
          <p:cNvPr id="20" name="Group 19">
            <a:extLst>
              <a:ext uri="{FF2B5EF4-FFF2-40B4-BE49-F238E27FC236}">
                <a16:creationId xmlns:a16="http://schemas.microsoft.com/office/drawing/2014/main" id="{DFBD3E64-3229-4E1E-9331-AD7938970934}"/>
              </a:ext>
            </a:extLst>
          </p:cNvPr>
          <p:cNvGrpSpPr/>
          <p:nvPr/>
        </p:nvGrpSpPr>
        <p:grpSpPr>
          <a:xfrm>
            <a:off x="6503594" y="3970835"/>
            <a:ext cx="2827551" cy="2329756"/>
            <a:chOff x="2149803" y="4959477"/>
            <a:chExt cx="3797046" cy="4660726"/>
          </a:xfrm>
          <a:solidFill>
            <a:schemeClr val="bg1">
              <a:lumMod val="85000"/>
            </a:schemeClr>
          </a:solidFill>
        </p:grpSpPr>
        <p:sp>
          <p:nvSpPr>
            <p:cNvPr id="21" name="Oval 20">
              <a:extLst>
                <a:ext uri="{FF2B5EF4-FFF2-40B4-BE49-F238E27FC236}">
                  <a16:creationId xmlns:a16="http://schemas.microsoft.com/office/drawing/2014/main" id="{790761F9-EE02-4D63-89B8-D8408703CA45}"/>
                </a:ext>
              </a:extLst>
            </p:cNvPr>
            <p:cNvSpPr/>
            <p:nvPr/>
          </p:nvSpPr>
          <p:spPr>
            <a:xfrm>
              <a:off x="2149803" y="5823157"/>
              <a:ext cx="3797046" cy="3797046"/>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FFFFFF"/>
                </a:solidFill>
                <a:latin typeface="CamberW01-Light" panose="01000000000000000000" pitchFamily="2" charset="0"/>
              </a:endParaRPr>
            </a:p>
          </p:txBody>
        </p:sp>
        <p:sp>
          <p:nvSpPr>
            <p:cNvPr id="22" name="Oval 21">
              <a:extLst>
                <a:ext uri="{FF2B5EF4-FFF2-40B4-BE49-F238E27FC236}">
                  <a16:creationId xmlns:a16="http://schemas.microsoft.com/office/drawing/2014/main" id="{A7C093CA-D52C-45E4-9E35-95D66AA3F0E2}"/>
                </a:ext>
              </a:extLst>
            </p:cNvPr>
            <p:cNvSpPr/>
            <p:nvPr/>
          </p:nvSpPr>
          <p:spPr>
            <a:xfrm>
              <a:off x="2322396" y="5357565"/>
              <a:ext cx="3451860" cy="3989639"/>
            </a:xfrm>
            <a:prstGeom prst="ellipse">
              <a:avLst/>
            </a:prstGeom>
            <a:grpFill/>
            <a:ln>
              <a:noFill/>
            </a:ln>
            <a:effectLst>
              <a:innerShdw blurRad="685800">
                <a:prstClr val="black">
                  <a:alpha val="24000"/>
                </a:prstClr>
              </a:inn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08" tIns="22854" rIns="45708" bIns="22854" numCol="1" spcCol="0" rtlCol="0" fromWordArt="0" anchor="ctr" anchorCtr="0" forceAA="0" compatLnSpc="1">
              <a:prstTxWarp prst="textNoShape">
                <a:avLst/>
              </a:prstTxWarp>
              <a:noAutofit/>
            </a:bodyPr>
            <a:lstStyle/>
            <a:p>
              <a:pPr algn="ctr" defTabSz="228508"/>
              <a:endParaRPr lang="en-US" sz="900" dirty="0">
                <a:solidFill>
                  <a:srgbClr val="FFFFFF"/>
                </a:solidFill>
                <a:latin typeface="CamberW01-Light" panose="01000000000000000000" pitchFamily="2" charset="0"/>
              </a:endParaRPr>
            </a:p>
          </p:txBody>
        </p:sp>
        <p:sp>
          <p:nvSpPr>
            <p:cNvPr id="23" name="Oval 22">
              <a:extLst>
                <a:ext uri="{FF2B5EF4-FFF2-40B4-BE49-F238E27FC236}">
                  <a16:creationId xmlns:a16="http://schemas.microsoft.com/office/drawing/2014/main" id="{311EBEC6-835C-42C4-8DE4-D3035D1DEF39}"/>
                </a:ext>
              </a:extLst>
            </p:cNvPr>
            <p:cNvSpPr/>
            <p:nvPr/>
          </p:nvSpPr>
          <p:spPr>
            <a:xfrm>
              <a:off x="2149803" y="4959477"/>
              <a:ext cx="3797046" cy="3797046"/>
            </a:xfrm>
            <a:prstGeom prst="ellipse">
              <a:avLst/>
            </a:prstGeom>
            <a:grpFill/>
            <a:ln>
              <a:noFill/>
            </a:ln>
            <a:effectLst>
              <a:innerShdw blurRad="1181100">
                <a:schemeClr val="accent1">
                  <a:lumMod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endParaRPr lang="en-US" sz="900" dirty="0">
                <a:solidFill>
                  <a:srgbClr val="002060"/>
                </a:solidFill>
                <a:latin typeface="CamberW01-Light" panose="01000000000000000000" pitchFamily="2" charset="0"/>
              </a:endParaRPr>
            </a:p>
          </p:txBody>
        </p:sp>
        <p:sp>
          <p:nvSpPr>
            <p:cNvPr id="25" name="TextBox 24">
              <a:extLst>
                <a:ext uri="{FF2B5EF4-FFF2-40B4-BE49-F238E27FC236}">
                  <a16:creationId xmlns:a16="http://schemas.microsoft.com/office/drawing/2014/main" id="{E10B7E3C-87B1-4CA3-B50F-0532C16D56AC}"/>
                </a:ext>
              </a:extLst>
            </p:cNvPr>
            <p:cNvSpPr txBox="1"/>
            <p:nvPr/>
          </p:nvSpPr>
          <p:spPr>
            <a:xfrm>
              <a:off x="2939504" y="5839660"/>
              <a:ext cx="2471671" cy="1662427"/>
            </a:xfrm>
            <a:prstGeom prst="rect">
              <a:avLst/>
            </a:prstGeom>
            <a:noFill/>
          </p:spPr>
          <p:txBody>
            <a:bodyPr wrap="square" rtlCol="0" anchor="ctr">
              <a:spAutoFit/>
            </a:bodyPr>
            <a:lstStyle/>
            <a:p>
              <a:pPr algn="ctr" defTabSz="228508"/>
              <a:r>
                <a:rPr lang="en-US" sz="2400" b="1" dirty="0" err="1">
                  <a:solidFill>
                    <a:srgbClr val="FF0000"/>
                  </a:solidFill>
                  <a:latin typeface="Calibri" panose="020F0502020204030204" pitchFamily="34" charset="0"/>
                  <a:ea typeface="Open Sans Extrabold" panose="020B0906030804020204" pitchFamily="34" charset="0"/>
                  <a:cs typeface="Calibri" panose="020F0502020204030204" pitchFamily="34" charset="0"/>
                </a:rPr>
                <a:t>Araştırma</a:t>
              </a:r>
              <a:r>
                <a:rPr lang="en-US" sz="2400" b="1" dirty="0">
                  <a:solidFill>
                    <a:srgbClr val="FF0000"/>
                  </a:solidFill>
                  <a:latin typeface="Calibri" panose="020F0502020204030204" pitchFamily="34" charset="0"/>
                  <a:ea typeface="Open Sans Extrabold" panose="020B0906030804020204" pitchFamily="34" charset="0"/>
                  <a:cs typeface="Calibri" panose="020F0502020204030204" pitchFamily="34" charset="0"/>
                </a:rPr>
                <a:t> </a:t>
              </a:r>
              <a:r>
                <a:rPr lang="en-US" sz="2400" b="1" dirty="0" err="1">
                  <a:solidFill>
                    <a:srgbClr val="FF0000"/>
                  </a:solidFill>
                  <a:latin typeface="Calibri" panose="020F0502020204030204" pitchFamily="34" charset="0"/>
                  <a:ea typeface="Open Sans Extrabold" panose="020B0906030804020204" pitchFamily="34" charset="0"/>
                  <a:cs typeface="Calibri" panose="020F0502020204030204" pitchFamily="34" charset="0"/>
                </a:rPr>
                <a:t>ve</a:t>
              </a:r>
              <a:r>
                <a:rPr lang="en-US" sz="2400" b="1" dirty="0">
                  <a:solidFill>
                    <a:srgbClr val="FF0000"/>
                  </a:solidFill>
                  <a:latin typeface="Calibri" panose="020F0502020204030204" pitchFamily="34" charset="0"/>
                  <a:ea typeface="Open Sans Extrabold" panose="020B0906030804020204" pitchFamily="34" charset="0"/>
                  <a:cs typeface="Calibri" panose="020F0502020204030204" pitchFamily="34" charset="0"/>
                </a:rPr>
                <a:t> </a:t>
              </a:r>
            </a:p>
            <a:p>
              <a:pPr algn="ctr" defTabSz="228508"/>
              <a:r>
                <a:rPr lang="en-US" sz="2400" b="1" dirty="0" err="1">
                  <a:solidFill>
                    <a:srgbClr val="FF0000"/>
                  </a:solidFill>
                  <a:latin typeface="Calibri" panose="020F0502020204030204" pitchFamily="34" charset="0"/>
                  <a:ea typeface="Open Sans Extrabold" panose="020B0906030804020204" pitchFamily="34" charset="0"/>
                  <a:cs typeface="Calibri" panose="020F0502020204030204" pitchFamily="34" charset="0"/>
                </a:rPr>
                <a:t>Geliştirme</a:t>
              </a:r>
              <a:endParaRPr lang="en-US" sz="2400" b="1" dirty="0">
                <a:solidFill>
                  <a:srgbClr val="FF0000"/>
                </a:solidFill>
                <a:latin typeface="Calibri" panose="020F0502020204030204" pitchFamily="34" charset="0"/>
                <a:ea typeface="Open Sans Extrabold" panose="020B0906030804020204" pitchFamily="34" charset="0"/>
                <a:cs typeface="Calibri" panose="020F0502020204030204" pitchFamily="34" charset="0"/>
              </a:endParaRPr>
            </a:p>
          </p:txBody>
        </p:sp>
      </p:grpSp>
      <p:sp>
        <p:nvSpPr>
          <p:cNvPr id="34" name="Metin kutusu 33">
            <a:extLst>
              <a:ext uri="{FF2B5EF4-FFF2-40B4-BE49-F238E27FC236}">
                <a16:creationId xmlns:a16="http://schemas.microsoft.com/office/drawing/2014/main" id="{41457450-A5E1-7F4C-943E-3E960818C3EA}"/>
              </a:ext>
            </a:extLst>
          </p:cNvPr>
          <p:cNvSpPr txBox="1"/>
          <p:nvPr/>
        </p:nvSpPr>
        <p:spPr>
          <a:xfrm>
            <a:off x="2448180" y="887197"/>
            <a:ext cx="7215583" cy="584775"/>
          </a:xfrm>
          <a:prstGeom prst="rect">
            <a:avLst/>
          </a:prstGeom>
          <a:noFill/>
        </p:spPr>
        <p:txBody>
          <a:bodyPr wrap="square">
            <a:spAutoFit/>
          </a:bodyPr>
          <a:lstStyle/>
          <a:p>
            <a:pPr algn="ctr"/>
            <a:r>
              <a:rPr lang="tr-TR" sz="3200" b="1" dirty="0">
                <a:solidFill>
                  <a:srgbClr val="FF0000"/>
                </a:solidFill>
                <a:latin typeface="+mj-lt"/>
                <a:ea typeface="Calibri" panose="020F0502020204030204" pitchFamily="34" charset="0"/>
                <a:cs typeface="Times New Roman" panose="02020603050405020304" pitchFamily="18" charset="0"/>
              </a:rPr>
              <a:t>4 ana başlık, 14 ölçüt ve 46 alt ölçüt</a:t>
            </a:r>
            <a:endParaRPr lang="tr-TR" sz="3200" dirty="0">
              <a:solidFill>
                <a:srgbClr val="FF0000"/>
              </a:solidFill>
              <a:latin typeface="+mj-lt"/>
            </a:endParaRPr>
          </a:p>
        </p:txBody>
      </p:sp>
      <p:sp>
        <p:nvSpPr>
          <p:cNvPr id="6" name="Veri Yer Tutucusu 5"/>
          <p:cNvSpPr>
            <a:spLocks noGrp="1"/>
          </p:cNvSpPr>
          <p:nvPr>
            <p:ph type="dt" sz="half" idx="10"/>
          </p:nvPr>
        </p:nvSpPr>
        <p:spPr/>
        <p:txBody>
          <a:bodyPr/>
          <a:lstStyle/>
          <a:p>
            <a:fld id="{C62A6805-0D58-443B-8DC1-12F6724559FF}" type="datetime1">
              <a:rPr lang="tr-TR" smtClean="0"/>
              <a:pPr/>
              <a:t>2.02.2022</a:t>
            </a:fld>
            <a:endParaRPr lang="tr-TR"/>
          </a:p>
        </p:txBody>
      </p:sp>
      <p:sp>
        <p:nvSpPr>
          <p:cNvPr id="12" name="Altbilgi Yer Tutucusu 11"/>
          <p:cNvSpPr>
            <a:spLocks noGrp="1"/>
          </p:cNvSpPr>
          <p:nvPr>
            <p:ph type="ftr" sz="quarter" idx="11"/>
          </p:nvPr>
        </p:nvSpPr>
        <p:spPr/>
        <p:txBody>
          <a:bodyPr/>
          <a:lstStyle/>
          <a:p>
            <a:r>
              <a:rPr lang="tr-TR"/>
              <a:t>TRÜ KALİTE KOORDİNATÖRLÜĞÜ</a:t>
            </a:r>
          </a:p>
        </p:txBody>
      </p:sp>
      <p:sp>
        <p:nvSpPr>
          <p:cNvPr id="18" name="Slayt Numarası Yer Tutucusu 17"/>
          <p:cNvSpPr>
            <a:spLocks noGrp="1"/>
          </p:cNvSpPr>
          <p:nvPr>
            <p:ph type="sldNum" sz="quarter" idx="12"/>
          </p:nvPr>
        </p:nvSpPr>
        <p:spPr/>
        <p:txBody>
          <a:bodyPr/>
          <a:lstStyle/>
          <a:p>
            <a:fld id="{DDCE7859-ABE5-4F86-9590-63E6FFC2B8A3}" type="slidenum">
              <a:rPr lang="tr-TR" smtClean="0"/>
              <a:pPr/>
              <a:t>22</a:t>
            </a:fld>
            <a:endParaRPr lang="tr-TR"/>
          </a:p>
        </p:txBody>
      </p:sp>
    </p:spTree>
    <p:extLst>
      <p:ext uri="{BB962C8B-B14F-4D97-AF65-F5344CB8AC3E}">
        <p14:creationId xmlns:p14="http://schemas.microsoft.com/office/powerpoint/2010/main" val="65398383"/>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646797284"/>
              </p:ext>
            </p:extLst>
          </p:nvPr>
        </p:nvGraphicFramePr>
        <p:xfrm>
          <a:off x="452387" y="721894"/>
          <a:ext cx="11502190" cy="5669281"/>
        </p:xfrm>
        <a:graphic>
          <a:graphicData uri="http://schemas.openxmlformats.org/drawingml/2006/table">
            <a:tbl>
              <a:tblPr firstRow="1" firstCol="1" bandRow="1">
                <a:tableStyleId>{BC89EF96-8CEA-46FF-86C4-4CE0E7609802}</a:tableStyleId>
              </a:tblPr>
              <a:tblGrid>
                <a:gridCol w="2700545">
                  <a:extLst>
                    <a:ext uri="{9D8B030D-6E8A-4147-A177-3AD203B41FA5}">
                      <a16:colId xmlns:a16="http://schemas.microsoft.com/office/drawing/2014/main" val="1364796472"/>
                    </a:ext>
                  </a:extLst>
                </a:gridCol>
                <a:gridCol w="2700545">
                  <a:extLst>
                    <a:ext uri="{9D8B030D-6E8A-4147-A177-3AD203B41FA5}">
                      <a16:colId xmlns:a16="http://schemas.microsoft.com/office/drawing/2014/main" val="675248625"/>
                    </a:ext>
                  </a:extLst>
                </a:gridCol>
                <a:gridCol w="4420011">
                  <a:extLst>
                    <a:ext uri="{9D8B030D-6E8A-4147-A177-3AD203B41FA5}">
                      <a16:colId xmlns:a16="http://schemas.microsoft.com/office/drawing/2014/main" val="2277463993"/>
                    </a:ext>
                  </a:extLst>
                </a:gridCol>
                <a:gridCol w="1681089">
                  <a:extLst>
                    <a:ext uri="{9D8B030D-6E8A-4147-A177-3AD203B41FA5}">
                      <a16:colId xmlns:a16="http://schemas.microsoft.com/office/drawing/2014/main" val="401670263"/>
                    </a:ext>
                  </a:extLst>
                </a:gridCol>
              </a:tblGrid>
              <a:tr h="492435">
                <a:tc>
                  <a:txBody>
                    <a:bodyPr/>
                    <a:lstStyle/>
                    <a:p>
                      <a:pPr algn="ctr">
                        <a:lnSpc>
                          <a:spcPct val="107000"/>
                        </a:lnSpc>
                        <a:spcAft>
                          <a:spcPts val="0"/>
                        </a:spcAft>
                      </a:pPr>
                      <a:r>
                        <a:rPr lang="tr-TR" sz="2600" dirty="0">
                          <a:solidFill>
                            <a:srgbClr val="FF0000"/>
                          </a:solidFill>
                          <a:effectLst/>
                        </a:rPr>
                        <a:t>ESKİ SÜRÜM</a:t>
                      </a:r>
                      <a:endParaRPr lang="tr-TR" sz="2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gn="ctr">
                        <a:lnSpc>
                          <a:spcPct val="107000"/>
                        </a:lnSpc>
                        <a:spcAft>
                          <a:spcPts val="0"/>
                        </a:spcAft>
                      </a:pPr>
                      <a:r>
                        <a:rPr lang="tr-TR" sz="2600" dirty="0">
                          <a:solidFill>
                            <a:srgbClr val="FF0000"/>
                          </a:solidFill>
                          <a:effectLst/>
                        </a:rPr>
                        <a:t>YENİ SÜRÜM</a:t>
                      </a:r>
                      <a:endParaRPr lang="tr-TR" sz="2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gn="ctr">
                        <a:lnSpc>
                          <a:spcPct val="107000"/>
                        </a:lnSpc>
                        <a:spcAft>
                          <a:spcPts val="0"/>
                        </a:spcAft>
                      </a:pPr>
                      <a:r>
                        <a:rPr lang="tr-TR" sz="2600" dirty="0">
                          <a:solidFill>
                            <a:srgbClr val="FF0000"/>
                          </a:solidFill>
                          <a:effectLst/>
                        </a:rPr>
                        <a:t>AÇIKLAMA</a:t>
                      </a:r>
                      <a:endParaRPr lang="tr-TR" sz="2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gn="ctr">
                        <a:lnSpc>
                          <a:spcPct val="107000"/>
                        </a:lnSpc>
                        <a:spcAft>
                          <a:spcPts val="0"/>
                        </a:spcAft>
                      </a:pPr>
                      <a:r>
                        <a:rPr lang="tr-TR" sz="2600" dirty="0">
                          <a:solidFill>
                            <a:srgbClr val="FF0000"/>
                          </a:solidFill>
                          <a:effectLst/>
                        </a:rPr>
                        <a:t>DEĞİŞİKLİK</a:t>
                      </a:r>
                      <a:endParaRPr lang="tr-TR" sz="2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extLst>
                  <a:ext uri="{0D108BD9-81ED-4DB2-BD59-A6C34878D82A}">
                    <a16:rowId xmlns:a16="http://schemas.microsoft.com/office/drawing/2014/main" val="431964615"/>
                  </a:ext>
                </a:extLst>
              </a:tr>
              <a:tr h="492435">
                <a:tc>
                  <a:txBody>
                    <a:bodyPr/>
                    <a:lstStyle/>
                    <a:p>
                      <a:pPr>
                        <a:lnSpc>
                          <a:spcPct val="107000"/>
                        </a:lnSpc>
                        <a:spcAft>
                          <a:spcPts val="0"/>
                        </a:spcAft>
                      </a:pPr>
                      <a:r>
                        <a:rPr lang="tr-TR" sz="2400" dirty="0">
                          <a:effectLst/>
                        </a:rPr>
                        <a:t>A. Kalite Güvencesi</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rowSpan="2">
                  <a:txBody>
                    <a:bodyPr/>
                    <a:lstStyle/>
                    <a:p>
                      <a:pPr>
                        <a:lnSpc>
                          <a:spcPct val="107000"/>
                        </a:lnSpc>
                        <a:spcAft>
                          <a:spcPts val="0"/>
                        </a:spcAft>
                      </a:pPr>
                      <a:r>
                        <a:rPr lang="tr-TR" sz="1800" b="1" dirty="0">
                          <a:solidFill>
                            <a:srgbClr val="FF0000"/>
                          </a:solidFill>
                          <a:effectLst/>
                        </a:rPr>
                        <a:t>A. Liderlik, Yönetim ve Kalite</a:t>
                      </a:r>
                      <a:endPar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rowSpan="2">
                  <a:txBody>
                    <a:bodyPr/>
                    <a:lstStyle/>
                    <a:p>
                      <a:pPr>
                        <a:lnSpc>
                          <a:spcPct val="107000"/>
                        </a:lnSpc>
                        <a:spcAft>
                          <a:spcPts val="0"/>
                        </a:spcAft>
                      </a:pPr>
                      <a:r>
                        <a:rPr lang="tr-TR" sz="1800">
                          <a:effectLst/>
                        </a:rPr>
                        <a:t>İki ana başlık birleştirilmiştir. Bu kapsamda “yönetim sistemi” ana başlığı altında yer alan ölçütler taşınmıştır.</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rowSpan="2">
                  <a:txBody>
                    <a:bodyPr/>
                    <a:lstStyle/>
                    <a:p>
                      <a:pPr algn="ctr">
                        <a:lnSpc>
                          <a:spcPct val="107000"/>
                        </a:lnSpc>
                        <a:spcAft>
                          <a:spcPts val="0"/>
                        </a:spcAft>
                      </a:pPr>
                      <a:r>
                        <a:rPr lang="tr-TR" sz="1800" dirty="0">
                          <a:effectLst/>
                        </a:rPr>
                        <a:t>Birleştirme</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extLst>
                  <a:ext uri="{0D108BD9-81ED-4DB2-BD59-A6C34878D82A}">
                    <a16:rowId xmlns:a16="http://schemas.microsoft.com/office/drawing/2014/main" val="116202625"/>
                  </a:ext>
                </a:extLst>
              </a:tr>
              <a:tr h="517921">
                <a:tc>
                  <a:txBody>
                    <a:bodyPr/>
                    <a:lstStyle/>
                    <a:p>
                      <a:pPr>
                        <a:lnSpc>
                          <a:spcPct val="107000"/>
                        </a:lnSpc>
                        <a:spcAft>
                          <a:spcPts val="0"/>
                        </a:spcAft>
                      </a:pPr>
                      <a:r>
                        <a:rPr lang="tr-TR" sz="2400" dirty="0">
                          <a:effectLst/>
                        </a:rPr>
                        <a:t>B. Yönetim Sistemi</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2106467764"/>
                  </a:ext>
                </a:extLst>
              </a:tr>
              <a:tr h="1010358">
                <a:tc>
                  <a:txBody>
                    <a:bodyPr/>
                    <a:lstStyle/>
                    <a:p>
                      <a:pPr>
                        <a:lnSpc>
                          <a:spcPct val="107000"/>
                        </a:lnSpc>
                        <a:spcAft>
                          <a:spcPts val="0"/>
                        </a:spcAft>
                      </a:pPr>
                      <a:r>
                        <a:rPr lang="tr-TR" sz="2400" dirty="0">
                          <a:effectLst/>
                        </a:rPr>
                        <a:t>-</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nSpc>
                          <a:spcPct val="107000"/>
                        </a:lnSpc>
                        <a:spcAft>
                          <a:spcPts val="0"/>
                        </a:spcAft>
                      </a:pPr>
                      <a:r>
                        <a:rPr lang="tr-TR" sz="1800" b="1" dirty="0">
                          <a:solidFill>
                            <a:srgbClr val="FF0000"/>
                          </a:solidFill>
                          <a:effectLst/>
                        </a:rPr>
                        <a:t>A.1.3. Kurumsal Dönüşüm Kapasitesi</a:t>
                      </a:r>
                      <a:endPar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nSpc>
                          <a:spcPct val="107000"/>
                        </a:lnSpc>
                        <a:spcAft>
                          <a:spcPts val="0"/>
                        </a:spcAft>
                      </a:pPr>
                      <a:r>
                        <a:rPr lang="tr-TR" sz="1800" dirty="0">
                          <a:effectLst/>
                        </a:rPr>
                        <a:t>Yükseköğretim ekosistemindeki değişimlere kurumun uyum kapasitesinin değerlendirilmesi amacıyla eklenmiştir.</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gn="ctr">
                        <a:lnSpc>
                          <a:spcPct val="107000"/>
                        </a:lnSpc>
                        <a:spcAft>
                          <a:spcPts val="0"/>
                        </a:spcAft>
                      </a:pPr>
                      <a:r>
                        <a:rPr lang="tr-TR" sz="1800" dirty="0">
                          <a:effectLst/>
                        </a:rPr>
                        <a:t>Yeni ekleme</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extLst>
                  <a:ext uri="{0D108BD9-81ED-4DB2-BD59-A6C34878D82A}">
                    <a16:rowId xmlns:a16="http://schemas.microsoft.com/office/drawing/2014/main" val="3452650884"/>
                  </a:ext>
                </a:extLst>
              </a:tr>
              <a:tr h="592017">
                <a:tc rowSpan="2">
                  <a:txBody>
                    <a:bodyPr/>
                    <a:lstStyle/>
                    <a:p>
                      <a:pPr>
                        <a:lnSpc>
                          <a:spcPct val="107000"/>
                        </a:lnSpc>
                        <a:spcAft>
                          <a:spcPts val="0"/>
                        </a:spcAft>
                      </a:pPr>
                      <a:r>
                        <a:rPr lang="tr-TR" sz="2400" dirty="0">
                          <a:effectLst/>
                        </a:rPr>
                        <a:t>A.1.1. Misyon, vizyon, stratejik amaç ve hedefler</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nSpc>
                          <a:spcPct val="107000"/>
                        </a:lnSpc>
                        <a:spcAft>
                          <a:spcPts val="0"/>
                        </a:spcAft>
                      </a:pPr>
                      <a:r>
                        <a:rPr lang="tr-TR" sz="1800" b="1" dirty="0">
                          <a:solidFill>
                            <a:srgbClr val="FF0000"/>
                          </a:solidFill>
                          <a:effectLst/>
                        </a:rPr>
                        <a:t>A.2.1. Misyon, vizyon ve politikalar</a:t>
                      </a:r>
                      <a:endPar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rowSpan="2">
                  <a:txBody>
                    <a:bodyPr/>
                    <a:lstStyle/>
                    <a:p>
                      <a:pPr>
                        <a:lnSpc>
                          <a:spcPct val="107000"/>
                        </a:lnSpc>
                        <a:spcAft>
                          <a:spcPts val="0"/>
                        </a:spcAft>
                      </a:pPr>
                      <a:r>
                        <a:rPr lang="tr-TR" sz="1800" dirty="0">
                          <a:effectLst/>
                        </a:rPr>
                        <a:t>“Misyon, vizyon, stratejik amaç ve hedefler” alt ölçütü yeni </a:t>
                      </a:r>
                      <a:r>
                        <a:rPr lang="tr-TR" sz="1800" dirty="0" err="1">
                          <a:effectLst/>
                        </a:rPr>
                        <a:t>rubrikte</a:t>
                      </a:r>
                      <a:r>
                        <a:rPr lang="tr-TR" sz="1800" dirty="0">
                          <a:effectLst/>
                        </a:rPr>
                        <a:t> ikiye ayrılarak “misyon, vizyon ve politikalar” ile “stratejik amaç ve hedefler” şeklinde güncellenmiştir.</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rowSpan="2">
                  <a:txBody>
                    <a:bodyPr/>
                    <a:lstStyle/>
                    <a:p>
                      <a:pPr algn="ctr">
                        <a:lnSpc>
                          <a:spcPct val="107000"/>
                        </a:lnSpc>
                        <a:spcAft>
                          <a:spcPts val="0"/>
                        </a:spcAft>
                      </a:pPr>
                      <a:r>
                        <a:rPr lang="tr-TR" sz="1800" dirty="0">
                          <a:effectLst/>
                        </a:rPr>
                        <a:t>Ayırma</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extLst>
                  <a:ext uri="{0D108BD9-81ED-4DB2-BD59-A6C34878D82A}">
                    <a16:rowId xmlns:a16="http://schemas.microsoft.com/office/drawing/2014/main" val="2315069589"/>
                  </a:ext>
                </a:extLst>
              </a:tr>
              <a:tr h="1035839">
                <a:tc vMerge="1">
                  <a:txBody>
                    <a:bodyPr/>
                    <a:lstStyle/>
                    <a:p>
                      <a:endParaRPr lang="tr-TR"/>
                    </a:p>
                  </a:txBody>
                  <a:tcPr/>
                </a:tc>
                <a:tc>
                  <a:txBody>
                    <a:bodyPr/>
                    <a:lstStyle/>
                    <a:p>
                      <a:pPr>
                        <a:lnSpc>
                          <a:spcPct val="107000"/>
                        </a:lnSpc>
                        <a:spcAft>
                          <a:spcPts val="0"/>
                        </a:spcAft>
                      </a:pPr>
                      <a:r>
                        <a:rPr lang="tr-TR" sz="1800" b="1" dirty="0">
                          <a:solidFill>
                            <a:srgbClr val="FF0000"/>
                          </a:solidFill>
                          <a:effectLst/>
                        </a:rPr>
                        <a:t>A.2.2. Stratejik amaç ve hedefler</a:t>
                      </a:r>
                      <a:endPar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2662470803"/>
                  </a:ext>
                </a:extLst>
              </a:tr>
              <a:tr h="1528276">
                <a:tc>
                  <a:txBody>
                    <a:bodyPr/>
                    <a:lstStyle/>
                    <a:p>
                      <a:pPr>
                        <a:lnSpc>
                          <a:spcPct val="107000"/>
                        </a:lnSpc>
                        <a:spcAft>
                          <a:spcPts val="0"/>
                        </a:spcAft>
                      </a:pPr>
                      <a:r>
                        <a:rPr lang="tr-TR" sz="1800">
                          <a:effectLst/>
                        </a:rPr>
                        <a:t>-</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nSpc>
                          <a:spcPct val="107000"/>
                        </a:lnSpc>
                        <a:spcAft>
                          <a:spcPts val="0"/>
                        </a:spcAft>
                      </a:pPr>
                      <a:r>
                        <a:rPr lang="tr-TR" sz="1800" b="1" dirty="0">
                          <a:solidFill>
                            <a:srgbClr val="FF0000"/>
                          </a:solidFill>
                          <a:effectLst/>
                        </a:rPr>
                        <a:t>A.3. Yönetim Sistemleri</a:t>
                      </a:r>
                      <a:endParaRPr lang="tr-T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nSpc>
                          <a:spcPct val="107000"/>
                        </a:lnSpc>
                        <a:spcAft>
                          <a:spcPts val="0"/>
                        </a:spcAft>
                      </a:pPr>
                      <a:r>
                        <a:rPr lang="tr-TR" sz="1800" dirty="0">
                          <a:effectLst/>
                        </a:rPr>
                        <a:t>Kurumdaki yönetim sistemlerini bütüncül olarak değerlendirmek için böyle bir yaklaşım izlenmiş; söz konusu ölçütte yer alan alt ölçütler önceki </a:t>
                      </a:r>
                      <a:r>
                        <a:rPr lang="tr-TR" sz="1800" dirty="0" err="1">
                          <a:effectLst/>
                        </a:rPr>
                        <a:t>rubrik</a:t>
                      </a:r>
                      <a:r>
                        <a:rPr lang="tr-TR" sz="1800" dirty="0">
                          <a:effectLst/>
                        </a:rPr>
                        <a:t> dokümanında yer alan alt ölçütler olarak kalmıştır.</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tc>
                  <a:txBody>
                    <a:bodyPr/>
                    <a:lstStyle/>
                    <a:p>
                      <a:pPr algn="ctr">
                        <a:lnSpc>
                          <a:spcPct val="107000"/>
                        </a:lnSpc>
                        <a:spcAft>
                          <a:spcPts val="0"/>
                        </a:spcAft>
                      </a:pPr>
                      <a:r>
                        <a:rPr lang="tr-TR" sz="1800" dirty="0">
                          <a:effectLst/>
                        </a:rPr>
                        <a:t>Yeni ekleme</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2222" marR="22222" marT="0" marB="0" anchor="ctr"/>
                </a:tc>
                <a:extLst>
                  <a:ext uri="{0D108BD9-81ED-4DB2-BD59-A6C34878D82A}">
                    <a16:rowId xmlns:a16="http://schemas.microsoft.com/office/drawing/2014/main" val="3317329734"/>
                  </a:ext>
                </a:extLst>
              </a:tr>
            </a:tbl>
          </a:graphicData>
        </a:graphic>
      </p:graphicFrame>
      <p:sp>
        <p:nvSpPr>
          <p:cNvPr id="3" name="Veri Yer Tutucusu 2"/>
          <p:cNvSpPr>
            <a:spLocks noGrp="1"/>
          </p:cNvSpPr>
          <p:nvPr>
            <p:ph type="dt" sz="half" idx="10"/>
          </p:nvPr>
        </p:nvSpPr>
        <p:spPr/>
        <p:txBody>
          <a:bodyPr/>
          <a:lstStyle/>
          <a:p>
            <a:fld id="{4FF7A8B4-8F94-43A9-901C-4B5CC83EB3B1}"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23</a:t>
            </a:fld>
            <a:endParaRPr lang="tr-TR"/>
          </a:p>
        </p:txBody>
      </p:sp>
    </p:spTree>
    <p:extLst>
      <p:ext uri="{BB962C8B-B14F-4D97-AF65-F5344CB8AC3E}">
        <p14:creationId xmlns:p14="http://schemas.microsoft.com/office/powerpoint/2010/main" val="418361419"/>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269561439"/>
              </p:ext>
            </p:extLst>
          </p:nvPr>
        </p:nvGraphicFramePr>
        <p:xfrm>
          <a:off x="442763" y="693022"/>
          <a:ext cx="11483684" cy="5702194"/>
        </p:xfrm>
        <a:graphic>
          <a:graphicData uri="http://schemas.openxmlformats.org/drawingml/2006/table">
            <a:tbl>
              <a:tblPr firstRow="1" firstCol="1" bandRow="1">
                <a:tableStyleId>{5DA37D80-6434-44D0-A028-1B22A696006F}</a:tableStyleId>
              </a:tblPr>
              <a:tblGrid>
                <a:gridCol w="3544623">
                  <a:extLst>
                    <a:ext uri="{9D8B030D-6E8A-4147-A177-3AD203B41FA5}">
                      <a16:colId xmlns:a16="http://schemas.microsoft.com/office/drawing/2014/main" val="1359645823"/>
                    </a:ext>
                  </a:extLst>
                </a:gridCol>
                <a:gridCol w="3153261">
                  <a:extLst>
                    <a:ext uri="{9D8B030D-6E8A-4147-A177-3AD203B41FA5}">
                      <a16:colId xmlns:a16="http://schemas.microsoft.com/office/drawing/2014/main" val="1004037302"/>
                    </a:ext>
                  </a:extLst>
                </a:gridCol>
                <a:gridCol w="3287442">
                  <a:extLst>
                    <a:ext uri="{9D8B030D-6E8A-4147-A177-3AD203B41FA5}">
                      <a16:colId xmlns:a16="http://schemas.microsoft.com/office/drawing/2014/main" val="1562897678"/>
                    </a:ext>
                  </a:extLst>
                </a:gridCol>
                <a:gridCol w="1498358">
                  <a:extLst>
                    <a:ext uri="{9D8B030D-6E8A-4147-A177-3AD203B41FA5}">
                      <a16:colId xmlns:a16="http://schemas.microsoft.com/office/drawing/2014/main" val="1739729166"/>
                    </a:ext>
                  </a:extLst>
                </a:gridCol>
              </a:tblGrid>
              <a:tr h="338249">
                <a:tc>
                  <a:txBody>
                    <a:bodyPr/>
                    <a:lstStyle/>
                    <a:p>
                      <a:pPr algn="ctr">
                        <a:lnSpc>
                          <a:spcPct val="107000"/>
                        </a:lnSpc>
                        <a:spcAft>
                          <a:spcPts val="0"/>
                        </a:spcAft>
                      </a:pPr>
                      <a:r>
                        <a:rPr lang="tr-TR" sz="2000" kern="1200" dirty="0">
                          <a:solidFill>
                            <a:srgbClr val="0000CC"/>
                          </a:solidFill>
                          <a:effectLst/>
                        </a:rPr>
                        <a:t>ESKİ SÜRÜM</a:t>
                      </a:r>
                      <a:endParaRPr lang="tr-TR" sz="200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000" kern="1200" dirty="0">
                          <a:solidFill>
                            <a:srgbClr val="0000CC"/>
                          </a:solidFill>
                          <a:effectLst/>
                        </a:rPr>
                        <a:t>YENİ SÜRÜM</a:t>
                      </a:r>
                      <a:endParaRPr lang="tr-TR" sz="200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000" kern="1200" dirty="0">
                          <a:solidFill>
                            <a:srgbClr val="0000CC"/>
                          </a:solidFill>
                          <a:effectLst/>
                        </a:rPr>
                        <a:t> AÇIKLAMA</a:t>
                      </a:r>
                      <a:endParaRPr lang="tr-TR" sz="200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000" kern="1200" dirty="0">
                          <a:solidFill>
                            <a:srgbClr val="0000CC"/>
                          </a:solidFill>
                          <a:effectLst/>
                        </a:rPr>
                        <a:t>DEĞİŞİKLİK</a:t>
                      </a:r>
                      <a:endParaRPr lang="tr-TR" sz="200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3724484675"/>
                  </a:ext>
                </a:extLst>
              </a:tr>
              <a:tr h="675187">
                <a:tc>
                  <a:txBody>
                    <a:bodyPr/>
                    <a:lstStyle/>
                    <a:p>
                      <a:pPr>
                        <a:lnSpc>
                          <a:spcPct val="107000"/>
                        </a:lnSpc>
                        <a:spcAft>
                          <a:spcPts val="0"/>
                        </a:spcAft>
                      </a:pPr>
                      <a:r>
                        <a:rPr lang="tr-TR" sz="1600" dirty="0">
                          <a:effectLst/>
                        </a:rPr>
                        <a:t>B.3.3. Öğrenci geri bildirimleri</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A.4.2. Öğrenci geri bildirimleri</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a:effectLst/>
                        </a:rPr>
                        <a:t>İlgili alt ölçüt paydaş katılımı ölçütü altına alınmıştır.</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Yer değiştirme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422529319"/>
                  </a:ext>
                </a:extLst>
              </a:tr>
              <a:tr h="770345">
                <a:tc>
                  <a:txBody>
                    <a:bodyPr/>
                    <a:lstStyle/>
                    <a:p>
                      <a:pPr>
                        <a:lnSpc>
                          <a:spcPct val="107000"/>
                        </a:lnSpc>
                        <a:spcAft>
                          <a:spcPts val="0"/>
                        </a:spcAft>
                      </a:pPr>
                      <a:r>
                        <a:rPr lang="tr-TR" sz="1600" dirty="0">
                          <a:effectLst/>
                        </a:rPr>
                        <a:t>B.6.2. Mezun izleme sistemi</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A.4.3. Mezun ilişkileri yönetimi</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dirty="0">
                          <a:effectLst/>
                        </a:rPr>
                        <a:t>İlgili alt ölçüt paydaş katılımı ölçütü altına alınmıştır. Ad değişikliği yapılmıştır.</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Yer değiştirme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1334547508"/>
                  </a:ext>
                </a:extLst>
              </a:tr>
              <a:tr h="675187">
                <a:tc rowSpan="2">
                  <a:txBody>
                    <a:bodyPr/>
                    <a:lstStyle/>
                    <a:p>
                      <a:pPr>
                        <a:lnSpc>
                          <a:spcPct val="107000"/>
                        </a:lnSpc>
                        <a:spcAft>
                          <a:spcPts val="0"/>
                        </a:spcAft>
                      </a:pPr>
                      <a:r>
                        <a:rPr lang="tr-TR" sz="1600" dirty="0">
                          <a:effectLst/>
                        </a:rPr>
                        <a:t>B.1. Programların Tasarımı ve Onayı</a:t>
                      </a:r>
                    </a:p>
                    <a:p>
                      <a:pPr>
                        <a:lnSpc>
                          <a:spcPct val="107000"/>
                        </a:lnSpc>
                        <a:spcAft>
                          <a:spcPts val="0"/>
                        </a:spcAft>
                      </a:pPr>
                      <a:r>
                        <a:rPr lang="tr-TR" sz="1600" dirty="0">
                          <a:effectLst/>
                        </a:rPr>
                        <a:t>B.6. Programların İzlenmesi ve Güncellenmesi</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B.1. Program Tasarımı, Değerlendirmesi ve Güncellenmesi</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dirty="0">
                          <a:effectLst/>
                        </a:rPr>
                        <a:t>İki ölçüt birleştirilmiştir.</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Birleştirme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3312795495"/>
                  </a:ext>
                </a:extLst>
              </a:tr>
              <a:tr h="675187">
                <a:tc vMerge="1">
                  <a:txBody>
                    <a:bodyPr/>
                    <a:lstStyle/>
                    <a:p>
                      <a:endParaRPr lang="tr-TR"/>
                    </a:p>
                  </a:txBody>
                  <a:tcPr/>
                </a:tc>
                <a:tc>
                  <a:txBody>
                    <a:bodyPr/>
                    <a:lstStyle/>
                    <a:p>
                      <a:pPr>
                        <a:lnSpc>
                          <a:spcPct val="107000"/>
                        </a:lnSpc>
                        <a:spcAft>
                          <a:spcPts val="0"/>
                        </a:spcAft>
                      </a:pPr>
                      <a:r>
                        <a:rPr lang="tr-TR" sz="1600" b="1" dirty="0">
                          <a:solidFill>
                            <a:srgbClr val="0000CC"/>
                          </a:solidFill>
                          <a:effectLst/>
                        </a:rPr>
                        <a:t>B.1.6. Eğitim ve öğretim süreçlerinin yönetimi</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dirty="0">
                          <a:effectLst/>
                        </a:rPr>
                        <a:t>Eğitim süreçlerinin yönetimi yeni bir alt ölçüt olarak eklenmiştir.</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Yeni ekleme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749934066"/>
                  </a:ext>
                </a:extLst>
              </a:tr>
              <a:tr h="1012126">
                <a:tc>
                  <a:txBody>
                    <a:bodyPr/>
                    <a:lstStyle/>
                    <a:p>
                      <a:pPr>
                        <a:lnSpc>
                          <a:spcPct val="107000"/>
                        </a:lnSpc>
                        <a:spcAft>
                          <a:spcPts val="0"/>
                        </a:spcAft>
                      </a:pPr>
                      <a:r>
                        <a:rPr lang="tr-TR" sz="1600">
                          <a:effectLst/>
                        </a:rPr>
                        <a:t>B.2. Öğrenci Kabulü ve Gelişimi</a:t>
                      </a:r>
                    </a:p>
                    <a:p>
                      <a:pPr>
                        <a:lnSpc>
                          <a:spcPct val="107000"/>
                        </a:lnSpc>
                        <a:spcAft>
                          <a:spcPts val="0"/>
                        </a:spcAft>
                      </a:pPr>
                      <a:r>
                        <a:rPr lang="tr-TR" sz="1600">
                          <a:effectLst/>
                        </a:rPr>
                        <a:t>B.3. Öğrenci Merkezli Öğrenme, Öğretme ve Değerlendirme</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B.2. Programların Yürütülmesi (Öğrenci Merkezli Öğrenme, Öğretme ve Değerlendirme)</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a:effectLst/>
                        </a:rPr>
                        <a:t>İki ölçüt birleştirilmiştir.</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Birleştirme</a:t>
                      </a:r>
                    </a:p>
                    <a:p>
                      <a:pPr algn="ctr">
                        <a:lnSpc>
                          <a:spcPct val="107000"/>
                        </a:lnSpc>
                        <a:spcAft>
                          <a:spcPts val="0"/>
                        </a:spcAft>
                      </a:pPr>
                      <a:r>
                        <a:rPr lang="tr-TR" sz="1600" dirty="0">
                          <a:effectLst/>
                        </a:rPr>
                        <a:t> </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63624845"/>
                  </a:ext>
                </a:extLst>
              </a:tr>
              <a:tr h="1012126">
                <a:tc>
                  <a:txBody>
                    <a:bodyPr/>
                    <a:lstStyle/>
                    <a:p>
                      <a:pPr>
                        <a:lnSpc>
                          <a:spcPct val="107000"/>
                        </a:lnSpc>
                        <a:spcAft>
                          <a:spcPts val="0"/>
                        </a:spcAft>
                      </a:pPr>
                      <a:r>
                        <a:rPr lang="tr-TR" sz="1600">
                          <a:effectLst/>
                        </a:rPr>
                        <a:t>B.3.4. Akademik danışmanlık</a:t>
                      </a:r>
                    </a:p>
                    <a:p>
                      <a:pPr>
                        <a:lnSpc>
                          <a:spcPct val="107000"/>
                        </a:lnSpc>
                        <a:spcAft>
                          <a:spcPts val="0"/>
                        </a:spcAft>
                      </a:pPr>
                      <a:r>
                        <a:rPr lang="tr-TR" sz="1600">
                          <a:effectLst/>
                        </a:rPr>
                        <a:t>B.5.5. Psikolojik danışmanlık ve kariyer hizmetleri</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B.3.2. Akademik destek hizmetleri</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a:effectLst/>
                        </a:rPr>
                        <a:t>İki alt ölçüt birleştirilerek tek bir alt ölçüt haline getirilmiştir.</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Birleştirme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862638663"/>
                  </a:ext>
                </a:extLst>
              </a:tr>
              <a:tr h="510870">
                <a:tc>
                  <a:txBody>
                    <a:bodyPr/>
                    <a:lstStyle/>
                    <a:p>
                      <a:pPr>
                        <a:lnSpc>
                          <a:spcPct val="107000"/>
                        </a:lnSpc>
                        <a:spcAft>
                          <a:spcPts val="0"/>
                        </a:spcAft>
                      </a:pPr>
                      <a:r>
                        <a:rPr lang="tr-TR" sz="1600">
                          <a:effectLst/>
                        </a:rPr>
                        <a:t>B.5.4. Engelsiz üniversite</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b="1" dirty="0">
                          <a:solidFill>
                            <a:srgbClr val="0000CC"/>
                          </a:solidFill>
                          <a:effectLst/>
                        </a:rPr>
                        <a:t>B.3.4. Dezavantajlı gruplar</a:t>
                      </a:r>
                      <a:endParaRPr lang="tr-TR" sz="1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1600">
                          <a:effectLst/>
                        </a:rPr>
                        <a:t>Alt ölçütün kapsamı genişletilmiştir.</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1600" dirty="0">
                          <a:effectLst/>
                        </a:rPr>
                        <a:t>Kapsam geliştirme</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1882794519"/>
                  </a:ext>
                </a:extLst>
              </a:tr>
            </a:tbl>
          </a:graphicData>
        </a:graphic>
      </p:graphicFrame>
      <p:sp>
        <p:nvSpPr>
          <p:cNvPr id="3" name="Veri Yer Tutucusu 2"/>
          <p:cNvSpPr>
            <a:spLocks noGrp="1"/>
          </p:cNvSpPr>
          <p:nvPr>
            <p:ph type="dt" sz="half" idx="10"/>
          </p:nvPr>
        </p:nvSpPr>
        <p:spPr/>
        <p:txBody>
          <a:bodyPr/>
          <a:lstStyle/>
          <a:p>
            <a:fld id="{2D7A99DD-E35C-41D5-AEDB-9A7B55BB296A}"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24</a:t>
            </a:fld>
            <a:endParaRPr lang="tr-TR"/>
          </a:p>
        </p:txBody>
      </p:sp>
    </p:spTree>
    <p:extLst>
      <p:ext uri="{BB962C8B-B14F-4D97-AF65-F5344CB8AC3E}">
        <p14:creationId xmlns:p14="http://schemas.microsoft.com/office/powerpoint/2010/main" val="751255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1178254"/>
              </p:ext>
            </p:extLst>
          </p:nvPr>
        </p:nvGraphicFramePr>
        <p:xfrm>
          <a:off x="413886" y="827773"/>
          <a:ext cx="11513324" cy="5271619"/>
        </p:xfrm>
        <a:graphic>
          <a:graphicData uri="http://schemas.openxmlformats.org/drawingml/2006/table">
            <a:tbl>
              <a:tblPr firstRow="1" firstCol="1" bandRow="1">
                <a:tableStyleId>{BDBED569-4797-4DF1-A0F4-6AAB3CD982D8}</a:tableStyleId>
              </a:tblPr>
              <a:tblGrid>
                <a:gridCol w="3919429">
                  <a:extLst>
                    <a:ext uri="{9D8B030D-6E8A-4147-A177-3AD203B41FA5}">
                      <a16:colId xmlns:a16="http://schemas.microsoft.com/office/drawing/2014/main" val="379092497"/>
                    </a:ext>
                  </a:extLst>
                </a:gridCol>
                <a:gridCol w="2702752">
                  <a:extLst>
                    <a:ext uri="{9D8B030D-6E8A-4147-A177-3AD203B41FA5}">
                      <a16:colId xmlns:a16="http://schemas.microsoft.com/office/drawing/2014/main" val="1779894312"/>
                    </a:ext>
                  </a:extLst>
                </a:gridCol>
                <a:gridCol w="3234089">
                  <a:extLst>
                    <a:ext uri="{9D8B030D-6E8A-4147-A177-3AD203B41FA5}">
                      <a16:colId xmlns:a16="http://schemas.microsoft.com/office/drawing/2014/main" val="3259186868"/>
                    </a:ext>
                  </a:extLst>
                </a:gridCol>
                <a:gridCol w="1657054">
                  <a:extLst>
                    <a:ext uri="{9D8B030D-6E8A-4147-A177-3AD203B41FA5}">
                      <a16:colId xmlns:a16="http://schemas.microsoft.com/office/drawing/2014/main" val="1128211697"/>
                    </a:ext>
                  </a:extLst>
                </a:gridCol>
              </a:tblGrid>
              <a:tr h="490888">
                <a:tc>
                  <a:txBody>
                    <a:bodyPr/>
                    <a:lstStyle/>
                    <a:p>
                      <a:pPr algn="ctr">
                        <a:lnSpc>
                          <a:spcPct val="100000"/>
                        </a:lnSpc>
                        <a:spcAft>
                          <a:spcPts val="0"/>
                        </a:spcAft>
                      </a:pPr>
                      <a:r>
                        <a:rPr lang="tr-TR" sz="2200" kern="1200" dirty="0">
                          <a:solidFill>
                            <a:srgbClr val="FF0000"/>
                          </a:solidFill>
                          <a:effectLst/>
                        </a:rPr>
                        <a:t>ESKİ SÜRÜM</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0000"/>
                        </a:lnSpc>
                        <a:spcAft>
                          <a:spcPts val="0"/>
                        </a:spcAft>
                      </a:pPr>
                      <a:r>
                        <a:rPr lang="tr-TR" sz="2200" kern="1200" dirty="0">
                          <a:solidFill>
                            <a:srgbClr val="FF0000"/>
                          </a:solidFill>
                          <a:effectLst/>
                        </a:rPr>
                        <a:t>YENİ SÜRÜM</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0000"/>
                        </a:lnSpc>
                        <a:spcAft>
                          <a:spcPts val="0"/>
                        </a:spcAft>
                      </a:pPr>
                      <a:r>
                        <a:rPr lang="tr-TR" sz="2200" kern="1200" dirty="0">
                          <a:solidFill>
                            <a:srgbClr val="FF0000"/>
                          </a:solidFill>
                          <a:effectLst/>
                        </a:rPr>
                        <a:t> AÇIKLAMA</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0000"/>
                        </a:lnSpc>
                        <a:spcAft>
                          <a:spcPts val="0"/>
                        </a:spcAft>
                      </a:pPr>
                      <a:r>
                        <a:rPr lang="tr-TR" sz="2200" kern="1200" dirty="0">
                          <a:solidFill>
                            <a:srgbClr val="FF0000"/>
                          </a:solidFill>
                          <a:effectLst/>
                        </a:rPr>
                        <a:t>DEĞİŞİKLİK</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422258572"/>
                  </a:ext>
                </a:extLst>
              </a:tr>
              <a:tr h="2158209">
                <a:tc>
                  <a:txBody>
                    <a:bodyPr/>
                    <a:lstStyle/>
                    <a:p>
                      <a:pPr>
                        <a:lnSpc>
                          <a:spcPct val="100000"/>
                        </a:lnSpc>
                        <a:spcAft>
                          <a:spcPts val="0"/>
                        </a:spcAft>
                      </a:pPr>
                      <a:r>
                        <a:rPr lang="tr-TR" sz="2200" dirty="0">
                          <a:effectLst/>
                        </a:rPr>
                        <a:t>C.1. Araştırma Stratejisi</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0000"/>
                        </a:lnSpc>
                        <a:spcAft>
                          <a:spcPts val="0"/>
                        </a:spcAft>
                      </a:pPr>
                      <a:r>
                        <a:rPr lang="tr-TR" sz="2200" b="1" dirty="0">
                          <a:solidFill>
                            <a:srgbClr val="0000CC"/>
                          </a:solidFill>
                          <a:effectLst/>
                        </a:rPr>
                        <a:t>-</a:t>
                      </a:r>
                      <a:endParaRPr lang="tr-TR" sz="22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0000"/>
                        </a:lnSpc>
                        <a:spcAft>
                          <a:spcPts val="0"/>
                        </a:spcAft>
                      </a:pPr>
                      <a:r>
                        <a:rPr lang="tr-TR" sz="2200" dirty="0">
                          <a:effectLst/>
                        </a:rPr>
                        <a:t>Bu ölçüt kaldırılmış olmakla birlikte misyon ve stratejik amaçlar ölçütü altında tüm politikalarla birlikte değerlendirilecektir.</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0000"/>
                        </a:lnSpc>
                        <a:spcAft>
                          <a:spcPts val="0"/>
                        </a:spcAft>
                      </a:pPr>
                      <a:r>
                        <a:rPr lang="tr-TR" sz="2200" dirty="0">
                          <a:effectLst/>
                        </a:rPr>
                        <a:t>Kaldırma</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994648464"/>
                  </a:ext>
                </a:extLst>
              </a:tr>
              <a:tr h="2622522">
                <a:tc>
                  <a:txBody>
                    <a:bodyPr/>
                    <a:lstStyle/>
                    <a:p>
                      <a:pPr>
                        <a:lnSpc>
                          <a:spcPct val="100000"/>
                        </a:lnSpc>
                        <a:spcAft>
                          <a:spcPts val="0"/>
                        </a:spcAft>
                      </a:pPr>
                      <a:r>
                        <a:rPr lang="tr-TR" sz="2200" dirty="0">
                          <a:effectLst/>
                        </a:rPr>
                        <a:t>C.1.2. Araştırma-geliştirme süreçlerinin yönetimi ve organizasyonel yapısı</a:t>
                      </a:r>
                    </a:p>
                    <a:p>
                      <a:pPr>
                        <a:lnSpc>
                          <a:spcPct val="100000"/>
                        </a:lnSpc>
                        <a:spcAft>
                          <a:spcPts val="0"/>
                        </a:spcAft>
                      </a:pPr>
                      <a:endParaRPr lang="tr-TR" sz="2200" dirty="0">
                        <a:effectLst/>
                      </a:endParaRPr>
                    </a:p>
                    <a:p>
                      <a:pPr>
                        <a:lnSpc>
                          <a:spcPct val="100000"/>
                        </a:lnSpc>
                        <a:spcAft>
                          <a:spcPts val="0"/>
                        </a:spcAft>
                      </a:pPr>
                      <a:r>
                        <a:rPr lang="tr-TR" sz="2200" dirty="0">
                          <a:effectLst/>
                        </a:rPr>
                        <a:t>C.2.1. Araştırma kaynakları</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0000"/>
                        </a:lnSpc>
                        <a:spcAft>
                          <a:spcPts val="0"/>
                        </a:spcAft>
                      </a:pPr>
                      <a:r>
                        <a:rPr lang="tr-TR" sz="2200" b="1" dirty="0">
                          <a:solidFill>
                            <a:srgbClr val="0000CC"/>
                          </a:solidFill>
                          <a:effectLst/>
                        </a:rPr>
                        <a:t>C.1.  Araştırma Süreçlerinin Yönetimi ve Araştırma Kaynakları</a:t>
                      </a:r>
                      <a:endParaRPr lang="tr-TR" sz="22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0000"/>
                        </a:lnSpc>
                        <a:spcAft>
                          <a:spcPts val="0"/>
                        </a:spcAft>
                      </a:pPr>
                      <a:r>
                        <a:rPr lang="tr-TR" sz="2200" dirty="0">
                          <a:effectLst/>
                        </a:rPr>
                        <a:t>İki alt ölçüt birleştirilerek yeni bir ölçüt oluşturulmuştur.</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0000"/>
                        </a:lnSpc>
                        <a:spcAft>
                          <a:spcPts val="0"/>
                        </a:spcAft>
                      </a:pPr>
                      <a:r>
                        <a:rPr lang="tr-TR" sz="2200" dirty="0">
                          <a:effectLst/>
                        </a:rPr>
                        <a:t>Yeni ekleme</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3903434863"/>
                  </a:ext>
                </a:extLst>
              </a:tr>
            </a:tbl>
          </a:graphicData>
        </a:graphic>
      </p:graphicFrame>
      <p:sp>
        <p:nvSpPr>
          <p:cNvPr id="3" name="Veri Yer Tutucusu 2"/>
          <p:cNvSpPr>
            <a:spLocks noGrp="1"/>
          </p:cNvSpPr>
          <p:nvPr>
            <p:ph type="dt" sz="half" idx="10"/>
          </p:nvPr>
        </p:nvSpPr>
        <p:spPr/>
        <p:txBody>
          <a:bodyPr/>
          <a:lstStyle/>
          <a:p>
            <a:fld id="{3F20AFB0-61A1-4C6F-A981-5E90300E5E7F}"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25</a:t>
            </a:fld>
            <a:endParaRPr lang="tr-TR"/>
          </a:p>
        </p:txBody>
      </p:sp>
    </p:spTree>
    <p:extLst>
      <p:ext uri="{BB962C8B-B14F-4D97-AF65-F5344CB8AC3E}">
        <p14:creationId xmlns:p14="http://schemas.microsoft.com/office/powerpoint/2010/main" val="3017423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25368328"/>
              </p:ext>
            </p:extLst>
          </p:nvPr>
        </p:nvGraphicFramePr>
        <p:xfrm>
          <a:off x="462014" y="731520"/>
          <a:ext cx="11309356" cy="5445984"/>
        </p:xfrm>
        <a:graphic>
          <a:graphicData uri="http://schemas.openxmlformats.org/drawingml/2006/table">
            <a:tbl>
              <a:tblPr firstRow="1" firstCol="1" bandRow="1">
                <a:tableStyleId>{5DA37D80-6434-44D0-A028-1B22A696006F}</a:tableStyleId>
              </a:tblPr>
              <a:tblGrid>
                <a:gridCol w="3191000">
                  <a:extLst>
                    <a:ext uri="{9D8B030D-6E8A-4147-A177-3AD203B41FA5}">
                      <a16:colId xmlns:a16="http://schemas.microsoft.com/office/drawing/2014/main" val="466302883"/>
                    </a:ext>
                  </a:extLst>
                </a:gridCol>
                <a:gridCol w="2901790">
                  <a:extLst>
                    <a:ext uri="{9D8B030D-6E8A-4147-A177-3AD203B41FA5}">
                      <a16:colId xmlns:a16="http://schemas.microsoft.com/office/drawing/2014/main" val="2221628928"/>
                    </a:ext>
                  </a:extLst>
                </a:gridCol>
                <a:gridCol w="3333436">
                  <a:extLst>
                    <a:ext uri="{9D8B030D-6E8A-4147-A177-3AD203B41FA5}">
                      <a16:colId xmlns:a16="http://schemas.microsoft.com/office/drawing/2014/main" val="2234220422"/>
                    </a:ext>
                  </a:extLst>
                </a:gridCol>
                <a:gridCol w="1883130">
                  <a:extLst>
                    <a:ext uri="{9D8B030D-6E8A-4147-A177-3AD203B41FA5}">
                      <a16:colId xmlns:a16="http://schemas.microsoft.com/office/drawing/2014/main" val="2004777951"/>
                    </a:ext>
                  </a:extLst>
                </a:gridCol>
              </a:tblGrid>
              <a:tr h="466964">
                <a:tc>
                  <a:txBody>
                    <a:bodyPr/>
                    <a:lstStyle/>
                    <a:p>
                      <a:pPr algn="ctr">
                        <a:lnSpc>
                          <a:spcPct val="107000"/>
                        </a:lnSpc>
                        <a:spcAft>
                          <a:spcPts val="0"/>
                        </a:spcAft>
                      </a:pPr>
                      <a:r>
                        <a:rPr lang="tr-TR" sz="2200" kern="1200" dirty="0">
                          <a:solidFill>
                            <a:srgbClr val="FF0000"/>
                          </a:solidFill>
                          <a:effectLst/>
                        </a:rPr>
                        <a:t>ESKİ SÜRÜM</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200" kern="1200" dirty="0">
                          <a:solidFill>
                            <a:srgbClr val="FF0000"/>
                          </a:solidFill>
                          <a:effectLst/>
                        </a:rPr>
                        <a:t>YENİ SÜRÜM</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200" kern="1200" dirty="0">
                          <a:solidFill>
                            <a:srgbClr val="FF0000"/>
                          </a:solidFill>
                          <a:effectLst/>
                        </a:rPr>
                        <a:t> AÇIKLAMA</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200" kern="1200" dirty="0">
                          <a:solidFill>
                            <a:srgbClr val="FF0000"/>
                          </a:solidFill>
                          <a:effectLst/>
                        </a:rPr>
                        <a:t>DEĞİŞİKLİK</a:t>
                      </a:r>
                      <a:endParaRPr lang="tr-T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610590147"/>
                  </a:ext>
                </a:extLst>
              </a:tr>
              <a:tr h="2134260">
                <a:tc>
                  <a:txBody>
                    <a:bodyPr/>
                    <a:lstStyle/>
                    <a:p>
                      <a:pPr>
                        <a:lnSpc>
                          <a:spcPct val="107000"/>
                        </a:lnSpc>
                        <a:spcAft>
                          <a:spcPts val="0"/>
                        </a:spcAft>
                      </a:pPr>
                      <a:r>
                        <a:rPr lang="tr-TR" sz="2200" dirty="0">
                          <a:effectLst/>
                        </a:rPr>
                        <a:t>D.1. Toplumsal Katkı Stratejisi</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2200" b="1" dirty="0">
                          <a:solidFill>
                            <a:srgbClr val="0000CC"/>
                          </a:solidFill>
                          <a:effectLst/>
                        </a:rPr>
                        <a:t>-</a:t>
                      </a:r>
                      <a:endParaRPr lang="tr-TR" sz="22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2200">
                          <a:effectLst/>
                        </a:rPr>
                        <a:t>Bu ölçüt kaldırılmış olmakla birlikte misyon ve stratejik amaçlar ölçütü altında tüm politikalarla birlikte değerlendirilecektir.</a:t>
                      </a:r>
                      <a:endParaRPr lang="tr-TR" sz="2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200" dirty="0">
                          <a:effectLst/>
                        </a:rPr>
                        <a:t>Kaldırma</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4243457301"/>
                  </a:ext>
                </a:extLst>
              </a:tr>
              <a:tr h="2844760">
                <a:tc>
                  <a:txBody>
                    <a:bodyPr/>
                    <a:lstStyle/>
                    <a:p>
                      <a:pPr>
                        <a:lnSpc>
                          <a:spcPct val="107000"/>
                        </a:lnSpc>
                        <a:spcAft>
                          <a:spcPts val="0"/>
                        </a:spcAft>
                      </a:pPr>
                      <a:r>
                        <a:rPr lang="tr-TR" sz="2200" dirty="0">
                          <a:effectLst/>
                        </a:rPr>
                        <a:t>D.1.2. Toplumsal katkı süreçlerinin yönetimi ve</a:t>
                      </a:r>
                    </a:p>
                    <a:p>
                      <a:pPr>
                        <a:lnSpc>
                          <a:spcPct val="107000"/>
                        </a:lnSpc>
                        <a:spcAft>
                          <a:spcPts val="0"/>
                        </a:spcAft>
                      </a:pPr>
                      <a:r>
                        <a:rPr lang="tr-TR" sz="2200" dirty="0">
                          <a:effectLst/>
                        </a:rPr>
                        <a:t>organizasyonel yapısı</a:t>
                      </a:r>
                    </a:p>
                    <a:p>
                      <a:pPr>
                        <a:lnSpc>
                          <a:spcPct val="107000"/>
                        </a:lnSpc>
                        <a:spcAft>
                          <a:spcPts val="0"/>
                        </a:spcAft>
                      </a:pPr>
                      <a:endParaRPr lang="tr-TR" sz="2200" dirty="0">
                        <a:effectLst/>
                      </a:endParaRPr>
                    </a:p>
                    <a:p>
                      <a:pPr>
                        <a:lnSpc>
                          <a:spcPct val="107000"/>
                        </a:lnSpc>
                        <a:spcAft>
                          <a:spcPts val="0"/>
                        </a:spcAft>
                      </a:pPr>
                      <a:r>
                        <a:rPr lang="tr-TR" sz="2200" dirty="0">
                          <a:effectLst/>
                        </a:rPr>
                        <a:t>D.2.1. Kaynaklar</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2200" b="1" dirty="0">
                          <a:solidFill>
                            <a:srgbClr val="0000CC"/>
                          </a:solidFill>
                          <a:effectLst/>
                        </a:rPr>
                        <a:t>D.1.  Toplumsal Katkı Süreçlerinin Yönetimi ve Toplumsal Katkı Kaynakları</a:t>
                      </a:r>
                      <a:endParaRPr lang="tr-TR" sz="22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nSpc>
                          <a:spcPct val="107000"/>
                        </a:lnSpc>
                        <a:spcAft>
                          <a:spcPts val="0"/>
                        </a:spcAft>
                      </a:pPr>
                      <a:r>
                        <a:rPr lang="tr-TR" sz="2200" dirty="0">
                          <a:effectLst/>
                        </a:rPr>
                        <a:t>İki alt ölçüt birleştirilerek yeni bir ölçüt oluşturulmuştur.</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tc>
                  <a:txBody>
                    <a:bodyPr/>
                    <a:lstStyle/>
                    <a:p>
                      <a:pPr algn="ctr">
                        <a:lnSpc>
                          <a:spcPct val="107000"/>
                        </a:lnSpc>
                        <a:spcAft>
                          <a:spcPts val="0"/>
                        </a:spcAft>
                      </a:pPr>
                      <a:r>
                        <a:rPr lang="tr-TR" sz="2200" dirty="0">
                          <a:effectLst/>
                        </a:rPr>
                        <a:t>Yeni ekleme</a:t>
                      </a:r>
                      <a:endParaRPr lang="tr-T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3492" marR="23492" marT="4762" marB="0" anchor="ctr"/>
                </a:tc>
                <a:extLst>
                  <a:ext uri="{0D108BD9-81ED-4DB2-BD59-A6C34878D82A}">
                    <a16:rowId xmlns:a16="http://schemas.microsoft.com/office/drawing/2014/main" val="2076298421"/>
                  </a:ext>
                </a:extLst>
              </a:tr>
            </a:tbl>
          </a:graphicData>
        </a:graphic>
      </p:graphicFrame>
      <p:sp>
        <p:nvSpPr>
          <p:cNvPr id="3" name="Veri Yer Tutucusu 2"/>
          <p:cNvSpPr>
            <a:spLocks noGrp="1"/>
          </p:cNvSpPr>
          <p:nvPr>
            <p:ph type="dt" sz="half" idx="10"/>
          </p:nvPr>
        </p:nvSpPr>
        <p:spPr/>
        <p:txBody>
          <a:bodyPr/>
          <a:lstStyle/>
          <a:p>
            <a:fld id="{5542188C-E90C-49A7-BCA7-0BD369DCEB14}" type="datetime1">
              <a:rPr lang="tr-TR" smtClean="0"/>
              <a:pPr/>
              <a:t>2.02.2022</a:t>
            </a:fld>
            <a:endParaRPr lang="tr-TR"/>
          </a:p>
        </p:txBody>
      </p:sp>
      <p:sp>
        <p:nvSpPr>
          <p:cNvPr id="4" name="Altbilgi Yer Tutucusu 3"/>
          <p:cNvSpPr>
            <a:spLocks noGrp="1"/>
          </p:cNvSpPr>
          <p:nvPr>
            <p:ph type="ftr" sz="quarter" idx="11"/>
          </p:nvPr>
        </p:nvSpPr>
        <p:spPr/>
        <p:txBody>
          <a:bodyPr/>
          <a:lstStyle/>
          <a:p>
            <a:r>
              <a:rPr lang="tr-TR"/>
              <a:t>TRÜ KALİTE KOORDİNATÖRLÜĞÜ</a:t>
            </a:r>
          </a:p>
        </p:txBody>
      </p:sp>
      <p:sp>
        <p:nvSpPr>
          <p:cNvPr id="5" name="Slayt Numarası Yer Tutucusu 4"/>
          <p:cNvSpPr>
            <a:spLocks noGrp="1"/>
          </p:cNvSpPr>
          <p:nvPr>
            <p:ph type="sldNum" sz="quarter" idx="12"/>
          </p:nvPr>
        </p:nvSpPr>
        <p:spPr/>
        <p:txBody>
          <a:bodyPr/>
          <a:lstStyle/>
          <a:p>
            <a:fld id="{DDCE7859-ABE5-4F86-9590-63E6FFC2B8A3}" type="slidenum">
              <a:rPr lang="tr-TR" smtClean="0"/>
              <a:pPr/>
              <a:t>26</a:t>
            </a:fld>
            <a:endParaRPr lang="tr-TR"/>
          </a:p>
        </p:txBody>
      </p:sp>
      <p:sp>
        <p:nvSpPr>
          <p:cNvPr id="6" name="Akış Çizelgesi: Toplam Birleşimi 5"/>
          <p:cNvSpPr/>
          <p:nvPr/>
        </p:nvSpPr>
        <p:spPr>
          <a:xfrm>
            <a:off x="9221001" y="6506678"/>
            <a:ext cx="237263" cy="351322"/>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553011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1346" y="173018"/>
            <a:ext cx="10515818" cy="632320"/>
          </a:xfrm>
        </p:spPr>
        <p:txBody>
          <a:bodyPr anchor="ctr" anchorCtr="1"/>
          <a:lstStyle/>
          <a:p>
            <a:pPr algn="ctr"/>
            <a:r>
              <a:rPr lang="tr-TR" sz="3299" b="1" dirty="0">
                <a:solidFill>
                  <a:srgbClr val="FF0000"/>
                </a:solidFill>
                <a:latin typeface="+mn-lt"/>
              </a:rPr>
              <a:t>A. LİDERLİK, YÖNETİM ve KALİTE</a:t>
            </a:r>
          </a:p>
        </p:txBody>
      </p:sp>
      <p:graphicFrame>
        <p:nvGraphicFramePr>
          <p:cNvPr id="4" name="Tablo 3"/>
          <p:cNvGraphicFramePr>
            <a:graphicFrameLocks noGrp="1"/>
          </p:cNvGraphicFramePr>
          <p:nvPr>
            <p:extLst>
              <p:ext uri="{D42A27DB-BD31-4B8C-83A1-F6EECF244321}">
                <p14:modId xmlns:p14="http://schemas.microsoft.com/office/powerpoint/2010/main" val="1586267265"/>
              </p:ext>
            </p:extLst>
          </p:nvPr>
        </p:nvGraphicFramePr>
        <p:xfrm>
          <a:off x="356136" y="777223"/>
          <a:ext cx="11540690" cy="5536949"/>
        </p:xfrm>
        <a:graphic>
          <a:graphicData uri="http://schemas.openxmlformats.org/drawingml/2006/table">
            <a:tbl>
              <a:tblPr firstRow="1" firstCol="1" bandRow="1">
                <a:tableStyleId>{C4B1156A-380E-4F78-BDF5-A606A8083BF9}</a:tableStyleId>
              </a:tblPr>
              <a:tblGrid>
                <a:gridCol w="2672897">
                  <a:extLst>
                    <a:ext uri="{9D8B030D-6E8A-4147-A177-3AD203B41FA5}">
                      <a16:colId xmlns:a16="http://schemas.microsoft.com/office/drawing/2014/main" val="2542981450"/>
                    </a:ext>
                  </a:extLst>
                </a:gridCol>
                <a:gridCol w="8867793">
                  <a:extLst>
                    <a:ext uri="{9D8B030D-6E8A-4147-A177-3AD203B41FA5}">
                      <a16:colId xmlns:a16="http://schemas.microsoft.com/office/drawing/2014/main" val="4294191899"/>
                    </a:ext>
                  </a:extLst>
                </a:gridCol>
              </a:tblGrid>
              <a:tr h="421271">
                <a:tc>
                  <a:txBody>
                    <a:bodyPr/>
                    <a:lstStyle/>
                    <a:p>
                      <a:pPr algn="ctr">
                        <a:lnSpc>
                          <a:spcPct val="100000"/>
                        </a:lnSpc>
                        <a:spcAft>
                          <a:spcPts val="0"/>
                        </a:spcAft>
                      </a:pPr>
                      <a:r>
                        <a:rPr lang="tr-TR" sz="2400" dirty="0">
                          <a:solidFill>
                            <a:srgbClr val="FF0000"/>
                          </a:solidFill>
                          <a:effectLst/>
                        </a:rPr>
                        <a:t>ÖLÇÜT</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ctr">
                        <a:lnSpc>
                          <a:spcPct val="100000"/>
                        </a:lnSpc>
                        <a:spcAft>
                          <a:spcPts val="0"/>
                        </a:spcAft>
                      </a:pPr>
                      <a:r>
                        <a:rPr lang="tr-TR" sz="2400" dirty="0">
                          <a:solidFill>
                            <a:srgbClr val="FF0000"/>
                          </a:solidFill>
                          <a:effectLst/>
                        </a:rPr>
                        <a:t>TANIM</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1707859987"/>
                  </a:ext>
                </a:extLst>
              </a:tr>
              <a:tr h="977985">
                <a:tc>
                  <a:txBody>
                    <a:bodyPr/>
                    <a:lstStyle/>
                    <a:p>
                      <a:pPr>
                        <a:lnSpc>
                          <a:spcPct val="100000"/>
                        </a:lnSpc>
                        <a:spcAft>
                          <a:spcPts val="0"/>
                        </a:spcAft>
                      </a:pPr>
                      <a:r>
                        <a:rPr lang="tr-TR" sz="1800" dirty="0">
                          <a:effectLst/>
                        </a:rPr>
                        <a:t>A.1 Liderlik ve Kalite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1800" dirty="0">
                          <a:effectLst/>
                        </a:rPr>
                        <a:t>Kurum, kurumsal dönüşümünü sağlayacak yönetim modeline sahip olmalı, liderlik yaklaşımları uygulamalı, iç kalite güvence mekanizmalarını oluşturmalı ve kalite güvence kültürünü içselleştirmelidir.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2819426952"/>
                  </a:ext>
                </a:extLst>
              </a:tr>
              <a:tr h="1203738">
                <a:tc>
                  <a:txBody>
                    <a:bodyPr/>
                    <a:lstStyle/>
                    <a:p>
                      <a:pPr>
                        <a:lnSpc>
                          <a:spcPct val="100000"/>
                        </a:lnSpc>
                        <a:spcAft>
                          <a:spcPts val="0"/>
                        </a:spcAft>
                      </a:pPr>
                      <a:r>
                        <a:rPr lang="tr-TR" sz="1800">
                          <a:effectLst/>
                        </a:rPr>
                        <a:t>A.2 Misyon ve Stratejik Amaçlar </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1800" dirty="0">
                          <a:effectLst/>
                        </a:rPr>
                        <a:t>Kurum; vizyon, misyon ve amacını gerçekleştirmek üzere politikaları doğrultusunda oluşturduğu stratejik amaçlarını ve hedeflerini planlayarak uygulamalı, performans yönetimi kapsamında sonuçlarını izleyerek değerlendirmeli ve kamuoyuyla paylaşmalıdır.</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1325656469"/>
                  </a:ext>
                </a:extLst>
              </a:tr>
              <a:tr h="977985">
                <a:tc>
                  <a:txBody>
                    <a:bodyPr/>
                    <a:lstStyle/>
                    <a:p>
                      <a:pPr>
                        <a:lnSpc>
                          <a:spcPct val="100000"/>
                        </a:lnSpc>
                        <a:spcAft>
                          <a:spcPts val="0"/>
                        </a:spcAft>
                      </a:pPr>
                      <a:r>
                        <a:rPr lang="tr-TR" sz="1800">
                          <a:effectLst/>
                        </a:rPr>
                        <a:t>A.3 Yönetim Sistemleri </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1800" dirty="0">
                          <a:effectLst/>
                        </a:rPr>
                        <a:t>Kurum, stratejik hedeflerine ulaşmayı nitelik ve nicelik olarak güvence altına almak amacıyla mali, beşerî ve bilgi kaynakları ile süreçlerini yönetmek üzere bir sisteme sahip olmalıdır.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186291873"/>
                  </a:ext>
                </a:extLst>
              </a:tr>
              <a:tr h="977985">
                <a:tc>
                  <a:txBody>
                    <a:bodyPr/>
                    <a:lstStyle/>
                    <a:p>
                      <a:pPr>
                        <a:lnSpc>
                          <a:spcPct val="100000"/>
                        </a:lnSpc>
                        <a:spcAft>
                          <a:spcPts val="0"/>
                        </a:spcAft>
                      </a:pPr>
                      <a:r>
                        <a:rPr lang="tr-TR" sz="1800">
                          <a:effectLst/>
                        </a:rPr>
                        <a:t>A.4 Paydaş Katılımı </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1800">
                          <a:effectLst/>
                        </a:rPr>
                        <a:t>Kurum, iç ve dış paydaşlarının stratejik kararlara ve süreçlere katılımını sağlamak üzere geri bildirimlerini almak, yanıtlamak ve kararlarında kullanmak için gerekli sistemleri oluşturmalı ve yönetmelidir. </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636203125"/>
                  </a:ext>
                </a:extLst>
              </a:tr>
              <a:tr h="977985">
                <a:tc>
                  <a:txBody>
                    <a:bodyPr/>
                    <a:lstStyle/>
                    <a:p>
                      <a:pPr>
                        <a:lnSpc>
                          <a:spcPct val="100000"/>
                        </a:lnSpc>
                        <a:spcAft>
                          <a:spcPts val="0"/>
                        </a:spcAft>
                      </a:pPr>
                      <a:r>
                        <a:rPr lang="tr-TR" sz="1800">
                          <a:effectLst/>
                        </a:rPr>
                        <a:t>A.5 Uluslararasılaşma </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1800" dirty="0">
                          <a:effectLst/>
                        </a:rPr>
                        <a:t>Kurum, uluslararasılaşma stratejisi ve hedefleri doğrultusunda süreçlerini yönetmeli, organizasyonel yapılanmasını oluşturmalı ve sonuçlarını periyodik olarak izleyerek değerlendirmelidir.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1159455154"/>
                  </a:ext>
                </a:extLst>
              </a:tr>
            </a:tbl>
          </a:graphicData>
        </a:graphic>
      </p:graphicFrame>
      <p:sp>
        <p:nvSpPr>
          <p:cNvPr id="3" name="Veri Yer Tutucusu 2"/>
          <p:cNvSpPr>
            <a:spLocks noGrp="1"/>
          </p:cNvSpPr>
          <p:nvPr>
            <p:ph type="dt" sz="half" idx="10"/>
          </p:nvPr>
        </p:nvSpPr>
        <p:spPr/>
        <p:txBody>
          <a:bodyPr/>
          <a:lstStyle/>
          <a:p>
            <a:fld id="{9BF9D218-9790-4125-9A19-00F3E7645FA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27</a:t>
            </a:fld>
            <a:endParaRPr lang="tr-TR"/>
          </a:p>
        </p:txBody>
      </p:sp>
    </p:spTree>
    <p:extLst>
      <p:ext uri="{BB962C8B-B14F-4D97-AF65-F5344CB8AC3E}">
        <p14:creationId xmlns:p14="http://schemas.microsoft.com/office/powerpoint/2010/main" val="1823926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261532" y="365126"/>
            <a:ext cx="10092267" cy="659342"/>
          </a:xfrm>
        </p:spPr>
        <p:txBody>
          <a:bodyPr>
            <a:normAutofit fontScale="90000"/>
          </a:bodyPr>
          <a:lstStyle/>
          <a:p>
            <a:pPr algn="ctr"/>
            <a:r>
              <a:rPr lang="tr-TR" b="1" dirty="0">
                <a:solidFill>
                  <a:srgbClr val="FF0000"/>
                </a:solidFill>
              </a:rPr>
              <a:t>A. LİDERLİK, YÖNETİM ve KALİTE</a:t>
            </a:r>
            <a:endParaRPr lang="tr-TR" dirty="0"/>
          </a:p>
        </p:txBody>
      </p:sp>
      <p:sp>
        <p:nvSpPr>
          <p:cNvPr id="4" name="3 Veri Yer Tutucusu"/>
          <p:cNvSpPr>
            <a:spLocks noGrp="1"/>
          </p:cNvSpPr>
          <p:nvPr>
            <p:ph type="dt" sz="half" idx="10"/>
          </p:nvPr>
        </p:nvSpPr>
        <p:spPr/>
        <p:txBody>
          <a:bodyPr/>
          <a:lstStyle/>
          <a:p>
            <a:fld id="{91E28794-CABA-4E7F-9DC2-CC91989FD676}" type="datetime1">
              <a:rPr lang="tr-TR" smtClean="0"/>
              <a:pPr/>
              <a:t>2.02.2022</a:t>
            </a:fld>
            <a:endParaRPr lang="tr-TR"/>
          </a:p>
        </p:txBody>
      </p:sp>
      <p:sp>
        <p:nvSpPr>
          <p:cNvPr id="5" name="4 Altbilgi Yer Tutucusu"/>
          <p:cNvSpPr>
            <a:spLocks noGrp="1"/>
          </p:cNvSpPr>
          <p:nvPr>
            <p:ph type="ftr" sz="quarter" idx="11"/>
          </p:nvPr>
        </p:nvSpPr>
        <p:spPr/>
        <p:txBody>
          <a:bodyPr/>
          <a:lstStyle/>
          <a:p>
            <a:r>
              <a:rPr lang="tr-TR"/>
              <a:t>TRÜ KALİTE KOORDİNATÖRLÜĞÜ</a:t>
            </a:r>
          </a:p>
        </p:txBody>
      </p:sp>
      <p:sp>
        <p:nvSpPr>
          <p:cNvPr id="6" name="5 Slayt Numarası Yer Tutucusu"/>
          <p:cNvSpPr>
            <a:spLocks noGrp="1"/>
          </p:cNvSpPr>
          <p:nvPr>
            <p:ph type="sldNum" sz="quarter" idx="12"/>
          </p:nvPr>
        </p:nvSpPr>
        <p:spPr/>
        <p:txBody>
          <a:bodyPr/>
          <a:lstStyle/>
          <a:p>
            <a:fld id="{DDCE7859-ABE5-4F86-9590-63E6FFC2B8A3}" type="slidenum">
              <a:rPr lang="tr-TR" smtClean="0"/>
              <a:pPr/>
              <a:t>28</a:t>
            </a:fld>
            <a:endParaRPr lang="tr-TR"/>
          </a:p>
        </p:txBody>
      </p:sp>
      <p:graphicFrame>
        <p:nvGraphicFramePr>
          <p:cNvPr id="8" name="7 Tablo"/>
          <p:cNvGraphicFramePr>
            <a:graphicFrameLocks noGrp="1"/>
          </p:cNvGraphicFramePr>
          <p:nvPr/>
        </p:nvGraphicFramePr>
        <p:xfrm>
          <a:off x="592668" y="1009650"/>
          <a:ext cx="11015132" cy="5111749"/>
        </p:xfrm>
        <a:graphic>
          <a:graphicData uri="http://schemas.openxmlformats.org/drawingml/2006/table">
            <a:tbl>
              <a:tblPr/>
              <a:tblGrid>
                <a:gridCol w="4687657">
                  <a:extLst>
                    <a:ext uri="{9D8B030D-6E8A-4147-A177-3AD203B41FA5}">
                      <a16:colId xmlns:a16="http://schemas.microsoft.com/office/drawing/2014/main" val="20000"/>
                    </a:ext>
                  </a:extLst>
                </a:gridCol>
                <a:gridCol w="6327475">
                  <a:extLst>
                    <a:ext uri="{9D8B030D-6E8A-4147-A177-3AD203B41FA5}">
                      <a16:colId xmlns:a16="http://schemas.microsoft.com/office/drawing/2014/main" val="20001"/>
                    </a:ext>
                  </a:extLst>
                </a:gridCol>
              </a:tblGrid>
              <a:tr h="262716">
                <a:tc>
                  <a:txBody>
                    <a:bodyPr/>
                    <a:lstStyle/>
                    <a:p>
                      <a:pPr indent="450215" algn="just">
                        <a:lnSpc>
                          <a:spcPct val="115000"/>
                        </a:lnSpc>
                        <a:spcAft>
                          <a:spcPts val="0"/>
                        </a:spcAft>
                      </a:pPr>
                      <a:r>
                        <a:rPr lang="tr-TR" sz="1400" b="1" dirty="0">
                          <a:latin typeface="Times New Roman"/>
                          <a:ea typeface="Calibri"/>
                          <a:cs typeface="Times New Roman"/>
                        </a:rPr>
                        <a:t>ÖLÇÜT </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tc>
                  <a:txBody>
                    <a:bodyPr/>
                    <a:lstStyle/>
                    <a:p>
                      <a:pPr indent="450215" algn="just">
                        <a:lnSpc>
                          <a:spcPct val="115000"/>
                        </a:lnSpc>
                        <a:spcAft>
                          <a:spcPts val="0"/>
                        </a:spcAft>
                      </a:pPr>
                      <a:r>
                        <a:rPr lang="tr-TR" sz="1400" b="1" dirty="0">
                          <a:latin typeface="Times New Roman"/>
                          <a:ea typeface="Calibri"/>
                          <a:cs typeface="Times New Roman"/>
                        </a:rPr>
                        <a:t>ALT ÖLÇÜTLER</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extLst>
                  <a:ext uri="{0D108BD9-81ED-4DB2-BD59-A6C34878D82A}">
                    <a16:rowId xmlns:a16="http://schemas.microsoft.com/office/drawing/2014/main" val="10000"/>
                  </a:ext>
                </a:extLst>
              </a:tr>
              <a:tr h="1351870">
                <a:tc>
                  <a:txBody>
                    <a:bodyPr/>
                    <a:lstStyle/>
                    <a:p>
                      <a:pPr indent="450215" algn="just">
                        <a:lnSpc>
                          <a:spcPct val="115000"/>
                        </a:lnSpc>
                        <a:spcAft>
                          <a:spcPts val="0"/>
                        </a:spcAft>
                      </a:pPr>
                      <a:r>
                        <a:rPr lang="tr-TR" sz="1400" b="1" dirty="0">
                          <a:latin typeface="Times New Roman"/>
                          <a:ea typeface="Calibri"/>
                          <a:cs typeface="Times New Roman"/>
                        </a:rPr>
                        <a:t>A.1 Liderlik ve Kalite </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tc>
                  <a:txBody>
                    <a:bodyPr/>
                    <a:lstStyle/>
                    <a:p>
                      <a:pPr marL="0" indent="0" algn="just">
                        <a:lnSpc>
                          <a:spcPct val="115000"/>
                        </a:lnSpc>
                        <a:spcAft>
                          <a:spcPts val="0"/>
                        </a:spcAft>
                      </a:pPr>
                      <a:r>
                        <a:rPr lang="tr-TR" sz="1400" b="1" dirty="0">
                          <a:latin typeface="Times New Roman"/>
                          <a:ea typeface="Calibri"/>
                          <a:cs typeface="Calibri"/>
                        </a:rPr>
                        <a:t>A.1.1. Yönetim modeli ve idari yapı</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A.1.2. Liderlik</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A.1.3. Kurumsal dönüşüm kapasitesi</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A.1.4. İç kalite güvencesi mekanizmaları </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A.1.5. Kamuoyunu bilgilendirme ve hesap verebilirlik</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10001"/>
                  </a:ext>
                </a:extLst>
              </a:tr>
              <a:tr h="806065">
                <a:tc>
                  <a:txBody>
                    <a:bodyPr/>
                    <a:lstStyle/>
                    <a:p>
                      <a:pPr indent="450215" algn="just">
                        <a:lnSpc>
                          <a:spcPct val="115000"/>
                        </a:lnSpc>
                        <a:spcAft>
                          <a:spcPts val="0"/>
                        </a:spcAft>
                      </a:pPr>
                      <a:r>
                        <a:rPr lang="tr-TR" sz="1400" b="1" dirty="0">
                          <a:latin typeface="Times New Roman"/>
                          <a:ea typeface="Calibri"/>
                          <a:cs typeface="Times New Roman"/>
                        </a:rPr>
                        <a:t>A.2 Misyon ve Stratejik Amaçlar </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tc>
                  <a:txBody>
                    <a:bodyPr/>
                    <a:lstStyle/>
                    <a:p>
                      <a:pPr marL="0" indent="0" algn="just">
                        <a:lnSpc>
                          <a:spcPct val="115000"/>
                        </a:lnSpc>
                        <a:spcAft>
                          <a:spcPts val="0"/>
                        </a:spcAft>
                      </a:pPr>
                      <a:r>
                        <a:rPr lang="tr-TR" sz="1400" b="1" dirty="0">
                          <a:latin typeface="Times New Roman"/>
                          <a:ea typeface="Calibri"/>
                          <a:cs typeface="Calibri"/>
                        </a:rPr>
                        <a:t>A.2.1. Misyon, vizyon ve politikalar </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A.2.2. Stratejik amaç ve hedefler</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A.2.3. Performans yönetimi</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extLst>
                  <a:ext uri="{0D108BD9-81ED-4DB2-BD59-A6C34878D82A}">
                    <a16:rowId xmlns:a16="http://schemas.microsoft.com/office/drawing/2014/main" val="10002"/>
                  </a:ext>
                </a:extLst>
              </a:tr>
              <a:tr h="1078968">
                <a:tc>
                  <a:txBody>
                    <a:bodyPr/>
                    <a:lstStyle/>
                    <a:p>
                      <a:pPr indent="450215" algn="just">
                        <a:lnSpc>
                          <a:spcPct val="115000"/>
                        </a:lnSpc>
                        <a:spcAft>
                          <a:spcPts val="0"/>
                        </a:spcAft>
                      </a:pPr>
                      <a:r>
                        <a:rPr lang="tr-TR" sz="1400" b="1">
                          <a:latin typeface="Times New Roman"/>
                          <a:ea typeface="Calibri"/>
                          <a:cs typeface="Times New Roman"/>
                        </a:rPr>
                        <a:t>A.3 Yönetim Sistemleri </a:t>
                      </a:r>
                      <a:endParaRPr lang="tr-TR" sz="140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tc>
                  <a:txBody>
                    <a:bodyPr/>
                    <a:lstStyle/>
                    <a:p>
                      <a:pPr marL="0" indent="0" algn="just">
                        <a:lnSpc>
                          <a:spcPct val="115000"/>
                        </a:lnSpc>
                        <a:spcAft>
                          <a:spcPts val="0"/>
                        </a:spcAft>
                      </a:pPr>
                      <a:r>
                        <a:rPr lang="tr-TR" sz="1400" b="1" dirty="0">
                          <a:latin typeface="Times New Roman"/>
                          <a:ea typeface="Calibri"/>
                          <a:cs typeface="Calibri"/>
                        </a:rPr>
                        <a:t>A.3.1. Bilgi yönetim sistemi</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A.3.2. İnsan kaynakları yönetimi</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A.3.3. Finansal yönetim</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A.3.4. Süreç yönetimi</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10003"/>
                  </a:ext>
                </a:extLst>
              </a:tr>
              <a:tr h="806065">
                <a:tc>
                  <a:txBody>
                    <a:bodyPr/>
                    <a:lstStyle/>
                    <a:p>
                      <a:pPr indent="450215" algn="just">
                        <a:lnSpc>
                          <a:spcPct val="115000"/>
                        </a:lnSpc>
                        <a:spcAft>
                          <a:spcPts val="0"/>
                        </a:spcAft>
                      </a:pPr>
                      <a:r>
                        <a:rPr lang="tr-TR" sz="1400" b="1">
                          <a:latin typeface="Times New Roman"/>
                          <a:ea typeface="Calibri"/>
                          <a:cs typeface="Times New Roman"/>
                        </a:rPr>
                        <a:t>A.4 Paydaş Katılımı </a:t>
                      </a:r>
                      <a:endParaRPr lang="tr-TR" sz="140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tc>
                  <a:txBody>
                    <a:bodyPr/>
                    <a:lstStyle/>
                    <a:p>
                      <a:pPr marL="0" indent="0" algn="just">
                        <a:lnSpc>
                          <a:spcPct val="115000"/>
                        </a:lnSpc>
                        <a:spcAft>
                          <a:spcPts val="0"/>
                        </a:spcAft>
                      </a:pPr>
                      <a:r>
                        <a:rPr lang="tr-TR" sz="1400" b="1" dirty="0">
                          <a:latin typeface="Times New Roman"/>
                          <a:ea typeface="Calibri"/>
                          <a:cs typeface="Calibri"/>
                        </a:rPr>
                        <a:t>A.4.1. İç ve dış paydaş katılımı</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A.4.2. Öğrenci geri bildirimleri</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A.4.3. Mezun ilişkileri yönetimi</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4E7"/>
                    </a:solidFill>
                  </a:tcPr>
                </a:tc>
                <a:extLst>
                  <a:ext uri="{0D108BD9-81ED-4DB2-BD59-A6C34878D82A}">
                    <a16:rowId xmlns:a16="http://schemas.microsoft.com/office/drawing/2014/main" val="10004"/>
                  </a:ext>
                </a:extLst>
              </a:tr>
              <a:tr h="806065">
                <a:tc>
                  <a:txBody>
                    <a:bodyPr/>
                    <a:lstStyle/>
                    <a:p>
                      <a:pPr indent="450215" algn="just">
                        <a:lnSpc>
                          <a:spcPct val="115000"/>
                        </a:lnSpc>
                        <a:spcAft>
                          <a:spcPts val="0"/>
                        </a:spcAft>
                      </a:pPr>
                      <a:r>
                        <a:rPr lang="tr-TR" sz="1400" b="1">
                          <a:latin typeface="Times New Roman"/>
                          <a:ea typeface="Calibri"/>
                          <a:cs typeface="Times New Roman"/>
                        </a:rPr>
                        <a:t>A.5 Uluslararasılaşma </a:t>
                      </a:r>
                      <a:endParaRPr lang="tr-TR" sz="140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tc>
                  <a:txBody>
                    <a:bodyPr/>
                    <a:lstStyle/>
                    <a:p>
                      <a:pPr marL="0" indent="0" algn="just">
                        <a:lnSpc>
                          <a:spcPct val="115000"/>
                        </a:lnSpc>
                        <a:spcAft>
                          <a:spcPts val="0"/>
                        </a:spcAft>
                      </a:pPr>
                      <a:r>
                        <a:rPr lang="tr-TR" sz="1400" b="1" dirty="0">
                          <a:latin typeface="Times New Roman"/>
                          <a:ea typeface="Calibri"/>
                          <a:cs typeface="Calibri"/>
                        </a:rPr>
                        <a:t>A.5.1. </a:t>
                      </a:r>
                      <a:r>
                        <a:rPr lang="tr-TR" sz="1400" b="1" dirty="0" err="1">
                          <a:latin typeface="Times New Roman"/>
                          <a:ea typeface="Calibri"/>
                          <a:cs typeface="Calibri"/>
                        </a:rPr>
                        <a:t>Uluslararasılaşma</a:t>
                      </a:r>
                      <a:r>
                        <a:rPr lang="tr-TR" sz="1400" b="1" dirty="0">
                          <a:latin typeface="Times New Roman"/>
                          <a:ea typeface="Calibri"/>
                          <a:cs typeface="Calibri"/>
                        </a:rPr>
                        <a:t> süreçlerinin yönetimi</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A.5.2. </a:t>
                      </a:r>
                      <a:r>
                        <a:rPr lang="tr-TR" sz="1400" b="1" dirty="0" err="1">
                          <a:latin typeface="Times New Roman"/>
                          <a:ea typeface="Calibri"/>
                          <a:cs typeface="Calibri"/>
                        </a:rPr>
                        <a:t>Uluslararasılaşma</a:t>
                      </a:r>
                      <a:r>
                        <a:rPr lang="tr-TR" sz="1400" b="1" dirty="0">
                          <a:latin typeface="Times New Roman"/>
                          <a:ea typeface="Calibri"/>
                          <a:cs typeface="Calibri"/>
                        </a:rPr>
                        <a:t> kaynakları</a:t>
                      </a:r>
                      <a:endParaRPr lang="tr-TR" sz="1400" dirty="0">
                        <a:latin typeface="Times New Roman"/>
                        <a:ea typeface="Calibri"/>
                        <a:cs typeface="Times New Roman"/>
                      </a:endParaRPr>
                    </a:p>
                    <a:p>
                      <a:pPr marL="0" indent="0" algn="just">
                        <a:lnSpc>
                          <a:spcPct val="115000"/>
                        </a:lnSpc>
                        <a:spcAft>
                          <a:spcPts val="0"/>
                        </a:spcAft>
                      </a:pPr>
                      <a:r>
                        <a:rPr lang="tr-TR" sz="1400" b="1" dirty="0">
                          <a:latin typeface="Times New Roman"/>
                          <a:ea typeface="Calibri"/>
                          <a:cs typeface="Calibri"/>
                        </a:rPr>
                        <a:t>A.5.3. </a:t>
                      </a:r>
                      <a:r>
                        <a:rPr lang="tr-TR" sz="1400" b="1" dirty="0" err="1">
                          <a:latin typeface="Times New Roman"/>
                          <a:ea typeface="Calibri"/>
                          <a:cs typeface="Calibri"/>
                        </a:rPr>
                        <a:t>Uluslararasılaşma</a:t>
                      </a:r>
                      <a:r>
                        <a:rPr lang="tr-TR" sz="1400" b="1" dirty="0">
                          <a:latin typeface="Times New Roman"/>
                          <a:ea typeface="Calibri"/>
                          <a:cs typeface="Calibri"/>
                        </a:rPr>
                        <a:t> performansı</a:t>
                      </a:r>
                      <a:endParaRPr lang="tr-TR" sz="1400" dirty="0">
                        <a:latin typeface="Times New Roman"/>
                        <a:ea typeface="Calibri"/>
                        <a:cs typeface="Times New Roman"/>
                      </a:endParaRPr>
                    </a:p>
                  </a:txBody>
                  <a:tcPr marL="34290" marR="34290" marT="8255"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091" y="134754"/>
            <a:ext cx="10515818" cy="603351"/>
          </a:xfrm>
        </p:spPr>
        <p:txBody>
          <a:bodyPr>
            <a:normAutofit/>
          </a:bodyPr>
          <a:lstStyle/>
          <a:p>
            <a:pPr algn="ctr"/>
            <a:r>
              <a:rPr lang="tr-TR" sz="3200" b="1" dirty="0">
                <a:solidFill>
                  <a:srgbClr val="FF0000"/>
                </a:solidFill>
                <a:latin typeface="+mn-lt"/>
              </a:rPr>
              <a:t>B. EĞİTİM VE ÖĞRETİM</a:t>
            </a:r>
          </a:p>
        </p:txBody>
      </p:sp>
      <p:graphicFrame>
        <p:nvGraphicFramePr>
          <p:cNvPr id="4" name="Tablo 3"/>
          <p:cNvGraphicFramePr>
            <a:graphicFrameLocks noGrp="1"/>
          </p:cNvGraphicFramePr>
          <p:nvPr>
            <p:extLst>
              <p:ext uri="{D42A27DB-BD31-4B8C-83A1-F6EECF244321}">
                <p14:modId xmlns:p14="http://schemas.microsoft.com/office/powerpoint/2010/main" val="813698949"/>
              </p:ext>
            </p:extLst>
          </p:nvPr>
        </p:nvGraphicFramePr>
        <p:xfrm>
          <a:off x="301299" y="760397"/>
          <a:ext cx="11508900" cy="5768678"/>
        </p:xfrm>
        <a:graphic>
          <a:graphicData uri="http://schemas.openxmlformats.org/drawingml/2006/table">
            <a:tbl>
              <a:tblPr firstRow="1" firstCol="1" bandRow="1">
                <a:tableStyleId>{BC89EF96-8CEA-46FF-86C4-4CE0E7609802}</a:tableStyleId>
              </a:tblPr>
              <a:tblGrid>
                <a:gridCol w="2900533">
                  <a:extLst>
                    <a:ext uri="{9D8B030D-6E8A-4147-A177-3AD203B41FA5}">
                      <a16:colId xmlns:a16="http://schemas.microsoft.com/office/drawing/2014/main" val="3821551645"/>
                    </a:ext>
                  </a:extLst>
                </a:gridCol>
                <a:gridCol w="8608367">
                  <a:extLst>
                    <a:ext uri="{9D8B030D-6E8A-4147-A177-3AD203B41FA5}">
                      <a16:colId xmlns:a16="http://schemas.microsoft.com/office/drawing/2014/main" val="1051454243"/>
                    </a:ext>
                  </a:extLst>
                </a:gridCol>
              </a:tblGrid>
              <a:tr h="352774">
                <a:tc>
                  <a:txBody>
                    <a:bodyPr/>
                    <a:lstStyle/>
                    <a:p>
                      <a:pPr algn="ctr">
                        <a:lnSpc>
                          <a:spcPct val="100000"/>
                        </a:lnSpc>
                        <a:spcAft>
                          <a:spcPts val="0"/>
                        </a:spcAft>
                      </a:pPr>
                      <a:r>
                        <a:rPr lang="tr-TR" sz="1800" dirty="0">
                          <a:effectLst/>
                        </a:rPr>
                        <a:t>ÖLÇÜT</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ctr">
                        <a:lnSpc>
                          <a:spcPct val="100000"/>
                        </a:lnSpc>
                        <a:spcAft>
                          <a:spcPts val="0"/>
                        </a:spcAft>
                      </a:pPr>
                      <a:r>
                        <a:rPr lang="tr-TR" sz="1800">
                          <a:effectLst/>
                        </a:rPr>
                        <a:t>TANIM</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2054006417"/>
                  </a:ext>
                </a:extLst>
              </a:tr>
              <a:tr h="1197509">
                <a:tc>
                  <a:txBody>
                    <a:bodyPr/>
                    <a:lstStyle/>
                    <a:p>
                      <a:pPr>
                        <a:lnSpc>
                          <a:spcPct val="100000"/>
                        </a:lnSpc>
                        <a:spcAft>
                          <a:spcPts val="0"/>
                        </a:spcAft>
                      </a:pPr>
                      <a:r>
                        <a:rPr lang="tr-TR" sz="2000" dirty="0">
                          <a:solidFill>
                            <a:srgbClr val="FF0000"/>
                          </a:solidFill>
                          <a:effectLst/>
                        </a:rPr>
                        <a:t>B.1 Program Tasarımı, Değerlendirmesi ve Güncellenmesi </a:t>
                      </a:r>
                      <a:endPar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just">
                        <a:lnSpc>
                          <a:spcPct val="100000"/>
                        </a:lnSpc>
                        <a:spcAft>
                          <a:spcPts val="0"/>
                        </a:spcAft>
                      </a:pPr>
                      <a:r>
                        <a:rPr lang="tr-TR" sz="1800" dirty="0">
                          <a:effectLst/>
                        </a:rPr>
                        <a:t>Kurum, öğretim programlarını Türkiye Yükseköğretim Yeterlilikleri Çerçevesi ile uyumlu; öğretim amaçlarına ve öğrenme çıktılarına uygun olarak tasarlamalı, öğrencilerin ve toplumun ihtiyaçlarına cevap verdiğinden emin olmak için periyodik olarak değerlendirmeli ve güncellemelidir.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313194062"/>
                  </a:ext>
                </a:extLst>
              </a:tr>
              <a:tr h="1496886">
                <a:tc>
                  <a:txBody>
                    <a:bodyPr/>
                    <a:lstStyle/>
                    <a:p>
                      <a:pPr>
                        <a:lnSpc>
                          <a:spcPct val="100000"/>
                        </a:lnSpc>
                        <a:spcAft>
                          <a:spcPts val="0"/>
                        </a:spcAft>
                      </a:pPr>
                      <a:r>
                        <a:rPr lang="tr-TR" sz="2000" dirty="0">
                          <a:solidFill>
                            <a:srgbClr val="FF0000"/>
                          </a:solidFill>
                          <a:effectLst/>
                        </a:rPr>
                        <a:t>B.2 Programların Yürütülmesi (Öğrenci Merkezli Öğrenme Öğretme ve Değerlendirme) </a:t>
                      </a:r>
                      <a:endPar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just">
                        <a:lnSpc>
                          <a:spcPct val="100000"/>
                        </a:lnSpc>
                        <a:spcAft>
                          <a:spcPts val="0"/>
                        </a:spcAft>
                      </a:pPr>
                      <a:r>
                        <a:rPr lang="tr-TR" sz="1800" dirty="0">
                          <a:effectLst/>
                        </a:rPr>
                        <a:t>Kurum, hedeflediği nitelikli mezun yeterliliklerine ulaşmak amacıyla öğrenci merkezli ve yetkinlik temelli öğretim, ölçme ve değerlendirme yöntemlerini uygulamalıdır. Kurum, öğrenci kabulleri, diploma, derece ve diğer yeterliliklerin tanınması ve sertifikalandırılmasına yönelik açık kriterler belirlemeli; önceden tanımlanmış ve ilan edilmiş kuralları tutarlı şekilde uygulamalıdır.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614182952"/>
                  </a:ext>
                </a:extLst>
              </a:tr>
              <a:tr h="1496886">
                <a:tc>
                  <a:txBody>
                    <a:bodyPr/>
                    <a:lstStyle/>
                    <a:p>
                      <a:pPr>
                        <a:lnSpc>
                          <a:spcPct val="100000"/>
                        </a:lnSpc>
                        <a:spcAft>
                          <a:spcPts val="0"/>
                        </a:spcAft>
                      </a:pPr>
                      <a:r>
                        <a:rPr lang="tr-TR" sz="2000" dirty="0">
                          <a:solidFill>
                            <a:srgbClr val="FF0000"/>
                          </a:solidFill>
                          <a:effectLst/>
                        </a:rPr>
                        <a:t>B.3 Öğrenme Kaynakları ve Akademik Destek Hizmetleri </a:t>
                      </a:r>
                      <a:endPar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just">
                        <a:lnSpc>
                          <a:spcPct val="100000"/>
                        </a:lnSpc>
                        <a:spcAft>
                          <a:spcPts val="0"/>
                        </a:spcAft>
                      </a:pPr>
                      <a:r>
                        <a:rPr lang="tr-TR" sz="1800" dirty="0">
                          <a:effectLst/>
                        </a:rPr>
                        <a:t>Kurum, hedeflediği nitelikli mezun yeterliliklerine ulaşmak ve eğitim- öğretim faaliyetlerini yürütmek için uygun altyapıya, kaynaklara ve ortamlara sahip olmalı ve öğrenme olanaklarının tüm öğrenciler için yeterli ve erişilebilir olmasını güvence altına almalıdır. Kurum öğrencilerin akademik gelişimi ve kariyer planlamasına yönelik destek hizmetleri sağlamalıdır.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2719892315"/>
                  </a:ext>
                </a:extLst>
              </a:tr>
              <a:tr h="1197509">
                <a:tc>
                  <a:txBody>
                    <a:bodyPr/>
                    <a:lstStyle/>
                    <a:p>
                      <a:pPr>
                        <a:lnSpc>
                          <a:spcPct val="100000"/>
                        </a:lnSpc>
                        <a:spcAft>
                          <a:spcPts val="0"/>
                        </a:spcAft>
                      </a:pPr>
                      <a:r>
                        <a:rPr lang="tr-TR" sz="2000" dirty="0">
                          <a:solidFill>
                            <a:srgbClr val="FF0000"/>
                          </a:solidFill>
                          <a:effectLst/>
                        </a:rPr>
                        <a:t>B.4 Öğretim Kadrosu </a:t>
                      </a:r>
                      <a:endParaRPr lang="tr-T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just">
                        <a:lnSpc>
                          <a:spcPct val="100000"/>
                        </a:lnSpc>
                        <a:spcAft>
                          <a:spcPts val="0"/>
                        </a:spcAft>
                      </a:pPr>
                      <a:r>
                        <a:rPr lang="tr-TR" sz="1800" dirty="0">
                          <a:effectLst/>
                        </a:rPr>
                        <a:t>Kurum, öğretim elemanlarının işe alınması, atanması, yükseltilmesi ve ders görevlendirmesi ile ilgili tüm süreçlerde adil ve açık olmalıdır. Hedeflenen nitelikli mezun yeterliliklerine ulaşmak amacıyla, öğretim elemanlarının eğitim-öğretim yetkinliklerini sürekli geliştirmek için olanaklar sunmalıdır. </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690591145"/>
                  </a:ext>
                </a:extLst>
              </a:tr>
            </a:tbl>
          </a:graphicData>
        </a:graphic>
      </p:graphicFrame>
      <p:sp>
        <p:nvSpPr>
          <p:cNvPr id="3" name="Veri Yer Tutucusu 2"/>
          <p:cNvSpPr>
            <a:spLocks noGrp="1"/>
          </p:cNvSpPr>
          <p:nvPr>
            <p:ph type="dt" sz="half" idx="10"/>
          </p:nvPr>
        </p:nvSpPr>
        <p:spPr/>
        <p:txBody>
          <a:bodyPr/>
          <a:lstStyle/>
          <a:p>
            <a:fld id="{9972E609-2CB9-4D5C-B0C2-1D611CFCA48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29</a:t>
            </a:fld>
            <a:endParaRPr lang="tr-TR"/>
          </a:p>
        </p:txBody>
      </p:sp>
    </p:spTree>
    <p:extLst>
      <p:ext uri="{BB962C8B-B14F-4D97-AF65-F5344CB8AC3E}">
        <p14:creationId xmlns:p14="http://schemas.microsoft.com/office/powerpoint/2010/main" val="3964377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74403"/>
          </a:xfrm>
        </p:spPr>
        <p:txBody>
          <a:bodyPr>
            <a:normAutofit fontScale="90000"/>
          </a:bodyPr>
          <a:lstStyle/>
          <a:p>
            <a:pPr algn="ctr"/>
            <a:r>
              <a:rPr lang="tr-TR" b="1" dirty="0">
                <a:solidFill>
                  <a:srgbClr val="FF0000"/>
                </a:solidFill>
              </a:rPr>
              <a:t>Amaç</a:t>
            </a:r>
            <a:endParaRPr lang="tr-TR" dirty="0">
              <a:solidFill>
                <a:srgbClr val="FF0000"/>
              </a:solidFill>
            </a:endParaRPr>
          </a:p>
        </p:txBody>
      </p:sp>
      <p:sp>
        <p:nvSpPr>
          <p:cNvPr id="3" name="İçerik Yer Tutucusu 2"/>
          <p:cNvSpPr>
            <a:spLocks noGrp="1"/>
          </p:cNvSpPr>
          <p:nvPr>
            <p:ph idx="1"/>
          </p:nvPr>
        </p:nvSpPr>
        <p:spPr>
          <a:xfrm>
            <a:off x="433136" y="1001027"/>
            <a:ext cx="11502190" cy="5409397"/>
          </a:xfrm>
        </p:spPr>
        <p:txBody>
          <a:bodyPr>
            <a:normAutofit fontScale="92500" lnSpcReduction="20000"/>
          </a:bodyPr>
          <a:lstStyle/>
          <a:p>
            <a:pPr>
              <a:lnSpc>
                <a:spcPct val="120000"/>
              </a:lnSpc>
              <a:spcBef>
                <a:spcPts val="0"/>
              </a:spcBef>
            </a:pPr>
            <a:r>
              <a:rPr lang="tr-TR" dirty="0"/>
              <a:t>Raporun hazırlık süreci, </a:t>
            </a:r>
            <a:r>
              <a:rPr lang="tr-TR" dirty="0">
                <a:solidFill>
                  <a:srgbClr val="FF0000"/>
                </a:solidFill>
              </a:rPr>
              <a:t>Kurumun Kurumsal Dış Değerlendirme Programı, Kurumsal Akreditasyon Programı ve İzleme Programı </a:t>
            </a:r>
            <a:r>
              <a:rPr lang="tr-TR" dirty="0"/>
              <a:t>süreçlerinden en üst düzeyde fayda görmesini sağlayan önemli fırsatlardan biridir. </a:t>
            </a:r>
          </a:p>
          <a:p>
            <a:pPr>
              <a:lnSpc>
                <a:spcPct val="120000"/>
              </a:lnSpc>
              <a:spcBef>
                <a:spcPts val="0"/>
              </a:spcBef>
            </a:pPr>
            <a:endParaRPr lang="tr-TR" dirty="0"/>
          </a:p>
          <a:p>
            <a:pPr>
              <a:lnSpc>
                <a:spcPct val="120000"/>
              </a:lnSpc>
              <a:spcBef>
                <a:spcPts val="0"/>
              </a:spcBef>
            </a:pPr>
            <a:r>
              <a:rPr lang="tr-TR" dirty="0"/>
              <a:t>KİDR, </a:t>
            </a:r>
            <a:r>
              <a:rPr lang="tr-TR" dirty="0">
                <a:solidFill>
                  <a:srgbClr val="FF0000"/>
                </a:solidFill>
              </a:rPr>
              <a:t>paydaşlarla iletişim ve iş birliği</a:t>
            </a:r>
            <a:r>
              <a:rPr lang="tr-TR" dirty="0"/>
              <a:t>, </a:t>
            </a:r>
            <a:r>
              <a:rPr lang="tr-TR" dirty="0">
                <a:solidFill>
                  <a:srgbClr val="FF0000"/>
                </a:solidFill>
              </a:rPr>
              <a:t>öz değerlendirme çalışmaları </a:t>
            </a:r>
            <a:r>
              <a:rPr lang="tr-TR" dirty="0"/>
              <a:t>ve </a:t>
            </a:r>
            <a:r>
              <a:rPr lang="tr-TR" dirty="0">
                <a:solidFill>
                  <a:srgbClr val="FF0000"/>
                </a:solidFill>
              </a:rPr>
              <a:t>kalite güvencesi kültürünün yaygınlaştırılması ve içselleştirilmesi </a:t>
            </a:r>
            <a:r>
              <a:rPr lang="tr-TR" dirty="0"/>
              <a:t>amacıyla kullanılmalıdır. </a:t>
            </a:r>
          </a:p>
          <a:p>
            <a:pPr>
              <a:lnSpc>
                <a:spcPct val="120000"/>
              </a:lnSpc>
              <a:spcBef>
                <a:spcPts val="0"/>
              </a:spcBef>
            </a:pPr>
            <a:endParaRPr lang="tr-TR" dirty="0"/>
          </a:p>
          <a:p>
            <a:pPr>
              <a:lnSpc>
                <a:spcPct val="120000"/>
              </a:lnSpc>
              <a:spcBef>
                <a:spcPts val="0"/>
              </a:spcBef>
            </a:pPr>
            <a:r>
              <a:rPr lang="tr-TR" dirty="0"/>
              <a:t>Raporun hazırlanma sürecinin kuruma katkısının arttırılması amacıyla </a:t>
            </a:r>
          </a:p>
          <a:p>
            <a:pPr lvl="1">
              <a:lnSpc>
                <a:spcPct val="120000"/>
              </a:lnSpc>
              <a:spcBef>
                <a:spcPts val="0"/>
              </a:spcBef>
            </a:pPr>
            <a:r>
              <a:rPr lang="tr-TR" dirty="0"/>
              <a:t>çalışmalarda </a:t>
            </a:r>
            <a:r>
              <a:rPr lang="tr-TR" b="1" dirty="0">
                <a:solidFill>
                  <a:srgbClr val="FF0000"/>
                </a:solidFill>
              </a:rPr>
              <a:t>kapsayıcılık ve katılımcılığın sağlanması</a:t>
            </a:r>
            <a:r>
              <a:rPr lang="tr-TR" dirty="0"/>
              <a:t>, </a:t>
            </a:r>
          </a:p>
          <a:p>
            <a:pPr lvl="1">
              <a:lnSpc>
                <a:spcPct val="120000"/>
              </a:lnSpc>
              <a:spcBef>
                <a:spcPts val="0"/>
              </a:spcBef>
            </a:pPr>
            <a:r>
              <a:rPr lang="tr-TR" dirty="0"/>
              <a:t>bürokratik veri yönetiminden daha ziyade </a:t>
            </a:r>
            <a:r>
              <a:rPr lang="tr-TR" dirty="0">
                <a:solidFill>
                  <a:srgbClr val="FF0000"/>
                </a:solidFill>
              </a:rPr>
              <a:t>süreç yönetimi yaklaşımının </a:t>
            </a:r>
            <a:r>
              <a:rPr lang="tr-TR" dirty="0"/>
              <a:t>benimsenmesi, </a:t>
            </a:r>
          </a:p>
          <a:p>
            <a:pPr lvl="1">
              <a:lnSpc>
                <a:spcPct val="120000"/>
              </a:lnSpc>
              <a:spcBef>
                <a:spcPts val="0"/>
              </a:spcBef>
            </a:pPr>
            <a:r>
              <a:rPr lang="tr-TR" dirty="0"/>
              <a:t>kalite komisyonu çalışmalarında </a:t>
            </a:r>
            <a:r>
              <a:rPr lang="tr-TR" dirty="0">
                <a:solidFill>
                  <a:srgbClr val="FF0000"/>
                </a:solidFill>
              </a:rPr>
              <a:t>şeffaflığın sağlanması </a:t>
            </a:r>
            <a:r>
              <a:rPr lang="tr-TR" dirty="0"/>
              <a:t>ve </a:t>
            </a:r>
          </a:p>
          <a:p>
            <a:pPr lvl="1">
              <a:lnSpc>
                <a:spcPct val="120000"/>
              </a:lnSpc>
              <a:spcBef>
                <a:spcPts val="0"/>
              </a:spcBef>
            </a:pPr>
            <a:r>
              <a:rPr lang="tr-TR" dirty="0">
                <a:solidFill>
                  <a:srgbClr val="FF0000"/>
                </a:solidFill>
              </a:rPr>
              <a:t>sürekli eğitim çalışmalarıyla </a:t>
            </a:r>
            <a:r>
              <a:rPr lang="tr-TR" dirty="0"/>
              <a:t>desteklenmesi </a:t>
            </a:r>
          </a:p>
          <a:p>
            <a:pPr marL="457200" lvl="1" indent="0">
              <a:lnSpc>
                <a:spcPct val="120000"/>
              </a:lnSpc>
              <a:spcBef>
                <a:spcPts val="0"/>
              </a:spcBef>
              <a:buNone/>
            </a:pPr>
            <a:r>
              <a:rPr lang="tr-TR" dirty="0"/>
              <a:t>beklenmektedir. </a:t>
            </a:r>
          </a:p>
        </p:txBody>
      </p:sp>
      <p:sp>
        <p:nvSpPr>
          <p:cNvPr id="4" name="Veri Yer Tutucusu 3"/>
          <p:cNvSpPr>
            <a:spLocks noGrp="1"/>
          </p:cNvSpPr>
          <p:nvPr>
            <p:ph type="dt" sz="half" idx="10"/>
          </p:nvPr>
        </p:nvSpPr>
        <p:spPr/>
        <p:txBody>
          <a:bodyPr/>
          <a:lstStyle/>
          <a:p>
            <a:fld id="{D1B374FA-B3BC-4D27-AD07-090222DF25C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a:t>
            </a:fld>
            <a:endParaRPr lang="tr-TR"/>
          </a:p>
        </p:txBody>
      </p:sp>
    </p:spTree>
    <p:extLst>
      <p:ext uri="{BB962C8B-B14F-4D97-AF65-F5344CB8AC3E}">
        <p14:creationId xmlns:p14="http://schemas.microsoft.com/office/powerpoint/2010/main" val="7666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320800" y="203200"/>
            <a:ext cx="10033000" cy="516468"/>
          </a:xfrm>
        </p:spPr>
        <p:txBody>
          <a:bodyPr>
            <a:normAutofit fontScale="90000"/>
          </a:bodyPr>
          <a:lstStyle/>
          <a:p>
            <a:pPr algn="ctr"/>
            <a:r>
              <a:rPr lang="tr-TR" b="1" dirty="0">
                <a:solidFill>
                  <a:srgbClr val="FF0000"/>
                </a:solidFill>
              </a:rPr>
              <a:t>B. EĞİTİM VE ÖĞRETİM</a:t>
            </a:r>
            <a:endParaRPr lang="tr-TR" dirty="0"/>
          </a:p>
        </p:txBody>
      </p:sp>
      <p:sp>
        <p:nvSpPr>
          <p:cNvPr id="4" name="3 Veri Yer Tutucusu"/>
          <p:cNvSpPr>
            <a:spLocks noGrp="1"/>
          </p:cNvSpPr>
          <p:nvPr>
            <p:ph type="dt" sz="half" idx="10"/>
          </p:nvPr>
        </p:nvSpPr>
        <p:spPr/>
        <p:txBody>
          <a:bodyPr/>
          <a:lstStyle/>
          <a:p>
            <a:fld id="{91E28794-CABA-4E7F-9DC2-CC91989FD676}" type="datetime1">
              <a:rPr lang="tr-TR" smtClean="0"/>
              <a:pPr/>
              <a:t>2.02.2022</a:t>
            </a:fld>
            <a:endParaRPr lang="tr-TR"/>
          </a:p>
        </p:txBody>
      </p:sp>
      <p:sp>
        <p:nvSpPr>
          <p:cNvPr id="5" name="4 Altbilgi Yer Tutucusu"/>
          <p:cNvSpPr>
            <a:spLocks noGrp="1"/>
          </p:cNvSpPr>
          <p:nvPr>
            <p:ph type="ftr" sz="quarter" idx="11"/>
          </p:nvPr>
        </p:nvSpPr>
        <p:spPr/>
        <p:txBody>
          <a:bodyPr/>
          <a:lstStyle/>
          <a:p>
            <a:r>
              <a:rPr lang="tr-TR"/>
              <a:t>TRÜ KALİTE KOORDİNATÖRLÜĞÜ</a:t>
            </a:r>
          </a:p>
        </p:txBody>
      </p:sp>
      <p:sp>
        <p:nvSpPr>
          <p:cNvPr id="6" name="5 Slayt Numarası Yer Tutucusu"/>
          <p:cNvSpPr>
            <a:spLocks noGrp="1"/>
          </p:cNvSpPr>
          <p:nvPr>
            <p:ph type="sldNum" sz="quarter" idx="12"/>
          </p:nvPr>
        </p:nvSpPr>
        <p:spPr/>
        <p:txBody>
          <a:bodyPr/>
          <a:lstStyle/>
          <a:p>
            <a:fld id="{DDCE7859-ABE5-4F86-9590-63E6FFC2B8A3}" type="slidenum">
              <a:rPr lang="tr-TR" smtClean="0"/>
              <a:pPr/>
              <a:t>30</a:t>
            </a:fld>
            <a:endParaRPr lang="tr-TR"/>
          </a:p>
        </p:txBody>
      </p:sp>
      <p:graphicFrame>
        <p:nvGraphicFramePr>
          <p:cNvPr id="8" name="7 Tablo"/>
          <p:cNvGraphicFramePr>
            <a:graphicFrameLocks noGrp="1"/>
          </p:cNvGraphicFramePr>
          <p:nvPr/>
        </p:nvGraphicFramePr>
        <p:xfrm>
          <a:off x="702733" y="1075267"/>
          <a:ext cx="10972800" cy="5063066"/>
        </p:xfrm>
        <a:graphic>
          <a:graphicData uri="http://schemas.openxmlformats.org/drawingml/2006/table">
            <a:tbl>
              <a:tblPr/>
              <a:tblGrid>
                <a:gridCol w="3256915">
                  <a:extLst>
                    <a:ext uri="{9D8B030D-6E8A-4147-A177-3AD203B41FA5}">
                      <a16:colId xmlns:a16="http://schemas.microsoft.com/office/drawing/2014/main" val="20000"/>
                    </a:ext>
                  </a:extLst>
                </a:gridCol>
                <a:gridCol w="7715885">
                  <a:extLst>
                    <a:ext uri="{9D8B030D-6E8A-4147-A177-3AD203B41FA5}">
                      <a16:colId xmlns:a16="http://schemas.microsoft.com/office/drawing/2014/main" val="20001"/>
                    </a:ext>
                  </a:extLst>
                </a:gridCol>
              </a:tblGrid>
              <a:tr h="271941">
                <a:tc>
                  <a:txBody>
                    <a:bodyPr/>
                    <a:lstStyle/>
                    <a:p>
                      <a:pPr indent="450215" algn="ctr">
                        <a:lnSpc>
                          <a:spcPct val="115000"/>
                        </a:lnSpc>
                        <a:spcAft>
                          <a:spcPts val="0"/>
                        </a:spcAft>
                      </a:pPr>
                      <a:r>
                        <a:rPr lang="tr-TR" sz="1400" b="1" dirty="0">
                          <a:latin typeface="Times New Roman"/>
                          <a:ea typeface="Calibri"/>
                          <a:cs typeface="Times New Roman"/>
                        </a:rPr>
                        <a:t>ÖLÇÜT </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tc>
                  <a:txBody>
                    <a:bodyPr/>
                    <a:lstStyle/>
                    <a:p>
                      <a:pPr indent="450215" algn="ctr">
                        <a:lnSpc>
                          <a:spcPct val="115000"/>
                        </a:lnSpc>
                        <a:spcAft>
                          <a:spcPts val="0"/>
                        </a:spcAft>
                      </a:pPr>
                      <a:r>
                        <a:rPr lang="tr-TR" sz="1400" b="1" dirty="0">
                          <a:latin typeface="Times New Roman"/>
                          <a:ea typeface="Calibri"/>
                          <a:cs typeface="Times New Roman"/>
                        </a:rPr>
                        <a:t>ALT ÖLÇÜTLER</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0"/>
                  </a:ext>
                </a:extLst>
              </a:tr>
              <a:tr h="1594570">
                <a:tc>
                  <a:txBody>
                    <a:bodyPr/>
                    <a:lstStyle/>
                    <a:p>
                      <a:pPr marL="0" indent="0" algn="l">
                        <a:lnSpc>
                          <a:spcPct val="115000"/>
                        </a:lnSpc>
                        <a:spcAft>
                          <a:spcPts val="0"/>
                        </a:spcAft>
                      </a:pPr>
                      <a:r>
                        <a:rPr lang="tr-TR" sz="1400" b="1" dirty="0">
                          <a:latin typeface="Times New Roman"/>
                          <a:ea typeface="Calibri"/>
                          <a:cs typeface="Times New Roman"/>
                        </a:rPr>
                        <a:t>B.1 Program Tasarımı, Değerlendirmesi ve Güncellenmesi </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tc>
                  <a:txBody>
                    <a:bodyPr/>
                    <a:lstStyle/>
                    <a:p>
                      <a:pPr marL="0" indent="0" algn="l">
                        <a:lnSpc>
                          <a:spcPct val="115000"/>
                        </a:lnSpc>
                        <a:spcAft>
                          <a:spcPts val="0"/>
                        </a:spcAft>
                      </a:pPr>
                      <a:r>
                        <a:rPr lang="tr-TR" sz="1400" u="none" dirty="0">
                          <a:latin typeface="Times New Roman"/>
                          <a:ea typeface="Calibri"/>
                          <a:cs typeface="Times New Roman"/>
                        </a:rPr>
                        <a:t>B.1.1. Programların tasarımı ve onayı</a:t>
                      </a:r>
                    </a:p>
                    <a:p>
                      <a:pPr marL="0" indent="0" algn="l">
                        <a:lnSpc>
                          <a:spcPct val="115000"/>
                        </a:lnSpc>
                        <a:spcAft>
                          <a:spcPts val="0"/>
                        </a:spcAft>
                      </a:pPr>
                      <a:r>
                        <a:rPr lang="tr-TR" sz="1400" u="none" dirty="0">
                          <a:latin typeface="Times New Roman"/>
                          <a:ea typeface="Calibri"/>
                          <a:cs typeface="Calibri"/>
                        </a:rPr>
                        <a:t>B.1.2. Programın ders dağılım dengesi</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Times New Roman"/>
                        </a:rPr>
                        <a:t>B.1.3. Ders kazanımlarının program çıktılarıyla uyumu</a:t>
                      </a:r>
                    </a:p>
                    <a:p>
                      <a:pPr marL="0" indent="0" algn="l">
                        <a:lnSpc>
                          <a:spcPct val="115000"/>
                        </a:lnSpc>
                        <a:spcAft>
                          <a:spcPts val="0"/>
                        </a:spcAft>
                      </a:pPr>
                      <a:r>
                        <a:rPr lang="tr-TR" sz="1400" u="none" dirty="0">
                          <a:latin typeface="Times New Roman"/>
                          <a:ea typeface="Calibri"/>
                          <a:cs typeface="Calibri"/>
                        </a:rPr>
                        <a:t>B.1.4. Öğrenci iş yüküne dayalı ders tasarımı</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B.1.5. Programların izlenmesi ve güncellenmesi</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B.1.6. Eğitim ve öğretim süreçlerinin yönetimi</a:t>
                      </a:r>
                      <a:endParaRPr lang="tr-TR" sz="14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extLst>
                  <a:ext uri="{0D108BD9-81ED-4DB2-BD59-A6C34878D82A}">
                    <a16:rowId xmlns:a16="http://schemas.microsoft.com/office/drawing/2014/main" val="10001"/>
                  </a:ext>
                </a:extLst>
              </a:tr>
              <a:tr h="1065518">
                <a:tc>
                  <a:txBody>
                    <a:bodyPr/>
                    <a:lstStyle/>
                    <a:p>
                      <a:pPr marL="0" indent="0" algn="l">
                        <a:lnSpc>
                          <a:spcPct val="115000"/>
                        </a:lnSpc>
                        <a:spcAft>
                          <a:spcPts val="0"/>
                        </a:spcAft>
                      </a:pPr>
                      <a:r>
                        <a:rPr lang="tr-TR" sz="1400" b="1" dirty="0">
                          <a:latin typeface="Times New Roman"/>
                          <a:ea typeface="Calibri"/>
                          <a:cs typeface="Times New Roman"/>
                        </a:rPr>
                        <a:t>B.2 Programların Yürütülmesi (Öğrenci Merkezli Öğrenme Öğretme ve Değerlendirme) </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indent="0" algn="l">
                        <a:lnSpc>
                          <a:spcPct val="115000"/>
                        </a:lnSpc>
                        <a:spcAft>
                          <a:spcPts val="0"/>
                        </a:spcAft>
                      </a:pPr>
                      <a:r>
                        <a:rPr lang="tr-TR" sz="1400" u="none" dirty="0">
                          <a:latin typeface="Times New Roman"/>
                          <a:ea typeface="Calibri"/>
                          <a:cs typeface="Calibri"/>
                        </a:rPr>
                        <a:t>B.2.1. Öğretim yöntem ve teknikleri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B.2.2. Ölçme ve değerlendirme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B.2.3. Öğrenci kabulü, önceki öğrenmenin tanınması ve kredilendirilmesi*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B.2.4. Yeterliliklerin sertifikalandırılması ve diploma</a:t>
                      </a:r>
                      <a:endParaRPr lang="tr-TR" sz="14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2"/>
                  </a:ext>
                </a:extLst>
              </a:tr>
              <a:tr h="1330044">
                <a:tc>
                  <a:txBody>
                    <a:bodyPr/>
                    <a:lstStyle/>
                    <a:p>
                      <a:pPr marL="0" indent="0" algn="l">
                        <a:lnSpc>
                          <a:spcPct val="115000"/>
                        </a:lnSpc>
                        <a:spcAft>
                          <a:spcPts val="0"/>
                        </a:spcAft>
                      </a:pPr>
                      <a:r>
                        <a:rPr lang="tr-TR" sz="1400" b="1" dirty="0">
                          <a:latin typeface="Times New Roman"/>
                          <a:ea typeface="Calibri"/>
                          <a:cs typeface="Times New Roman"/>
                        </a:rPr>
                        <a:t>B.3 Öğrenme Kaynakları ve Akademik Destek Hizmetleri </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tc>
                  <a:txBody>
                    <a:bodyPr/>
                    <a:lstStyle/>
                    <a:p>
                      <a:pPr marL="0" indent="0" algn="l">
                        <a:lnSpc>
                          <a:spcPct val="115000"/>
                        </a:lnSpc>
                        <a:spcAft>
                          <a:spcPts val="0"/>
                        </a:spcAft>
                      </a:pPr>
                      <a:r>
                        <a:rPr lang="tr-TR" sz="1400" u="none" dirty="0">
                          <a:latin typeface="Times New Roman"/>
                          <a:ea typeface="Calibri"/>
                          <a:cs typeface="Calibri"/>
                        </a:rPr>
                        <a:t>B.3.1. Öğrenme ortam ve kaynakları</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B.3.2. Akademik destek hizmetleri</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B.3.3. Tesis ve altyapılar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B.3.4. Dezavantajlı gruplar</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B.3.5. Sosyal, kültürel, sportif faaliyetler</a:t>
                      </a:r>
                      <a:endParaRPr lang="tr-TR" sz="14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r h="800993">
                <a:tc>
                  <a:txBody>
                    <a:bodyPr/>
                    <a:lstStyle/>
                    <a:p>
                      <a:pPr marL="0" indent="0" algn="l">
                        <a:lnSpc>
                          <a:spcPct val="115000"/>
                        </a:lnSpc>
                        <a:spcAft>
                          <a:spcPts val="0"/>
                        </a:spcAft>
                      </a:pPr>
                      <a:r>
                        <a:rPr lang="tr-TR" sz="1400" b="1" dirty="0">
                          <a:latin typeface="Times New Roman"/>
                          <a:ea typeface="Calibri"/>
                          <a:cs typeface="Times New Roman"/>
                        </a:rPr>
                        <a:t>B.4 Öğretim Kadrosu </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indent="0" algn="l">
                        <a:lnSpc>
                          <a:spcPct val="115000"/>
                        </a:lnSpc>
                        <a:spcAft>
                          <a:spcPts val="0"/>
                        </a:spcAft>
                      </a:pPr>
                      <a:r>
                        <a:rPr lang="tr-TR" sz="1400" u="none" dirty="0">
                          <a:latin typeface="Times New Roman"/>
                          <a:ea typeface="Calibri"/>
                          <a:cs typeface="Calibri"/>
                        </a:rPr>
                        <a:t>B.4.1. Atama, yükseltme ve görevlendirme kriterleri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B.4.2. Öğretim yetkinlikleri ve gelişimi </a:t>
                      </a:r>
                      <a:endParaRPr lang="tr-TR" sz="1400" u="none" dirty="0">
                        <a:latin typeface="Times New Roman"/>
                        <a:ea typeface="Calibri"/>
                        <a:cs typeface="Times New Roman"/>
                      </a:endParaRPr>
                    </a:p>
                    <a:p>
                      <a:pPr marL="0" indent="0" algn="l">
                        <a:lnSpc>
                          <a:spcPct val="115000"/>
                        </a:lnSpc>
                        <a:spcAft>
                          <a:spcPts val="0"/>
                        </a:spcAft>
                      </a:pPr>
                      <a:r>
                        <a:rPr lang="tr-TR" sz="1400" u="none" dirty="0">
                          <a:latin typeface="Times New Roman"/>
                          <a:ea typeface="Calibri"/>
                          <a:cs typeface="Calibri"/>
                        </a:rPr>
                        <a:t>B.4.3. Eğitim faaliyetlerine yönelik teşvik ve ödüllendirme</a:t>
                      </a:r>
                      <a:endParaRPr lang="tr-TR" sz="14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217" y="173019"/>
            <a:ext cx="10515818" cy="497256"/>
          </a:xfrm>
        </p:spPr>
        <p:txBody>
          <a:bodyPr>
            <a:normAutofit fontScale="90000"/>
          </a:bodyPr>
          <a:lstStyle/>
          <a:p>
            <a:pPr algn="ctr"/>
            <a:r>
              <a:rPr lang="tr-TR" sz="3299" b="1" dirty="0">
                <a:solidFill>
                  <a:srgbClr val="FF0000"/>
                </a:solidFill>
                <a:latin typeface="+mn-lt"/>
              </a:rPr>
              <a:t>C. ARAŞTIRMA VE GELİŞTİRME</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013783980"/>
              </p:ext>
            </p:extLst>
          </p:nvPr>
        </p:nvGraphicFramePr>
        <p:xfrm>
          <a:off x="404261" y="866274"/>
          <a:ext cx="11444438" cy="5005137"/>
        </p:xfrm>
        <a:graphic>
          <a:graphicData uri="http://schemas.openxmlformats.org/drawingml/2006/table">
            <a:tbl>
              <a:tblPr firstRow="1" firstCol="1" bandRow="1">
                <a:tableStyleId>{BC89EF96-8CEA-46FF-86C4-4CE0E7609802}</a:tableStyleId>
              </a:tblPr>
              <a:tblGrid>
                <a:gridCol w="3361226">
                  <a:extLst>
                    <a:ext uri="{9D8B030D-6E8A-4147-A177-3AD203B41FA5}">
                      <a16:colId xmlns:a16="http://schemas.microsoft.com/office/drawing/2014/main" val="3787783705"/>
                    </a:ext>
                  </a:extLst>
                </a:gridCol>
                <a:gridCol w="8083212">
                  <a:extLst>
                    <a:ext uri="{9D8B030D-6E8A-4147-A177-3AD203B41FA5}">
                      <a16:colId xmlns:a16="http://schemas.microsoft.com/office/drawing/2014/main" val="3871416720"/>
                    </a:ext>
                  </a:extLst>
                </a:gridCol>
              </a:tblGrid>
              <a:tr h="522882">
                <a:tc>
                  <a:txBody>
                    <a:bodyPr/>
                    <a:lstStyle/>
                    <a:p>
                      <a:pPr algn="ctr">
                        <a:lnSpc>
                          <a:spcPct val="100000"/>
                        </a:lnSpc>
                        <a:spcAft>
                          <a:spcPts val="0"/>
                        </a:spcAft>
                      </a:pPr>
                      <a:r>
                        <a:rPr lang="tr-TR" sz="1800" dirty="0">
                          <a:effectLst/>
                        </a:rPr>
                        <a:t>ÖLÇÜT</a:t>
                      </a:r>
                      <a:endPar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ctr">
                        <a:lnSpc>
                          <a:spcPct val="100000"/>
                        </a:lnSpc>
                        <a:spcAft>
                          <a:spcPts val="0"/>
                        </a:spcAft>
                      </a:pPr>
                      <a:r>
                        <a:rPr lang="tr-TR" sz="1800">
                          <a:effectLst/>
                        </a:rPr>
                        <a:t>TANIM</a:t>
                      </a:r>
                      <a:endPar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565306596"/>
                  </a:ext>
                </a:extLst>
              </a:tr>
              <a:tr h="1872259">
                <a:tc>
                  <a:txBody>
                    <a:bodyPr/>
                    <a:lstStyle/>
                    <a:p>
                      <a:pPr>
                        <a:lnSpc>
                          <a:spcPct val="100000"/>
                        </a:lnSpc>
                        <a:spcAft>
                          <a:spcPts val="0"/>
                        </a:spcAft>
                      </a:pPr>
                      <a:r>
                        <a:rPr lang="tr-TR" sz="2400" dirty="0">
                          <a:solidFill>
                            <a:srgbClr val="FF0000"/>
                          </a:solidFill>
                          <a:effectLst/>
                        </a:rPr>
                        <a:t>C.1 Araştırma Süreçlerinin Yönetimi ve Araştırma Kaynakları </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2000" dirty="0">
                          <a:effectLst/>
                        </a:rPr>
                        <a:t>Kurum, araştırma faaliyetlerini stratejik planı çerçevesinde belirlenen akademik öncelikleri ile yerel, bölgesel ve ulusal kalkınma hedefleriyle uyumlu, değer üretebilen ve toplumsal faydaya dönüştürülebilen biçimde yönetmelidir. Bu faaliyetler için uygun fiziki altyapı ve mali kaynaklar oluşturmalı ve bunların etkin şekilde kullanımını sağlamalıdır. </a:t>
                      </a:r>
                      <a:endParaRPr lang="tr-T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417553411"/>
                  </a:ext>
                </a:extLst>
              </a:tr>
              <a:tr h="1115911">
                <a:tc>
                  <a:txBody>
                    <a:bodyPr/>
                    <a:lstStyle/>
                    <a:p>
                      <a:pPr>
                        <a:lnSpc>
                          <a:spcPct val="100000"/>
                        </a:lnSpc>
                        <a:spcAft>
                          <a:spcPts val="0"/>
                        </a:spcAft>
                      </a:pPr>
                      <a:r>
                        <a:rPr lang="tr-TR" sz="2400" dirty="0">
                          <a:solidFill>
                            <a:srgbClr val="FF0000"/>
                          </a:solidFill>
                          <a:effectLst/>
                        </a:rPr>
                        <a:t>C.2 Araştırma Yetkinliği, İş birlikleri ve Destekler </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2000" dirty="0">
                          <a:effectLst/>
                        </a:rPr>
                        <a:t>Kurum, öğretim elemanları ve araştırmacıların araştırma yetkinliğini sürdürmek ve iyileştirmek için olanaklar (eğitim, iş birlikleri, destekler vb.) sunmalıdır. </a:t>
                      </a:r>
                      <a:endParaRPr lang="tr-T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646755579"/>
                  </a:ext>
                </a:extLst>
              </a:tr>
              <a:tr h="1494085">
                <a:tc>
                  <a:txBody>
                    <a:bodyPr/>
                    <a:lstStyle/>
                    <a:p>
                      <a:pPr>
                        <a:lnSpc>
                          <a:spcPct val="100000"/>
                        </a:lnSpc>
                        <a:spcAft>
                          <a:spcPts val="0"/>
                        </a:spcAft>
                      </a:pPr>
                      <a:r>
                        <a:rPr lang="tr-TR" sz="2400" dirty="0">
                          <a:solidFill>
                            <a:srgbClr val="FF0000"/>
                          </a:solidFill>
                          <a:effectLst/>
                        </a:rPr>
                        <a:t>C.3 Araştırma Performansı </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2000" dirty="0">
                          <a:effectLst/>
                        </a:rPr>
                        <a:t>Kurum, araştırma faaliyetlerini verilere dayalı ve periyodik olarak ölçmeli, değerlendirmeli ve sonuçlarını yayımlamalıdır. Elde edilen bulgular, kurumun araştırma ve geliştirme performansının periyodik olarak gözden geçirilmesi ve sürekli iyileştirilmesi için kullanılmalıdır. </a:t>
                      </a:r>
                      <a:endParaRPr lang="tr-T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3293110615"/>
                  </a:ext>
                </a:extLst>
              </a:tr>
            </a:tbl>
          </a:graphicData>
        </a:graphic>
      </p:graphicFrame>
      <p:sp>
        <p:nvSpPr>
          <p:cNvPr id="3" name="Veri Yer Tutucusu 2"/>
          <p:cNvSpPr>
            <a:spLocks noGrp="1"/>
          </p:cNvSpPr>
          <p:nvPr>
            <p:ph type="dt" sz="half" idx="10"/>
          </p:nvPr>
        </p:nvSpPr>
        <p:spPr/>
        <p:txBody>
          <a:bodyPr/>
          <a:lstStyle/>
          <a:p>
            <a:fld id="{1D842222-8F3B-4A01-AEF1-15C5F040279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31</a:t>
            </a:fld>
            <a:endParaRPr lang="tr-TR"/>
          </a:p>
        </p:txBody>
      </p:sp>
    </p:spTree>
    <p:extLst>
      <p:ext uri="{BB962C8B-B14F-4D97-AF65-F5344CB8AC3E}">
        <p14:creationId xmlns:p14="http://schemas.microsoft.com/office/powerpoint/2010/main" val="14517124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FF0000"/>
                </a:solidFill>
              </a:rPr>
              <a:t>C. ARAŞTIRMA VE GELİŞTİRME</a:t>
            </a:r>
            <a:endParaRPr lang="tr-TR" dirty="0"/>
          </a:p>
        </p:txBody>
      </p:sp>
      <p:sp>
        <p:nvSpPr>
          <p:cNvPr id="4" name="3 Veri Yer Tutucusu"/>
          <p:cNvSpPr>
            <a:spLocks noGrp="1"/>
          </p:cNvSpPr>
          <p:nvPr>
            <p:ph type="dt" sz="half" idx="10"/>
          </p:nvPr>
        </p:nvSpPr>
        <p:spPr/>
        <p:txBody>
          <a:bodyPr/>
          <a:lstStyle/>
          <a:p>
            <a:fld id="{91E28794-CABA-4E7F-9DC2-CC91989FD676}" type="datetime1">
              <a:rPr lang="tr-TR" smtClean="0"/>
              <a:pPr/>
              <a:t>2.02.2022</a:t>
            </a:fld>
            <a:endParaRPr lang="tr-TR"/>
          </a:p>
        </p:txBody>
      </p:sp>
      <p:sp>
        <p:nvSpPr>
          <p:cNvPr id="5" name="4 Altbilgi Yer Tutucusu"/>
          <p:cNvSpPr>
            <a:spLocks noGrp="1"/>
          </p:cNvSpPr>
          <p:nvPr>
            <p:ph type="ftr" sz="quarter" idx="11"/>
          </p:nvPr>
        </p:nvSpPr>
        <p:spPr/>
        <p:txBody>
          <a:bodyPr/>
          <a:lstStyle/>
          <a:p>
            <a:r>
              <a:rPr lang="tr-TR"/>
              <a:t>TRÜ KALİTE KOORDİNATÖRLÜĞÜ</a:t>
            </a:r>
          </a:p>
        </p:txBody>
      </p:sp>
      <p:sp>
        <p:nvSpPr>
          <p:cNvPr id="6" name="5 Slayt Numarası Yer Tutucusu"/>
          <p:cNvSpPr>
            <a:spLocks noGrp="1"/>
          </p:cNvSpPr>
          <p:nvPr>
            <p:ph type="sldNum" sz="quarter" idx="12"/>
          </p:nvPr>
        </p:nvSpPr>
        <p:spPr/>
        <p:txBody>
          <a:bodyPr/>
          <a:lstStyle/>
          <a:p>
            <a:fld id="{DDCE7859-ABE5-4F86-9590-63E6FFC2B8A3}" type="slidenum">
              <a:rPr lang="tr-TR" smtClean="0"/>
              <a:pPr/>
              <a:t>32</a:t>
            </a:fld>
            <a:endParaRPr lang="tr-TR"/>
          </a:p>
        </p:txBody>
      </p:sp>
      <p:graphicFrame>
        <p:nvGraphicFramePr>
          <p:cNvPr id="7" name="6 Tablo"/>
          <p:cNvGraphicFramePr>
            <a:graphicFrameLocks noGrp="1"/>
          </p:cNvGraphicFramePr>
          <p:nvPr/>
        </p:nvGraphicFramePr>
        <p:xfrm>
          <a:off x="677333" y="1638215"/>
          <a:ext cx="10769599" cy="4075790"/>
        </p:xfrm>
        <a:graphic>
          <a:graphicData uri="http://schemas.openxmlformats.org/drawingml/2006/table">
            <a:tbl>
              <a:tblPr/>
              <a:tblGrid>
                <a:gridCol w="3715347">
                  <a:extLst>
                    <a:ext uri="{9D8B030D-6E8A-4147-A177-3AD203B41FA5}">
                      <a16:colId xmlns:a16="http://schemas.microsoft.com/office/drawing/2014/main" val="20000"/>
                    </a:ext>
                  </a:extLst>
                </a:gridCol>
                <a:gridCol w="7054252">
                  <a:extLst>
                    <a:ext uri="{9D8B030D-6E8A-4147-A177-3AD203B41FA5}">
                      <a16:colId xmlns:a16="http://schemas.microsoft.com/office/drawing/2014/main" val="20001"/>
                    </a:ext>
                  </a:extLst>
                </a:gridCol>
              </a:tblGrid>
              <a:tr h="371560">
                <a:tc>
                  <a:txBody>
                    <a:bodyPr/>
                    <a:lstStyle/>
                    <a:p>
                      <a:pPr indent="450215" algn="ctr">
                        <a:lnSpc>
                          <a:spcPct val="115000"/>
                        </a:lnSpc>
                        <a:spcAft>
                          <a:spcPts val="0"/>
                        </a:spcAft>
                      </a:pPr>
                      <a:r>
                        <a:rPr lang="tr-TR" sz="1400" b="1">
                          <a:latin typeface="Times New Roman"/>
                          <a:ea typeface="Calibri"/>
                          <a:cs typeface="Times New Roman"/>
                        </a:rPr>
                        <a:t>ALT ÖLÇÜTLER</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tc>
                  <a:txBody>
                    <a:bodyPr/>
                    <a:lstStyle/>
                    <a:p>
                      <a:pPr indent="450215" algn="ctr">
                        <a:lnSpc>
                          <a:spcPct val="115000"/>
                        </a:lnSpc>
                        <a:spcAft>
                          <a:spcPts val="0"/>
                        </a:spcAft>
                      </a:pPr>
                      <a:r>
                        <a:rPr lang="tr-TR" sz="1400" b="1" dirty="0">
                          <a:latin typeface="Times New Roman"/>
                          <a:ea typeface="Calibri"/>
                          <a:cs typeface="Times New Roman"/>
                        </a:rPr>
                        <a:t>ALT ÖLÇÜTLER</a:t>
                      </a:r>
                      <a:endParaRPr lang="tr-TR" sz="1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0"/>
                  </a:ext>
                </a:extLst>
              </a:tr>
              <a:tr h="1581170">
                <a:tc>
                  <a:txBody>
                    <a:bodyPr/>
                    <a:lstStyle/>
                    <a:p>
                      <a:pPr marL="0" indent="0" algn="l">
                        <a:lnSpc>
                          <a:spcPct val="115000"/>
                        </a:lnSpc>
                        <a:spcAft>
                          <a:spcPts val="0"/>
                        </a:spcAft>
                      </a:pPr>
                      <a:r>
                        <a:rPr lang="tr-TR" sz="2000" b="1" dirty="0">
                          <a:latin typeface="Times New Roman"/>
                          <a:ea typeface="Calibri"/>
                          <a:cs typeface="Times New Roman"/>
                        </a:rPr>
                        <a:t>C.1 Araştırma Süreçlerinin Yönetimi ve Araştırma Kaynakları </a:t>
                      </a:r>
                      <a:endParaRPr lang="tr-TR" sz="20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tc>
                  <a:txBody>
                    <a:bodyPr/>
                    <a:lstStyle/>
                    <a:p>
                      <a:pPr marL="0" indent="0" algn="l">
                        <a:lnSpc>
                          <a:spcPct val="115000"/>
                        </a:lnSpc>
                        <a:spcAft>
                          <a:spcPts val="0"/>
                        </a:spcAft>
                      </a:pPr>
                      <a:r>
                        <a:rPr lang="tr-TR" sz="2000" u="none" dirty="0">
                          <a:latin typeface="Times New Roman"/>
                          <a:ea typeface="Calibri"/>
                          <a:cs typeface="Calibri"/>
                        </a:rPr>
                        <a:t>C.1.1. Araştırma süreçlerinin yönetimi</a:t>
                      </a:r>
                      <a:endParaRPr lang="tr-TR" sz="2000" u="none" dirty="0">
                        <a:latin typeface="Times New Roman"/>
                        <a:ea typeface="Calibri"/>
                        <a:cs typeface="Times New Roman"/>
                      </a:endParaRPr>
                    </a:p>
                    <a:p>
                      <a:pPr marL="0" indent="0" algn="l">
                        <a:lnSpc>
                          <a:spcPct val="115000"/>
                        </a:lnSpc>
                        <a:spcAft>
                          <a:spcPts val="0"/>
                        </a:spcAft>
                      </a:pPr>
                      <a:r>
                        <a:rPr lang="tr-TR" sz="2000" u="none" dirty="0">
                          <a:latin typeface="Times New Roman"/>
                          <a:ea typeface="Calibri"/>
                          <a:cs typeface="Calibri"/>
                        </a:rPr>
                        <a:t>C.1.2. İç ve dış kaynaklar</a:t>
                      </a:r>
                      <a:endParaRPr lang="tr-TR" sz="2000" u="none" dirty="0">
                        <a:latin typeface="Times New Roman"/>
                        <a:ea typeface="Calibri"/>
                        <a:cs typeface="Times New Roman"/>
                      </a:endParaRPr>
                    </a:p>
                    <a:p>
                      <a:pPr marL="0" indent="0" algn="l">
                        <a:lnSpc>
                          <a:spcPct val="115000"/>
                        </a:lnSpc>
                        <a:spcAft>
                          <a:spcPts val="0"/>
                        </a:spcAft>
                      </a:pPr>
                      <a:r>
                        <a:rPr lang="tr-TR" sz="2000" u="none" dirty="0">
                          <a:latin typeface="Times New Roman"/>
                          <a:ea typeface="Calibri"/>
                          <a:cs typeface="Calibri"/>
                        </a:rPr>
                        <a:t>C.1.3. Doktora programları ve doktora sonrası imkanlar</a:t>
                      </a:r>
                      <a:endParaRPr lang="tr-TR" sz="20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extLst>
                  <a:ext uri="{0D108BD9-81ED-4DB2-BD59-A6C34878D82A}">
                    <a16:rowId xmlns:a16="http://schemas.microsoft.com/office/drawing/2014/main" val="10001"/>
                  </a:ext>
                </a:extLst>
              </a:tr>
              <a:tr h="1061530">
                <a:tc>
                  <a:txBody>
                    <a:bodyPr/>
                    <a:lstStyle/>
                    <a:p>
                      <a:pPr marL="0" indent="0" algn="l">
                        <a:lnSpc>
                          <a:spcPct val="115000"/>
                        </a:lnSpc>
                        <a:spcAft>
                          <a:spcPts val="0"/>
                        </a:spcAft>
                      </a:pPr>
                      <a:r>
                        <a:rPr lang="tr-TR" sz="2000" b="1" dirty="0">
                          <a:latin typeface="Times New Roman"/>
                          <a:ea typeface="Calibri"/>
                          <a:cs typeface="Times New Roman"/>
                        </a:rPr>
                        <a:t>C.2 Araştırma Yetkinliği, İş birlikleri ve Destekler </a:t>
                      </a:r>
                      <a:endParaRPr lang="tr-TR" sz="20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indent="0" algn="l">
                        <a:lnSpc>
                          <a:spcPct val="115000"/>
                        </a:lnSpc>
                        <a:spcAft>
                          <a:spcPts val="0"/>
                        </a:spcAft>
                      </a:pPr>
                      <a:r>
                        <a:rPr lang="tr-TR" sz="2000" u="none" dirty="0">
                          <a:latin typeface="Times New Roman"/>
                          <a:ea typeface="Calibri"/>
                          <a:cs typeface="Calibri"/>
                        </a:rPr>
                        <a:t>C.2.1. Araştırma yetkinlikleri ve gelişimi</a:t>
                      </a:r>
                      <a:endParaRPr lang="tr-TR" sz="2000" u="none" dirty="0">
                        <a:latin typeface="Times New Roman"/>
                        <a:ea typeface="Calibri"/>
                        <a:cs typeface="Times New Roman"/>
                      </a:endParaRPr>
                    </a:p>
                    <a:p>
                      <a:pPr marL="0" indent="0" algn="l">
                        <a:lnSpc>
                          <a:spcPct val="115000"/>
                        </a:lnSpc>
                        <a:spcAft>
                          <a:spcPts val="0"/>
                        </a:spcAft>
                      </a:pPr>
                      <a:r>
                        <a:rPr lang="tr-TR" sz="2000" u="none" dirty="0">
                          <a:latin typeface="Times New Roman"/>
                          <a:ea typeface="Calibri"/>
                          <a:cs typeface="Calibri"/>
                        </a:rPr>
                        <a:t>C.2.2. Ulusal ve uluslararası ortak programlar ve ortak araştırma birimleri</a:t>
                      </a:r>
                      <a:endParaRPr lang="tr-TR" sz="20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2"/>
                  </a:ext>
                </a:extLst>
              </a:tr>
              <a:tr h="1061530">
                <a:tc>
                  <a:txBody>
                    <a:bodyPr/>
                    <a:lstStyle/>
                    <a:p>
                      <a:pPr marL="0" indent="0" algn="l">
                        <a:lnSpc>
                          <a:spcPct val="115000"/>
                        </a:lnSpc>
                        <a:spcAft>
                          <a:spcPts val="0"/>
                        </a:spcAft>
                      </a:pPr>
                      <a:r>
                        <a:rPr lang="tr-TR" sz="2000" b="1" dirty="0">
                          <a:latin typeface="Times New Roman"/>
                          <a:ea typeface="Calibri"/>
                          <a:cs typeface="Times New Roman"/>
                        </a:rPr>
                        <a:t>C.3 Araştırma Performansı </a:t>
                      </a:r>
                      <a:endParaRPr lang="tr-TR" sz="20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tc>
                  <a:txBody>
                    <a:bodyPr/>
                    <a:lstStyle/>
                    <a:p>
                      <a:pPr marL="0" indent="0" algn="l">
                        <a:lnSpc>
                          <a:spcPct val="115000"/>
                        </a:lnSpc>
                        <a:spcAft>
                          <a:spcPts val="0"/>
                        </a:spcAft>
                      </a:pPr>
                      <a:r>
                        <a:rPr lang="tr-TR" sz="2000" u="none" dirty="0">
                          <a:latin typeface="Times New Roman"/>
                          <a:ea typeface="Calibri"/>
                          <a:cs typeface="Calibri"/>
                        </a:rPr>
                        <a:t>C.3.1. Araştırma performansının izlenmesi ve değerlendirilmesi</a:t>
                      </a:r>
                      <a:endParaRPr lang="tr-TR" sz="2000" u="none" dirty="0">
                        <a:latin typeface="Times New Roman"/>
                        <a:ea typeface="Calibri"/>
                        <a:cs typeface="Times New Roman"/>
                      </a:endParaRPr>
                    </a:p>
                    <a:p>
                      <a:pPr marL="0" indent="0" algn="l">
                        <a:lnSpc>
                          <a:spcPct val="115000"/>
                        </a:lnSpc>
                        <a:spcAft>
                          <a:spcPts val="0"/>
                        </a:spcAft>
                      </a:pPr>
                      <a:r>
                        <a:rPr lang="tr-TR" sz="2000" u="none" dirty="0">
                          <a:latin typeface="Times New Roman"/>
                          <a:ea typeface="Calibri"/>
                          <a:cs typeface="Calibri"/>
                        </a:rPr>
                        <a:t>C.3.2. Öğretim elemanı/araştırmacı performansının değerlendirilmesi</a:t>
                      </a:r>
                      <a:endParaRPr lang="tr-TR" sz="2000"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0339" y="96016"/>
            <a:ext cx="10515818" cy="569983"/>
          </a:xfrm>
        </p:spPr>
        <p:txBody>
          <a:bodyPr/>
          <a:lstStyle/>
          <a:p>
            <a:pPr algn="ctr"/>
            <a:r>
              <a:rPr lang="tr-TR" sz="2999" b="1" dirty="0">
                <a:solidFill>
                  <a:srgbClr val="FF0000"/>
                </a:solidFill>
                <a:latin typeface="+mn-lt"/>
              </a:rPr>
              <a:t>D. TOPLUMSAL KATKI </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28199915"/>
              </p:ext>
            </p:extLst>
          </p:nvPr>
        </p:nvGraphicFramePr>
        <p:xfrm>
          <a:off x="375385" y="808524"/>
          <a:ext cx="11531066" cy="4035784"/>
        </p:xfrm>
        <a:graphic>
          <a:graphicData uri="http://schemas.openxmlformats.org/drawingml/2006/table">
            <a:tbl>
              <a:tblPr firstRow="1" firstCol="1" bandRow="1">
                <a:tableStyleId>{BC89EF96-8CEA-46FF-86C4-4CE0E7609802}</a:tableStyleId>
              </a:tblPr>
              <a:tblGrid>
                <a:gridCol w="3438709">
                  <a:extLst>
                    <a:ext uri="{9D8B030D-6E8A-4147-A177-3AD203B41FA5}">
                      <a16:colId xmlns:a16="http://schemas.microsoft.com/office/drawing/2014/main" val="440869797"/>
                    </a:ext>
                  </a:extLst>
                </a:gridCol>
                <a:gridCol w="8092357">
                  <a:extLst>
                    <a:ext uri="{9D8B030D-6E8A-4147-A177-3AD203B41FA5}">
                      <a16:colId xmlns:a16="http://schemas.microsoft.com/office/drawing/2014/main" val="4247535324"/>
                    </a:ext>
                  </a:extLst>
                </a:gridCol>
              </a:tblGrid>
              <a:tr h="515451">
                <a:tc>
                  <a:txBody>
                    <a:bodyPr/>
                    <a:lstStyle/>
                    <a:p>
                      <a:pPr algn="ctr">
                        <a:lnSpc>
                          <a:spcPct val="100000"/>
                        </a:lnSpc>
                        <a:spcAft>
                          <a:spcPts val="0"/>
                        </a:spcAft>
                      </a:pPr>
                      <a:r>
                        <a:rPr lang="tr-TR" sz="2400" dirty="0">
                          <a:solidFill>
                            <a:srgbClr val="FF0000"/>
                          </a:solidFill>
                          <a:effectLst/>
                        </a:rPr>
                        <a:t>ÖLÇÜT</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gn="ctr">
                        <a:lnSpc>
                          <a:spcPct val="100000"/>
                        </a:lnSpc>
                        <a:spcAft>
                          <a:spcPts val="0"/>
                        </a:spcAft>
                      </a:pPr>
                      <a:r>
                        <a:rPr lang="tr-TR" sz="2400" dirty="0">
                          <a:solidFill>
                            <a:srgbClr val="FF0000"/>
                          </a:solidFill>
                          <a:effectLst/>
                        </a:rPr>
                        <a:t>TANIM</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4116396839"/>
                  </a:ext>
                </a:extLst>
              </a:tr>
              <a:tr h="2032991">
                <a:tc>
                  <a:txBody>
                    <a:bodyPr/>
                    <a:lstStyle/>
                    <a:p>
                      <a:pPr>
                        <a:lnSpc>
                          <a:spcPct val="100000"/>
                        </a:lnSpc>
                        <a:spcAft>
                          <a:spcPts val="0"/>
                        </a:spcAft>
                      </a:pPr>
                      <a:r>
                        <a:rPr lang="tr-TR" sz="2400" dirty="0">
                          <a:solidFill>
                            <a:srgbClr val="FF0000"/>
                          </a:solidFill>
                          <a:effectLst/>
                        </a:rPr>
                        <a:t>D.1 Toplumsal Katkı Süreçlerinin Yönetimi ve Toplumsal Katkı Kaynakları </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2400" dirty="0">
                          <a:effectLst/>
                        </a:rPr>
                        <a:t>Kurum, toplumsal katkı faaliyetlerini stratejik amaçları ve hedefleri doğrultusunda yönetmelidir. Bu faaliyetler için uygun fiziki altyapı ve mali kaynaklar oluşturmalı ve bunların etkin şekilde kullanımını sağlamalıdır. </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2676630642"/>
                  </a:ext>
                </a:extLst>
              </a:tr>
              <a:tr h="1487342">
                <a:tc>
                  <a:txBody>
                    <a:bodyPr/>
                    <a:lstStyle/>
                    <a:p>
                      <a:pPr>
                        <a:lnSpc>
                          <a:spcPct val="100000"/>
                        </a:lnSpc>
                        <a:spcAft>
                          <a:spcPts val="0"/>
                        </a:spcAft>
                      </a:pPr>
                      <a:r>
                        <a:rPr lang="tr-TR" sz="2400" dirty="0">
                          <a:solidFill>
                            <a:srgbClr val="FF0000"/>
                          </a:solidFill>
                          <a:effectLst/>
                        </a:rPr>
                        <a:t>D.2 Toplumsal Katkı Performansı </a:t>
                      </a:r>
                      <a:endParaRPr lang="tr-T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tc>
                  <a:txBody>
                    <a:bodyPr/>
                    <a:lstStyle/>
                    <a:p>
                      <a:pPr>
                        <a:lnSpc>
                          <a:spcPct val="100000"/>
                        </a:lnSpc>
                        <a:spcAft>
                          <a:spcPts val="0"/>
                        </a:spcAft>
                      </a:pPr>
                      <a:r>
                        <a:rPr lang="tr-TR" sz="2400" dirty="0">
                          <a:effectLst/>
                        </a:rPr>
                        <a:t>Kurum, toplumsal katkı stratejisi ve hedefleri doğrultusunda yürüttüğü faaliyetleri periyodik olarak izlemeli ve sürekli iyileştirmelidir. </a:t>
                      </a:r>
                      <a:endParaRPr lang="tr-T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4286" marR="34286" marT="0" marB="0" anchor="ctr"/>
                </a:tc>
                <a:extLst>
                  <a:ext uri="{0D108BD9-81ED-4DB2-BD59-A6C34878D82A}">
                    <a16:rowId xmlns:a16="http://schemas.microsoft.com/office/drawing/2014/main" val="1723003270"/>
                  </a:ext>
                </a:extLst>
              </a:tr>
            </a:tbl>
          </a:graphicData>
        </a:graphic>
      </p:graphicFrame>
      <p:sp>
        <p:nvSpPr>
          <p:cNvPr id="3" name="Veri Yer Tutucusu 2"/>
          <p:cNvSpPr>
            <a:spLocks noGrp="1"/>
          </p:cNvSpPr>
          <p:nvPr>
            <p:ph type="dt" sz="half" idx="10"/>
          </p:nvPr>
        </p:nvSpPr>
        <p:spPr/>
        <p:txBody>
          <a:bodyPr/>
          <a:lstStyle/>
          <a:p>
            <a:fld id="{C0D8567C-EBAF-482D-96FB-DD616A502EEB}"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33</a:t>
            </a:fld>
            <a:endParaRPr lang="tr-TR"/>
          </a:p>
        </p:txBody>
      </p:sp>
    </p:spTree>
    <p:extLst>
      <p:ext uri="{BB962C8B-B14F-4D97-AF65-F5344CB8AC3E}">
        <p14:creationId xmlns:p14="http://schemas.microsoft.com/office/powerpoint/2010/main" val="2674172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1261532" y="365126"/>
            <a:ext cx="10092267" cy="608542"/>
          </a:xfrm>
        </p:spPr>
        <p:txBody>
          <a:bodyPr>
            <a:normAutofit fontScale="90000"/>
          </a:bodyPr>
          <a:lstStyle/>
          <a:p>
            <a:pPr algn="ctr"/>
            <a:r>
              <a:rPr lang="tr-TR" b="1" dirty="0">
                <a:solidFill>
                  <a:srgbClr val="FF0000"/>
                </a:solidFill>
              </a:rPr>
              <a:t>D. TOPLUMSAL KATKI </a:t>
            </a:r>
            <a:endParaRPr lang="tr-TR" dirty="0"/>
          </a:p>
        </p:txBody>
      </p:sp>
      <p:sp>
        <p:nvSpPr>
          <p:cNvPr id="4" name="3 Veri Yer Tutucusu"/>
          <p:cNvSpPr>
            <a:spLocks noGrp="1"/>
          </p:cNvSpPr>
          <p:nvPr>
            <p:ph type="dt" sz="half" idx="10"/>
          </p:nvPr>
        </p:nvSpPr>
        <p:spPr/>
        <p:txBody>
          <a:bodyPr/>
          <a:lstStyle/>
          <a:p>
            <a:fld id="{91E28794-CABA-4E7F-9DC2-CC91989FD676}" type="datetime1">
              <a:rPr lang="tr-TR" smtClean="0"/>
              <a:pPr/>
              <a:t>2.02.2022</a:t>
            </a:fld>
            <a:endParaRPr lang="tr-TR"/>
          </a:p>
        </p:txBody>
      </p:sp>
      <p:sp>
        <p:nvSpPr>
          <p:cNvPr id="5" name="4 Altbilgi Yer Tutucusu"/>
          <p:cNvSpPr>
            <a:spLocks noGrp="1"/>
          </p:cNvSpPr>
          <p:nvPr>
            <p:ph type="ftr" sz="quarter" idx="11"/>
          </p:nvPr>
        </p:nvSpPr>
        <p:spPr/>
        <p:txBody>
          <a:bodyPr/>
          <a:lstStyle/>
          <a:p>
            <a:r>
              <a:rPr lang="tr-TR"/>
              <a:t>TRÜ KALİTE KOORDİNATÖRLÜĞÜ</a:t>
            </a:r>
          </a:p>
        </p:txBody>
      </p:sp>
      <p:sp>
        <p:nvSpPr>
          <p:cNvPr id="6" name="5 Slayt Numarası Yer Tutucusu"/>
          <p:cNvSpPr>
            <a:spLocks noGrp="1"/>
          </p:cNvSpPr>
          <p:nvPr>
            <p:ph type="sldNum" sz="quarter" idx="12"/>
          </p:nvPr>
        </p:nvSpPr>
        <p:spPr/>
        <p:txBody>
          <a:bodyPr/>
          <a:lstStyle/>
          <a:p>
            <a:fld id="{DDCE7859-ABE5-4F86-9590-63E6FFC2B8A3}" type="slidenum">
              <a:rPr lang="tr-TR" smtClean="0"/>
              <a:pPr/>
              <a:t>34</a:t>
            </a:fld>
            <a:endParaRPr lang="tr-TR"/>
          </a:p>
        </p:txBody>
      </p:sp>
      <p:graphicFrame>
        <p:nvGraphicFramePr>
          <p:cNvPr id="8" name="7 Tablo"/>
          <p:cNvGraphicFramePr>
            <a:graphicFrameLocks noGrp="1"/>
          </p:cNvGraphicFramePr>
          <p:nvPr/>
        </p:nvGraphicFramePr>
        <p:xfrm>
          <a:off x="499533" y="1405465"/>
          <a:ext cx="11397192" cy="3671360"/>
        </p:xfrm>
        <a:graphic>
          <a:graphicData uri="http://schemas.openxmlformats.org/drawingml/2006/table">
            <a:tbl>
              <a:tblPr/>
              <a:tblGrid>
                <a:gridCol w="4358273">
                  <a:extLst>
                    <a:ext uri="{9D8B030D-6E8A-4147-A177-3AD203B41FA5}">
                      <a16:colId xmlns:a16="http://schemas.microsoft.com/office/drawing/2014/main" val="20000"/>
                    </a:ext>
                  </a:extLst>
                </a:gridCol>
                <a:gridCol w="7038919">
                  <a:extLst>
                    <a:ext uri="{9D8B030D-6E8A-4147-A177-3AD203B41FA5}">
                      <a16:colId xmlns:a16="http://schemas.microsoft.com/office/drawing/2014/main" val="20001"/>
                    </a:ext>
                  </a:extLst>
                </a:gridCol>
              </a:tblGrid>
              <a:tr h="510012">
                <a:tc>
                  <a:txBody>
                    <a:bodyPr/>
                    <a:lstStyle/>
                    <a:p>
                      <a:pPr indent="450215" algn="ctr">
                        <a:lnSpc>
                          <a:spcPct val="115000"/>
                        </a:lnSpc>
                        <a:spcAft>
                          <a:spcPts val="0"/>
                        </a:spcAft>
                      </a:pPr>
                      <a:r>
                        <a:rPr lang="tr-TR" sz="2400" b="1" dirty="0">
                          <a:solidFill>
                            <a:srgbClr val="FF0000"/>
                          </a:solidFill>
                          <a:latin typeface="Times New Roman"/>
                          <a:ea typeface="Calibri"/>
                          <a:cs typeface="Times New Roman"/>
                        </a:rPr>
                        <a:t>ÖLÇÜT</a:t>
                      </a:r>
                      <a:endParaRPr lang="tr-TR" sz="2400" dirty="0">
                        <a:solidFill>
                          <a:srgbClr val="FF0000"/>
                        </a:solidFill>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tc>
                  <a:txBody>
                    <a:bodyPr/>
                    <a:lstStyle/>
                    <a:p>
                      <a:pPr indent="450215" algn="ctr">
                        <a:lnSpc>
                          <a:spcPct val="115000"/>
                        </a:lnSpc>
                        <a:spcAft>
                          <a:spcPts val="0"/>
                        </a:spcAft>
                      </a:pPr>
                      <a:r>
                        <a:rPr lang="tr-TR" sz="2400" b="1" dirty="0">
                          <a:solidFill>
                            <a:srgbClr val="FF0000"/>
                          </a:solidFill>
                          <a:latin typeface="Times New Roman"/>
                          <a:ea typeface="Calibri"/>
                          <a:cs typeface="Times New Roman"/>
                        </a:rPr>
                        <a:t>ALT ÖLÇÜTLER</a:t>
                      </a:r>
                      <a:endParaRPr lang="tr-TR" sz="2400" dirty="0">
                        <a:solidFill>
                          <a:srgbClr val="FF0000"/>
                        </a:solidFill>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28575"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0"/>
                  </a:ext>
                </a:extLst>
              </a:tr>
              <a:tr h="1925970">
                <a:tc>
                  <a:txBody>
                    <a:bodyPr/>
                    <a:lstStyle/>
                    <a:p>
                      <a:pPr marL="0" indent="0" algn="l">
                        <a:lnSpc>
                          <a:spcPct val="115000"/>
                        </a:lnSpc>
                        <a:spcAft>
                          <a:spcPts val="0"/>
                        </a:spcAft>
                      </a:pPr>
                      <a:r>
                        <a:rPr lang="tr-TR" sz="2400" b="1" dirty="0">
                          <a:latin typeface="Times New Roman"/>
                          <a:ea typeface="Calibri"/>
                          <a:cs typeface="Times New Roman"/>
                        </a:rPr>
                        <a:t>D.1. Toplumsal Katkı Süreçlerinin Yönetimi ve Toplumsal Katkı Kaynakları </a:t>
                      </a:r>
                      <a:endParaRPr lang="tr-TR" sz="2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tc>
                  <a:txBody>
                    <a:bodyPr/>
                    <a:lstStyle/>
                    <a:p>
                      <a:pPr marL="0" indent="0" algn="l">
                        <a:lnSpc>
                          <a:spcPct val="115000"/>
                        </a:lnSpc>
                        <a:spcAft>
                          <a:spcPts val="0"/>
                        </a:spcAft>
                      </a:pPr>
                      <a:r>
                        <a:rPr lang="tr-TR" sz="2400" b="1" u="none" dirty="0">
                          <a:latin typeface="Times New Roman"/>
                          <a:ea typeface="Calibri"/>
                          <a:cs typeface="Calibri"/>
                        </a:rPr>
                        <a:t>D.1.1. Toplumsal katkı süreçlerinin yönetimi</a:t>
                      </a:r>
                      <a:endParaRPr lang="tr-TR" sz="2400" b="1" u="none" dirty="0">
                        <a:latin typeface="Times New Roman"/>
                        <a:ea typeface="Calibri"/>
                        <a:cs typeface="Times New Roman"/>
                      </a:endParaRPr>
                    </a:p>
                    <a:p>
                      <a:pPr marL="0" indent="0" algn="l">
                        <a:lnSpc>
                          <a:spcPct val="115000"/>
                        </a:lnSpc>
                        <a:spcAft>
                          <a:spcPts val="0"/>
                        </a:spcAft>
                      </a:pPr>
                      <a:r>
                        <a:rPr lang="tr-TR" sz="2400" b="1" u="none" dirty="0">
                          <a:latin typeface="Times New Roman"/>
                          <a:ea typeface="Calibri"/>
                          <a:cs typeface="Calibri"/>
                        </a:rPr>
                        <a:t>D.1.2. Kaynaklar</a:t>
                      </a:r>
                      <a:endParaRPr lang="tr-TR" sz="2400" b="1"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28575"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EAEFF7"/>
                    </a:solidFill>
                  </a:tcPr>
                </a:tc>
                <a:extLst>
                  <a:ext uri="{0D108BD9-81ED-4DB2-BD59-A6C34878D82A}">
                    <a16:rowId xmlns:a16="http://schemas.microsoft.com/office/drawing/2014/main" val="10001"/>
                  </a:ext>
                </a:extLst>
              </a:tr>
              <a:tr h="1235378">
                <a:tc>
                  <a:txBody>
                    <a:bodyPr/>
                    <a:lstStyle/>
                    <a:p>
                      <a:pPr marL="0" indent="0" algn="l">
                        <a:lnSpc>
                          <a:spcPct val="115000"/>
                        </a:lnSpc>
                        <a:spcAft>
                          <a:spcPts val="0"/>
                        </a:spcAft>
                      </a:pPr>
                      <a:r>
                        <a:rPr lang="tr-TR" sz="2400" b="1" dirty="0">
                          <a:latin typeface="Times New Roman"/>
                          <a:ea typeface="Calibri"/>
                          <a:cs typeface="Times New Roman"/>
                        </a:rPr>
                        <a:t>D.2. Toplumsal Katkı Performansı </a:t>
                      </a:r>
                      <a:endParaRPr lang="tr-TR" sz="2400"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indent="0" algn="l">
                        <a:lnSpc>
                          <a:spcPct val="115000"/>
                        </a:lnSpc>
                        <a:spcAft>
                          <a:spcPts val="0"/>
                        </a:spcAft>
                      </a:pPr>
                      <a:r>
                        <a:rPr lang="tr-TR" sz="2400" b="1" u="none" dirty="0">
                          <a:latin typeface="Times New Roman"/>
                          <a:ea typeface="Calibri"/>
                          <a:cs typeface="Calibri"/>
                        </a:rPr>
                        <a:t>D.2.1.Toplumsal katkı performansının izlenmesi ve değerlendirilmesi</a:t>
                      </a:r>
                      <a:endParaRPr lang="tr-TR" sz="2400" b="1" u="none" dirty="0">
                        <a:latin typeface="Times New Roman"/>
                        <a:ea typeface="Calibri"/>
                        <a:cs typeface="Times New Roman"/>
                      </a:endParaRPr>
                    </a:p>
                  </a:txBody>
                  <a:tcPr marL="28569" marR="28569" marT="6878"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Akış Çizelgesi: Toplam Birleşimi 6"/>
          <p:cNvSpPr/>
          <p:nvPr/>
        </p:nvSpPr>
        <p:spPr>
          <a:xfrm flipV="1">
            <a:off x="8142973" y="6314172"/>
            <a:ext cx="404261" cy="346509"/>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584200" y="2634192"/>
            <a:ext cx="10515600" cy="1325563"/>
          </a:xfrm>
        </p:spPr>
        <p:txBody>
          <a:bodyPr/>
          <a:lstStyle/>
          <a:p>
            <a:pPr algn="ctr"/>
            <a:r>
              <a:rPr lang="tr-TR" b="1" dirty="0">
                <a:solidFill>
                  <a:srgbClr val="FF0000"/>
                </a:solidFill>
                <a:latin typeface="+mn-lt"/>
              </a:rPr>
              <a:t>ÖRNEK KANITLAR</a:t>
            </a:r>
          </a:p>
        </p:txBody>
      </p:sp>
      <p:sp>
        <p:nvSpPr>
          <p:cNvPr id="5" name="Veri Yer Tutucusu 4"/>
          <p:cNvSpPr>
            <a:spLocks noGrp="1"/>
          </p:cNvSpPr>
          <p:nvPr>
            <p:ph type="dt" sz="half" idx="10"/>
          </p:nvPr>
        </p:nvSpPr>
        <p:spPr/>
        <p:txBody>
          <a:bodyPr/>
          <a:lstStyle/>
          <a:p>
            <a:fld id="{A2C386FB-854A-4A9C-8C09-9436D9C9F88A}" type="datetime1">
              <a:rPr lang="tr-TR" smtClean="0"/>
              <a:pPr/>
              <a:t>2.02.2022</a:t>
            </a:fld>
            <a:endParaRPr lang="tr-TR"/>
          </a:p>
        </p:txBody>
      </p:sp>
      <p:sp>
        <p:nvSpPr>
          <p:cNvPr id="6" name="Altbilgi Yer Tutucusu 5"/>
          <p:cNvSpPr>
            <a:spLocks noGrp="1"/>
          </p:cNvSpPr>
          <p:nvPr>
            <p:ph type="ftr" sz="quarter" idx="11"/>
          </p:nvPr>
        </p:nvSpPr>
        <p:spPr/>
        <p:txBody>
          <a:bodyPr/>
          <a:lstStyle/>
          <a:p>
            <a:r>
              <a:rPr lang="tr-TR"/>
              <a:t>TRÜ KALİTE KOORDİNATÖRLÜĞÜ</a:t>
            </a:r>
          </a:p>
        </p:txBody>
      </p:sp>
      <p:sp>
        <p:nvSpPr>
          <p:cNvPr id="7" name="Slayt Numarası Yer Tutucusu 6"/>
          <p:cNvSpPr>
            <a:spLocks noGrp="1"/>
          </p:cNvSpPr>
          <p:nvPr>
            <p:ph type="sldNum" sz="quarter" idx="12"/>
          </p:nvPr>
        </p:nvSpPr>
        <p:spPr/>
        <p:txBody>
          <a:bodyPr/>
          <a:lstStyle/>
          <a:p>
            <a:fld id="{DDCE7859-ABE5-4F86-9590-63E6FFC2B8A3}" type="slidenum">
              <a:rPr lang="tr-TR" smtClean="0"/>
              <a:pPr/>
              <a:t>35</a:t>
            </a:fld>
            <a:endParaRPr lang="tr-TR"/>
          </a:p>
        </p:txBody>
      </p:sp>
    </p:spTree>
    <p:extLst>
      <p:ext uri="{BB962C8B-B14F-4D97-AF65-F5344CB8AC3E}">
        <p14:creationId xmlns:p14="http://schemas.microsoft.com/office/powerpoint/2010/main" val="3241680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63040" y="220747"/>
            <a:ext cx="9640502" cy="510773"/>
          </a:xfrm>
        </p:spPr>
        <p:txBody>
          <a:bodyPr>
            <a:normAutofit fontScale="90000"/>
          </a:bodyPr>
          <a:lstStyle/>
          <a:p>
            <a:r>
              <a:rPr lang="tr-T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 LİDERLİK, YÖNETİM ve KALİTE</a:t>
            </a:r>
            <a:endParaRPr lang="tr-TR" dirty="0"/>
          </a:p>
        </p:txBody>
      </p:sp>
      <p:sp>
        <p:nvSpPr>
          <p:cNvPr id="3" name="İçerik Yer Tutucusu 2"/>
          <p:cNvSpPr>
            <a:spLocks noGrp="1"/>
          </p:cNvSpPr>
          <p:nvPr>
            <p:ph idx="1"/>
          </p:nvPr>
        </p:nvSpPr>
        <p:spPr>
          <a:xfrm>
            <a:off x="510139" y="1068404"/>
            <a:ext cx="11473314" cy="5467150"/>
          </a:xfrm>
        </p:spPr>
        <p:txBody>
          <a:bodyPr>
            <a:normAutofit/>
          </a:bodyPr>
          <a:lstStyle/>
          <a:p>
            <a:pPr marL="0" indent="0">
              <a:lnSpc>
                <a:spcPct val="100000"/>
              </a:lnSpc>
              <a:spcBef>
                <a:spcPts val="0"/>
              </a:spcBef>
              <a:buNone/>
            </a:pPr>
            <a:r>
              <a:rPr lang="tr-TR" b="1" dirty="0">
                <a:solidFill>
                  <a:srgbClr val="0000CC"/>
                </a:solidFill>
              </a:rPr>
              <a:t>A.1. Liderlik ve Kalite</a:t>
            </a:r>
            <a:endParaRPr lang="tr-TR" dirty="0">
              <a:solidFill>
                <a:srgbClr val="0000CC"/>
              </a:solidFill>
            </a:endParaRPr>
          </a:p>
          <a:p>
            <a:pPr marL="0" indent="0">
              <a:lnSpc>
                <a:spcPct val="100000"/>
              </a:lnSpc>
              <a:spcBef>
                <a:spcPts val="0"/>
              </a:spcBef>
              <a:buNone/>
            </a:pPr>
            <a:r>
              <a:rPr lang="tr-TR" b="1" dirty="0">
                <a:solidFill>
                  <a:srgbClr val="0000CC"/>
                </a:solidFill>
              </a:rPr>
              <a:t>A.1.1. Yönetim modeli ve idari yapı</a:t>
            </a:r>
          </a:p>
          <a:p>
            <a:pPr marL="0" indent="0">
              <a:lnSpc>
                <a:spcPct val="100000"/>
              </a:lnSpc>
              <a:spcBef>
                <a:spcPts val="0"/>
              </a:spcBef>
              <a:buNone/>
            </a:pPr>
            <a:endParaRPr lang="tr-TR" dirty="0">
              <a:solidFill>
                <a:srgbClr val="0000CC"/>
              </a:solidFill>
            </a:endParaRPr>
          </a:p>
          <a:p>
            <a:pPr marL="514350" indent="-514350">
              <a:lnSpc>
                <a:spcPct val="100000"/>
              </a:lnSpc>
              <a:spcBef>
                <a:spcPts val="0"/>
              </a:spcBef>
              <a:buFont typeface="+mj-lt"/>
              <a:buAutoNum type="arabicPeriod"/>
            </a:pPr>
            <a:r>
              <a:rPr lang="tr-TR" dirty="0"/>
              <a:t>Yönetişim modeli ve organizasyon şeması</a:t>
            </a:r>
          </a:p>
          <a:p>
            <a:pPr marL="514350" indent="-514350">
              <a:lnSpc>
                <a:spcPct val="100000"/>
              </a:lnSpc>
              <a:spcBef>
                <a:spcPts val="0"/>
              </a:spcBef>
              <a:buFont typeface="+mj-lt"/>
              <a:buAutoNum type="arabicPeriod"/>
            </a:pPr>
            <a:r>
              <a:rPr lang="tr-TR" dirty="0"/>
              <a:t>Kurumun yönetim ve idari alanlarla ilgili politikasını ve stratejik amaçlarını uyguladığına dair uygulamalar/kanıtlar</a:t>
            </a:r>
          </a:p>
          <a:p>
            <a:pPr marL="514350" indent="-514350">
              <a:lnSpc>
                <a:spcPct val="100000"/>
              </a:lnSpc>
              <a:spcBef>
                <a:spcPts val="0"/>
              </a:spcBef>
              <a:buFont typeface="+mj-lt"/>
              <a:buAutoNum type="arabicPeriod"/>
            </a:pPr>
            <a:r>
              <a:rPr lang="tr-TR" dirty="0"/>
              <a:t>Yönetim ve organizasyonel yapılanma uygulamalarına ilişkin izleme ve iyileştirme kanıtları </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a:lnSpc>
                <a:spcPct val="100000"/>
              </a:lnSpc>
              <a:spcBef>
                <a:spcPts val="0"/>
              </a:spcBef>
            </a:pPr>
            <a:endParaRPr lang="tr-TR" dirty="0"/>
          </a:p>
        </p:txBody>
      </p:sp>
      <p:sp>
        <p:nvSpPr>
          <p:cNvPr id="4" name="Veri Yer Tutucusu 3"/>
          <p:cNvSpPr>
            <a:spLocks noGrp="1"/>
          </p:cNvSpPr>
          <p:nvPr>
            <p:ph type="dt" sz="half" idx="10"/>
          </p:nvPr>
        </p:nvSpPr>
        <p:spPr/>
        <p:txBody>
          <a:bodyPr/>
          <a:lstStyle/>
          <a:p>
            <a:fld id="{A51C5FDA-0F50-4B11-83BA-1DB726703C9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36</a:t>
            </a:fld>
            <a:endParaRPr lang="tr-TR"/>
          </a:p>
        </p:txBody>
      </p:sp>
    </p:spTree>
    <p:extLst>
      <p:ext uri="{BB962C8B-B14F-4D97-AF65-F5344CB8AC3E}">
        <p14:creationId xmlns:p14="http://schemas.microsoft.com/office/powerpoint/2010/main" val="29236632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9699" y="182246"/>
            <a:ext cx="10515600" cy="616652"/>
          </a:xfrm>
        </p:spPr>
        <p:txBody>
          <a:bodyPr>
            <a:normAutofit fontScale="90000"/>
          </a:bodyPr>
          <a:lstStyle/>
          <a:p>
            <a:pPr algn="ctr"/>
            <a:r>
              <a:rPr lang="tr-TR" b="1" dirty="0">
                <a:solidFill>
                  <a:srgbClr val="0000CC"/>
                </a:solidFill>
              </a:rPr>
              <a:t>A.1.2. Liderlik</a:t>
            </a:r>
            <a:endParaRPr lang="tr-TR" dirty="0">
              <a:solidFill>
                <a:srgbClr val="0000CC"/>
              </a:solidFill>
            </a:endParaRPr>
          </a:p>
        </p:txBody>
      </p:sp>
      <p:sp>
        <p:nvSpPr>
          <p:cNvPr id="3" name="İçerik Yer Tutucusu 2"/>
          <p:cNvSpPr>
            <a:spLocks noGrp="1"/>
          </p:cNvSpPr>
          <p:nvPr>
            <p:ph idx="1"/>
          </p:nvPr>
        </p:nvSpPr>
        <p:spPr>
          <a:xfrm>
            <a:off x="606391" y="1232034"/>
            <a:ext cx="11049803" cy="5409397"/>
          </a:xfrm>
        </p:spPr>
        <p:txBody>
          <a:bodyPr>
            <a:normAutofit/>
          </a:bodyPr>
          <a:lstStyle/>
          <a:p>
            <a:pPr marL="514350" indent="-514350">
              <a:lnSpc>
                <a:spcPct val="100000"/>
              </a:lnSpc>
              <a:spcBef>
                <a:spcPts val="0"/>
              </a:spcBef>
              <a:buFont typeface="+mj-lt"/>
              <a:buAutoNum type="arabicPeriod"/>
            </a:pPr>
            <a:r>
              <a:rPr lang="tr-TR" dirty="0"/>
              <a:t>Kalite güvencesi kültürünü geliştirmek üzere yapılan planlamalar ve uygulamalar</a:t>
            </a:r>
          </a:p>
          <a:p>
            <a:pPr marL="514350" indent="-514350">
              <a:lnSpc>
                <a:spcPct val="100000"/>
              </a:lnSpc>
              <a:spcBef>
                <a:spcPts val="0"/>
              </a:spcBef>
              <a:buFont typeface="+mj-lt"/>
              <a:buAutoNum type="arabicPeriod"/>
            </a:pPr>
            <a:r>
              <a:rPr lang="tr-TR" dirty="0"/>
              <a:t>Kurumun yöneticilerinin liderlik özelliklerini ve yetkinliklerini ölçmek ve izlemek için kullanılan yöntemler, elde edilen izleme sonuçları ve bağlı iyileştirmeler</a:t>
            </a:r>
          </a:p>
          <a:p>
            <a:pPr marL="514350" indent="-514350">
              <a:lnSpc>
                <a:spcPct val="100000"/>
              </a:lnSpc>
              <a:spcBef>
                <a:spcPts val="0"/>
              </a:spcBef>
              <a:buFont typeface="+mj-lt"/>
              <a:buAutoNum type="arabicPeriod"/>
            </a:pPr>
            <a:r>
              <a:rPr lang="tr-TR" dirty="0"/>
              <a:t>Kurumdaki kalite kültürünün gelişimini ölçmek ve izlemek için kullanılan yöntemler, elde edilen izleme sonuçları ve bağlı iyileştirmeler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5F282B73-DF7F-4A99-8728-FA5FAD35BDC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37</a:t>
            </a:fld>
            <a:endParaRPr lang="tr-TR"/>
          </a:p>
        </p:txBody>
      </p:sp>
    </p:spTree>
    <p:extLst>
      <p:ext uri="{BB962C8B-B14F-4D97-AF65-F5344CB8AC3E}">
        <p14:creationId xmlns:p14="http://schemas.microsoft.com/office/powerpoint/2010/main" val="15188973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8897" y="365125"/>
            <a:ext cx="10554903" cy="866909"/>
          </a:xfrm>
        </p:spPr>
        <p:txBody>
          <a:bodyPr/>
          <a:lstStyle/>
          <a:p>
            <a:pPr algn="ctr"/>
            <a:r>
              <a:rPr lang="tr-TR" b="1" dirty="0">
                <a:solidFill>
                  <a:srgbClr val="0000CC"/>
                </a:solidFill>
              </a:rPr>
              <a:t>A.1.3. Kurumsal dönüşüm kapasitesi</a:t>
            </a:r>
            <a:endParaRPr lang="tr-TR" dirty="0">
              <a:solidFill>
                <a:srgbClr val="0000CC"/>
              </a:solidFill>
            </a:endParaRPr>
          </a:p>
        </p:txBody>
      </p:sp>
      <p:sp>
        <p:nvSpPr>
          <p:cNvPr id="3" name="İçerik Yer Tutucusu 2"/>
          <p:cNvSpPr>
            <a:spLocks noGrp="1"/>
          </p:cNvSpPr>
          <p:nvPr>
            <p:ph idx="1"/>
          </p:nvPr>
        </p:nvSpPr>
        <p:spPr>
          <a:xfrm>
            <a:off x="500514" y="1289784"/>
            <a:ext cx="11280808" cy="5139891"/>
          </a:xfrm>
        </p:spPr>
        <p:txBody>
          <a:bodyPr>
            <a:normAutofit/>
          </a:bodyPr>
          <a:lstStyle/>
          <a:p>
            <a:pPr marL="514350" indent="-514350">
              <a:buFont typeface="+mj-lt"/>
              <a:buAutoNum type="arabicPeriod"/>
            </a:pPr>
            <a:r>
              <a:rPr lang="tr-TR" dirty="0"/>
              <a:t>Değişim yönetim modeli</a:t>
            </a:r>
          </a:p>
          <a:p>
            <a:pPr marL="514350" indent="-514350">
              <a:buFont typeface="+mj-lt"/>
              <a:buAutoNum type="arabicPeriod"/>
            </a:pPr>
            <a:r>
              <a:rPr lang="tr-TR" dirty="0"/>
              <a:t>Değişim planları, yol haritaları</a:t>
            </a:r>
          </a:p>
          <a:p>
            <a:pPr marL="514350" indent="-514350">
              <a:buFont typeface="+mj-lt"/>
              <a:buAutoNum type="arabicPeriod"/>
            </a:pPr>
            <a:r>
              <a:rPr lang="tr-TR" dirty="0"/>
              <a:t>Çevre analizi raporu</a:t>
            </a:r>
          </a:p>
          <a:p>
            <a:pPr marL="514350" indent="-514350">
              <a:buFont typeface="+mj-lt"/>
              <a:buAutoNum type="arabicPeriod"/>
            </a:pPr>
            <a:r>
              <a:rPr lang="tr-TR" dirty="0"/>
              <a:t>Gelecek senaryoları</a:t>
            </a:r>
          </a:p>
          <a:p>
            <a:pPr marL="514350" indent="-514350">
              <a:buFont typeface="+mj-lt"/>
              <a:buAutoNum type="arabicPeriod"/>
            </a:pPr>
            <a:r>
              <a:rPr lang="tr-TR" dirty="0"/>
              <a:t>Kıyaslama raporları</a:t>
            </a:r>
          </a:p>
          <a:p>
            <a:pPr marL="514350" indent="-514350">
              <a:buFont typeface="+mj-lt"/>
              <a:buAutoNum type="arabicPeriod"/>
            </a:pPr>
            <a:r>
              <a:rPr lang="tr-TR" dirty="0"/>
              <a:t>Yenilik yönetim sistemi</a:t>
            </a:r>
          </a:p>
          <a:p>
            <a:pPr marL="514350" indent="-514350">
              <a:buFont typeface="+mj-lt"/>
              <a:buAutoNum type="arabicPeriod"/>
            </a:pPr>
            <a:r>
              <a:rPr lang="tr-TR" dirty="0"/>
              <a:t>Değişim ekipleri belgeleri</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44893A35-156F-4B07-BB95-02DB86CE8549}"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38</a:t>
            </a:fld>
            <a:endParaRPr lang="tr-TR"/>
          </a:p>
        </p:txBody>
      </p:sp>
    </p:spTree>
    <p:extLst>
      <p:ext uri="{BB962C8B-B14F-4D97-AF65-F5344CB8AC3E}">
        <p14:creationId xmlns:p14="http://schemas.microsoft.com/office/powerpoint/2010/main" val="18535940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2900" y="163629"/>
            <a:ext cx="10400899" cy="866275"/>
          </a:xfrm>
        </p:spPr>
        <p:txBody>
          <a:bodyPr>
            <a:normAutofit/>
          </a:bodyPr>
          <a:lstStyle/>
          <a:p>
            <a:pPr algn="ctr"/>
            <a:r>
              <a:rPr lang="tr-TR" b="1" dirty="0">
                <a:solidFill>
                  <a:srgbClr val="0000CC"/>
                </a:solidFill>
              </a:rPr>
              <a:t>A.1.4. İç kalite güvencesi mekanizmaları</a:t>
            </a:r>
            <a:endParaRPr lang="tr-TR" dirty="0">
              <a:solidFill>
                <a:srgbClr val="0000CC"/>
              </a:solidFill>
            </a:endParaRPr>
          </a:p>
        </p:txBody>
      </p:sp>
      <p:sp>
        <p:nvSpPr>
          <p:cNvPr id="3" name="İçerik Yer Tutucusu 2"/>
          <p:cNvSpPr>
            <a:spLocks noGrp="1"/>
          </p:cNvSpPr>
          <p:nvPr>
            <p:ph idx="1"/>
          </p:nvPr>
        </p:nvSpPr>
        <p:spPr>
          <a:xfrm>
            <a:off x="365760" y="1164657"/>
            <a:ext cx="10988040" cy="5012306"/>
          </a:xfrm>
        </p:spPr>
        <p:txBody>
          <a:bodyPr>
            <a:normAutofit/>
          </a:bodyPr>
          <a:lstStyle/>
          <a:p>
            <a:pPr marL="514350" indent="-514350">
              <a:buFont typeface="+mj-lt"/>
              <a:buAutoNum type="arabicPeriod"/>
            </a:pPr>
            <a:r>
              <a:rPr lang="tr-TR" dirty="0"/>
              <a:t>Kalite güvencesi rehberi gibi tanımlı süreç belgeleri</a:t>
            </a:r>
          </a:p>
          <a:p>
            <a:pPr marL="514350" indent="-514350">
              <a:buFont typeface="+mj-lt"/>
              <a:buAutoNum type="arabicPeriod"/>
            </a:pPr>
            <a:r>
              <a:rPr lang="tr-TR" dirty="0"/>
              <a:t>İş akış şemaları, takvim, görev ve sorumluluklar ve paydaşların rollerini gösteren kanıtlar</a:t>
            </a:r>
          </a:p>
          <a:p>
            <a:pPr marL="514350" indent="-514350">
              <a:buFont typeface="+mj-lt"/>
              <a:buAutoNum type="arabicPeriod"/>
            </a:pPr>
            <a:r>
              <a:rPr lang="tr-TR" dirty="0"/>
              <a:t>Bilgi Yönetim Sistemi</a:t>
            </a:r>
          </a:p>
          <a:p>
            <a:pPr marL="514350" indent="-514350">
              <a:buFont typeface="+mj-lt"/>
              <a:buAutoNum type="arabicPeriod"/>
            </a:pPr>
            <a:r>
              <a:rPr lang="tr-TR" dirty="0"/>
              <a:t>Geri bildirim yöntemleri</a:t>
            </a:r>
          </a:p>
          <a:p>
            <a:pPr marL="514350" indent="-514350">
              <a:buFont typeface="+mj-lt"/>
              <a:buAutoNum type="arabicPeriod"/>
            </a:pPr>
            <a:r>
              <a:rPr lang="tr-TR" dirty="0"/>
              <a:t>Paydaş katılımına ilişkin belgeler</a:t>
            </a:r>
          </a:p>
          <a:p>
            <a:pPr marL="514350" indent="-514350">
              <a:buFont typeface="+mj-lt"/>
              <a:buAutoNum type="arabicPeriod"/>
            </a:pPr>
            <a:r>
              <a:rPr lang="tr-TR" dirty="0"/>
              <a:t>Yıllık izleme ve iyileştirme raporları</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A4886E5E-600F-4873-9C85-C23AB2430F91}"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39</a:t>
            </a:fld>
            <a:endParaRPr lang="tr-TR"/>
          </a:p>
        </p:txBody>
      </p:sp>
    </p:spTree>
    <p:extLst>
      <p:ext uri="{BB962C8B-B14F-4D97-AF65-F5344CB8AC3E}">
        <p14:creationId xmlns:p14="http://schemas.microsoft.com/office/powerpoint/2010/main" val="94799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6530" y="153370"/>
            <a:ext cx="10237269" cy="568526"/>
          </a:xfrm>
        </p:spPr>
        <p:txBody>
          <a:bodyPr>
            <a:normAutofit fontScale="90000"/>
          </a:bodyPr>
          <a:lstStyle/>
          <a:p>
            <a:pPr algn="ctr">
              <a:lnSpc>
                <a:spcPct val="120000"/>
              </a:lnSpc>
              <a:spcBef>
                <a:spcPts val="0"/>
              </a:spcBef>
            </a:pPr>
            <a:r>
              <a:rPr lang="tr-TR" b="1" dirty="0">
                <a:solidFill>
                  <a:srgbClr val="FF0000"/>
                </a:solidFill>
              </a:rPr>
              <a:t>İçerik</a:t>
            </a:r>
          </a:p>
        </p:txBody>
      </p:sp>
      <p:sp>
        <p:nvSpPr>
          <p:cNvPr id="3" name="İçerik Yer Tutucusu 2"/>
          <p:cNvSpPr>
            <a:spLocks noGrp="1"/>
          </p:cNvSpPr>
          <p:nvPr>
            <p:ph idx="1"/>
          </p:nvPr>
        </p:nvSpPr>
        <p:spPr>
          <a:xfrm>
            <a:off x="524933" y="863600"/>
            <a:ext cx="11353800" cy="5317068"/>
          </a:xfrm>
        </p:spPr>
        <p:txBody>
          <a:bodyPr>
            <a:normAutofit fontScale="77500" lnSpcReduction="20000"/>
          </a:bodyPr>
          <a:lstStyle/>
          <a:p>
            <a:pPr>
              <a:lnSpc>
                <a:spcPct val="120000"/>
              </a:lnSpc>
              <a:spcBef>
                <a:spcPts val="0"/>
              </a:spcBef>
            </a:pPr>
            <a:r>
              <a:rPr lang="tr-TR" dirty="0" err="1"/>
              <a:t>KİDR’de</a:t>
            </a:r>
            <a:r>
              <a:rPr lang="tr-TR" dirty="0"/>
              <a:t> yükseköğretim kurumunun </a:t>
            </a:r>
            <a:r>
              <a:rPr lang="tr-TR" b="1" dirty="0">
                <a:solidFill>
                  <a:srgbClr val="FF0000"/>
                </a:solidFill>
              </a:rPr>
              <a:t>iç kalite güvencesi sisteminin olgunluk düzeyi </a:t>
            </a:r>
            <a:r>
              <a:rPr lang="tr-TR" dirty="0"/>
              <a:t>irdelenmelidir. Bu kapsamda aşağıdaki soruların kanıta dayalı olarak yanıtlanması beklenmektedir:</a:t>
            </a:r>
          </a:p>
          <a:p>
            <a:pPr>
              <a:lnSpc>
                <a:spcPct val="120000"/>
              </a:lnSpc>
              <a:spcBef>
                <a:spcPts val="0"/>
              </a:spcBef>
            </a:pPr>
            <a:endParaRPr lang="tr-TR" dirty="0"/>
          </a:p>
          <a:p>
            <a:pPr marL="514350" lvl="0" indent="-514350">
              <a:lnSpc>
                <a:spcPct val="120000"/>
              </a:lnSpc>
              <a:spcBef>
                <a:spcPts val="0"/>
              </a:spcBef>
              <a:buFont typeface="+mj-lt"/>
              <a:buAutoNum type="arabicPeriod"/>
            </a:pPr>
            <a:r>
              <a:rPr lang="tr-TR" dirty="0">
                <a:solidFill>
                  <a:srgbClr val="0000CC"/>
                </a:solidFill>
              </a:rPr>
              <a:t>Kurumun değerleri, misyon ve hedefleriyle uyumlu olarak; kalite güvencesi sistemi, </a:t>
            </a:r>
            <a:r>
              <a:rPr lang="tr-TR" i="1" dirty="0">
                <a:solidFill>
                  <a:srgbClr val="FF0000"/>
                </a:solidFill>
              </a:rPr>
              <a:t>eğitim ve öğretim, araştırma ve geliştirme, toplumsal katkı ve yönetim </a:t>
            </a:r>
            <a:r>
              <a:rPr lang="tr-TR" dirty="0">
                <a:solidFill>
                  <a:srgbClr val="0000CC"/>
                </a:solidFill>
              </a:rPr>
              <a:t>sistemi süreçlerinde sahip olduğu kaynakları ve yetkinlikleri nasıl planladığı ve yönettiği, </a:t>
            </a:r>
            <a:endParaRPr lang="tr-TR" dirty="0">
              <a:solidFill>
                <a:srgbClr val="FF0000"/>
              </a:solidFill>
            </a:endParaRPr>
          </a:p>
          <a:p>
            <a:pPr marL="514350" lvl="0" indent="-514350">
              <a:lnSpc>
                <a:spcPct val="120000"/>
              </a:lnSpc>
              <a:spcBef>
                <a:spcPts val="0"/>
              </a:spcBef>
              <a:buFont typeface="+mj-lt"/>
              <a:buAutoNum type="arabicPeriod"/>
            </a:pPr>
            <a:r>
              <a:rPr lang="tr-TR" dirty="0">
                <a:solidFill>
                  <a:srgbClr val="FF0000"/>
                </a:solidFill>
              </a:rPr>
              <a:t>Kurumun genelinde ve süreçler bazında izleme ve iyileştirmelerin nasıl gerçekleştirildiği</a:t>
            </a:r>
            <a:r>
              <a:rPr lang="tr-TR" dirty="0">
                <a:solidFill>
                  <a:srgbClr val="0000CC"/>
                </a:solidFill>
              </a:rPr>
              <a:t>,</a:t>
            </a:r>
          </a:p>
          <a:p>
            <a:pPr marL="514350" lvl="0" indent="-514350">
              <a:lnSpc>
                <a:spcPct val="120000"/>
              </a:lnSpc>
              <a:spcBef>
                <a:spcPts val="0"/>
              </a:spcBef>
              <a:buFont typeface="+mj-lt"/>
              <a:buAutoNum type="arabicPeriod"/>
            </a:pPr>
            <a:r>
              <a:rPr lang="tr-TR" dirty="0">
                <a:solidFill>
                  <a:srgbClr val="0000CC"/>
                </a:solidFill>
              </a:rPr>
              <a:t>Planlama, uygulama, izleme ve iyileştirme süreçlerine paydaş katılımının ve kapsayıcılığın nasıl sağlandığı,</a:t>
            </a:r>
          </a:p>
          <a:p>
            <a:pPr marL="514350" lvl="0" indent="-514350">
              <a:lnSpc>
                <a:spcPct val="120000"/>
              </a:lnSpc>
              <a:spcBef>
                <a:spcPts val="0"/>
              </a:spcBef>
              <a:buFont typeface="+mj-lt"/>
              <a:buAutoNum type="arabicPeriod"/>
            </a:pPr>
            <a:r>
              <a:rPr lang="tr-TR" dirty="0">
                <a:solidFill>
                  <a:srgbClr val="FF0000"/>
                </a:solidFill>
              </a:rPr>
              <a:t>Kurumun iç kalite güvencesi sisteminde güçlü ve iyileşmeye açık alanların neler olduğu, </a:t>
            </a:r>
          </a:p>
          <a:p>
            <a:pPr marL="514350" lvl="0" indent="-514350">
              <a:lnSpc>
                <a:spcPct val="120000"/>
              </a:lnSpc>
              <a:spcBef>
                <a:spcPts val="0"/>
              </a:spcBef>
              <a:buFont typeface="+mj-lt"/>
              <a:buAutoNum type="arabicPeriod"/>
            </a:pPr>
            <a:r>
              <a:rPr lang="tr-TR" dirty="0">
                <a:solidFill>
                  <a:srgbClr val="0000CC"/>
                </a:solidFill>
              </a:rPr>
              <a:t>Gerçekleştirilemeyen iyileştirmelerin nedenleri,</a:t>
            </a:r>
          </a:p>
          <a:p>
            <a:pPr marL="514350" lvl="0" indent="-514350">
              <a:lnSpc>
                <a:spcPct val="120000"/>
              </a:lnSpc>
              <a:spcBef>
                <a:spcPts val="0"/>
              </a:spcBef>
              <a:buFont typeface="+mj-lt"/>
              <a:buAutoNum type="arabicPeriod"/>
            </a:pPr>
            <a:r>
              <a:rPr lang="tr-TR" dirty="0">
                <a:solidFill>
                  <a:srgbClr val="FF0000"/>
                </a:solidFill>
              </a:rPr>
              <a:t>Yükseköğretimin hızlı değişen gündemi kapsamında kurumun rekabet avantajını koruyabilmesi için kalite güvencesi sisteminde sürdürülebilirliği nasıl sağlayacağı.</a:t>
            </a:r>
          </a:p>
        </p:txBody>
      </p:sp>
      <p:sp>
        <p:nvSpPr>
          <p:cNvPr id="4" name="Veri Yer Tutucusu 3"/>
          <p:cNvSpPr>
            <a:spLocks noGrp="1"/>
          </p:cNvSpPr>
          <p:nvPr>
            <p:ph type="dt" sz="half" idx="10"/>
          </p:nvPr>
        </p:nvSpPr>
        <p:spPr/>
        <p:txBody>
          <a:bodyPr/>
          <a:lstStyle/>
          <a:p>
            <a:fld id="{8C0418F2-33C1-4A00-9744-26257F8F97A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a:t>
            </a:fld>
            <a:endParaRPr lang="tr-TR"/>
          </a:p>
        </p:txBody>
      </p:sp>
    </p:spTree>
    <p:extLst>
      <p:ext uri="{BB962C8B-B14F-4D97-AF65-F5344CB8AC3E}">
        <p14:creationId xmlns:p14="http://schemas.microsoft.com/office/powerpoint/2010/main" val="39240096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6"/>
            <a:ext cx="11174129" cy="607026"/>
          </a:xfrm>
        </p:spPr>
        <p:txBody>
          <a:bodyPr>
            <a:normAutofit/>
          </a:bodyPr>
          <a:lstStyle/>
          <a:p>
            <a:pPr algn="ctr"/>
            <a:r>
              <a:rPr lang="tr-TR" sz="3600" b="1" dirty="0">
                <a:solidFill>
                  <a:srgbClr val="0000CC"/>
                </a:solidFill>
              </a:rPr>
              <a:t>A.1.5. Kamuoyunu bilgilendirme ve hesap verebilirlik</a:t>
            </a:r>
            <a:endParaRPr lang="tr-TR" sz="3600" dirty="0">
              <a:solidFill>
                <a:srgbClr val="0000CC"/>
              </a:solidFill>
            </a:endParaRPr>
          </a:p>
        </p:txBody>
      </p:sp>
      <p:sp>
        <p:nvSpPr>
          <p:cNvPr id="3" name="İçerik Yer Tutucusu 2"/>
          <p:cNvSpPr>
            <a:spLocks noGrp="1"/>
          </p:cNvSpPr>
          <p:nvPr>
            <p:ph idx="1"/>
          </p:nvPr>
        </p:nvSpPr>
        <p:spPr>
          <a:xfrm>
            <a:off x="385011" y="1203158"/>
            <a:ext cx="11579192" cy="4860758"/>
          </a:xfrm>
        </p:spPr>
        <p:txBody>
          <a:bodyPr>
            <a:normAutofit/>
          </a:bodyPr>
          <a:lstStyle/>
          <a:p>
            <a:pPr marL="514350" indent="-514350">
              <a:buFont typeface="+mj-lt"/>
              <a:buAutoNum type="arabicPeriod"/>
            </a:pPr>
            <a:r>
              <a:rPr lang="tr-TR" dirty="0"/>
              <a:t>Kamuoyunu bilgilendirme ve hesap verebilirlik ile ilişkili olarak benimsenen ilke, kural ve yöntemler</a:t>
            </a:r>
          </a:p>
          <a:p>
            <a:pPr marL="514350" indent="-514350">
              <a:buFont typeface="+mj-lt"/>
              <a:buAutoNum type="arabicPeriod"/>
            </a:pPr>
            <a:r>
              <a:rPr lang="tr-TR" dirty="0"/>
              <a:t>Kamuoyunu bilgilendirme ve hesap verebilirliğe ilişkin uygulama örnekleri</a:t>
            </a:r>
          </a:p>
          <a:p>
            <a:pPr marL="514350" indent="-514350">
              <a:buFont typeface="+mj-lt"/>
              <a:buAutoNum type="arabicPeriod"/>
            </a:pPr>
            <a:r>
              <a:rPr lang="tr-TR" dirty="0"/>
              <a:t>İç ve dış paydaşların kamuoyunu bilgilendirme ve hesap verebilirlikle ilgili memnuniyeti ve geri bildirimleri</a:t>
            </a:r>
          </a:p>
          <a:p>
            <a:pPr marL="514350" indent="-514350">
              <a:buFont typeface="+mj-lt"/>
              <a:buAutoNum type="arabicPeriod"/>
            </a:pPr>
            <a:r>
              <a:rPr lang="tr-TR" dirty="0"/>
              <a:t>Kamuoyunu bilgilendirme ve hesap verebilirlik mekanizmalarına ilişkin izleme ve iyileştirme kanıtları</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8F727C2C-6B65-4A72-A902-4B03CC1A45BB}"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40</a:t>
            </a:fld>
            <a:endParaRPr lang="tr-TR"/>
          </a:p>
        </p:txBody>
      </p:sp>
    </p:spTree>
    <p:extLst>
      <p:ext uri="{BB962C8B-B14F-4D97-AF65-F5344CB8AC3E}">
        <p14:creationId xmlns:p14="http://schemas.microsoft.com/office/powerpoint/2010/main" val="36398828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7003"/>
            <a:ext cx="11077876" cy="1299410"/>
          </a:xfrm>
        </p:spPr>
        <p:txBody>
          <a:bodyPr>
            <a:normAutofit fontScale="90000"/>
          </a:bodyPr>
          <a:lstStyle/>
          <a:p>
            <a:pPr algn="ctr">
              <a:lnSpc>
                <a:spcPct val="100000"/>
              </a:lnSpc>
            </a:pPr>
            <a:r>
              <a:rPr lang="tr-TR" b="1"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A.2. Misyon ve Stratejik Amaçlar</a:t>
            </a:r>
            <a:br>
              <a:rPr lang="tr-TR" dirty="0">
                <a:solidFill>
                  <a:srgbClr val="0000CC"/>
                </a:solidFill>
                <a:latin typeface="Calibri" panose="020F0502020204030204" pitchFamily="34" charset="0"/>
                <a:ea typeface="Calibri" panose="020F0502020204030204" pitchFamily="34" charset="0"/>
                <a:cs typeface="Times New Roman" panose="02020603050405020304" pitchFamily="18" charset="0"/>
              </a:rPr>
            </a:br>
            <a:r>
              <a:rPr lang="tr-TR"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A.2.1. Misyon, vizyon ve politikalar</a:t>
            </a:r>
            <a:endParaRPr lang="tr-TR" sz="3600" dirty="0">
              <a:solidFill>
                <a:srgbClr val="FF0000"/>
              </a:solidFill>
            </a:endParaRPr>
          </a:p>
        </p:txBody>
      </p:sp>
      <p:sp>
        <p:nvSpPr>
          <p:cNvPr id="3" name="İçerik Yer Tutucusu 2"/>
          <p:cNvSpPr>
            <a:spLocks noGrp="1"/>
          </p:cNvSpPr>
          <p:nvPr>
            <p:ph idx="1"/>
          </p:nvPr>
        </p:nvSpPr>
        <p:spPr>
          <a:xfrm>
            <a:off x="548639" y="1578544"/>
            <a:ext cx="11097929" cy="4475748"/>
          </a:xfrm>
        </p:spPr>
        <p:txBody>
          <a:bodyPr>
            <a:normAutofit fontScale="92500" lnSpcReduction="20000"/>
          </a:bodyPr>
          <a:lstStyle/>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Misyon ve vizyon</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Politika belgeleri (Eğitim ve öğretim politika belgesi uzaktan eğitimi de içermelidir)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Politika belgelerinin ilgili paydaş katılımıyla hazırlandığını kanıtlayan belgeler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Politika belgelerinde bütüncül ilişkiyi gösteren ifadeler ve uygulama örnekleri (Eğitim programlarında araştırma vurgusu, araştırma süreçlerinde topluma hizmet vurgusu, uzaktan eğitim vurgusu)</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Politikaların izlendiğine ve değerlendirildiğine ilişkin kanıtlar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2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Standart uygulamalar ve mevzuatın yanı sıra; kurumun ihtiyaçları doğrultusunda geliştirdiği özgün yaklaşım ve uygulamalarına ilişkin kanıtlar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2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68CFBAC-B208-4706-A22D-A49D4E9141D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41</a:t>
            </a:fld>
            <a:endParaRPr lang="tr-TR"/>
          </a:p>
        </p:txBody>
      </p:sp>
    </p:spTree>
    <p:extLst>
      <p:ext uri="{BB962C8B-B14F-4D97-AF65-F5344CB8AC3E}">
        <p14:creationId xmlns:p14="http://schemas.microsoft.com/office/powerpoint/2010/main" val="1731689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2953" y="211122"/>
            <a:ext cx="10515600" cy="818782"/>
          </a:xfrm>
        </p:spPr>
        <p:txBody>
          <a:bodyPr/>
          <a:lstStyle/>
          <a:p>
            <a:pPr algn="ctr"/>
            <a:r>
              <a:rPr lang="tr-TR" b="1" dirty="0">
                <a:solidFill>
                  <a:srgbClr val="0000CC"/>
                </a:solidFill>
              </a:rPr>
              <a:t>A.2.2. Stratejik amaç ve hedefler</a:t>
            </a:r>
            <a:endParaRPr lang="tr-TR" dirty="0">
              <a:solidFill>
                <a:srgbClr val="0000CC"/>
              </a:solidFill>
            </a:endParaRPr>
          </a:p>
        </p:txBody>
      </p:sp>
      <p:sp>
        <p:nvSpPr>
          <p:cNvPr id="3" name="İçerik Yer Tutucusu 2"/>
          <p:cNvSpPr>
            <a:spLocks noGrp="1"/>
          </p:cNvSpPr>
          <p:nvPr>
            <p:ph idx="1"/>
          </p:nvPr>
        </p:nvSpPr>
        <p:spPr>
          <a:xfrm>
            <a:off x="606392" y="1232034"/>
            <a:ext cx="11174930" cy="5625966"/>
          </a:xfrm>
        </p:spPr>
        <p:txBody>
          <a:bodyPr>
            <a:normAutofit/>
          </a:bodyPr>
          <a:lstStyle/>
          <a:p>
            <a:pPr marL="514350" indent="-514350">
              <a:lnSpc>
                <a:spcPct val="100000"/>
              </a:lnSpc>
              <a:spcBef>
                <a:spcPts val="0"/>
              </a:spcBef>
              <a:buFont typeface="+mj-lt"/>
              <a:buAutoNum type="arabicPeriod"/>
            </a:pPr>
            <a:r>
              <a:rPr lang="tr-TR" dirty="0"/>
              <a:t>Stratejik plan ve geliştirilme süreci</a:t>
            </a:r>
          </a:p>
          <a:p>
            <a:pPr marL="514350" indent="-514350">
              <a:lnSpc>
                <a:spcPct val="100000"/>
              </a:lnSpc>
              <a:spcBef>
                <a:spcPts val="0"/>
              </a:spcBef>
              <a:buFont typeface="+mj-lt"/>
              <a:buAutoNum type="arabicPeriod"/>
            </a:pPr>
            <a:r>
              <a:rPr lang="tr-TR" dirty="0"/>
              <a:t>Performans raporları</a:t>
            </a:r>
          </a:p>
          <a:p>
            <a:pPr marL="514350" indent="-514350">
              <a:lnSpc>
                <a:spcPct val="100000"/>
              </a:lnSpc>
              <a:spcBef>
                <a:spcPts val="0"/>
              </a:spcBef>
              <a:buFont typeface="+mj-lt"/>
              <a:buAutoNum type="arabicPeriod"/>
            </a:pPr>
            <a:r>
              <a:rPr lang="tr-TR" dirty="0"/>
              <a:t>Kurumun stratejik planına planlama, uygulama, kontrol etme ve önlem alma aşamalarında iç ve dış paydaş katılımını gösteren kanıtlar</a:t>
            </a:r>
          </a:p>
          <a:p>
            <a:pPr marL="514350" indent="-514350">
              <a:lnSpc>
                <a:spcPct val="100000"/>
              </a:lnSpc>
              <a:spcBef>
                <a:spcPts val="0"/>
              </a:spcBef>
              <a:buFont typeface="+mj-lt"/>
              <a:buAutoNum type="arabicPeriod"/>
            </a:pPr>
            <a:r>
              <a:rPr lang="tr-TR" dirty="0"/>
              <a:t>Stratejik plan ve hedeflerin, Birleşmiş Milletler Sürdürülebilir Kalkınma </a:t>
            </a:r>
            <a:r>
              <a:rPr lang="tr-TR" dirty="0" err="1"/>
              <a:t>Amaçları’yla</a:t>
            </a:r>
            <a:r>
              <a:rPr lang="tr-TR" dirty="0"/>
              <a:t> uyumunu gösteren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C6619A1-1BB6-4516-A3B0-10573EC8A9C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42</a:t>
            </a:fld>
            <a:endParaRPr lang="tr-TR"/>
          </a:p>
        </p:txBody>
      </p:sp>
    </p:spTree>
    <p:extLst>
      <p:ext uri="{BB962C8B-B14F-4D97-AF65-F5344CB8AC3E}">
        <p14:creationId xmlns:p14="http://schemas.microsoft.com/office/powerpoint/2010/main" val="13052778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3276" y="365126"/>
            <a:ext cx="10410524" cy="799532"/>
          </a:xfrm>
        </p:spPr>
        <p:txBody>
          <a:bodyPr/>
          <a:lstStyle/>
          <a:p>
            <a:pPr algn="ctr"/>
            <a:r>
              <a:rPr lang="tr-TR" b="1" dirty="0">
                <a:solidFill>
                  <a:srgbClr val="0000CC"/>
                </a:solidFill>
              </a:rPr>
              <a:t>A.2.3. Performans yönetimi</a:t>
            </a:r>
            <a:endParaRPr lang="tr-TR" dirty="0">
              <a:solidFill>
                <a:srgbClr val="0000CC"/>
              </a:solidFill>
            </a:endParaRPr>
          </a:p>
        </p:txBody>
      </p:sp>
      <p:sp>
        <p:nvSpPr>
          <p:cNvPr id="3" name="İçerik Yer Tutucusu 2"/>
          <p:cNvSpPr>
            <a:spLocks noGrp="1"/>
          </p:cNvSpPr>
          <p:nvPr>
            <p:ph idx="1"/>
          </p:nvPr>
        </p:nvSpPr>
        <p:spPr>
          <a:xfrm>
            <a:off x="375385" y="1299410"/>
            <a:ext cx="11348186" cy="5313145"/>
          </a:xfrm>
        </p:spPr>
        <p:txBody>
          <a:bodyPr/>
          <a:lstStyle/>
          <a:p>
            <a:pPr marL="514350" indent="-514350">
              <a:lnSpc>
                <a:spcPct val="100000"/>
              </a:lnSpc>
              <a:spcBef>
                <a:spcPts val="0"/>
              </a:spcBef>
              <a:buFont typeface="+mj-lt"/>
              <a:buAutoNum type="arabicPeriod"/>
            </a:pPr>
            <a:r>
              <a:rPr lang="tr-TR" dirty="0"/>
              <a:t>Performans göstergeleri ve anahtar performans göstergeleri</a:t>
            </a:r>
          </a:p>
          <a:p>
            <a:pPr marL="514350" indent="-514350">
              <a:lnSpc>
                <a:spcPct val="100000"/>
              </a:lnSpc>
              <a:spcBef>
                <a:spcPts val="0"/>
              </a:spcBef>
              <a:buFont typeface="+mj-lt"/>
              <a:buAutoNum type="arabicPeriod"/>
            </a:pPr>
            <a:r>
              <a:rPr lang="tr-TR" dirty="0"/>
              <a:t>Performans yönetiminde kullanılan mekanizmalar</a:t>
            </a:r>
          </a:p>
          <a:p>
            <a:pPr marL="514350" indent="-514350">
              <a:lnSpc>
                <a:spcPct val="100000"/>
              </a:lnSpc>
              <a:spcBef>
                <a:spcPts val="0"/>
              </a:spcBef>
              <a:buFont typeface="+mj-lt"/>
              <a:buAutoNum type="arabicPeriod"/>
            </a:pPr>
            <a:r>
              <a:rPr lang="tr-TR" dirty="0"/>
              <a:t>Performans programı raporu</a:t>
            </a:r>
          </a:p>
          <a:p>
            <a:pPr marL="514350" indent="-514350">
              <a:lnSpc>
                <a:spcPct val="100000"/>
              </a:lnSpc>
              <a:spcBef>
                <a:spcPts val="0"/>
              </a:spcBef>
              <a:buFont typeface="+mj-lt"/>
              <a:buAutoNum type="arabicPeriod"/>
            </a:pPr>
            <a:r>
              <a:rPr lang="tr-TR" dirty="0"/>
              <a:t>Performans yönetimi mekanizmalarının iyileştirildiğine dair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67B6E712-DD0D-4558-8046-E1381278410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43</a:t>
            </a:fld>
            <a:endParaRPr lang="tr-TR"/>
          </a:p>
        </p:txBody>
      </p:sp>
    </p:spTree>
    <p:extLst>
      <p:ext uri="{BB962C8B-B14F-4D97-AF65-F5344CB8AC3E}">
        <p14:creationId xmlns:p14="http://schemas.microsoft.com/office/powerpoint/2010/main" val="40034862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9154" y="365126"/>
            <a:ext cx="10304646" cy="876534"/>
          </a:xfrm>
        </p:spPr>
        <p:txBody>
          <a:bodyPr/>
          <a:lstStyle/>
          <a:p>
            <a:pPr algn="ctr"/>
            <a:r>
              <a:rPr lang="tr-TR" b="1" dirty="0">
                <a:solidFill>
                  <a:srgbClr val="0000CC"/>
                </a:solidFill>
              </a:rPr>
              <a:t>A.3. Yönetim Sistemleri</a:t>
            </a:r>
            <a:endParaRPr lang="tr-TR" dirty="0">
              <a:solidFill>
                <a:srgbClr val="0000CC"/>
              </a:solidFill>
            </a:endParaRPr>
          </a:p>
        </p:txBody>
      </p:sp>
      <p:sp>
        <p:nvSpPr>
          <p:cNvPr id="3" name="İçerik Yer Tutucusu 2"/>
          <p:cNvSpPr>
            <a:spLocks noGrp="1"/>
          </p:cNvSpPr>
          <p:nvPr>
            <p:ph idx="1"/>
          </p:nvPr>
        </p:nvSpPr>
        <p:spPr>
          <a:xfrm>
            <a:off x="625641" y="1463040"/>
            <a:ext cx="11348185" cy="4331369"/>
          </a:xfrm>
        </p:spPr>
        <p:txBody>
          <a:bodyPr/>
          <a:lstStyle/>
          <a:p>
            <a:pPr marL="514350" indent="-514350">
              <a:lnSpc>
                <a:spcPct val="100000"/>
              </a:lnSpc>
              <a:spcBef>
                <a:spcPts val="0"/>
              </a:spcBef>
              <a:buFont typeface="+mj-lt"/>
              <a:buAutoNum type="arabicPeriod"/>
            </a:pPr>
            <a:r>
              <a:rPr lang="tr-TR" dirty="0"/>
              <a:t>Bilgi Yönetim Sistemi ve bu sistemin fonksiyonları</a:t>
            </a:r>
          </a:p>
          <a:p>
            <a:pPr marL="514350" indent="-514350">
              <a:lnSpc>
                <a:spcPct val="100000"/>
              </a:lnSpc>
              <a:spcBef>
                <a:spcPts val="0"/>
              </a:spcBef>
              <a:buFont typeface="+mj-lt"/>
              <a:buAutoNum type="arabicPeriod"/>
            </a:pPr>
            <a:r>
              <a:rPr lang="tr-TR" dirty="0"/>
              <a:t>Bilginin elde edilmesi, kayıt edilmesi, güncellenmesi, işlenmesi, değerlendirilmesi ve paylaşılmasına ilişkin tanımlı süreçler</a:t>
            </a:r>
          </a:p>
          <a:p>
            <a:pPr marL="514350" indent="-514350">
              <a:lnSpc>
                <a:spcPct val="100000"/>
              </a:lnSpc>
              <a:spcBef>
                <a:spcPts val="0"/>
              </a:spcBef>
              <a:buFont typeface="+mj-lt"/>
              <a:buAutoNum type="arabicPeriod"/>
            </a:pPr>
            <a:r>
              <a:rPr lang="tr-TR" dirty="0"/>
              <a:t>Bilgi Yönetim Sistemi’nin izlenmesi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08CF3A15-31A1-4A7D-B76B-0D6AA1ECA157}"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44</a:t>
            </a:fld>
            <a:endParaRPr lang="tr-TR"/>
          </a:p>
        </p:txBody>
      </p:sp>
    </p:spTree>
    <p:extLst>
      <p:ext uri="{BB962C8B-B14F-4D97-AF65-F5344CB8AC3E}">
        <p14:creationId xmlns:p14="http://schemas.microsoft.com/office/powerpoint/2010/main" val="1435894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3906" y="365126"/>
            <a:ext cx="10169893" cy="828408"/>
          </a:xfrm>
        </p:spPr>
        <p:txBody>
          <a:bodyPr/>
          <a:lstStyle/>
          <a:p>
            <a:pPr algn="ctr"/>
            <a:r>
              <a:rPr lang="tr-TR" b="1" dirty="0">
                <a:solidFill>
                  <a:srgbClr val="0000CC"/>
                </a:solidFill>
              </a:rPr>
              <a:t>A.3.2. İnsan kaynakları yönetimi</a:t>
            </a:r>
            <a:endParaRPr lang="tr-TR" dirty="0">
              <a:solidFill>
                <a:srgbClr val="0000CC"/>
              </a:solidFill>
            </a:endParaRPr>
          </a:p>
        </p:txBody>
      </p:sp>
      <p:sp>
        <p:nvSpPr>
          <p:cNvPr id="3" name="İçerik Yer Tutucusu 2"/>
          <p:cNvSpPr>
            <a:spLocks noGrp="1"/>
          </p:cNvSpPr>
          <p:nvPr>
            <p:ph idx="1"/>
          </p:nvPr>
        </p:nvSpPr>
        <p:spPr>
          <a:xfrm>
            <a:off x="587141" y="1395664"/>
            <a:ext cx="11194181" cy="5130264"/>
          </a:xfrm>
        </p:spPr>
        <p:txBody>
          <a:bodyPr>
            <a:normAutofit/>
          </a:bodyPr>
          <a:lstStyle/>
          <a:p>
            <a:pPr marL="514350" indent="-514350">
              <a:buFont typeface="+mj-lt"/>
              <a:buAutoNum type="arabicPeriod"/>
            </a:pPr>
            <a:r>
              <a:rPr lang="tr-TR" dirty="0"/>
              <a:t>İnsan kaynakları politikası ve hedefleri ve bunlara ilişkin uygulamalar (Yetkinlik, işe alınma, hizmet içi eğitim, teşvik ve ödüllendirme vb.)</a:t>
            </a:r>
          </a:p>
          <a:p>
            <a:pPr marL="514350" indent="-514350">
              <a:buFont typeface="+mj-lt"/>
              <a:buAutoNum type="arabicPeriod"/>
            </a:pPr>
            <a:r>
              <a:rPr lang="tr-TR" dirty="0"/>
              <a:t>Çalışan (akademik ve idari) memnuniyeti anketleri, uygulama sistematiği ve anket sonuçları</a:t>
            </a:r>
          </a:p>
          <a:p>
            <a:pPr marL="514350" indent="-514350">
              <a:buFont typeface="+mj-lt"/>
              <a:buAutoNum type="arabicPeriod"/>
            </a:pPr>
            <a:r>
              <a:rPr lang="tr-TR" dirty="0"/>
              <a:t>İnsan kaynakları yönetimi uygulamalarına ilişkin izleme ve iyileştirme kanıtları</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7AA2E1B2-BA07-4C1B-A6A3-79E4D50ABA1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45</a:t>
            </a:fld>
            <a:endParaRPr lang="tr-TR"/>
          </a:p>
        </p:txBody>
      </p:sp>
    </p:spTree>
    <p:extLst>
      <p:ext uri="{BB962C8B-B14F-4D97-AF65-F5344CB8AC3E}">
        <p14:creationId xmlns:p14="http://schemas.microsoft.com/office/powerpoint/2010/main" val="36027652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2784" y="67377"/>
            <a:ext cx="10141016" cy="885525"/>
          </a:xfrm>
        </p:spPr>
        <p:txBody>
          <a:bodyPr>
            <a:normAutofit/>
          </a:bodyPr>
          <a:lstStyle/>
          <a:p>
            <a:pPr algn="ctr"/>
            <a:r>
              <a:rPr lang="tr-TR" b="1" dirty="0">
                <a:solidFill>
                  <a:srgbClr val="0000CC"/>
                </a:solidFill>
              </a:rPr>
              <a:t>A.3.3. Finansal yönetim</a:t>
            </a:r>
            <a:endParaRPr lang="tr-TR" dirty="0">
              <a:solidFill>
                <a:srgbClr val="0000CC"/>
              </a:solidFill>
            </a:endParaRPr>
          </a:p>
        </p:txBody>
      </p:sp>
      <p:sp>
        <p:nvSpPr>
          <p:cNvPr id="3" name="İçerik Yer Tutucusu 2"/>
          <p:cNvSpPr>
            <a:spLocks noGrp="1"/>
          </p:cNvSpPr>
          <p:nvPr>
            <p:ph idx="1"/>
          </p:nvPr>
        </p:nvSpPr>
        <p:spPr>
          <a:xfrm>
            <a:off x="760396" y="1135781"/>
            <a:ext cx="11069052" cy="5082139"/>
          </a:xfrm>
        </p:spPr>
        <p:txBody>
          <a:bodyPr>
            <a:normAutofit/>
          </a:bodyPr>
          <a:lstStyle/>
          <a:p>
            <a:pPr marL="514350" indent="-514350">
              <a:buFont typeface="+mj-lt"/>
              <a:buAutoNum type="arabicPeriod"/>
            </a:pPr>
            <a:r>
              <a:rPr lang="tr-TR" dirty="0"/>
              <a:t>Finansal kaynakların yönetimine ilişkin tanımlı süreçler ve uygulamalar (Kaynak dağılımı, kaynakların etkin ve verimli kullanılması, kaynak çeşitliliği)</a:t>
            </a:r>
          </a:p>
          <a:p>
            <a:pPr marL="514350" indent="-514350">
              <a:buFont typeface="+mj-lt"/>
              <a:buAutoNum type="arabicPeriod"/>
            </a:pPr>
            <a:r>
              <a:rPr lang="tr-TR" dirty="0"/>
              <a:t>Finansal kaynakların planlama, kullanım ve izleme uygulamalarının kurumun stratejik planı ile uyumu</a:t>
            </a:r>
          </a:p>
          <a:p>
            <a:pPr marL="514350" indent="-514350">
              <a:buFont typeface="+mj-lt"/>
              <a:buAutoNum type="arabicPeriod"/>
            </a:pPr>
            <a:r>
              <a:rPr lang="tr-TR" dirty="0"/>
              <a:t>Finansal kaynakların yönetimi süreçlerine ilişkin izleme ve iyileştirme kanıtları</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61FD0EA7-F056-4E95-B799-65746F34C4E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46</a:t>
            </a:fld>
            <a:endParaRPr lang="tr-TR"/>
          </a:p>
        </p:txBody>
      </p:sp>
    </p:spTree>
    <p:extLst>
      <p:ext uri="{BB962C8B-B14F-4D97-AF65-F5344CB8AC3E}">
        <p14:creationId xmlns:p14="http://schemas.microsoft.com/office/powerpoint/2010/main" val="15674930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6530" y="143745"/>
            <a:ext cx="10266145" cy="895784"/>
          </a:xfrm>
        </p:spPr>
        <p:txBody>
          <a:bodyPr/>
          <a:lstStyle/>
          <a:p>
            <a:pPr algn="ctr"/>
            <a:r>
              <a:rPr lang="tr-TR" b="1" dirty="0">
                <a:solidFill>
                  <a:srgbClr val="0000CC"/>
                </a:solidFill>
              </a:rPr>
              <a:t>A.3.4. Süreç yönetimi</a:t>
            </a:r>
            <a:endParaRPr lang="tr-TR" dirty="0">
              <a:solidFill>
                <a:srgbClr val="0000CC"/>
              </a:solidFill>
            </a:endParaRPr>
          </a:p>
        </p:txBody>
      </p:sp>
      <p:sp>
        <p:nvSpPr>
          <p:cNvPr id="3" name="İçerik Yer Tutucusu 2"/>
          <p:cNvSpPr>
            <a:spLocks noGrp="1"/>
          </p:cNvSpPr>
          <p:nvPr>
            <p:ph idx="1"/>
          </p:nvPr>
        </p:nvSpPr>
        <p:spPr>
          <a:xfrm>
            <a:off x="365760" y="1318662"/>
            <a:ext cx="11386686" cy="4858302"/>
          </a:xfrm>
        </p:spPr>
        <p:txBody>
          <a:bodyPr>
            <a:normAutofit/>
          </a:bodyPr>
          <a:lstStyle/>
          <a:p>
            <a:pPr marL="514350" indent="-514350">
              <a:buFont typeface="+mj-lt"/>
              <a:buAutoNum type="arabicPeriod"/>
            </a:pPr>
            <a:r>
              <a:rPr lang="tr-TR" dirty="0"/>
              <a:t>Süreç Yönetimi El Kitabı</a:t>
            </a:r>
          </a:p>
          <a:p>
            <a:pPr marL="514350" indent="-514350">
              <a:buFont typeface="+mj-lt"/>
              <a:buAutoNum type="arabicPeriod"/>
            </a:pPr>
            <a:r>
              <a:rPr lang="tr-TR" dirty="0"/>
              <a:t>Süreç yönetimi modeli ve uygulamaları, ilgili sistemler, yönetim mekanizmaları (Uzaktan eğitim dahil)</a:t>
            </a:r>
          </a:p>
          <a:p>
            <a:pPr marL="514350" indent="-514350">
              <a:buFont typeface="+mj-lt"/>
              <a:buAutoNum type="arabicPeriod"/>
            </a:pPr>
            <a:r>
              <a:rPr lang="tr-TR" dirty="0"/>
              <a:t>Paydaş katılımına ilişkin kanıtlar</a:t>
            </a:r>
          </a:p>
          <a:p>
            <a:pPr marL="514350" indent="-514350">
              <a:buFont typeface="+mj-lt"/>
              <a:buAutoNum type="arabicPeriod"/>
            </a:pPr>
            <a:r>
              <a:rPr lang="tr-TR" dirty="0"/>
              <a:t>Süreç yönetim mekanizmalarının izlenmesi ve iyileştirilmesine ilişkin kanıtlar</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980FEFEB-5B8B-4715-9DAD-AB058355D9B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47</a:t>
            </a:fld>
            <a:endParaRPr lang="tr-TR"/>
          </a:p>
        </p:txBody>
      </p:sp>
    </p:spTree>
    <p:extLst>
      <p:ext uri="{BB962C8B-B14F-4D97-AF65-F5344CB8AC3E}">
        <p14:creationId xmlns:p14="http://schemas.microsoft.com/office/powerpoint/2010/main" val="39650271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77003"/>
            <a:ext cx="10256520" cy="1126156"/>
          </a:xfrm>
        </p:spPr>
        <p:txBody>
          <a:bodyPr>
            <a:normAutofit fontScale="90000"/>
          </a:bodyPr>
          <a:lstStyle/>
          <a:p>
            <a:pPr algn="ctr">
              <a:lnSpc>
                <a:spcPct val="100000"/>
              </a:lnSpc>
            </a:pPr>
            <a:r>
              <a:rPr lang="tr-TR" b="1" dirty="0">
                <a:solidFill>
                  <a:srgbClr val="0000CC"/>
                </a:solidFill>
              </a:rPr>
              <a:t>A.4. Paydaş Katılımı</a:t>
            </a:r>
            <a:br>
              <a:rPr lang="tr-TR" b="1" dirty="0">
                <a:solidFill>
                  <a:srgbClr val="0000CC"/>
                </a:solidFill>
              </a:rPr>
            </a:br>
            <a:r>
              <a:rPr lang="tr-TR" sz="3600" b="1" dirty="0">
                <a:solidFill>
                  <a:srgbClr val="FF0000"/>
                </a:solidFill>
              </a:rPr>
              <a:t>A.4.1. İç ve dış paydaş katılımı</a:t>
            </a:r>
          </a:p>
        </p:txBody>
      </p:sp>
      <p:sp>
        <p:nvSpPr>
          <p:cNvPr id="3" name="İçerik Yer Tutucusu 2"/>
          <p:cNvSpPr>
            <a:spLocks noGrp="1"/>
          </p:cNvSpPr>
          <p:nvPr>
            <p:ph idx="1"/>
          </p:nvPr>
        </p:nvSpPr>
        <p:spPr>
          <a:xfrm>
            <a:off x="567890" y="1655545"/>
            <a:ext cx="11386687" cy="4485374"/>
          </a:xfrm>
        </p:spPr>
        <p:txBody>
          <a:bodyPr>
            <a:normAutofit fontScale="92500"/>
          </a:bodyPr>
          <a:lstStyle/>
          <a:p>
            <a:pPr marL="514350" indent="-514350">
              <a:lnSpc>
                <a:spcPct val="110000"/>
              </a:lnSpc>
              <a:spcBef>
                <a:spcPts val="0"/>
              </a:spcBef>
              <a:buFont typeface="+mj-lt"/>
              <a:buAutoNum type="arabicPeriod"/>
            </a:pPr>
            <a:r>
              <a:rPr lang="tr-TR" dirty="0"/>
              <a:t>Kurumun süreçlerine özgü oluşturulmuş iç ve dış paydaş listesi ile paydaşların </a:t>
            </a:r>
            <a:r>
              <a:rPr lang="tr-TR" dirty="0" err="1"/>
              <a:t>önceliklendirilmesine</a:t>
            </a:r>
            <a:r>
              <a:rPr lang="tr-TR" dirty="0"/>
              <a:t> ilişkin kanıtlar</a:t>
            </a:r>
          </a:p>
          <a:p>
            <a:pPr marL="514350" indent="-514350">
              <a:lnSpc>
                <a:spcPct val="110000"/>
              </a:lnSpc>
              <a:spcBef>
                <a:spcPts val="0"/>
              </a:spcBef>
              <a:buFont typeface="+mj-lt"/>
              <a:buAutoNum type="arabicPeriod"/>
            </a:pPr>
            <a:r>
              <a:rPr lang="tr-TR" dirty="0"/>
              <a:t>Paydaş görüşlerinin alınması sürecinde kullanılan veri toplama araçları ve yöntemi (Anketler, odak grup toplantıları, çalıştaylar, bilgi yönetim sistemi vb.)</a:t>
            </a:r>
          </a:p>
          <a:p>
            <a:pPr marL="514350" indent="-514350">
              <a:lnSpc>
                <a:spcPct val="110000"/>
              </a:lnSpc>
              <a:spcBef>
                <a:spcPts val="0"/>
              </a:spcBef>
              <a:buFont typeface="+mj-lt"/>
              <a:buAutoNum type="arabicPeriod"/>
            </a:pPr>
            <a:r>
              <a:rPr lang="tr-TR" dirty="0"/>
              <a:t>Karar alma süreçlerinde paydaş katılımının sağlandığını gösteren belgeler</a:t>
            </a:r>
          </a:p>
          <a:p>
            <a:pPr marL="514350" indent="-514350">
              <a:lnSpc>
                <a:spcPct val="110000"/>
              </a:lnSpc>
              <a:spcBef>
                <a:spcPts val="0"/>
              </a:spcBef>
              <a:buFont typeface="+mj-lt"/>
              <a:buAutoNum type="arabicPeriod"/>
            </a:pPr>
            <a:r>
              <a:rPr lang="tr-TR" dirty="0"/>
              <a:t>Paydaş katılım mekanizmalarının işleyişine ilişkin izleme ve iyileştirme kanıtları</a:t>
            </a:r>
          </a:p>
          <a:p>
            <a:pPr marL="514350" indent="-514350">
              <a:lnSpc>
                <a:spcPct val="11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3EFA015E-4A3B-4C37-A660-F8C92A6BED9E}"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48</a:t>
            </a:fld>
            <a:endParaRPr lang="tr-TR"/>
          </a:p>
        </p:txBody>
      </p:sp>
    </p:spTree>
    <p:extLst>
      <p:ext uri="{BB962C8B-B14F-4D97-AF65-F5344CB8AC3E}">
        <p14:creationId xmlns:p14="http://schemas.microsoft.com/office/powerpoint/2010/main" val="10710399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6906" y="239996"/>
            <a:ext cx="10227644" cy="789907"/>
          </a:xfrm>
        </p:spPr>
        <p:txBody>
          <a:bodyPr/>
          <a:lstStyle/>
          <a:p>
            <a:pPr algn="ctr"/>
            <a:r>
              <a:rPr lang="tr-TR" b="1"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A.4.2. Öğrenci geri bildirimleri</a:t>
            </a:r>
            <a:endParaRPr lang="tr-TR" dirty="0">
              <a:solidFill>
                <a:srgbClr val="0000CC"/>
              </a:solidFill>
            </a:endParaRPr>
          </a:p>
        </p:txBody>
      </p:sp>
      <p:sp>
        <p:nvSpPr>
          <p:cNvPr id="3" name="İçerik Yer Tutucusu 2"/>
          <p:cNvSpPr>
            <a:spLocks noGrp="1"/>
          </p:cNvSpPr>
          <p:nvPr>
            <p:ph idx="1"/>
          </p:nvPr>
        </p:nvSpPr>
        <p:spPr>
          <a:xfrm>
            <a:off x="577516" y="1337911"/>
            <a:ext cx="11232682" cy="5255393"/>
          </a:xfrm>
        </p:spPr>
        <p:txBody>
          <a:bodyPr>
            <a:normAutofit/>
          </a:bodyPr>
          <a:lstStyle/>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 Öğrenci geri bildirimi elde etmeye ilişkin ilke ve kurallar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Tanımlı öğrenci geri bildirim mekanizmalarının tür, yöntem ve çeşitliliğini gösteren kanıtlar</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(Uzaktan/karma eğitim dahil)</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Öğrenci geri bildirimleri kapsamında gerçekleştirilen iyileştirmelere ilişkin uygulamalar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Öğrencilerin karar alma mekanizmalarına katılımı örnekleri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Öğrenci geri bildirim mekanizmasının izlenmesi ve iyileştirilmesine yönelik kanıtlar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1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Standart uygulamalar ve mevzuatın yanı sıra; kurumun ihtiyaçları doğrultusunda geliştirdiği özgün yaklaşım ve uygulamalarına ilişkin kanıtlar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655C66C9-42A2-4835-9AC9-814148CBB4E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49</a:t>
            </a:fld>
            <a:endParaRPr lang="tr-TR"/>
          </a:p>
        </p:txBody>
      </p:sp>
    </p:spTree>
    <p:extLst>
      <p:ext uri="{BB962C8B-B14F-4D97-AF65-F5344CB8AC3E}">
        <p14:creationId xmlns:p14="http://schemas.microsoft.com/office/powerpoint/2010/main" val="3620160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30024"/>
          </a:xfrm>
        </p:spPr>
        <p:txBody>
          <a:bodyPr>
            <a:normAutofit fontScale="90000"/>
          </a:bodyPr>
          <a:lstStyle/>
          <a:p>
            <a:pPr algn="ctr" defTabSz="457109">
              <a:defRPr/>
            </a:pPr>
            <a:r>
              <a:rPr lang="tr-TR" b="1" dirty="0">
                <a:solidFill>
                  <a:srgbClr val="FF0000"/>
                </a:solidFill>
              </a:rPr>
              <a:t>Kurum İç Değerlendirme Raporu (KİDR)</a:t>
            </a:r>
            <a:endParaRPr lang="en-US" b="1" dirty="0">
              <a:solidFill>
                <a:srgbClr val="FF0000"/>
              </a:solidFill>
            </a:endParaRPr>
          </a:p>
        </p:txBody>
      </p:sp>
      <p:sp>
        <p:nvSpPr>
          <p:cNvPr id="3" name="İçerik Yer Tutucusu 2"/>
          <p:cNvSpPr>
            <a:spLocks noGrp="1"/>
          </p:cNvSpPr>
          <p:nvPr>
            <p:ph idx="1"/>
          </p:nvPr>
        </p:nvSpPr>
        <p:spPr>
          <a:xfrm>
            <a:off x="423512" y="1126156"/>
            <a:ext cx="11404421" cy="5113778"/>
          </a:xfrm>
        </p:spPr>
        <p:txBody>
          <a:bodyPr>
            <a:noAutofit/>
          </a:bodyPr>
          <a:lstStyle/>
          <a:p>
            <a:pPr>
              <a:lnSpc>
                <a:spcPct val="100000"/>
              </a:lnSpc>
              <a:spcBef>
                <a:spcPts val="0"/>
              </a:spcBef>
            </a:pPr>
            <a:r>
              <a:rPr lang="tr-TR" b="1" dirty="0">
                <a:solidFill>
                  <a:srgbClr val="FF0000"/>
                </a:solidFill>
              </a:rPr>
              <a:t>KİDR;</a:t>
            </a:r>
          </a:p>
          <a:p>
            <a:pPr lvl="1">
              <a:lnSpc>
                <a:spcPct val="100000"/>
              </a:lnSpc>
              <a:spcBef>
                <a:spcPts val="0"/>
              </a:spcBef>
            </a:pPr>
            <a:r>
              <a:rPr lang="tr-TR" sz="2800" dirty="0">
                <a:solidFill>
                  <a:srgbClr val="0000CC"/>
                </a:solidFill>
                <a:hlinkClick r:id="rId2"/>
              </a:rPr>
              <a:t>Kurumsal Dış Değerlendirme ve Akreditasyon Ölçütleri (KDDAÖ), </a:t>
            </a:r>
            <a:endParaRPr lang="tr-TR" sz="2800" dirty="0">
              <a:solidFill>
                <a:srgbClr val="0000CC"/>
              </a:solidFill>
            </a:endParaRPr>
          </a:p>
          <a:p>
            <a:pPr lvl="1">
              <a:lnSpc>
                <a:spcPct val="100000"/>
              </a:lnSpc>
              <a:spcBef>
                <a:spcPts val="0"/>
              </a:spcBef>
            </a:pPr>
            <a:r>
              <a:rPr lang="tr-TR" sz="2800" dirty="0">
                <a:solidFill>
                  <a:srgbClr val="0000CC"/>
                </a:solidFill>
                <a:hlinkClick r:id="rId3"/>
              </a:rPr>
              <a:t>Kurum İç Değerlendirme Raporu Hazırlama Kılavuzu</a:t>
            </a:r>
            <a:r>
              <a:rPr lang="tr-TR" sz="2800" dirty="0">
                <a:solidFill>
                  <a:srgbClr val="0000CC"/>
                </a:solidFill>
              </a:rPr>
              <a:t>, </a:t>
            </a:r>
          </a:p>
          <a:p>
            <a:pPr lvl="1">
              <a:lnSpc>
                <a:spcPct val="100000"/>
              </a:lnSpc>
              <a:spcBef>
                <a:spcPts val="0"/>
              </a:spcBef>
            </a:pPr>
            <a:r>
              <a:rPr lang="tr-TR" sz="2800" dirty="0">
                <a:solidFill>
                  <a:srgbClr val="0000CC"/>
                </a:solidFill>
                <a:hlinkClick r:id="rId3"/>
              </a:rPr>
              <a:t>YÖKAK Dereceli Değerlendirme Anahtarı (</a:t>
            </a:r>
            <a:r>
              <a:rPr lang="tr-TR" sz="2800" dirty="0" err="1">
                <a:solidFill>
                  <a:srgbClr val="0000CC"/>
                </a:solidFill>
                <a:hlinkClick r:id="rId3"/>
              </a:rPr>
              <a:t>Rubrik</a:t>
            </a:r>
            <a:r>
              <a:rPr lang="tr-TR" sz="2800" dirty="0">
                <a:solidFill>
                  <a:srgbClr val="0000CC"/>
                </a:solidFill>
                <a:hlinkClick r:id="rId3"/>
              </a:rPr>
              <a:t>) </a:t>
            </a:r>
            <a:r>
              <a:rPr lang="tr-TR" sz="2800" dirty="0">
                <a:solidFill>
                  <a:srgbClr val="0000CC"/>
                </a:solidFill>
              </a:rPr>
              <a:t>ve </a:t>
            </a:r>
          </a:p>
          <a:p>
            <a:pPr lvl="1">
              <a:lnSpc>
                <a:spcPct val="100000"/>
              </a:lnSpc>
              <a:spcBef>
                <a:spcPts val="0"/>
              </a:spcBef>
            </a:pPr>
            <a:r>
              <a:rPr lang="tr-TR" sz="2800" dirty="0">
                <a:solidFill>
                  <a:srgbClr val="0000CC"/>
                </a:solidFill>
                <a:hlinkClick r:id="rId4"/>
              </a:rPr>
              <a:t>önceki yıllara ait </a:t>
            </a:r>
            <a:r>
              <a:rPr lang="tr-TR" sz="2800" dirty="0" err="1">
                <a:solidFill>
                  <a:srgbClr val="0000CC"/>
                </a:solidFill>
                <a:hlinkClick r:id="rId4"/>
              </a:rPr>
              <a:t>KİDR’ler</a:t>
            </a:r>
            <a:r>
              <a:rPr lang="tr-TR" sz="2800" dirty="0">
                <a:solidFill>
                  <a:srgbClr val="0000CC"/>
                </a:solidFill>
                <a:hlinkClick r:id="rId4"/>
              </a:rPr>
              <a:t> ve dış değerlendirme raporları </a:t>
            </a:r>
            <a:endParaRPr lang="tr-TR" sz="2800" dirty="0">
              <a:solidFill>
                <a:srgbClr val="0000CC"/>
              </a:solidFill>
            </a:endParaRPr>
          </a:p>
          <a:p>
            <a:pPr marL="457200" lvl="1" indent="0">
              <a:lnSpc>
                <a:spcPct val="100000"/>
              </a:lnSpc>
              <a:spcBef>
                <a:spcPts val="0"/>
              </a:spcBef>
              <a:buNone/>
            </a:pPr>
            <a:endParaRPr lang="tr-TR" sz="2800" dirty="0">
              <a:solidFill>
                <a:srgbClr val="0000CC"/>
              </a:solidFill>
            </a:endParaRPr>
          </a:p>
          <a:p>
            <a:pPr marL="457200" lvl="1" indent="0">
              <a:lnSpc>
                <a:spcPct val="100000"/>
              </a:lnSpc>
              <a:spcBef>
                <a:spcPts val="0"/>
              </a:spcBef>
              <a:buNone/>
            </a:pPr>
            <a:r>
              <a:rPr lang="tr-TR" sz="2800" dirty="0"/>
              <a:t>dikkate alınarak Kalite Güvencesi Yönetim Bilgi Sistemi (KGYBS) üzerinden hazırlanmalıdır. </a:t>
            </a:r>
          </a:p>
          <a:p>
            <a:pPr>
              <a:lnSpc>
                <a:spcPct val="100000"/>
              </a:lnSpc>
              <a:spcBef>
                <a:spcPts val="0"/>
              </a:spcBef>
            </a:pPr>
            <a:endParaRPr lang="tr-TR" dirty="0"/>
          </a:p>
          <a:p>
            <a:pPr>
              <a:lnSpc>
                <a:spcPct val="100000"/>
              </a:lnSpc>
              <a:spcBef>
                <a:spcPts val="0"/>
              </a:spcBef>
            </a:pPr>
            <a:r>
              <a:rPr lang="tr-TR" dirty="0"/>
              <a:t>Raporda yer alan verilen bilgiler; çeşitli belgeler ve kanıtlarla desteklenmelidir. </a:t>
            </a:r>
          </a:p>
          <a:p>
            <a:pPr>
              <a:lnSpc>
                <a:spcPct val="100000"/>
              </a:lnSpc>
              <a:spcBef>
                <a:spcPts val="0"/>
              </a:spcBef>
            </a:pPr>
            <a:endParaRPr lang="tr-TR" dirty="0"/>
          </a:p>
        </p:txBody>
      </p:sp>
      <p:sp>
        <p:nvSpPr>
          <p:cNvPr id="4" name="Veri Yer Tutucusu 3"/>
          <p:cNvSpPr>
            <a:spLocks noGrp="1"/>
          </p:cNvSpPr>
          <p:nvPr>
            <p:ph type="dt" sz="half" idx="10"/>
          </p:nvPr>
        </p:nvSpPr>
        <p:spPr/>
        <p:txBody>
          <a:bodyPr/>
          <a:lstStyle/>
          <a:p>
            <a:fld id="{CD5BFDF4-545C-4E3C-A7ED-D2B5BE07853E}"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a:t>
            </a:fld>
            <a:endParaRPr lang="tr-TR"/>
          </a:p>
        </p:txBody>
      </p:sp>
    </p:spTree>
    <p:extLst>
      <p:ext uri="{BB962C8B-B14F-4D97-AF65-F5344CB8AC3E}">
        <p14:creationId xmlns:p14="http://schemas.microsoft.com/office/powerpoint/2010/main" val="987378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32034" y="105878"/>
            <a:ext cx="10121766" cy="972152"/>
          </a:xfrm>
        </p:spPr>
        <p:txBody>
          <a:bodyPr/>
          <a:lstStyle/>
          <a:p>
            <a:pPr algn="ctr"/>
            <a:r>
              <a:rPr lang="tr-TR" b="1"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A.4.3. Mezun ilişkileri yönetimi</a:t>
            </a:r>
            <a:endParaRPr lang="tr-TR" dirty="0">
              <a:solidFill>
                <a:srgbClr val="0000CC"/>
              </a:solidFill>
            </a:endParaRPr>
          </a:p>
        </p:txBody>
      </p:sp>
      <p:sp>
        <p:nvSpPr>
          <p:cNvPr id="3" name="İçerik Yer Tutucusu 2"/>
          <p:cNvSpPr>
            <a:spLocks noGrp="1"/>
          </p:cNvSpPr>
          <p:nvPr>
            <p:ph idx="1"/>
          </p:nvPr>
        </p:nvSpPr>
        <p:spPr>
          <a:xfrm>
            <a:off x="798896" y="1232034"/>
            <a:ext cx="10982425" cy="4841507"/>
          </a:xfrm>
        </p:spPr>
        <p:txBody>
          <a:bodyPr>
            <a:normAutofit/>
          </a:bodyPr>
          <a:lstStyle/>
          <a:p>
            <a:pPr marL="514350" indent="-514350" algn="just">
              <a:lnSpc>
                <a:spcPct val="10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Mezun izleme sisteminin özellikleri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0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Mezunların sahip olduğu yeterlilikler ve programın amaç ve hedeflerine ulaşılmasına ilişkin memnuniyet düzeyi</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0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Mezun izleme sistemi kapsamında programlarda gerçekleştirilen güncelleme çalışmaları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514350" indent="-514350" algn="just">
              <a:lnSpc>
                <a:spcPct val="100000"/>
              </a:lnSpc>
              <a:spcBef>
                <a:spcPts val="0"/>
              </a:spcBef>
              <a:buFont typeface="+mj-lt"/>
              <a:buAutoNum type="arabicPeriod"/>
            </a:pPr>
            <a:r>
              <a:rPr lang="tr-TR" dirty="0">
                <a:latin typeface="Times New Roman" panose="02020603050405020304" pitchFamily="18" charset="0"/>
                <a:ea typeface="Calibri" panose="020F0502020204030204" pitchFamily="34" charset="0"/>
                <a:cs typeface="Times New Roman" panose="02020603050405020304" pitchFamily="18" charset="0"/>
              </a:rPr>
              <a:t>Standart uygulamalar ve mevzuatın yanı sıra; kurumun ihtiyaçları doğrultusunda geliştirdiği özgün yaklaşım ve uygulamalarına ilişkin kanıtlar</a:t>
            </a:r>
            <a:endParaRPr lang="tr-TR" dirty="0"/>
          </a:p>
        </p:txBody>
      </p:sp>
      <p:sp>
        <p:nvSpPr>
          <p:cNvPr id="4" name="Veri Yer Tutucusu 3"/>
          <p:cNvSpPr>
            <a:spLocks noGrp="1"/>
          </p:cNvSpPr>
          <p:nvPr>
            <p:ph type="dt" sz="half" idx="10"/>
          </p:nvPr>
        </p:nvSpPr>
        <p:spPr/>
        <p:txBody>
          <a:bodyPr/>
          <a:lstStyle/>
          <a:p>
            <a:fld id="{AEBD8021-215F-4046-BFF1-46B4934C103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50</a:t>
            </a:fld>
            <a:endParaRPr lang="tr-TR"/>
          </a:p>
        </p:txBody>
      </p:sp>
    </p:spTree>
    <p:extLst>
      <p:ext uri="{BB962C8B-B14F-4D97-AF65-F5344CB8AC3E}">
        <p14:creationId xmlns:p14="http://schemas.microsoft.com/office/powerpoint/2010/main" val="1564586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5406" y="134754"/>
            <a:ext cx="10208394" cy="1183908"/>
          </a:xfrm>
        </p:spPr>
        <p:txBody>
          <a:bodyPr>
            <a:normAutofit fontScale="90000"/>
          </a:bodyPr>
          <a:lstStyle/>
          <a:p>
            <a:pPr algn="ctr"/>
            <a:r>
              <a:rPr lang="tr-TR" b="1" dirty="0">
                <a:solidFill>
                  <a:srgbClr val="0000CC"/>
                </a:solidFill>
              </a:rPr>
              <a:t>A.5. Uluslararasılaşma</a:t>
            </a:r>
            <a:br>
              <a:rPr lang="tr-TR" dirty="0">
                <a:solidFill>
                  <a:srgbClr val="0000CC"/>
                </a:solidFill>
              </a:rPr>
            </a:br>
            <a:r>
              <a:rPr lang="tr-TR" b="1" dirty="0">
                <a:solidFill>
                  <a:srgbClr val="0000CC"/>
                </a:solidFill>
              </a:rPr>
              <a:t>A.5.1. Uluslararasılaşma süreçlerinin yönetimi</a:t>
            </a:r>
            <a:endParaRPr lang="tr-TR" dirty="0">
              <a:solidFill>
                <a:srgbClr val="0000CC"/>
              </a:solidFill>
            </a:endParaRPr>
          </a:p>
        </p:txBody>
      </p:sp>
      <p:sp>
        <p:nvSpPr>
          <p:cNvPr id="3" name="İçerik Yer Tutucusu 2"/>
          <p:cNvSpPr>
            <a:spLocks noGrp="1"/>
          </p:cNvSpPr>
          <p:nvPr>
            <p:ph idx="1"/>
          </p:nvPr>
        </p:nvSpPr>
        <p:spPr>
          <a:xfrm>
            <a:off x="539015" y="1674796"/>
            <a:ext cx="11242307" cy="4831881"/>
          </a:xfrm>
        </p:spPr>
        <p:txBody>
          <a:bodyPr/>
          <a:lstStyle/>
          <a:p>
            <a:pPr marL="514350" indent="-514350">
              <a:lnSpc>
                <a:spcPct val="100000"/>
              </a:lnSpc>
              <a:spcBef>
                <a:spcPts val="0"/>
              </a:spcBef>
              <a:buFont typeface="+mj-lt"/>
              <a:buAutoNum type="arabicPeriod"/>
            </a:pPr>
            <a:r>
              <a:rPr lang="tr-TR" dirty="0"/>
              <a:t>Uluslararasılaşma süreçlerinin yönetimi ve organizasyonel yapısı</a:t>
            </a:r>
          </a:p>
          <a:p>
            <a:pPr marL="514350" indent="-514350">
              <a:lnSpc>
                <a:spcPct val="100000"/>
              </a:lnSpc>
              <a:spcBef>
                <a:spcPts val="0"/>
              </a:spcBef>
              <a:buFont typeface="+mj-lt"/>
              <a:buAutoNum type="arabicPeriod"/>
            </a:pPr>
            <a:r>
              <a:rPr lang="tr-TR" dirty="0"/>
              <a:t>Yönetim ve organizasyonel yapıya ilişkin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1ED7437A-ED23-4318-A51D-46337EEF813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51</a:t>
            </a:fld>
            <a:endParaRPr lang="tr-TR"/>
          </a:p>
        </p:txBody>
      </p:sp>
    </p:spTree>
    <p:extLst>
      <p:ext uri="{BB962C8B-B14F-4D97-AF65-F5344CB8AC3E}">
        <p14:creationId xmlns:p14="http://schemas.microsoft.com/office/powerpoint/2010/main" val="4007771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0909" y="67377"/>
            <a:ext cx="10092891" cy="1106905"/>
          </a:xfrm>
        </p:spPr>
        <p:txBody>
          <a:bodyPr/>
          <a:lstStyle/>
          <a:p>
            <a:pPr algn="ctr"/>
            <a:r>
              <a:rPr lang="tr-TR" b="1" dirty="0">
                <a:solidFill>
                  <a:srgbClr val="0000CC"/>
                </a:solidFill>
              </a:rPr>
              <a:t>A.5.2. Uluslararasılaşma kaynakları</a:t>
            </a:r>
            <a:endParaRPr lang="tr-TR" dirty="0">
              <a:solidFill>
                <a:srgbClr val="0000CC"/>
              </a:solidFill>
            </a:endParaRPr>
          </a:p>
        </p:txBody>
      </p:sp>
      <p:sp>
        <p:nvSpPr>
          <p:cNvPr id="3" name="İçerik Yer Tutucusu 2"/>
          <p:cNvSpPr>
            <a:spLocks noGrp="1"/>
          </p:cNvSpPr>
          <p:nvPr>
            <p:ph idx="1"/>
          </p:nvPr>
        </p:nvSpPr>
        <p:spPr>
          <a:xfrm>
            <a:off x="664143" y="1155032"/>
            <a:ext cx="11107554" cy="5149515"/>
          </a:xfrm>
        </p:spPr>
        <p:txBody>
          <a:bodyPr>
            <a:normAutofit/>
          </a:bodyPr>
          <a:lstStyle/>
          <a:p>
            <a:pPr marL="514350" indent="-514350">
              <a:lnSpc>
                <a:spcPct val="100000"/>
              </a:lnSpc>
              <a:spcBef>
                <a:spcPts val="0"/>
              </a:spcBef>
              <a:buFont typeface="+mj-lt"/>
              <a:buAutoNum type="arabicPeriod"/>
            </a:pPr>
            <a:r>
              <a:rPr lang="tr-TR" dirty="0"/>
              <a:t>Uluslararası çalışmalar için ayrılan kaynaklarının yönetimine ilişkin belgeler (Erasmus vb. bütçelerin kulanım oranı, AB proje bütçelerinin yönetimi ve ikili protokoller kapsamında gerçekleşen kaynakların yönetimine ilişkin belgeler gibi)</a:t>
            </a:r>
          </a:p>
          <a:p>
            <a:pPr marL="514350" indent="-514350">
              <a:lnSpc>
                <a:spcPct val="100000"/>
              </a:lnSpc>
              <a:spcBef>
                <a:spcPts val="0"/>
              </a:spcBef>
              <a:buFont typeface="+mj-lt"/>
              <a:buAutoNum type="arabicPeriod"/>
            </a:pPr>
            <a:r>
              <a:rPr lang="tr-TR" dirty="0"/>
              <a:t>Uluslararasılaşma kaynakların dağılımının izlenmesi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9D870CEB-BE92-4792-BAF4-C336D04EB159}"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52</a:t>
            </a:fld>
            <a:endParaRPr lang="tr-TR"/>
          </a:p>
        </p:txBody>
      </p:sp>
    </p:spTree>
    <p:extLst>
      <p:ext uri="{BB962C8B-B14F-4D97-AF65-F5344CB8AC3E}">
        <p14:creationId xmlns:p14="http://schemas.microsoft.com/office/powerpoint/2010/main" val="27219611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8028" y="0"/>
            <a:ext cx="10275771" cy="1183907"/>
          </a:xfrm>
        </p:spPr>
        <p:txBody>
          <a:bodyPr/>
          <a:lstStyle/>
          <a:p>
            <a:pPr algn="ctr"/>
            <a:r>
              <a:rPr lang="tr-TR" b="1" dirty="0">
                <a:solidFill>
                  <a:srgbClr val="0000CC"/>
                </a:solidFill>
              </a:rPr>
              <a:t>A.5.3. Uluslararasılaşma performansı</a:t>
            </a:r>
            <a:endParaRPr lang="tr-TR" dirty="0">
              <a:solidFill>
                <a:srgbClr val="0000CC"/>
              </a:solidFill>
            </a:endParaRPr>
          </a:p>
        </p:txBody>
      </p:sp>
      <p:sp>
        <p:nvSpPr>
          <p:cNvPr id="3" name="İçerik Yer Tutucusu 2"/>
          <p:cNvSpPr>
            <a:spLocks noGrp="1"/>
          </p:cNvSpPr>
          <p:nvPr>
            <p:ph idx="1"/>
          </p:nvPr>
        </p:nvSpPr>
        <p:spPr>
          <a:xfrm>
            <a:off x="702643" y="1164656"/>
            <a:ext cx="11040177" cy="5476775"/>
          </a:xfrm>
        </p:spPr>
        <p:txBody>
          <a:bodyPr>
            <a:normAutofit/>
          </a:bodyPr>
          <a:lstStyle/>
          <a:p>
            <a:pPr marL="514350" indent="-514350">
              <a:lnSpc>
                <a:spcPct val="100000"/>
              </a:lnSpc>
              <a:spcBef>
                <a:spcPts val="0"/>
              </a:spcBef>
              <a:buFont typeface="+mj-lt"/>
              <a:buAutoNum type="arabicPeriod"/>
            </a:pPr>
            <a:r>
              <a:rPr lang="tr-TR" dirty="0"/>
              <a:t>Uluslararasılaşma faaliyetleri</a:t>
            </a:r>
          </a:p>
          <a:p>
            <a:pPr marL="514350" indent="-514350">
              <a:lnSpc>
                <a:spcPct val="100000"/>
              </a:lnSpc>
              <a:spcBef>
                <a:spcPts val="0"/>
              </a:spcBef>
              <a:buFont typeface="+mj-lt"/>
              <a:buAutoNum type="arabicPeriod"/>
            </a:pPr>
            <a:r>
              <a:rPr lang="tr-TR" dirty="0"/>
              <a:t>Kurumun uluslararasılaşma performansını izlemek üzere kullandığı göstergeler</a:t>
            </a:r>
          </a:p>
          <a:p>
            <a:pPr marL="514350" indent="-514350">
              <a:lnSpc>
                <a:spcPct val="100000"/>
              </a:lnSpc>
              <a:spcBef>
                <a:spcPts val="0"/>
              </a:spcBef>
              <a:buFont typeface="+mj-lt"/>
              <a:buAutoNum type="arabicPeriod"/>
            </a:pPr>
            <a:r>
              <a:rPr lang="tr-TR" dirty="0"/>
              <a:t>Uluslararasılaşma hedeflerine ulaşılıp ulaşılmadığını izlemek üzere oluşturulan mekanizmalar</a:t>
            </a:r>
          </a:p>
          <a:p>
            <a:pPr marL="514350" indent="-514350">
              <a:lnSpc>
                <a:spcPct val="100000"/>
              </a:lnSpc>
              <a:spcBef>
                <a:spcPts val="0"/>
              </a:spcBef>
              <a:buFont typeface="+mj-lt"/>
              <a:buAutoNum type="arabicPeriod"/>
            </a:pPr>
            <a:r>
              <a:rPr lang="tr-TR" dirty="0"/>
              <a:t>Uluslararasılaşma süreçlerine ilişkin yıllık öz değerlendirme raporları ve iyileştirme çalışmaları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Akış Çizelgesi: Toplam Birleşimi 3"/>
          <p:cNvSpPr/>
          <p:nvPr/>
        </p:nvSpPr>
        <p:spPr>
          <a:xfrm>
            <a:off x="10395283" y="6343048"/>
            <a:ext cx="420143" cy="439393"/>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Veri Yer Tutucusu 4"/>
          <p:cNvSpPr>
            <a:spLocks noGrp="1"/>
          </p:cNvSpPr>
          <p:nvPr>
            <p:ph type="dt" sz="half" idx="10"/>
          </p:nvPr>
        </p:nvSpPr>
        <p:spPr/>
        <p:txBody>
          <a:bodyPr/>
          <a:lstStyle/>
          <a:p>
            <a:fld id="{89A52305-6CB2-4C45-BF2E-078365197FC1}" type="datetime1">
              <a:rPr lang="tr-TR" smtClean="0"/>
              <a:pPr/>
              <a:t>2.02.2022</a:t>
            </a:fld>
            <a:endParaRPr lang="tr-TR"/>
          </a:p>
        </p:txBody>
      </p:sp>
      <p:sp>
        <p:nvSpPr>
          <p:cNvPr id="6" name="Altbilgi Yer Tutucusu 5"/>
          <p:cNvSpPr>
            <a:spLocks noGrp="1"/>
          </p:cNvSpPr>
          <p:nvPr>
            <p:ph type="ftr" sz="quarter" idx="11"/>
          </p:nvPr>
        </p:nvSpPr>
        <p:spPr/>
        <p:txBody>
          <a:bodyPr/>
          <a:lstStyle/>
          <a:p>
            <a:r>
              <a:rPr lang="tr-TR"/>
              <a:t>TRÜ KALİTE KOORDİNATÖRLÜĞÜ</a:t>
            </a:r>
          </a:p>
        </p:txBody>
      </p:sp>
      <p:sp>
        <p:nvSpPr>
          <p:cNvPr id="7" name="Slayt Numarası Yer Tutucusu 6"/>
          <p:cNvSpPr>
            <a:spLocks noGrp="1"/>
          </p:cNvSpPr>
          <p:nvPr>
            <p:ph type="sldNum" sz="quarter" idx="12"/>
          </p:nvPr>
        </p:nvSpPr>
        <p:spPr/>
        <p:txBody>
          <a:bodyPr/>
          <a:lstStyle/>
          <a:p>
            <a:fld id="{DDCE7859-ABE5-4F86-9590-63E6FFC2B8A3}" type="slidenum">
              <a:rPr lang="tr-TR" smtClean="0"/>
              <a:pPr/>
              <a:t>53</a:t>
            </a:fld>
            <a:endParaRPr lang="tr-TR"/>
          </a:p>
        </p:txBody>
      </p:sp>
    </p:spTree>
    <p:extLst>
      <p:ext uri="{BB962C8B-B14F-4D97-AF65-F5344CB8AC3E}">
        <p14:creationId xmlns:p14="http://schemas.microsoft.com/office/powerpoint/2010/main" val="32548457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0963" y="172621"/>
            <a:ext cx="10515600" cy="838033"/>
          </a:xfrm>
        </p:spPr>
        <p:txBody>
          <a:bodyPr/>
          <a:lstStyle/>
          <a:p>
            <a:pPr algn="ctr"/>
            <a:r>
              <a:rPr lang="tr-TR" b="1" dirty="0">
                <a:solidFill>
                  <a:srgbClr val="FF0000"/>
                </a:solidFill>
                <a:latin typeface="Times New Roman" panose="02020603050405020304" pitchFamily="18" charset="0"/>
                <a:ea typeface="Calibri" panose="020F0502020204030204" pitchFamily="34" charset="0"/>
              </a:rPr>
              <a:t>B. EĞİTİM VE ÖĞRETİM</a:t>
            </a:r>
            <a:endParaRPr lang="tr-TR" dirty="0"/>
          </a:p>
        </p:txBody>
      </p:sp>
      <p:sp>
        <p:nvSpPr>
          <p:cNvPr id="3" name="İçerik Yer Tutucusu 2"/>
          <p:cNvSpPr>
            <a:spLocks noGrp="1"/>
          </p:cNvSpPr>
          <p:nvPr>
            <p:ph idx="1"/>
          </p:nvPr>
        </p:nvSpPr>
        <p:spPr>
          <a:xfrm>
            <a:off x="336883" y="1049154"/>
            <a:ext cx="11665820" cy="5592278"/>
          </a:xfrm>
        </p:spPr>
        <p:txBody>
          <a:bodyPr>
            <a:normAutofit fontScale="85000" lnSpcReduction="20000"/>
          </a:bodyPr>
          <a:lstStyle/>
          <a:p>
            <a:pPr marL="0" indent="0">
              <a:lnSpc>
                <a:spcPct val="120000"/>
              </a:lnSpc>
              <a:spcBef>
                <a:spcPts val="0"/>
              </a:spcBef>
              <a:buNone/>
            </a:pPr>
            <a:r>
              <a:rPr lang="tr-TR" b="1" dirty="0">
                <a:solidFill>
                  <a:srgbClr val="0000CC"/>
                </a:solidFill>
              </a:rPr>
              <a:t>B.1. Program Tasarımı, Değerlendirmesi ve Güncellenmesi</a:t>
            </a:r>
            <a:endParaRPr lang="tr-TR" dirty="0">
              <a:solidFill>
                <a:srgbClr val="0000CC"/>
              </a:solidFill>
            </a:endParaRPr>
          </a:p>
          <a:p>
            <a:pPr marL="0" indent="0">
              <a:lnSpc>
                <a:spcPct val="120000"/>
              </a:lnSpc>
              <a:spcBef>
                <a:spcPts val="0"/>
              </a:spcBef>
              <a:buNone/>
            </a:pPr>
            <a:r>
              <a:rPr lang="tr-TR" b="1" dirty="0">
                <a:solidFill>
                  <a:srgbClr val="0000CC"/>
                </a:solidFill>
              </a:rPr>
              <a:t>B.1.1. Programların tasarımı ve onayı</a:t>
            </a:r>
            <a:endParaRPr lang="tr-TR" dirty="0">
              <a:solidFill>
                <a:srgbClr val="0000CC"/>
              </a:solidFill>
            </a:endParaRPr>
          </a:p>
          <a:p>
            <a:pPr marL="514350" indent="-514350">
              <a:lnSpc>
                <a:spcPct val="120000"/>
              </a:lnSpc>
              <a:spcBef>
                <a:spcPts val="0"/>
              </a:spcBef>
              <a:buFont typeface="+mj-lt"/>
              <a:buAutoNum type="arabicPeriod"/>
            </a:pPr>
            <a:endParaRPr lang="tr-TR" dirty="0">
              <a:solidFill>
                <a:srgbClr val="0000CC"/>
              </a:solidFill>
            </a:endParaRPr>
          </a:p>
          <a:p>
            <a:pPr marL="514350" indent="-514350">
              <a:lnSpc>
                <a:spcPct val="120000"/>
              </a:lnSpc>
              <a:spcBef>
                <a:spcPts val="0"/>
              </a:spcBef>
              <a:buFont typeface="+mj-lt"/>
              <a:buAutoNum type="arabicPeriod"/>
            </a:pPr>
            <a:r>
              <a:rPr lang="tr-TR" dirty="0"/>
              <a:t>Program tasarımı ve onayı için kullanılan tanımlı süreçler (Eğitim politikasıyla uyumu, el kitabı, kılavuz, usul ve esas vb.)</a:t>
            </a:r>
          </a:p>
          <a:p>
            <a:pPr marL="514350" indent="-514350">
              <a:lnSpc>
                <a:spcPct val="120000"/>
              </a:lnSpc>
              <a:spcBef>
                <a:spcPts val="0"/>
              </a:spcBef>
              <a:buFont typeface="+mj-lt"/>
              <a:buAutoNum type="arabicPeriod"/>
            </a:pPr>
            <a:r>
              <a:rPr lang="tr-TR" dirty="0"/>
              <a:t>Program tasarımı ve onayı süreçlerinin yönetsel ve organizasyonel yapısı (Komisyonlar, süreç sorumluları, süreç akışı vb.)</a:t>
            </a:r>
          </a:p>
          <a:p>
            <a:pPr marL="514350" indent="-514350">
              <a:lnSpc>
                <a:spcPct val="120000"/>
              </a:lnSpc>
              <a:spcBef>
                <a:spcPts val="0"/>
              </a:spcBef>
              <a:buFont typeface="+mj-lt"/>
              <a:buAutoNum type="arabicPeriod"/>
            </a:pPr>
            <a:r>
              <a:rPr lang="tr-TR" dirty="0"/>
              <a:t>Program amaç ve çıktılarının TYYÇ ile uyumunu gösteren kanıtlar</a:t>
            </a:r>
          </a:p>
          <a:p>
            <a:pPr marL="514350" indent="-514350">
              <a:lnSpc>
                <a:spcPct val="120000"/>
              </a:lnSpc>
              <a:spcBef>
                <a:spcPts val="0"/>
              </a:spcBef>
              <a:buFont typeface="+mj-lt"/>
              <a:buAutoNum type="arabicPeriod"/>
            </a:pPr>
            <a:r>
              <a:rPr lang="tr-TR" dirty="0"/>
              <a:t>Uzaktan-karma program tasarımında bölüm/alan bazlı uygulama çeşitliliğine ilişkin kanıtlar (bölümlerin farklı uzaktan eğitim taleplerinin dikkate alındığına ilişkin kanıtlar vb.)</a:t>
            </a:r>
          </a:p>
          <a:p>
            <a:pPr marL="514350" indent="-514350">
              <a:lnSpc>
                <a:spcPct val="120000"/>
              </a:lnSpc>
              <a:spcBef>
                <a:spcPts val="0"/>
              </a:spcBef>
              <a:buFont typeface="+mj-lt"/>
              <a:buAutoNum type="arabicPeriod"/>
            </a:pPr>
            <a:r>
              <a:rPr lang="tr-TR" dirty="0"/>
              <a:t>Program tasarım süreçlerine paydaş katılımını gösteren kanıtlar</a:t>
            </a:r>
          </a:p>
          <a:p>
            <a:pPr marL="514350" indent="-514350">
              <a:lnSpc>
                <a:spcPct val="120000"/>
              </a:lnSpc>
              <a:spcBef>
                <a:spcPts val="0"/>
              </a:spcBef>
              <a:buFont typeface="+mj-lt"/>
              <a:buAutoNum type="arabicPeriod"/>
            </a:pPr>
            <a:r>
              <a:rPr lang="tr-TR" dirty="0"/>
              <a:t>Programların tasarım ve onay sürecinin izlendiği ve iyileştirildiğine ilişkin kanıtlar</a:t>
            </a:r>
          </a:p>
          <a:p>
            <a:pPr marL="514350" indent="-514350">
              <a:lnSpc>
                <a:spcPct val="12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8E36CB05-32CA-4B93-92D3-D68CC433B48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54</a:t>
            </a:fld>
            <a:endParaRPr lang="tr-TR"/>
          </a:p>
        </p:txBody>
      </p:sp>
    </p:spTree>
    <p:extLst>
      <p:ext uri="{BB962C8B-B14F-4D97-AF65-F5344CB8AC3E}">
        <p14:creationId xmlns:p14="http://schemas.microsoft.com/office/powerpoint/2010/main" val="17186711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2782" y="365126"/>
            <a:ext cx="10141017" cy="770656"/>
          </a:xfrm>
        </p:spPr>
        <p:txBody>
          <a:bodyPr/>
          <a:lstStyle/>
          <a:p>
            <a:pPr algn="ctr"/>
            <a:r>
              <a:rPr lang="tr-TR" b="1" dirty="0">
                <a:solidFill>
                  <a:srgbClr val="0000CC"/>
                </a:solidFill>
              </a:rPr>
              <a:t>B.1.2. Programın ders dağılım dengesi</a:t>
            </a:r>
            <a:endParaRPr lang="tr-TR" dirty="0">
              <a:solidFill>
                <a:srgbClr val="0000CC"/>
              </a:solidFill>
            </a:endParaRPr>
          </a:p>
        </p:txBody>
      </p:sp>
      <p:sp>
        <p:nvSpPr>
          <p:cNvPr id="3" name="İçerik Yer Tutucusu 2"/>
          <p:cNvSpPr>
            <a:spLocks noGrp="1"/>
          </p:cNvSpPr>
          <p:nvPr>
            <p:ph idx="1"/>
          </p:nvPr>
        </p:nvSpPr>
        <p:spPr>
          <a:xfrm>
            <a:off x="394635" y="1472666"/>
            <a:ext cx="11434813" cy="4918510"/>
          </a:xfrm>
        </p:spPr>
        <p:txBody>
          <a:bodyPr>
            <a:normAutofit/>
          </a:bodyPr>
          <a:lstStyle/>
          <a:p>
            <a:pPr marL="514350" indent="-514350">
              <a:lnSpc>
                <a:spcPct val="100000"/>
              </a:lnSpc>
              <a:spcBef>
                <a:spcPts val="0"/>
              </a:spcBef>
              <a:buFont typeface="+mj-lt"/>
              <a:buAutoNum type="arabicPeriod"/>
            </a:pPr>
            <a:r>
              <a:rPr lang="tr-TR" dirty="0"/>
              <a:t>Ders dağılımına ilişkin ilke ve yöntemler ile buna ilişkin kanıtlar</a:t>
            </a:r>
          </a:p>
          <a:p>
            <a:pPr marL="514350" indent="-514350">
              <a:lnSpc>
                <a:spcPct val="100000"/>
              </a:lnSpc>
              <a:spcBef>
                <a:spcPts val="0"/>
              </a:spcBef>
              <a:buFont typeface="+mj-lt"/>
              <a:buAutoNum type="arabicPeriod"/>
            </a:pPr>
            <a:r>
              <a:rPr lang="tr-TR" dirty="0"/>
              <a:t>İlan edilmiş ders bilgi paketlerinde ders dağılım dengesinin gözetildiğine ilişkin kanıtlar</a:t>
            </a:r>
          </a:p>
          <a:p>
            <a:pPr marL="514350" indent="-514350">
              <a:lnSpc>
                <a:spcPct val="100000"/>
              </a:lnSpc>
              <a:spcBef>
                <a:spcPts val="0"/>
              </a:spcBef>
              <a:buFont typeface="+mj-lt"/>
              <a:buAutoNum type="arabicPeriod"/>
            </a:pPr>
            <a:r>
              <a:rPr lang="tr-TR" dirty="0"/>
              <a:t>Eğitim komisyonu kararı, senato kararları </a:t>
            </a:r>
            <a:r>
              <a:rPr lang="tr-TR" dirty="0" err="1"/>
              <a:t>vb</a:t>
            </a:r>
            <a:endParaRPr lang="tr-TR" dirty="0"/>
          </a:p>
          <a:p>
            <a:pPr marL="514350" indent="-514350">
              <a:lnSpc>
                <a:spcPct val="100000"/>
              </a:lnSpc>
              <a:spcBef>
                <a:spcPts val="0"/>
              </a:spcBef>
              <a:buFont typeface="+mj-lt"/>
              <a:buAutoNum type="arabicPeriod"/>
            </a:pPr>
            <a:r>
              <a:rPr lang="tr-TR" dirty="0"/>
              <a:t>Ders dağılım dengesinin izlenmesine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D041CE73-FAD9-4013-AD02-47763343CD5A}"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55</a:t>
            </a:fld>
            <a:endParaRPr lang="tr-TR"/>
          </a:p>
        </p:txBody>
      </p:sp>
    </p:spTree>
    <p:extLst>
      <p:ext uri="{BB962C8B-B14F-4D97-AF65-F5344CB8AC3E}">
        <p14:creationId xmlns:p14="http://schemas.microsoft.com/office/powerpoint/2010/main" val="877347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4024" y="365125"/>
            <a:ext cx="10809172" cy="626277"/>
          </a:xfrm>
        </p:spPr>
        <p:txBody>
          <a:bodyPr>
            <a:normAutofit fontScale="90000"/>
          </a:bodyPr>
          <a:lstStyle/>
          <a:p>
            <a:pPr algn="ctr"/>
            <a:r>
              <a:rPr lang="tr-TR" b="1" dirty="0">
                <a:solidFill>
                  <a:srgbClr val="0000CC"/>
                </a:solidFill>
              </a:rPr>
              <a:t>B.1.3. Ders kazanımlarının program çıktılarıyla uyumu</a:t>
            </a:r>
            <a:endParaRPr lang="tr-TR" dirty="0">
              <a:solidFill>
                <a:srgbClr val="0000CC"/>
              </a:solidFill>
            </a:endParaRPr>
          </a:p>
        </p:txBody>
      </p:sp>
      <p:sp>
        <p:nvSpPr>
          <p:cNvPr id="3" name="İçerik Yer Tutucusu 2"/>
          <p:cNvSpPr>
            <a:spLocks noGrp="1"/>
          </p:cNvSpPr>
          <p:nvPr>
            <p:ph idx="1"/>
          </p:nvPr>
        </p:nvSpPr>
        <p:spPr>
          <a:xfrm>
            <a:off x="452387" y="1270535"/>
            <a:ext cx="11328935" cy="5457524"/>
          </a:xfrm>
        </p:spPr>
        <p:txBody>
          <a:bodyPr>
            <a:normAutofit/>
          </a:bodyPr>
          <a:lstStyle/>
          <a:p>
            <a:pPr marL="514350" indent="-514350">
              <a:lnSpc>
                <a:spcPct val="100000"/>
              </a:lnSpc>
              <a:spcBef>
                <a:spcPts val="0"/>
              </a:spcBef>
              <a:buFont typeface="+mj-lt"/>
              <a:buAutoNum type="arabicPeriod"/>
            </a:pPr>
            <a:r>
              <a:rPr lang="tr-TR" dirty="0"/>
              <a:t>Program çıktıları ve ders kazanımlarının ilişkilendirilmesi</a:t>
            </a:r>
          </a:p>
          <a:p>
            <a:pPr marL="514350" indent="-514350">
              <a:lnSpc>
                <a:spcPct val="100000"/>
              </a:lnSpc>
              <a:spcBef>
                <a:spcPts val="0"/>
              </a:spcBef>
              <a:buFont typeface="+mj-lt"/>
              <a:buAutoNum type="arabicPeriod"/>
            </a:pPr>
            <a:r>
              <a:rPr lang="tr-TR" dirty="0"/>
              <a:t>Program dışından alınan derslerin (örgün veya uzaktan) program çıktılarıyla uyumunu gösteren kanıtlar</a:t>
            </a:r>
          </a:p>
          <a:p>
            <a:pPr marL="514350" indent="-514350">
              <a:lnSpc>
                <a:spcPct val="100000"/>
              </a:lnSpc>
              <a:spcBef>
                <a:spcPts val="0"/>
              </a:spcBef>
              <a:buFont typeface="+mj-lt"/>
              <a:buAutoNum type="arabicPeriod"/>
            </a:pPr>
            <a:r>
              <a:rPr lang="tr-TR" dirty="0"/>
              <a:t>Ders kazanımların program çıktılarıyla uyumunun izlenmesine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A2515238-AC8E-48BA-AEAF-ABDBDECD090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56</a:t>
            </a:fld>
            <a:endParaRPr lang="tr-TR"/>
          </a:p>
        </p:txBody>
      </p:sp>
    </p:spTree>
    <p:extLst>
      <p:ext uri="{BB962C8B-B14F-4D97-AF65-F5344CB8AC3E}">
        <p14:creationId xmlns:p14="http://schemas.microsoft.com/office/powerpoint/2010/main" val="8578632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5781" y="239997"/>
            <a:ext cx="10285396" cy="761031"/>
          </a:xfrm>
        </p:spPr>
        <p:txBody>
          <a:bodyPr>
            <a:normAutofit fontScale="90000"/>
          </a:bodyPr>
          <a:lstStyle/>
          <a:p>
            <a:pPr algn="ctr"/>
            <a:r>
              <a:rPr lang="tr-TR" b="1" dirty="0">
                <a:solidFill>
                  <a:srgbClr val="0000CC"/>
                </a:solidFill>
              </a:rPr>
              <a:t>B.1.4. Öğrenci iş yüküne dayalı ders tasarımı</a:t>
            </a:r>
            <a:endParaRPr lang="tr-TR" dirty="0">
              <a:solidFill>
                <a:srgbClr val="0000CC"/>
              </a:solidFill>
            </a:endParaRPr>
          </a:p>
        </p:txBody>
      </p:sp>
      <p:sp>
        <p:nvSpPr>
          <p:cNvPr id="3" name="İçerik Yer Tutucusu 2"/>
          <p:cNvSpPr>
            <a:spLocks noGrp="1"/>
          </p:cNvSpPr>
          <p:nvPr>
            <p:ph idx="1"/>
          </p:nvPr>
        </p:nvSpPr>
        <p:spPr>
          <a:xfrm>
            <a:off x="490888" y="1270535"/>
            <a:ext cx="11377062" cy="5062888"/>
          </a:xfrm>
        </p:spPr>
        <p:txBody>
          <a:bodyPr>
            <a:normAutofit fontScale="85000" lnSpcReduction="20000"/>
          </a:bodyPr>
          <a:lstStyle/>
          <a:p>
            <a:pPr marL="514350" indent="-514350">
              <a:lnSpc>
                <a:spcPct val="120000"/>
              </a:lnSpc>
              <a:spcBef>
                <a:spcPts val="0"/>
              </a:spcBef>
              <a:buFont typeface="+mj-lt"/>
              <a:buAutoNum type="arabicPeriod"/>
            </a:pPr>
            <a:r>
              <a:rPr lang="tr-TR" dirty="0"/>
              <a:t>AKTS ders bilgi paketleri* (Uzaktan ve karma eğitim programları dahil)</a:t>
            </a:r>
          </a:p>
          <a:p>
            <a:pPr marL="514350" indent="-514350">
              <a:lnSpc>
                <a:spcPct val="120000"/>
              </a:lnSpc>
              <a:spcBef>
                <a:spcPts val="0"/>
              </a:spcBef>
              <a:buFont typeface="+mj-lt"/>
              <a:buAutoNum type="arabicPeriod"/>
            </a:pPr>
            <a:r>
              <a:rPr lang="tr-TR" dirty="0"/>
              <a:t>Öğrenci iş yükü kredisinin mesleki uygulamalar, değişim programları, staj ve projeler için tanımlandığını gösteren kanıtlar*</a:t>
            </a:r>
          </a:p>
          <a:p>
            <a:pPr marL="514350" indent="-514350">
              <a:lnSpc>
                <a:spcPct val="120000"/>
              </a:lnSpc>
              <a:spcBef>
                <a:spcPts val="0"/>
              </a:spcBef>
              <a:buFont typeface="+mj-lt"/>
              <a:buAutoNum type="arabicPeriod"/>
            </a:pPr>
            <a:r>
              <a:rPr lang="tr-TR" dirty="0"/>
              <a:t>İş yükü temelli kredilerin transferi ve tanınmasına ilişkin tanımlı süreçleri içeren belgeler</a:t>
            </a:r>
          </a:p>
          <a:p>
            <a:pPr marL="514350" indent="-514350">
              <a:lnSpc>
                <a:spcPct val="120000"/>
              </a:lnSpc>
              <a:spcBef>
                <a:spcPts val="0"/>
              </a:spcBef>
              <a:buFont typeface="+mj-lt"/>
              <a:buAutoNum type="arabicPeriod"/>
            </a:pPr>
            <a:r>
              <a:rPr lang="tr-TR" dirty="0"/>
              <a:t>Programlarda öğrenci İş yükünün belirlenmesinde öğrenci katılımının sağlandığına ilişkin belgeler ve mekanizmalar</a:t>
            </a:r>
          </a:p>
          <a:p>
            <a:pPr marL="514350" indent="-514350">
              <a:lnSpc>
                <a:spcPct val="120000"/>
              </a:lnSpc>
              <a:spcBef>
                <a:spcPts val="0"/>
              </a:spcBef>
              <a:buFont typeface="+mj-lt"/>
              <a:buAutoNum type="arabicPeriod"/>
            </a:pPr>
            <a:r>
              <a:rPr lang="tr-TR" dirty="0"/>
              <a:t>Diploma Eki</a:t>
            </a:r>
          </a:p>
          <a:p>
            <a:pPr marL="514350" indent="-514350">
              <a:lnSpc>
                <a:spcPct val="120000"/>
              </a:lnSpc>
              <a:spcBef>
                <a:spcPts val="0"/>
              </a:spcBef>
              <a:buFont typeface="+mj-lt"/>
              <a:buAutoNum type="arabicPeriod"/>
            </a:pPr>
            <a:r>
              <a:rPr lang="tr-TR" dirty="0"/>
              <a:t>İş yükü temelli kredilerin geribildirimler doğrultusunda güncellendiğine ilişkin kanıtlar</a:t>
            </a:r>
          </a:p>
          <a:p>
            <a:pPr marL="514350" indent="-514350">
              <a:lnSpc>
                <a:spcPct val="12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20000"/>
              </a:lnSpc>
              <a:spcBef>
                <a:spcPts val="0"/>
              </a:spcBef>
              <a:buFont typeface="+mj-lt"/>
              <a:buAutoNum type="arabicPeriod"/>
            </a:pPr>
            <a:endParaRPr lang="tr-TR" dirty="0"/>
          </a:p>
          <a:p>
            <a:pPr marL="514350" indent="-514350">
              <a:lnSpc>
                <a:spcPct val="120000"/>
              </a:lnSpc>
              <a:spcBef>
                <a:spcPts val="0"/>
              </a:spcBef>
              <a:buFont typeface="+mj-lt"/>
              <a:buAutoNum type="arabicPeriod"/>
            </a:pPr>
            <a:r>
              <a:rPr lang="tr-TR" dirty="0"/>
              <a:t>* 2015 AKTS Kullanıcı Kılavuzu’ndaki anahtar prensipleri taşımalıdır.</a:t>
            </a:r>
          </a:p>
          <a:p>
            <a:pPr marL="514350" indent="-514350">
              <a:lnSpc>
                <a:spcPct val="12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BAE1E07-D065-4613-A253-9D8811AC625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57</a:t>
            </a:fld>
            <a:endParaRPr lang="tr-TR"/>
          </a:p>
        </p:txBody>
      </p:sp>
    </p:spTree>
    <p:extLst>
      <p:ext uri="{BB962C8B-B14F-4D97-AF65-F5344CB8AC3E}">
        <p14:creationId xmlns:p14="http://schemas.microsoft.com/office/powerpoint/2010/main" val="9070272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773" y="105878"/>
            <a:ext cx="10924673" cy="1241660"/>
          </a:xfrm>
        </p:spPr>
        <p:txBody>
          <a:bodyPr>
            <a:normAutofit fontScale="90000"/>
          </a:bodyPr>
          <a:lstStyle/>
          <a:p>
            <a:pPr algn="ctr"/>
            <a:r>
              <a:rPr lang="tr-TR" b="1" dirty="0">
                <a:solidFill>
                  <a:srgbClr val="0000CC"/>
                </a:solidFill>
              </a:rPr>
              <a:t>B.1.5. Programların izlenmesi ve güncellenmesi</a:t>
            </a:r>
            <a:endParaRPr lang="tr-TR" dirty="0">
              <a:solidFill>
                <a:srgbClr val="0000CC"/>
              </a:solidFill>
            </a:endParaRPr>
          </a:p>
        </p:txBody>
      </p:sp>
      <p:sp>
        <p:nvSpPr>
          <p:cNvPr id="3" name="İçerik Yer Tutucusu 2"/>
          <p:cNvSpPr>
            <a:spLocks noGrp="1"/>
          </p:cNvSpPr>
          <p:nvPr>
            <p:ph idx="1"/>
          </p:nvPr>
        </p:nvSpPr>
        <p:spPr>
          <a:xfrm>
            <a:off x="317633" y="1299411"/>
            <a:ext cx="11598443" cy="5034012"/>
          </a:xfrm>
        </p:spPr>
        <p:txBody>
          <a:bodyPr>
            <a:normAutofit fontScale="92500" lnSpcReduction="20000"/>
          </a:bodyPr>
          <a:lstStyle/>
          <a:p>
            <a:pPr marL="514350" indent="-514350">
              <a:buFont typeface="+mj-lt"/>
              <a:buAutoNum type="arabicPeriod"/>
            </a:pPr>
            <a:r>
              <a:rPr lang="tr-TR" dirty="0"/>
              <a:t>Programların izlenmesi ve güncellenmesine ilişkin periyot (yıllık ve program süresinin sonunda) ilke, kural, gösterge, plan ve uygulamalar</a:t>
            </a:r>
          </a:p>
          <a:p>
            <a:pPr marL="514350" indent="-514350">
              <a:buFont typeface="+mj-lt"/>
              <a:buAutoNum type="arabicPeriod"/>
            </a:pPr>
            <a:r>
              <a:rPr lang="tr-TR" dirty="0"/>
              <a:t>Kurumun misyon, vizyon ve hedefleri doğrultusunda programlarını güncellemek üzere kurduğu mekanizma örnekleri</a:t>
            </a:r>
          </a:p>
          <a:p>
            <a:pPr marL="514350" indent="-514350">
              <a:buFont typeface="+mj-lt"/>
              <a:buAutoNum type="arabicPeriod"/>
            </a:pPr>
            <a:r>
              <a:rPr lang="tr-TR" dirty="0"/>
              <a:t>Programların yıllık öz değerlendirme raporları (Program çıktıları açısından değerlendirme)</a:t>
            </a:r>
          </a:p>
          <a:p>
            <a:pPr marL="514350" indent="-514350">
              <a:buFont typeface="+mj-lt"/>
              <a:buAutoNum type="arabicPeriod"/>
            </a:pPr>
            <a:r>
              <a:rPr lang="tr-TR" dirty="0"/>
              <a:t>Program çıktılarına ulaşılıp ulaşılmadığını izleyen sistemler (Bilgi Yönetim Sistemi)</a:t>
            </a:r>
          </a:p>
          <a:p>
            <a:pPr marL="514350" indent="-514350">
              <a:buFont typeface="+mj-lt"/>
              <a:buAutoNum type="arabicPeriod"/>
            </a:pPr>
            <a:r>
              <a:rPr lang="tr-TR" dirty="0"/>
              <a:t>Programların yıllık ve program süresi temelli izlemelerden hareketle yapılan iyileştirmeler</a:t>
            </a:r>
          </a:p>
          <a:p>
            <a:pPr marL="514350" indent="-514350">
              <a:buFont typeface="+mj-lt"/>
              <a:buAutoNum type="arabicPeriod"/>
            </a:pPr>
            <a:r>
              <a:rPr lang="tr-TR" dirty="0"/>
              <a:t>Yapılan iyileştirmeler ve değişiklikler konusunda paydaşların bilgilendirildiği uygulamalar</a:t>
            </a:r>
          </a:p>
          <a:p>
            <a:pPr marL="514350" indent="-514350">
              <a:buFont typeface="+mj-lt"/>
              <a:buAutoNum type="arabicPeriod"/>
            </a:pPr>
            <a:r>
              <a:rPr lang="tr-TR" dirty="0"/>
              <a:t>Programın amaçlarına ulaşıp ulaşmadığına ilişkin geri bildirimler</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DF50EAEF-BBB1-4628-9C19-13B42531F4F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58</a:t>
            </a:fld>
            <a:endParaRPr lang="tr-TR"/>
          </a:p>
        </p:txBody>
      </p:sp>
    </p:spTree>
    <p:extLst>
      <p:ext uri="{BB962C8B-B14F-4D97-AF65-F5344CB8AC3E}">
        <p14:creationId xmlns:p14="http://schemas.microsoft.com/office/powerpoint/2010/main" val="40633045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7451" y="124495"/>
            <a:ext cx="10515600" cy="924660"/>
          </a:xfrm>
        </p:spPr>
        <p:txBody>
          <a:bodyPr>
            <a:normAutofit fontScale="90000"/>
          </a:bodyPr>
          <a:lstStyle/>
          <a:p>
            <a:pPr algn="ctr"/>
            <a:r>
              <a:rPr lang="tr-TR" b="1" dirty="0">
                <a:solidFill>
                  <a:srgbClr val="0000CC"/>
                </a:solidFill>
              </a:rPr>
              <a:t>B.1.6. Eğitim ve öğretim süreçlerinin yönetimi</a:t>
            </a:r>
            <a:endParaRPr lang="tr-TR" dirty="0">
              <a:solidFill>
                <a:srgbClr val="0000CC"/>
              </a:solidFill>
            </a:endParaRPr>
          </a:p>
        </p:txBody>
      </p:sp>
      <p:sp>
        <p:nvSpPr>
          <p:cNvPr id="3" name="İçerik Yer Tutucusu 2"/>
          <p:cNvSpPr>
            <a:spLocks noGrp="1"/>
          </p:cNvSpPr>
          <p:nvPr>
            <p:ph idx="1"/>
          </p:nvPr>
        </p:nvSpPr>
        <p:spPr>
          <a:xfrm>
            <a:off x="673768" y="1232034"/>
            <a:ext cx="11146054" cy="5120640"/>
          </a:xfrm>
        </p:spPr>
        <p:txBody>
          <a:bodyPr>
            <a:normAutofit/>
          </a:bodyPr>
          <a:lstStyle/>
          <a:p>
            <a:pPr marL="514350" indent="-514350">
              <a:lnSpc>
                <a:spcPct val="100000"/>
              </a:lnSpc>
              <a:spcBef>
                <a:spcPts val="0"/>
              </a:spcBef>
              <a:buFont typeface="+mj-lt"/>
              <a:buAutoNum type="arabicPeriod"/>
            </a:pPr>
            <a:r>
              <a:rPr lang="tr-TR" dirty="0"/>
              <a:t>Eğitim ve öğretim süreçlerinin yönetimine ilişkin organizasyonel yapılanma ve iş akış şemaları</a:t>
            </a:r>
          </a:p>
          <a:p>
            <a:pPr marL="514350" indent="-514350">
              <a:lnSpc>
                <a:spcPct val="100000"/>
              </a:lnSpc>
              <a:spcBef>
                <a:spcPts val="0"/>
              </a:spcBef>
              <a:buFont typeface="+mj-lt"/>
              <a:buAutoNum type="arabicPeriod"/>
            </a:pPr>
            <a:r>
              <a:rPr lang="tr-TR" dirty="0"/>
              <a:t>Eğitim ve öğretim ile ölçme ve değerlendirme süreçlerinin yönetimine ilişkin ilke, kurallar ve takvim </a:t>
            </a:r>
          </a:p>
          <a:p>
            <a:pPr marL="514350" indent="-514350">
              <a:lnSpc>
                <a:spcPct val="100000"/>
              </a:lnSpc>
              <a:spcBef>
                <a:spcPts val="0"/>
              </a:spcBef>
              <a:buFont typeface="+mj-lt"/>
              <a:buAutoNum type="arabicPeriod"/>
            </a:pPr>
            <a:r>
              <a:rPr lang="tr-TR" dirty="0"/>
              <a:t>Bilgi Yönetim Sistemi</a:t>
            </a:r>
          </a:p>
          <a:p>
            <a:pPr marL="514350" indent="-514350">
              <a:lnSpc>
                <a:spcPct val="100000"/>
              </a:lnSpc>
              <a:spcBef>
                <a:spcPts val="0"/>
              </a:spcBef>
              <a:buFont typeface="+mj-lt"/>
              <a:buAutoNum type="arabicPeriod"/>
            </a:pPr>
            <a:r>
              <a:rPr lang="tr-TR" dirty="0"/>
              <a:t>Eğitim ve öğretim süreçlerinin yönetimine ilişkin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A7980F68-6676-455D-82CA-0DD5BDFA43BA}"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59</a:t>
            </a:fld>
            <a:endParaRPr lang="tr-TR"/>
          </a:p>
        </p:txBody>
      </p:sp>
    </p:spTree>
    <p:extLst>
      <p:ext uri="{BB962C8B-B14F-4D97-AF65-F5344CB8AC3E}">
        <p14:creationId xmlns:p14="http://schemas.microsoft.com/office/powerpoint/2010/main" val="149043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Rectangle: Single Corner Snipped 87">
            <a:extLst>
              <a:ext uri="{FF2B5EF4-FFF2-40B4-BE49-F238E27FC236}">
                <a16:creationId xmlns:a16="http://schemas.microsoft.com/office/drawing/2014/main" id="{4FC25F57-95F6-4392-BB6A-A2274CE7EA11}"/>
              </a:ext>
            </a:extLst>
          </p:cNvPr>
          <p:cNvSpPr/>
          <p:nvPr/>
        </p:nvSpPr>
        <p:spPr>
          <a:xfrm>
            <a:off x="3867543" y="1790299"/>
            <a:ext cx="2186747" cy="2800952"/>
          </a:xfrm>
          <a:prstGeom prst="snip1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defRPr/>
            </a:pPr>
            <a:endParaRPr lang="en-US" sz="900">
              <a:solidFill>
                <a:schemeClr val="tx1"/>
              </a:solidFill>
              <a:latin typeface="Calibri"/>
            </a:endParaRPr>
          </a:p>
        </p:txBody>
      </p:sp>
      <p:sp>
        <p:nvSpPr>
          <p:cNvPr id="87" name="Rectangle: Single Corner Snipped 86">
            <a:extLst>
              <a:ext uri="{FF2B5EF4-FFF2-40B4-BE49-F238E27FC236}">
                <a16:creationId xmlns:a16="http://schemas.microsoft.com/office/drawing/2014/main" id="{7B3BAEC3-8FBE-4785-A36C-460B74BA22FD}"/>
              </a:ext>
            </a:extLst>
          </p:cNvPr>
          <p:cNvSpPr/>
          <p:nvPr/>
        </p:nvSpPr>
        <p:spPr>
          <a:xfrm>
            <a:off x="1183907" y="1906597"/>
            <a:ext cx="2178126" cy="2703904"/>
          </a:xfrm>
          <a:prstGeom prst="snip1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defRPr/>
            </a:pPr>
            <a:endParaRPr lang="en-US" sz="900" dirty="0">
              <a:solidFill>
                <a:srgbClr val="FFFFFF"/>
              </a:solidFill>
              <a:latin typeface="CamberW04-Regular" panose="01000000000000000000" pitchFamily="2" charset="-94"/>
            </a:endParaRPr>
          </a:p>
        </p:txBody>
      </p:sp>
      <p:sp>
        <p:nvSpPr>
          <p:cNvPr id="6" name="TextBox 5">
            <a:extLst>
              <a:ext uri="{FF2B5EF4-FFF2-40B4-BE49-F238E27FC236}">
                <a16:creationId xmlns:a16="http://schemas.microsoft.com/office/drawing/2014/main" id="{0C102C8C-BBD6-408E-8E02-198B3B840118}"/>
              </a:ext>
            </a:extLst>
          </p:cNvPr>
          <p:cNvSpPr txBox="1"/>
          <p:nvPr/>
        </p:nvSpPr>
        <p:spPr>
          <a:xfrm>
            <a:off x="1502583" y="2918153"/>
            <a:ext cx="1773767" cy="1077218"/>
          </a:xfrm>
          <a:prstGeom prst="rect">
            <a:avLst/>
          </a:prstGeom>
          <a:noFill/>
        </p:spPr>
        <p:txBody>
          <a:bodyPr wrap="square" rtlCol="0">
            <a:spAutoFit/>
          </a:bodyPr>
          <a:lstStyle/>
          <a:p>
            <a:pPr algn="ctr" defTabSz="228508">
              <a:defRPr/>
            </a:pPr>
            <a:r>
              <a:rPr lang="en-US" sz="1600" dirty="0" err="1">
                <a:solidFill>
                  <a:srgbClr val="172144"/>
                </a:solidFill>
                <a:latin typeface="DIN Pro Regular" panose="020B0504020101020102" pitchFamily="34" charset="0"/>
                <a:cs typeface="DIN Pro Regular" panose="020B0504020101020102" pitchFamily="34" charset="0"/>
              </a:rPr>
              <a:t>Kurum</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iç</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değerlendirme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çalışmalarının</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en</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önemli</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çıktısıdır</a:t>
            </a:r>
            <a:endParaRPr lang="en-US" sz="1600" dirty="0">
              <a:solidFill>
                <a:srgbClr val="172144"/>
              </a:solidFill>
              <a:latin typeface="DIN Pro Regular" panose="020B0504020101020102" pitchFamily="34" charset="0"/>
              <a:cs typeface="DIN Pro Regular" panose="020B0504020101020102" pitchFamily="34" charset="0"/>
            </a:endParaRPr>
          </a:p>
        </p:txBody>
      </p:sp>
      <p:sp>
        <p:nvSpPr>
          <p:cNvPr id="10" name="TextBox 9">
            <a:extLst>
              <a:ext uri="{FF2B5EF4-FFF2-40B4-BE49-F238E27FC236}">
                <a16:creationId xmlns:a16="http://schemas.microsoft.com/office/drawing/2014/main" id="{EEA92578-1125-4872-A54A-54AB2F7F5A42}"/>
              </a:ext>
            </a:extLst>
          </p:cNvPr>
          <p:cNvSpPr txBox="1"/>
          <p:nvPr/>
        </p:nvSpPr>
        <p:spPr>
          <a:xfrm>
            <a:off x="3959895" y="2303638"/>
            <a:ext cx="1773767" cy="2308324"/>
          </a:xfrm>
          <a:prstGeom prst="rect">
            <a:avLst/>
          </a:prstGeom>
          <a:noFill/>
        </p:spPr>
        <p:txBody>
          <a:bodyPr wrap="square" rtlCol="0">
            <a:spAutoFit/>
          </a:bodyPr>
          <a:lstStyle/>
          <a:p>
            <a:pPr algn="ctr" defTabSz="228508">
              <a:defRPr/>
            </a:pPr>
            <a:r>
              <a:rPr lang="en-US" sz="1600" dirty="0" err="1">
                <a:latin typeface="DIN Pro Regular" panose="020B0504020101020102" pitchFamily="34" charset="0"/>
                <a:cs typeface="DIN Pro Regular" panose="020B0504020101020102" pitchFamily="34" charset="0"/>
              </a:rPr>
              <a:t>Olgunluk</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düzeyi</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yüksek</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bir</a:t>
            </a:r>
            <a:r>
              <a:rPr lang="en-US" sz="1600" dirty="0">
                <a:latin typeface="DIN Pro Regular" panose="020B0504020101020102" pitchFamily="34" charset="0"/>
                <a:cs typeface="DIN Pro Regular" panose="020B0504020101020102" pitchFamily="34" charset="0"/>
              </a:rPr>
              <a:t> KİDR </a:t>
            </a:r>
            <a:r>
              <a:rPr lang="en-US" sz="1600" dirty="0" err="1">
                <a:latin typeface="DIN Pro Regular" panose="020B0504020101020102" pitchFamily="34" charset="0"/>
                <a:cs typeface="DIN Pro Regular" panose="020B0504020101020102" pitchFamily="34" charset="0"/>
              </a:rPr>
              <a:t>ancak</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yıl</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içerisinde</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etkin</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ve</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etkili</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iç</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kalite</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güvence</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sistemi</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çalışmalarının</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gerçekleştirilmesi</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ile</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mümkün</a:t>
            </a:r>
            <a:r>
              <a:rPr lang="en-US" sz="1600" dirty="0">
                <a:latin typeface="DIN Pro Regular" panose="020B0504020101020102" pitchFamily="34" charset="0"/>
                <a:cs typeface="DIN Pro Regular" panose="020B0504020101020102" pitchFamily="34" charset="0"/>
              </a:rPr>
              <a:t> </a:t>
            </a:r>
            <a:r>
              <a:rPr lang="en-US" sz="1600" dirty="0" err="1">
                <a:latin typeface="DIN Pro Regular" panose="020B0504020101020102" pitchFamily="34" charset="0"/>
                <a:cs typeface="DIN Pro Regular" panose="020B0504020101020102" pitchFamily="34" charset="0"/>
              </a:rPr>
              <a:t>olur</a:t>
            </a:r>
            <a:r>
              <a:rPr lang="en-US" sz="1600" dirty="0">
                <a:latin typeface="DIN Pro Regular" panose="020B0504020101020102" pitchFamily="34" charset="0"/>
                <a:cs typeface="DIN Pro Regular" panose="020B0504020101020102" pitchFamily="34" charset="0"/>
              </a:rPr>
              <a:t>.</a:t>
            </a:r>
          </a:p>
        </p:txBody>
      </p:sp>
      <p:sp>
        <p:nvSpPr>
          <p:cNvPr id="18" name="TextBox 17">
            <a:extLst>
              <a:ext uri="{FF2B5EF4-FFF2-40B4-BE49-F238E27FC236}">
                <a16:creationId xmlns:a16="http://schemas.microsoft.com/office/drawing/2014/main" id="{6C146F44-9A3A-424C-994C-C4347995AEC2}"/>
              </a:ext>
            </a:extLst>
          </p:cNvPr>
          <p:cNvSpPr txBox="1"/>
          <p:nvPr/>
        </p:nvSpPr>
        <p:spPr>
          <a:xfrm>
            <a:off x="8912623" y="2844301"/>
            <a:ext cx="1900438" cy="1569660"/>
          </a:xfrm>
          <a:prstGeom prst="rect">
            <a:avLst/>
          </a:prstGeom>
          <a:noFill/>
        </p:spPr>
        <p:txBody>
          <a:bodyPr wrap="square" rtlCol="0">
            <a:spAutoFit/>
          </a:bodyPr>
          <a:lstStyle/>
          <a:p>
            <a:pPr algn="ctr" defTabSz="228508">
              <a:defRPr/>
            </a:pPr>
            <a:r>
              <a:rPr lang="en-US" sz="1600" dirty="0" err="1">
                <a:solidFill>
                  <a:srgbClr val="172144"/>
                </a:solidFill>
                <a:latin typeface="DIN Pro Regular" panose="020B0504020101020102" pitchFamily="34" charset="0"/>
                <a:cs typeface="DIN Pro Regular" panose="020B0504020101020102" pitchFamily="34" charset="0"/>
              </a:rPr>
              <a:t>Önceki</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yıllarda</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yazılan</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KİDR’ler</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ve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KGBR’nin</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dikkatlice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irdelenmeli</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dikkate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alınmalıdır</a:t>
            </a:r>
            <a:r>
              <a:rPr lang="en-US" sz="1600" dirty="0">
                <a:solidFill>
                  <a:srgbClr val="172144"/>
                </a:solidFill>
                <a:latin typeface="DIN Pro Regular" panose="020B0504020101020102" pitchFamily="34" charset="0"/>
                <a:cs typeface="DIN Pro Regular" panose="020B0504020101020102" pitchFamily="34" charset="0"/>
              </a:rPr>
              <a:t>.</a:t>
            </a:r>
          </a:p>
        </p:txBody>
      </p:sp>
      <p:sp>
        <p:nvSpPr>
          <p:cNvPr id="89" name="Rectangle: Single Corner Snipped 88">
            <a:extLst>
              <a:ext uri="{FF2B5EF4-FFF2-40B4-BE49-F238E27FC236}">
                <a16:creationId xmlns:a16="http://schemas.microsoft.com/office/drawing/2014/main" id="{0358D67A-CC3C-4B4E-B150-40301211B6DE}"/>
              </a:ext>
            </a:extLst>
          </p:cNvPr>
          <p:cNvSpPr/>
          <p:nvPr/>
        </p:nvSpPr>
        <p:spPr>
          <a:xfrm>
            <a:off x="6379327" y="1771048"/>
            <a:ext cx="1994652" cy="2772075"/>
          </a:xfrm>
          <a:prstGeom prst="snip1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defRPr/>
            </a:pPr>
            <a:endParaRPr lang="en-US" sz="900">
              <a:solidFill>
                <a:srgbClr val="FFFFFF"/>
              </a:solidFill>
              <a:latin typeface="Calibri"/>
            </a:endParaRPr>
          </a:p>
        </p:txBody>
      </p:sp>
      <p:sp>
        <p:nvSpPr>
          <p:cNvPr id="90" name="Rectangle: Single Corner Snipped 89">
            <a:extLst>
              <a:ext uri="{FF2B5EF4-FFF2-40B4-BE49-F238E27FC236}">
                <a16:creationId xmlns:a16="http://schemas.microsoft.com/office/drawing/2014/main" id="{6C2E1E69-40DF-46F9-82C3-ECBCFB1498A6}"/>
              </a:ext>
            </a:extLst>
          </p:cNvPr>
          <p:cNvSpPr/>
          <p:nvPr/>
        </p:nvSpPr>
        <p:spPr>
          <a:xfrm>
            <a:off x="8890277" y="1761422"/>
            <a:ext cx="2265403" cy="2752825"/>
          </a:xfrm>
          <a:prstGeom prst="snip1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08">
              <a:defRPr/>
            </a:pPr>
            <a:endParaRPr lang="en-US" sz="900">
              <a:solidFill>
                <a:srgbClr val="FFFFFF"/>
              </a:solidFill>
              <a:latin typeface="Calibri"/>
            </a:endParaRPr>
          </a:p>
        </p:txBody>
      </p:sp>
      <p:grpSp>
        <p:nvGrpSpPr>
          <p:cNvPr id="11" name="Group 10">
            <a:extLst>
              <a:ext uri="{FF2B5EF4-FFF2-40B4-BE49-F238E27FC236}">
                <a16:creationId xmlns:a16="http://schemas.microsoft.com/office/drawing/2014/main" id="{68961F48-609D-4189-AADA-B03BC4833F93}"/>
              </a:ext>
            </a:extLst>
          </p:cNvPr>
          <p:cNvGrpSpPr/>
          <p:nvPr/>
        </p:nvGrpSpPr>
        <p:grpSpPr>
          <a:xfrm>
            <a:off x="4662061" y="2189194"/>
            <a:ext cx="3771455" cy="1806175"/>
            <a:chOff x="14850674" y="8358452"/>
            <a:chExt cx="7544875" cy="3613289"/>
          </a:xfrm>
        </p:grpSpPr>
        <p:sp>
          <p:nvSpPr>
            <p:cNvPr id="13" name="Rectangle 12">
              <a:extLst>
                <a:ext uri="{FF2B5EF4-FFF2-40B4-BE49-F238E27FC236}">
                  <a16:creationId xmlns:a16="http://schemas.microsoft.com/office/drawing/2014/main" id="{39815953-8D04-4542-9DF3-CFFDE1DD2132}"/>
                </a:ext>
              </a:extLst>
            </p:cNvPr>
            <p:cNvSpPr/>
            <p:nvPr/>
          </p:nvSpPr>
          <p:spPr>
            <a:xfrm>
              <a:off x="14850674" y="8358452"/>
              <a:ext cx="369558" cy="1292358"/>
            </a:xfrm>
            <a:prstGeom prst="rect">
              <a:avLst/>
            </a:prstGeom>
          </p:spPr>
          <p:txBody>
            <a:bodyPr wrap="none" anchor="ctr">
              <a:spAutoFit/>
            </a:bodyPr>
            <a:lstStyle/>
            <a:p>
              <a:pPr algn="ctr" defTabSz="457018">
                <a:defRPr/>
              </a:pPr>
              <a:endParaRPr lang="en-US" sz="3598" dirty="0">
                <a:solidFill>
                  <a:srgbClr val="FFFFFF"/>
                </a:solidFill>
                <a:latin typeface="Designball-Finance-01" pitchFamily="2" charset="0"/>
                <a:ea typeface="Open Sans" panose="020B0606030504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4BB97DF3-8A56-4960-94D6-5ECD261D9CDA}"/>
                </a:ext>
              </a:extLst>
            </p:cNvPr>
            <p:cNvSpPr txBox="1"/>
            <p:nvPr/>
          </p:nvSpPr>
          <p:spPr>
            <a:xfrm>
              <a:off x="18284432" y="9816745"/>
              <a:ext cx="4111117" cy="2154996"/>
            </a:xfrm>
            <a:prstGeom prst="rect">
              <a:avLst/>
            </a:prstGeom>
            <a:noFill/>
          </p:spPr>
          <p:txBody>
            <a:bodyPr wrap="square" rtlCol="0">
              <a:spAutoFit/>
            </a:bodyPr>
            <a:lstStyle/>
            <a:p>
              <a:pPr algn="ctr" defTabSz="228508">
                <a:defRPr/>
              </a:pPr>
              <a:r>
                <a:rPr lang="en-US" sz="1600" dirty="0" err="1">
                  <a:solidFill>
                    <a:srgbClr val="172144"/>
                  </a:solidFill>
                  <a:latin typeface="DIN Pro Regular" panose="020B0504020101020102" pitchFamily="34" charset="0"/>
                  <a:cs typeface="DIN Pro Regular" panose="020B0504020101020102" pitchFamily="34" charset="0"/>
                </a:rPr>
                <a:t>Dış</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değerlendirme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süre</a:t>
              </a:r>
              <a:r>
                <a:rPr lang="tr-TR" sz="1600" dirty="0" err="1">
                  <a:solidFill>
                    <a:srgbClr val="172144"/>
                  </a:solidFill>
                  <a:latin typeface="DIN Pro Regular" panose="020B0504020101020102" pitchFamily="34" charset="0"/>
                  <a:cs typeface="DIN Pro Regular" panose="020B0504020101020102" pitchFamily="34" charset="0"/>
                </a:rPr>
                <a:t>ci</a:t>
              </a:r>
              <a:r>
                <a:rPr lang="tr-TR"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kurumun</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KİDR’si</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üzerine</a:t>
              </a:r>
              <a:r>
                <a:rPr lang="en-US" sz="1600" dirty="0">
                  <a:solidFill>
                    <a:srgbClr val="172144"/>
                  </a:solidFill>
                  <a:latin typeface="DIN Pro Regular" panose="020B0504020101020102" pitchFamily="34" charset="0"/>
                  <a:cs typeface="DIN Pro Regular" panose="020B0504020101020102" pitchFamily="34" charset="0"/>
                </a:rPr>
                <a:t> </a:t>
              </a:r>
              <a:r>
                <a:rPr lang="en-US" sz="1600" dirty="0" err="1">
                  <a:solidFill>
                    <a:srgbClr val="172144"/>
                  </a:solidFill>
                  <a:latin typeface="DIN Pro Regular" panose="020B0504020101020102" pitchFamily="34" charset="0"/>
                  <a:cs typeface="DIN Pro Regular" panose="020B0504020101020102" pitchFamily="34" charset="0"/>
                </a:rPr>
                <a:t>yapılandırılmaktadır</a:t>
              </a:r>
              <a:r>
                <a:rPr lang="en-US" sz="1400" dirty="0">
                  <a:solidFill>
                    <a:srgbClr val="172144"/>
                  </a:solidFill>
                  <a:latin typeface="DIN Pro Regular" panose="020B0504020101020102" pitchFamily="34" charset="0"/>
                  <a:cs typeface="DIN Pro Regular" panose="020B0504020101020102" pitchFamily="34" charset="0"/>
                </a:rPr>
                <a:t>.</a:t>
              </a:r>
            </a:p>
          </p:txBody>
        </p:sp>
      </p:grpSp>
      <p:sp>
        <p:nvSpPr>
          <p:cNvPr id="30" name="TextBox 254">
            <a:extLst>
              <a:ext uri="{FF2B5EF4-FFF2-40B4-BE49-F238E27FC236}">
                <a16:creationId xmlns:a16="http://schemas.microsoft.com/office/drawing/2014/main" id="{3E90EFBE-D8C5-43D9-BF0E-735E15BA19D2}"/>
              </a:ext>
            </a:extLst>
          </p:cNvPr>
          <p:cNvSpPr txBox="1"/>
          <p:nvPr/>
        </p:nvSpPr>
        <p:spPr>
          <a:xfrm>
            <a:off x="1589602" y="322523"/>
            <a:ext cx="9068205" cy="707886"/>
          </a:xfrm>
          <a:prstGeom prst="rect">
            <a:avLst/>
          </a:prstGeom>
          <a:noFill/>
        </p:spPr>
        <p:txBody>
          <a:bodyPr wrap="square" rtlCol="0">
            <a:spAutoFit/>
          </a:bodyPr>
          <a:lstStyle/>
          <a:p>
            <a:pPr algn="ctr" defTabSz="457109">
              <a:defRPr/>
            </a:pPr>
            <a:r>
              <a:rPr lang="tr-TR" sz="4000" b="1" dirty="0">
                <a:solidFill>
                  <a:srgbClr val="FF0000"/>
                </a:solidFill>
                <a:latin typeface="+mj-lt"/>
              </a:rPr>
              <a:t>Kurum İç Değerlendirme Raporu (KİDR)</a:t>
            </a:r>
            <a:endParaRPr lang="en-US" sz="4000" b="1" dirty="0">
              <a:solidFill>
                <a:srgbClr val="FF0000"/>
              </a:solidFill>
              <a:latin typeface="+mj-lt"/>
            </a:endParaRPr>
          </a:p>
        </p:txBody>
      </p:sp>
      <p:sp>
        <p:nvSpPr>
          <p:cNvPr id="26" name="Oval 25">
            <a:extLst>
              <a:ext uri="{FF2B5EF4-FFF2-40B4-BE49-F238E27FC236}">
                <a16:creationId xmlns:a16="http://schemas.microsoft.com/office/drawing/2014/main" id="{96840E15-8153-4E95-8677-8FA0237E5132}"/>
              </a:ext>
            </a:extLst>
          </p:cNvPr>
          <p:cNvSpPr/>
          <p:nvPr/>
        </p:nvSpPr>
        <p:spPr>
          <a:xfrm>
            <a:off x="4475955" y="1590052"/>
            <a:ext cx="713585" cy="71358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defRPr/>
            </a:pPr>
            <a:r>
              <a:rPr lang="en-US" sz="4999" dirty="0">
                <a:solidFill>
                  <a:srgbClr val="FFFFFF"/>
                </a:solidFill>
                <a:latin typeface="Designball-Edu-02" pitchFamily="2" charset="0"/>
                <a:ea typeface="Open Sans" panose="020B0606030504020204" pitchFamily="34" charset="0"/>
                <a:cs typeface="Arial" panose="020B0604020202020204" pitchFamily="34" charset="0"/>
              </a:rPr>
              <a:t>İ</a:t>
            </a:r>
          </a:p>
        </p:txBody>
      </p:sp>
      <p:sp>
        <p:nvSpPr>
          <p:cNvPr id="27" name="Oval 26">
            <a:extLst>
              <a:ext uri="{FF2B5EF4-FFF2-40B4-BE49-F238E27FC236}">
                <a16:creationId xmlns:a16="http://schemas.microsoft.com/office/drawing/2014/main" id="{8E386798-8170-4450-AA19-02D0B0E2EA57}"/>
              </a:ext>
            </a:extLst>
          </p:cNvPr>
          <p:cNvSpPr/>
          <p:nvPr/>
        </p:nvSpPr>
        <p:spPr>
          <a:xfrm>
            <a:off x="6995100" y="1635153"/>
            <a:ext cx="713585" cy="71358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defRPr/>
            </a:pPr>
            <a:r>
              <a:rPr lang="en-US" sz="4999" dirty="0">
                <a:solidFill>
                  <a:srgbClr val="FFFFFF"/>
                </a:solidFill>
                <a:latin typeface="Designball-Edu-01" pitchFamily="2" charset="0"/>
                <a:ea typeface="Open Sans" panose="020B0606030504020204" pitchFamily="34" charset="0"/>
                <a:cs typeface="Arial" panose="020B0604020202020204" pitchFamily="34" charset="0"/>
              </a:rPr>
              <a:t>D</a:t>
            </a:r>
          </a:p>
        </p:txBody>
      </p:sp>
      <p:sp>
        <p:nvSpPr>
          <p:cNvPr id="28" name="Oval 27">
            <a:extLst>
              <a:ext uri="{FF2B5EF4-FFF2-40B4-BE49-F238E27FC236}">
                <a16:creationId xmlns:a16="http://schemas.microsoft.com/office/drawing/2014/main" id="{58A6000A-9258-4063-9AC8-7D257EEA9BA5}"/>
              </a:ext>
            </a:extLst>
          </p:cNvPr>
          <p:cNvSpPr/>
          <p:nvPr/>
        </p:nvSpPr>
        <p:spPr>
          <a:xfrm>
            <a:off x="9498455" y="1646760"/>
            <a:ext cx="713585" cy="71358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defRPr/>
            </a:pPr>
            <a:r>
              <a:rPr lang="en-US" sz="4999" dirty="0">
                <a:solidFill>
                  <a:srgbClr val="FFFFFF"/>
                </a:solidFill>
                <a:latin typeface="Designball-Edu-01" pitchFamily="2" charset="0"/>
                <a:ea typeface="Open Sans" panose="020B0606030504020204" pitchFamily="34" charset="0"/>
                <a:cs typeface="Arial" panose="020B0604020202020204" pitchFamily="34" charset="0"/>
              </a:rPr>
              <a:t>R</a:t>
            </a:r>
          </a:p>
        </p:txBody>
      </p:sp>
      <p:sp>
        <p:nvSpPr>
          <p:cNvPr id="29" name="Oval 28">
            <a:extLst>
              <a:ext uri="{FF2B5EF4-FFF2-40B4-BE49-F238E27FC236}">
                <a16:creationId xmlns:a16="http://schemas.microsoft.com/office/drawing/2014/main" id="{34109792-CF1E-4F68-97DC-9191B1E79644}"/>
              </a:ext>
            </a:extLst>
          </p:cNvPr>
          <p:cNvSpPr/>
          <p:nvPr/>
        </p:nvSpPr>
        <p:spPr>
          <a:xfrm>
            <a:off x="1956810" y="1646760"/>
            <a:ext cx="713585" cy="71358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defRPr/>
            </a:pPr>
            <a:r>
              <a:rPr lang="en-US" sz="4999" dirty="0">
                <a:solidFill>
                  <a:srgbClr val="FFFFFF"/>
                </a:solidFill>
                <a:latin typeface="Designball-Edu-01" pitchFamily="2" charset="0"/>
                <a:ea typeface="Open Sans" panose="020B0606030504020204" pitchFamily="34" charset="0"/>
                <a:cs typeface="Arial" panose="020B0604020202020204" pitchFamily="34" charset="0"/>
              </a:rPr>
              <a:t>K</a:t>
            </a:r>
          </a:p>
        </p:txBody>
      </p:sp>
    </p:spTree>
    <p:extLst>
      <p:ext uri="{BB962C8B-B14F-4D97-AF65-F5344CB8AC3E}">
        <p14:creationId xmlns:p14="http://schemas.microsoft.com/office/powerpoint/2010/main" val="3380743921"/>
      </p:ext>
    </p:extLst>
  </p:cSld>
  <p:clrMapOvr>
    <a:masterClrMapping/>
  </p:clrMapOvr>
  <p:transition spd="slow">
    <p:push dir="u"/>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5"/>
            <a:ext cx="11087501" cy="1328921"/>
          </a:xfrm>
        </p:spPr>
        <p:txBody>
          <a:bodyPr>
            <a:normAutofit fontScale="90000"/>
          </a:bodyPr>
          <a:lstStyle/>
          <a:p>
            <a:pPr algn="ctr"/>
            <a:r>
              <a:rPr lang="tr-TR" sz="4000" b="1" dirty="0">
                <a:solidFill>
                  <a:srgbClr val="0000CC"/>
                </a:solidFill>
              </a:rPr>
              <a:t>B.2. Programların Yürütülmesi (Öğrenci Merkezli Öğrenme, Öğretme ve Değerlendirme)</a:t>
            </a:r>
            <a:br>
              <a:rPr lang="tr-TR" b="1" dirty="0">
                <a:solidFill>
                  <a:srgbClr val="0000CC"/>
                </a:solidFill>
              </a:rPr>
            </a:br>
            <a:r>
              <a:rPr lang="tr-TR" sz="3600" b="1" dirty="0">
                <a:solidFill>
                  <a:srgbClr val="FF0000"/>
                </a:solidFill>
              </a:rPr>
              <a:t>B.2.1. Öğretim yöntem ve teknikleri</a:t>
            </a:r>
            <a:endParaRPr lang="tr-TR" sz="3600" dirty="0">
              <a:solidFill>
                <a:srgbClr val="FF0000"/>
              </a:solidFill>
            </a:endParaRPr>
          </a:p>
        </p:txBody>
      </p:sp>
      <p:sp>
        <p:nvSpPr>
          <p:cNvPr id="3" name="İçerik Yer Tutucusu 2"/>
          <p:cNvSpPr>
            <a:spLocks noGrp="1"/>
          </p:cNvSpPr>
          <p:nvPr>
            <p:ph idx="1"/>
          </p:nvPr>
        </p:nvSpPr>
        <p:spPr>
          <a:xfrm>
            <a:off x="750771" y="1819174"/>
            <a:ext cx="11078677" cy="4427621"/>
          </a:xfrm>
        </p:spPr>
        <p:txBody>
          <a:bodyPr>
            <a:normAutofit lnSpcReduction="10000"/>
          </a:bodyPr>
          <a:lstStyle/>
          <a:p>
            <a:pPr marL="514350" indent="-514350">
              <a:lnSpc>
                <a:spcPct val="110000"/>
              </a:lnSpc>
              <a:spcBef>
                <a:spcPts val="0"/>
              </a:spcBef>
              <a:buFont typeface="+mj-lt"/>
              <a:buAutoNum type="arabicPeriod"/>
            </a:pPr>
            <a:r>
              <a:rPr lang="tr-TR" dirty="0"/>
              <a:t>Ders bilgi paketlerinde öğrenci merkezli öğretim yöntemlerinin varlığı</a:t>
            </a:r>
          </a:p>
          <a:p>
            <a:pPr marL="514350" indent="-514350">
              <a:lnSpc>
                <a:spcPct val="110000"/>
              </a:lnSpc>
              <a:spcBef>
                <a:spcPts val="0"/>
              </a:spcBef>
              <a:buFont typeface="+mj-lt"/>
              <a:buAutoNum type="arabicPeriod"/>
            </a:pPr>
            <a:r>
              <a:rPr lang="tr-TR" dirty="0"/>
              <a:t>Uzaktan eğitime özgü öğretim materyali geliştirme ve öğretim yöntemlerine ilişkin ilkeler, mekanizmalar</a:t>
            </a:r>
          </a:p>
          <a:p>
            <a:pPr marL="514350" indent="-514350">
              <a:lnSpc>
                <a:spcPct val="110000"/>
              </a:lnSpc>
              <a:spcBef>
                <a:spcPts val="0"/>
              </a:spcBef>
              <a:buFont typeface="+mj-lt"/>
              <a:buAutoNum type="arabicPeriod"/>
            </a:pPr>
            <a:r>
              <a:rPr lang="tr-TR" dirty="0"/>
              <a:t>Aktif ve etkileşimli öğretme yöntemlerine ilişkin tanımlı süreçler ve uygulamalar</a:t>
            </a:r>
          </a:p>
          <a:p>
            <a:pPr marL="514350" indent="-514350">
              <a:lnSpc>
                <a:spcPct val="110000"/>
              </a:lnSpc>
              <a:spcBef>
                <a:spcPts val="0"/>
              </a:spcBef>
              <a:buFont typeface="+mj-lt"/>
              <a:buAutoNum type="arabicPeriod"/>
            </a:pPr>
            <a:r>
              <a:rPr lang="tr-TR" dirty="0"/>
              <a:t>Eğiticilerin eğitimi program içeriğinde öğrenci merkezli öğrenme-öğretme yaklaşımına ilişkin uygulamalar</a:t>
            </a:r>
          </a:p>
          <a:p>
            <a:pPr marL="514350" indent="-514350">
              <a:lnSpc>
                <a:spcPct val="11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1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A9BD945C-F0F3-4A8E-A9EA-B9861E85B0F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60</a:t>
            </a:fld>
            <a:endParaRPr lang="tr-TR"/>
          </a:p>
        </p:txBody>
      </p:sp>
    </p:spTree>
    <p:extLst>
      <p:ext uri="{BB962C8B-B14F-4D97-AF65-F5344CB8AC3E}">
        <p14:creationId xmlns:p14="http://schemas.microsoft.com/office/powerpoint/2010/main" val="6721301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82579" y="114868"/>
            <a:ext cx="10515600" cy="838033"/>
          </a:xfrm>
        </p:spPr>
        <p:txBody>
          <a:bodyPr/>
          <a:lstStyle/>
          <a:p>
            <a:pPr algn="ctr"/>
            <a:r>
              <a:rPr lang="tr-TR" b="1" dirty="0">
                <a:solidFill>
                  <a:srgbClr val="0000CC"/>
                </a:solidFill>
              </a:rPr>
              <a:t>B.2.2. Ölçme ve değerlendirme</a:t>
            </a:r>
            <a:endParaRPr lang="tr-TR" dirty="0">
              <a:solidFill>
                <a:srgbClr val="0000CC"/>
              </a:solidFill>
            </a:endParaRPr>
          </a:p>
        </p:txBody>
      </p:sp>
      <p:sp>
        <p:nvSpPr>
          <p:cNvPr id="3" name="İçerik Yer Tutucusu 2"/>
          <p:cNvSpPr>
            <a:spLocks noGrp="1"/>
          </p:cNvSpPr>
          <p:nvPr>
            <p:ph idx="1"/>
          </p:nvPr>
        </p:nvSpPr>
        <p:spPr>
          <a:xfrm>
            <a:off x="539016" y="1193533"/>
            <a:ext cx="11338560" cy="5014762"/>
          </a:xfrm>
        </p:spPr>
        <p:txBody>
          <a:bodyPr>
            <a:noAutofit/>
          </a:bodyPr>
          <a:lstStyle/>
          <a:p>
            <a:pPr marL="514350" indent="-514350">
              <a:lnSpc>
                <a:spcPct val="100000"/>
              </a:lnSpc>
              <a:spcBef>
                <a:spcPts val="0"/>
              </a:spcBef>
              <a:buFont typeface="+mj-lt"/>
              <a:buAutoNum type="arabicPeriod"/>
            </a:pPr>
            <a:r>
              <a:rPr lang="tr-TR" sz="2400" dirty="0"/>
              <a:t>Programlardaki uygulama örnekleri</a:t>
            </a:r>
          </a:p>
          <a:p>
            <a:pPr marL="514350" indent="-514350">
              <a:lnSpc>
                <a:spcPct val="100000"/>
              </a:lnSpc>
              <a:spcBef>
                <a:spcPts val="0"/>
              </a:spcBef>
              <a:buFont typeface="+mj-lt"/>
              <a:buAutoNum type="arabicPeriod"/>
            </a:pPr>
            <a:r>
              <a:rPr lang="tr-TR" sz="2400" dirty="0"/>
              <a:t>Örgün/uzaktan/karma derslerde kullanılan sınav örnekleri (programda yer verilen farklı ölçme araçlarına ilişkin)</a:t>
            </a:r>
          </a:p>
          <a:p>
            <a:pPr marL="514350" indent="-514350">
              <a:lnSpc>
                <a:spcPct val="100000"/>
              </a:lnSpc>
              <a:spcBef>
                <a:spcPts val="0"/>
              </a:spcBef>
              <a:buFont typeface="+mj-lt"/>
              <a:buAutoNum type="arabicPeriod"/>
            </a:pPr>
            <a:r>
              <a:rPr lang="tr-TR" sz="2400" dirty="0"/>
              <a:t>Ölçme ve değerlendirme uygulamalarının ders kazanımları ve program yeterlilikleriyle ilişkilendirildiğini, öğrenci iş yükünü temel aldığını* gösteren ders bilgi paketi örnekleri</a:t>
            </a:r>
          </a:p>
          <a:p>
            <a:pPr marL="514350" indent="-514350">
              <a:lnSpc>
                <a:spcPct val="100000"/>
              </a:lnSpc>
              <a:spcBef>
                <a:spcPts val="0"/>
              </a:spcBef>
              <a:buFont typeface="+mj-lt"/>
              <a:buAutoNum type="arabicPeriod"/>
            </a:pPr>
            <a:r>
              <a:rPr lang="tr-TR" sz="2400" dirty="0"/>
              <a:t>Dezavantajlı gruplar ve çevrimiçi sınavlar gibi özel ölçme türlerine ilişkin mekanizmalar </a:t>
            </a:r>
          </a:p>
          <a:p>
            <a:pPr marL="514350" indent="-514350">
              <a:lnSpc>
                <a:spcPct val="100000"/>
              </a:lnSpc>
              <a:spcBef>
                <a:spcPts val="0"/>
              </a:spcBef>
              <a:buFont typeface="+mj-lt"/>
              <a:buAutoNum type="arabicPeriod"/>
            </a:pPr>
            <a:r>
              <a:rPr lang="tr-TR" sz="2400" dirty="0"/>
              <a:t>Sınav güvenliği mekanizmaları</a:t>
            </a:r>
          </a:p>
          <a:p>
            <a:pPr marL="514350" indent="-514350">
              <a:lnSpc>
                <a:spcPct val="100000"/>
              </a:lnSpc>
              <a:spcBef>
                <a:spcPts val="0"/>
              </a:spcBef>
              <a:buFont typeface="+mj-lt"/>
              <a:buAutoNum type="arabicPeriod"/>
            </a:pPr>
            <a:r>
              <a:rPr lang="tr-TR" sz="2400" dirty="0"/>
              <a:t>İzleme ve paydaş katılımına dayalı iyileştirme kanıtları</a:t>
            </a:r>
          </a:p>
          <a:p>
            <a:pPr marL="514350" indent="-514350">
              <a:lnSpc>
                <a:spcPct val="100000"/>
              </a:lnSpc>
              <a:spcBef>
                <a:spcPts val="0"/>
              </a:spcBef>
              <a:buFont typeface="+mj-lt"/>
              <a:buAutoNum type="arabicPeriod"/>
            </a:pPr>
            <a:r>
              <a:rPr lang="tr-TR" sz="2400"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sz="2400" dirty="0"/>
          </a:p>
          <a:p>
            <a:pPr marL="514350" indent="-514350">
              <a:lnSpc>
                <a:spcPct val="100000"/>
              </a:lnSpc>
              <a:spcBef>
                <a:spcPts val="0"/>
              </a:spcBef>
              <a:buFont typeface="+mj-lt"/>
              <a:buAutoNum type="arabicPeriod"/>
            </a:pPr>
            <a:r>
              <a:rPr lang="tr-TR" sz="2400" dirty="0"/>
              <a:t>* 2015 AKTS Kullanıcı Kılavuzu’ndaki anahtar prensipleri taşımalıdır.</a:t>
            </a:r>
          </a:p>
          <a:p>
            <a:pPr marL="514350" indent="-514350">
              <a:lnSpc>
                <a:spcPct val="100000"/>
              </a:lnSpc>
              <a:spcBef>
                <a:spcPts val="0"/>
              </a:spcBef>
              <a:buFont typeface="+mj-lt"/>
              <a:buAutoNum type="arabicPeriod"/>
            </a:pPr>
            <a:endParaRPr lang="tr-TR" sz="2400" dirty="0"/>
          </a:p>
        </p:txBody>
      </p:sp>
      <p:sp>
        <p:nvSpPr>
          <p:cNvPr id="4" name="Veri Yer Tutucusu 3"/>
          <p:cNvSpPr>
            <a:spLocks noGrp="1"/>
          </p:cNvSpPr>
          <p:nvPr>
            <p:ph type="dt" sz="half" idx="10"/>
          </p:nvPr>
        </p:nvSpPr>
        <p:spPr/>
        <p:txBody>
          <a:bodyPr/>
          <a:lstStyle/>
          <a:p>
            <a:fld id="{8DA543D9-9416-41B9-ABEA-D733DD314D6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61</a:t>
            </a:fld>
            <a:endParaRPr lang="tr-TR"/>
          </a:p>
        </p:txBody>
      </p:sp>
    </p:spTree>
    <p:extLst>
      <p:ext uri="{BB962C8B-B14F-4D97-AF65-F5344CB8AC3E}">
        <p14:creationId xmlns:p14="http://schemas.microsoft.com/office/powerpoint/2010/main" val="5552692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701" y="134120"/>
            <a:ext cx="10515600" cy="1165292"/>
          </a:xfrm>
        </p:spPr>
        <p:txBody>
          <a:bodyPr>
            <a:normAutofit fontScale="90000"/>
          </a:bodyPr>
          <a:lstStyle/>
          <a:p>
            <a:pPr algn="ctr"/>
            <a:r>
              <a:rPr lang="tr-TR" b="1" dirty="0">
                <a:solidFill>
                  <a:srgbClr val="0000CC"/>
                </a:solidFill>
              </a:rPr>
              <a:t>B.2.3. Öğrenci kabulü, önceki öğrenmenin tanınması ve kredilendirilmesi*</a:t>
            </a:r>
            <a:endParaRPr lang="tr-TR" dirty="0">
              <a:solidFill>
                <a:srgbClr val="0000CC"/>
              </a:solidFill>
            </a:endParaRPr>
          </a:p>
        </p:txBody>
      </p:sp>
      <p:sp>
        <p:nvSpPr>
          <p:cNvPr id="3" name="İçerik Yer Tutucusu 2"/>
          <p:cNvSpPr>
            <a:spLocks noGrp="1"/>
          </p:cNvSpPr>
          <p:nvPr>
            <p:ph idx="1"/>
          </p:nvPr>
        </p:nvSpPr>
        <p:spPr>
          <a:xfrm>
            <a:off x="750770" y="1607419"/>
            <a:ext cx="11184555" cy="4569544"/>
          </a:xfrm>
        </p:spPr>
        <p:txBody>
          <a:bodyPr>
            <a:normAutofit fontScale="92500" lnSpcReduction="10000"/>
          </a:bodyPr>
          <a:lstStyle/>
          <a:p>
            <a:pPr marL="514350" indent="-514350">
              <a:lnSpc>
                <a:spcPct val="120000"/>
              </a:lnSpc>
              <a:spcBef>
                <a:spcPts val="0"/>
              </a:spcBef>
              <a:buFont typeface="+mj-lt"/>
              <a:buAutoNum type="arabicPeriod"/>
            </a:pPr>
            <a:r>
              <a:rPr lang="tr-TR" dirty="0"/>
              <a:t>Öğrenci kabulü, önceki öğrenmenin tanınması ve kredilendirilmesine ilişkin ilke ve kurallar</a:t>
            </a:r>
          </a:p>
          <a:p>
            <a:pPr marL="514350" indent="-514350">
              <a:lnSpc>
                <a:spcPct val="120000"/>
              </a:lnSpc>
              <a:spcBef>
                <a:spcPts val="0"/>
              </a:spcBef>
              <a:buFont typeface="+mj-lt"/>
              <a:buAutoNum type="arabicPeriod"/>
            </a:pPr>
            <a:r>
              <a:rPr lang="tr-TR" dirty="0"/>
              <a:t>Önceki öğrenmelerin tanınmasında öğrenci iş yükü temelli kredilerin kullanıldığına dair belgeler</a:t>
            </a:r>
          </a:p>
          <a:p>
            <a:pPr marL="514350" indent="-514350">
              <a:lnSpc>
                <a:spcPct val="120000"/>
              </a:lnSpc>
              <a:spcBef>
                <a:spcPts val="0"/>
              </a:spcBef>
              <a:buFont typeface="+mj-lt"/>
              <a:buAutoNum type="arabicPeriod"/>
            </a:pPr>
            <a:r>
              <a:rPr lang="tr-TR" dirty="0"/>
              <a:t>Uygulamaların tanımlı süreçlerle uyumuna ve sürekliliğine ilişkin kanıtlar,</a:t>
            </a:r>
          </a:p>
          <a:p>
            <a:pPr marL="514350" indent="-514350">
              <a:lnSpc>
                <a:spcPct val="120000"/>
              </a:lnSpc>
              <a:spcBef>
                <a:spcPts val="0"/>
              </a:spcBef>
              <a:buFont typeface="+mj-lt"/>
              <a:buAutoNum type="arabicPeriod"/>
            </a:pPr>
            <a:r>
              <a:rPr lang="tr-TR" dirty="0"/>
              <a:t>Paydaşların bilgilendirildiği mekanizmalar</a:t>
            </a:r>
          </a:p>
          <a:p>
            <a:pPr marL="514350" indent="-514350">
              <a:lnSpc>
                <a:spcPct val="12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20000"/>
              </a:lnSpc>
              <a:spcBef>
                <a:spcPts val="0"/>
              </a:spcBef>
              <a:buFont typeface="+mj-lt"/>
              <a:buAutoNum type="arabicPeriod"/>
            </a:pPr>
            <a:endParaRPr lang="tr-TR" dirty="0"/>
          </a:p>
          <a:p>
            <a:pPr marL="514350" indent="-514350">
              <a:lnSpc>
                <a:spcPct val="120000"/>
              </a:lnSpc>
              <a:spcBef>
                <a:spcPts val="0"/>
              </a:spcBef>
              <a:buFont typeface="+mj-lt"/>
              <a:buAutoNum type="arabicPeriod"/>
            </a:pPr>
            <a:r>
              <a:rPr lang="tr-TR" dirty="0"/>
              <a:t>* 2015 AKTS Kullanıcı Kılavuzu’ndaki anahtar prensipleri taşımalıdır.</a:t>
            </a:r>
          </a:p>
          <a:p>
            <a:pPr marL="514350" indent="-514350">
              <a:lnSpc>
                <a:spcPct val="12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184637B3-251C-43A1-A688-14E190497B70}"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62</a:t>
            </a:fld>
            <a:endParaRPr lang="tr-TR"/>
          </a:p>
        </p:txBody>
      </p:sp>
    </p:spTree>
    <p:extLst>
      <p:ext uri="{BB962C8B-B14F-4D97-AF65-F5344CB8AC3E}">
        <p14:creationId xmlns:p14="http://schemas.microsoft.com/office/powerpoint/2010/main" val="39198602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5577" y="191871"/>
            <a:ext cx="10515600" cy="943911"/>
          </a:xfrm>
        </p:spPr>
        <p:txBody>
          <a:bodyPr>
            <a:normAutofit fontScale="90000"/>
          </a:bodyPr>
          <a:lstStyle/>
          <a:p>
            <a:pPr algn="ctr"/>
            <a:r>
              <a:rPr lang="tr-TR" b="1" dirty="0">
                <a:solidFill>
                  <a:srgbClr val="0000CC"/>
                </a:solidFill>
              </a:rPr>
              <a:t>B.2.4. Yeterliliklerin sertifikalandırılması ve diploma</a:t>
            </a:r>
            <a:endParaRPr lang="tr-TR" dirty="0">
              <a:solidFill>
                <a:srgbClr val="0000CC"/>
              </a:solidFill>
            </a:endParaRPr>
          </a:p>
        </p:txBody>
      </p:sp>
      <p:sp>
        <p:nvSpPr>
          <p:cNvPr id="3" name="İçerik Yer Tutucusu 2"/>
          <p:cNvSpPr>
            <a:spLocks noGrp="1"/>
          </p:cNvSpPr>
          <p:nvPr>
            <p:ph idx="1"/>
          </p:nvPr>
        </p:nvSpPr>
        <p:spPr>
          <a:xfrm>
            <a:off x="577516" y="1135782"/>
            <a:ext cx="11232682" cy="5041182"/>
          </a:xfrm>
        </p:spPr>
        <p:txBody>
          <a:bodyPr>
            <a:normAutofit fontScale="92500" lnSpcReduction="10000"/>
          </a:bodyPr>
          <a:lstStyle/>
          <a:p>
            <a:pPr marL="514350" indent="-514350">
              <a:lnSpc>
                <a:spcPct val="110000"/>
              </a:lnSpc>
              <a:spcBef>
                <a:spcPts val="0"/>
              </a:spcBef>
              <a:buFont typeface="+mj-lt"/>
              <a:buAutoNum type="arabicPeriod"/>
            </a:pPr>
            <a:r>
              <a:rPr lang="tr-TR" dirty="0"/>
              <a:t>Öğrencinin akademik ve kariyer gelişimini izlemek, diploma onayı ve yeterliliklerin sertifikalandırılmasına ilişkin tanımlı süreçler ve mevcut uygulamalar</a:t>
            </a:r>
          </a:p>
          <a:p>
            <a:pPr marL="514350" indent="-514350">
              <a:lnSpc>
                <a:spcPct val="110000"/>
              </a:lnSpc>
              <a:spcBef>
                <a:spcPts val="0"/>
              </a:spcBef>
              <a:buFont typeface="+mj-lt"/>
              <a:buAutoNum type="arabicPeriod"/>
            </a:pPr>
            <a:r>
              <a:rPr lang="tr-TR" dirty="0"/>
              <a:t>Merkezi yerleştirmeyle gelen öğrenci grupları dışında kalan yatay geçiş, yabancı uyruklu öğrenci sınavı (YÖS), çift </a:t>
            </a:r>
            <a:r>
              <a:rPr lang="tr-TR" dirty="0" err="1"/>
              <a:t>anadal</a:t>
            </a:r>
            <a:r>
              <a:rPr lang="tr-TR" dirty="0"/>
              <a:t> programı (ÇAP), </a:t>
            </a:r>
            <a:r>
              <a:rPr lang="tr-TR" dirty="0" err="1"/>
              <a:t>yandal</a:t>
            </a:r>
            <a:r>
              <a:rPr lang="tr-TR" dirty="0"/>
              <a:t> öğrenci kabullerinde uygulanan kriterler</a:t>
            </a:r>
          </a:p>
          <a:p>
            <a:pPr marL="514350" indent="-514350">
              <a:lnSpc>
                <a:spcPct val="110000"/>
              </a:lnSpc>
              <a:spcBef>
                <a:spcPts val="0"/>
              </a:spcBef>
              <a:buFont typeface="+mj-lt"/>
              <a:buAutoNum type="arabicPeriod"/>
            </a:pPr>
            <a:r>
              <a:rPr lang="tr-TR" dirty="0"/>
              <a:t>Öğrenci iş yükü kredisinin değişim programlarında herhangi bir ek çalışmaya gerek kalmaksızın tanındığını gösteren belgeler*</a:t>
            </a:r>
          </a:p>
          <a:p>
            <a:pPr marL="514350" indent="-514350">
              <a:lnSpc>
                <a:spcPct val="11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10000"/>
              </a:lnSpc>
              <a:spcBef>
                <a:spcPts val="0"/>
              </a:spcBef>
              <a:buFont typeface="+mj-lt"/>
              <a:buAutoNum type="arabicPeriod"/>
            </a:pPr>
            <a:endParaRPr lang="tr-TR" dirty="0"/>
          </a:p>
          <a:p>
            <a:pPr marL="514350" indent="-514350">
              <a:lnSpc>
                <a:spcPct val="110000"/>
              </a:lnSpc>
              <a:spcBef>
                <a:spcPts val="0"/>
              </a:spcBef>
              <a:buFont typeface="+mj-lt"/>
              <a:buAutoNum type="arabicPeriod"/>
            </a:pPr>
            <a:r>
              <a:rPr lang="tr-TR" dirty="0"/>
              <a:t>* 2015 AKTS Kullanıcı Kılavuzu’ndaki anahtar prensipleri taşımalıdır.</a:t>
            </a:r>
          </a:p>
          <a:p>
            <a:pPr marL="514350" indent="-514350">
              <a:lnSpc>
                <a:spcPct val="11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0D67A329-B243-42BF-B301-C71C027CE0F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63</a:t>
            </a:fld>
            <a:endParaRPr lang="tr-TR"/>
          </a:p>
        </p:txBody>
      </p:sp>
    </p:spTree>
    <p:extLst>
      <p:ext uri="{BB962C8B-B14F-4D97-AF65-F5344CB8AC3E}">
        <p14:creationId xmlns:p14="http://schemas.microsoft.com/office/powerpoint/2010/main" val="27654856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4399" y="134754"/>
            <a:ext cx="11174931" cy="1183907"/>
          </a:xfrm>
        </p:spPr>
        <p:txBody>
          <a:bodyPr>
            <a:normAutofit fontScale="90000"/>
          </a:bodyPr>
          <a:lstStyle/>
          <a:p>
            <a:pPr algn="ctr">
              <a:lnSpc>
                <a:spcPct val="100000"/>
              </a:lnSpc>
            </a:pPr>
            <a:r>
              <a:rPr lang="tr-TR" sz="4000" b="1" dirty="0">
                <a:solidFill>
                  <a:srgbClr val="0000CC"/>
                </a:solidFill>
              </a:rPr>
              <a:t>B.3. Öğrenme Kaynakları ve Akademik Destek Hizmetleri</a:t>
            </a:r>
            <a:br>
              <a:rPr lang="tr-TR" b="1" dirty="0">
                <a:solidFill>
                  <a:srgbClr val="0000CC"/>
                </a:solidFill>
              </a:rPr>
            </a:br>
            <a:r>
              <a:rPr lang="tr-TR" sz="3600" b="1" dirty="0">
                <a:solidFill>
                  <a:srgbClr val="FF0000"/>
                </a:solidFill>
                <a:latin typeface="+mn-lt"/>
              </a:rPr>
              <a:t>B.3.1. Öğrenme ortam ve kaynakları</a:t>
            </a:r>
            <a:endParaRPr lang="tr-TR" sz="3600" dirty="0">
              <a:solidFill>
                <a:srgbClr val="FF0000"/>
              </a:solidFill>
              <a:latin typeface="+mn-lt"/>
            </a:endParaRPr>
          </a:p>
        </p:txBody>
      </p:sp>
      <p:sp>
        <p:nvSpPr>
          <p:cNvPr id="3" name="İçerik Yer Tutucusu 2"/>
          <p:cNvSpPr>
            <a:spLocks noGrp="1"/>
          </p:cNvSpPr>
          <p:nvPr>
            <p:ph idx="1"/>
          </p:nvPr>
        </p:nvSpPr>
        <p:spPr>
          <a:xfrm>
            <a:off x="567891" y="1713297"/>
            <a:ext cx="11290433" cy="4463666"/>
          </a:xfrm>
        </p:spPr>
        <p:txBody>
          <a:bodyPr>
            <a:normAutofit fontScale="92500"/>
          </a:bodyPr>
          <a:lstStyle/>
          <a:p>
            <a:pPr marL="514350" indent="-514350">
              <a:lnSpc>
                <a:spcPct val="120000"/>
              </a:lnSpc>
              <a:spcBef>
                <a:spcPts val="0"/>
              </a:spcBef>
              <a:buFont typeface="+mj-lt"/>
              <a:buAutoNum type="arabicPeriod"/>
            </a:pPr>
            <a:r>
              <a:rPr lang="tr-TR" dirty="0"/>
              <a:t>Öğrenme kaynakları ve bu kaynakların yeterlilik durumu, geliştirilmesine ilişkin planlamalar ve uygulamalar</a:t>
            </a:r>
          </a:p>
          <a:p>
            <a:pPr marL="514350" indent="-514350">
              <a:lnSpc>
                <a:spcPct val="120000"/>
              </a:lnSpc>
              <a:spcBef>
                <a:spcPts val="0"/>
              </a:spcBef>
              <a:buFont typeface="+mj-lt"/>
              <a:buAutoNum type="arabicPeriod"/>
            </a:pPr>
            <a:r>
              <a:rPr lang="tr-TR" dirty="0"/>
              <a:t>Öğrenme kaynaklarına erişilebilirlik kanıtları (Uzaktan eğitim dahil)</a:t>
            </a:r>
          </a:p>
          <a:p>
            <a:pPr marL="514350" indent="-514350">
              <a:lnSpc>
                <a:spcPct val="120000"/>
              </a:lnSpc>
              <a:spcBef>
                <a:spcPts val="0"/>
              </a:spcBef>
              <a:buFont typeface="+mj-lt"/>
              <a:buAutoNum type="arabicPeriod"/>
            </a:pPr>
            <a:r>
              <a:rPr lang="tr-TR" dirty="0"/>
              <a:t>Öğrenme yönetim sistemi uygulamalarına ilişkin örnekler</a:t>
            </a:r>
          </a:p>
          <a:p>
            <a:pPr marL="514350" indent="-514350">
              <a:lnSpc>
                <a:spcPct val="120000"/>
              </a:lnSpc>
              <a:spcBef>
                <a:spcPts val="0"/>
              </a:spcBef>
              <a:buFont typeface="+mj-lt"/>
              <a:buAutoNum type="arabicPeriod"/>
            </a:pPr>
            <a:r>
              <a:rPr lang="tr-TR" dirty="0"/>
              <a:t>Öğrencilere sunulan öğrenme kaynakları ile ilgili öğrenci geri bildirim araçları (Anketler vb.)</a:t>
            </a:r>
          </a:p>
          <a:p>
            <a:pPr marL="514350" indent="-514350">
              <a:lnSpc>
                <a:spcPct val="120000"/>
              </a:lnSpc>
              <a:spcBef>
                <a:spcPts val="0"/>
              </a:spcBef>
              <a:buFont typeface="+mj-lt"/>
              <a:buAutoNum type="arabicPeriod"/>
            </a:pPr>
            <a:r>
              <a:rPr lang="tr-TR" dirty="0"/>
              <a:t>Öğrenme kaynaklarının düzenli iyileştirildiğine ilişkin kanıtlar</a:t>
            </a:r>
          </a:p>
          <a:p>
            <a:pPr marL="514350" indent="-514350">
              <a:lnSpc>
                <a:spcPct val="12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2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FFDB3A2A-479F-4E1E-B7B8-F2A7F69910B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64</a:t>
            </a:fld>
            <a:endParaRPr lang="tr-TR"/>
          </a:p>
        </p:txBody>
      </p:sp>
    </p:spTree>
    <p:extLst>
      <p:ext uri="{BB962C8B-B14F-4D97-AF65-F5344CB8AC3E}">
        <p14:creationId xmlns:p14="http://schemas.microsoft.com/office/powerpoint/2010/main" val="10931705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9324" y="307374"/>
            <a:ext cx="10515600" cy="722530"/>
          </a:xfrm>
        </p:spPr>
        <p:txBody>
          <a:bodyPr/>
          <a:lstStyle/>
          <a:p>
            <a:pPr algn="ctr"/>
            <a:r>
              <a:rPr lang="tr-TR" b="1" dirty="0">
                <a:solidFill>
                  <a:srgbClr val="0000CC"/>
                </a:solidFill>
              </a:rPr>
              <a:t>B.3.2. Akademik destek hizmetleri</a:t>
            </a:r>
            <a:endParaRPr lang="tr-TR" dirty="0">
              <a:solidFill>
                <a:srgbClr val="0000CC"/>
              </a:solidFill>
            </a:endParaRPr>
          </a:p>
        </p:txBody>
      </p:sp>
      <p:sp>
        <p:nvSpPr>
          <p:cNvPr id="3" name="İçerik Yer Tutucusu 2"/>
          <p:cNvSpPr>
            <a:spLocks noGrp="1"/>
          </p:cNvSpPr>
          <p:nvPr>
            <p:ph idx="1"/>
          </p:nvPr>
        </p:nvSpPr>
        <p:spPr>
          <a:xfrm>
            <a:off x="750771" y="1222408"/>
            <a:ext cx="11020926" cy="4954555"/>
          </a:xfrm>
        </p:spPr>
        <p:txBody>
          <a:bodyPr>
            <a:normAutofit fontScale="92500" lnSpcReduction="10000"/>
          </a:bodyPr>
          <a:lstStyle/>
          <a:p>
            <a:pPr marL="514350" indent="-514350">
              <a:lnSpc>
                <a:spcPct val="110000"/>
              </a:lnSpc>
              <a:spcBef>
                <a:spcPts val="0"/>
              </a:spcBef>
              <a:buFont typeface="+mj-lt"/>
              <a:buAutoNum type="arabicPeriod"/>
            </a:pPr>
            <a:r>
              <a:rPr lang="tr-TR" dirty="0"/>
              <a:t>Öğrenci danışmanlık sisteminde kullanılan tanımlı süreçler</a:t>
            </a:r>
          </a:p>
          <a:p>
            <a:pPr marL="514350" indent="-514350">
              <a:lnSpc>
                <a:spcPct val="110000"/>
              </a:lnSpc>
              <a:spcBef>
                <a:spcPts val="0"/>
              </a:spcBef>
              <a:buFont typeface="+mj-lt"/>
              <a:buAutoNum type="arabicPeriod"/>
            </a:pPr>
            <a:r>
              <a:rPr lang="tr-TR" dirty="0"/>
              <a:t>Varsa uzaktan eğitimde akademik ve teknik öğrenci danışmanlığı mekanizmaları ve tanımlı süreçler</a:t>
            </a:r>
          </a:p>
          <a:p>
            <a:pPr marL="514350" indent="-514350">
              <a:lnSpc>
                <a:spcPct val="110000"/>
              </a:lnSpc>
              <a:spcBef>
                <a:spcPts val="0"/>
              </a:spcBef>
              <a:buFont typeface="+mj-lt"/>
              <a:buAutoNum type="arabicPeriod"/>
            </a:pPr>
            <a:r>
              <a:rPr lang="tr-TR" dirty="0"/>
              <a:t>Öğrencilerin danışmanlara erişimine ilişkin mekanizmalar</a:t>
            </a:r>
          </a:p>
          <a:p>
            <a:pPr marL="514350" indent="-514350">
              <a:lnSpc>
                <a:spcPct val="110000"/>
              </a:lnSpc>
              <a:spcBef>
                <a:spcPts val="0"/>
              </a:spcBef>
              <a:buFont typeface="+mj-lt"/>
              <a:buAutoNum type="arabicPeriod"/>
            </a:pPr>
            <a:r>
              <a:rPr lang="tr-TR" dirty="0"/>
              <a:t>Rehberlik, psikolojik danışmanlık ve kariyer hizmetlerine ilişkin planlama ve uygulamalar</a:t>
            </a:r>
          </a:p>
          <a:p>
            <a:pPr marL="514350" indent="-514350">
              <a:lnSpc>
                <a:spcPct val="110000"/>
              </a:lnSpc>
              <a:spcBef>
                <a:spcPts val="0"/>
              </a:spcBef>
              <a:buFont typeface="+mj-lt"/>
              <a:buAutoNum type="arabicPeriod"/>
            </a:pPr>
            <a:r>
              <a:rPr lang="tr-TR" dirty="0"/>
              <a:t>Kariyer merkezi uygulamaları</a:t>
            </a:r>
          </a:p>
          <a:p>
            <a:pPr marL="514350" indent="-514350">
              <a:lnSpc>
                <a:spcPct val="110000"/>
              </a:lnSpc>
              <a:spcBef>
                <a:spcPts val="0"/>
              </a:spcBef>
              <a:buFont typeface="+mj-lt"/>
              <a:buAutoNum type="arabicPeriod"/>
            </a:pPr>
            <a:r>
              <a:rPr lang="tr-TR" dirty="0"/>
              <a:t>Öğrencilerin katılımına ilişkin kanıtlar</a:t>
            </a:r>
          </a:p>
          <a:p>
            <a:pPr marL="514350" indent="-514350">
              <a:lnSpc>
                <a:spcPct val="110000"/>
              </a:lnSpc>
              <a:spcBef>
                <a:spcPts val="0"/>
              </a:spcBef>
              <a:buFont typeface="+mj-lt"/>
              <a:buAutoNum type="arabicPeriod"/>
            </a:pPr>
            <a:r>
              <a:rPr lang="tr-TR" dirty="0"/>
              <a:t>Öğrencilere sunulan hizmetlerle ilgili öğrenci geri bildirim araçları (anketler vb.) sonuçları</a:t>
            </a:r>
          </a:p>
          <a:p>
            <a:pPr marL="514350" indent="-514350">
              <a:lnSpc>
                <a:spcPct val="11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909FCB50-7210-499E-B64B-F6B8C17505A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65</a:t>
            </a:fld>
            <a:endParaRPr lang="tr-TR"/>
          </a:p>
        </p:txBody>
      </p:sp>
    </p:spTree>
    <p:extLst>
      <p:ext uri="{BB962C8B-B14F-4D97-AF65-F5344CB8AC3E}">
        <p14:creationId xmlns:p14="http://schemas.microsoft.com/office/powerpoint/2010/main" val="5114783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81776" y="153370"/>
            <a:ext cx="10343147" cy="616651"/>
          </a:xfrm>
        </p:spPr>
        <p:txBody>
          <a:bodyPr>
            <a:normAutofit fontScale="90000"/>
          </a:bodyPr>
          <a:lstStyle/>
          <a:p>
            <a:pPr algn="ctr"/>
            <a:r>
              <a:rPr lang="tr-TR" b="1" dirty="0">
                <a:solidFill>
                  <a:srgbClr val="0000CC"/>
                </a:solidFill>
              </a:rPr>
              <a:t>B.3.3. Tesis ve altyapılar</a:t>
            </a:r>
            <a:endParaRPr lang="tr-TR" dirty="0">
              <a:solidFill>
                <a:srgbClr val="0000CC"/>
              </a:solidFill>
            </a:endParaRPr>
          </a:p>
        </p:txBody>
      </p:sp>
      <p:sp>
        <p:nvSpPr>
          <p:cNvPr id="3" name="İçerik Yer Tutucusu 2"/>
          <p:cNvSpPr>
            <a:spLocks noGrp="1"/>
          </p:cNvSpPr>
          <p:nvPr>
            <p:ph idx="1"/>
          </p:nvPr>
        </p:nvSpPr>
        <p:spPr>
          <a:xfrm>
            <a:off x="712269" y="1020278"/>
            <a:ext cx="11146055" cy="5156686"/>
          </a:xfrm>
        </p:spPr>
        <p:txBody>
          <a:bodyPr>
            <a:normAutofit lnSpcReduction="10000"/>
          </a:bodyPr>
          <a:lstStyle/>
          <a:p>
            <a:pPr marL="514350" indent="-514350">
              <a:lnSpc>
                <a:spcPct val="100000"/>
              </a:lnSpc>
              <a:spcBef>
                <a:spcPts val="0"/>
              </a:spcBef>
              <a:buFont typeface="+mj-lt"/>
              <a:buAutoNum type="arabicPeriod"/>
            </a:pPr>
            <a:r>
              <a:rPr lang="tr-TR" dirty="0"/>
              <a:t>Tesis ve altyapının kullanımına yönelik ilke ve kurallar</a:t>
            </a:r>
          </a:p>
          <a:p>
            <a:pPr marL="514350" indent="-514350">
              <a:lnSpc>
                <a:spcPct val="100000"/>
              </a:lnSpc>
              <a:spcBef>
                <a:spcPts val="0"/>
              </a:spcBef>
              <a:buFont typeface="+mj-lt"/>
              <a:buAutoNum type="arabicPeriod"/>
            </a:pPr>
            <a:r>
              <a:rPr lang="tr-TR" dirty="0"/>
              <a:t>Erişim ve kullanıma ilişkin uygulamalar</a:t>
            </a:r>
          </a:p>
          <a:p>
            <a:pPr marL="514350" indent="-514350">
              <a:lnSpc>
                <a:spcPct val="100000"/>
              </a:lnSpc>
              <a:spcBef>
                <a:spcPts val="0"/>
              </a:spcBef>
              <a:buFont typeface="+mj-lt"/>
              <a:buAutoNum type="arabicPeriod"/>
            </a:pPr>
            <a:r>
              <a:rPr lang="tr-TR" dirty="0"/>
              <a:t>Tesis ve altyapının kurumsal büyüme ile ilişkili olarak gelişim durumu (Örneğin, birim sayısındaki artış ile fiziksel alanlardaki artış arasındaki ilişki gibi)</a:t>
            </a:r>
          </a:p>
          <a:p>
            <a:pPr marL="514350" indent="-514350">
              <a:lnSpc>
                <a:spcPct val="100000"/>
              </a:lnSpc>
              <a:spcBef>
                <a:spcPts val="0"/>
              </a:spcBef>
              <a:buFont typeface="+mj-lt"/>
              <a:buAutoNum type="arabicPeriod"/>
            </a:pPr>
            <a:r>
              <a:rPr lang="tr-TR" dirty="0"/>
              <a:t>Kurumda uzaktan eğitim programları ve uygulamaları varsa; bunlara yönelik alt yapı, tesis, donanım ve yazılım durumları</a:t>
            </a:r>
          </a:p>
          <a:p>
            <a:pPr marL="514350" indent="-514350">
              <a:lnSpc>
                <a:spcPct val="100000"/>
              </a:lnSpc>
              <a:spcBef>
                <a:spcPts val="0"/>
              </a:spcBef>
              <a:buFont typeface="+mj-lt"/>
              <a:buAutoNum type="arabicPeriod"/>
            </a:pPr>
            <a:r>
              <a:rPr lang="tr-TR" dirty="0"/>
              <a:t>Tesis ve altyapı hizmetlerinin izlenmesi, çeşitlendirilmesi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8247A3B-452E-4C47-B41E-7679E8F1A4A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66</a:t>
            </a:fld>
            <a:endParaRPr lang="tr-TR"/>
          </a:p>
        </p:txBody>
      </p:sp>
    </p:spTree>
    <p:extLst>
      <p:ext uri="{BB962C8B-B14F-4D97-AF65-F5344CB8AC3E}">
        <p14:creationId xmlns:p14="http://schemas.microsoft.com/office/powerpoint/2010/main" val="27660101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5780" y="201496"/>
            <a:ext cx="10218019" cy="789906"/>
          </a:xfrm>
        </p:spPr>
        <p:txBody>
          <a:bodyPr/>
          <a:lstStyle/>
          <a:p>
            <a:pPr algn="ctr"/>
            <a:r>
              <a:rPr lang="tr-TR" b="1" dirty="0">
                <a:solidFill>
                  <a:srgbClr val="0000CC"/>
                </a:solidFill>
              </a:rPr>
              <a:t>B.3.4. Dezavantajlı gruplar</a:t>
            </a:r>
            <a:endParaRPr lang="tr-TR" dirty="0">
              <a:solidFill>
                <a:srgbClr val="0000CC"/>
              </a:solidFill>
            </a:endParaRPr>
          </a:p>
        </p:txBody>
      </p:sp>
      <p:sp>
        <p:nvSpPr>
          <p:cNvPr id="3" name="İçerik Yer Tutucusu 2"/>
          <p:cNvSpPr>
            <a:spLocks noGrp="1"/>
          </p:cNvSpPr>
          <p:nvPr>
            <p:ph idx="1"/>
          </p:nvPr>
        </p:nvSpPr>
        <p:spPr>
          <a:xfrm>
            <a:off x="519763" y="1078029"/>
            <a:ext cx="11377061" cy="5082139"/>
          </a:xfrm>
        </p:spPr>
        <p:txBody>
          <a:bodyPr>
            <a:normAutofit/>
          </a:bodyPr>
          <a:lstStyle/>
          <a:p>
            <a:pPr marL="514350" indent="-514350">
              <a:lnSpc>
                <a:spcPct val="100000"/>
              </a:lnSpc>
              <a:spcBef>
                <a:spcPts val="0"/>
              </a:spcBef>
              <a:buFont typeface="+mj-lt"/>
              <a:buAutoNum type="arabicPeriod"/>
            </a:pPr>
            <a:r>
              <a:rPr lang="tr-TR" dirty="0"/>
              <a:t>Dezavantajlı öğrenci gruplarına sunulacak hizmetlerle ilgili planlama ve uygulamalar</a:t>
            </a:r>
          </a:p>
          <a:p>
            <a:pPr marL="514350" indent="-514350">
              <a:lnSpc>
                <a:spcPct val="100000"/>
              </a:lnSpc>
              <a:spcBef>
                <a:spcPts val="0"/>
              </a:spcBef>
              <a:buFont typeface="+mj-lt"/>
              <a:buAutoNum type="arabicPeriod"/>
            </a:pPr>
            <a:r>
              <a:rPr lang="tr-TR" dirty="0"/>
              <a:t>(Kurullarda temsil, engelsiz üniversite uygulamaları, varsa uzaktan eğitim süreçlerindeki uygulamalar vb.)</a:t>
            </a:r>
          </a:p>
          <a:p>
            <a:pPr marL="514350" indent="-514350">
              <a:lnSpc>
                <a:spcPct val="100000"/>
              </a:lnSpc>
              <a:spcBef>
                <a:spcPts val="0"/>
              </a:spcBef>
              <a:buFont typeface="+mj-lt"/>
              <a:buAutoNum type="arabicPeriod"/>
            </a:pPr>
            <a:r>
              <a:rPr lang="tr-TR" dirty="0"/>
              <a:t>Geri bildirimlerin iyileştirme mekanizmalarında kullanıldığına ilişkin belgeler</a:t>
            </a:r>
          </a:p>
          <a:p>
            <a:pPr marL="514350" indent="-514350">
              <a:lnSpc>
                <a:spcPct val="100000"/>
              </a:lnSpc>
              <a:spcBef>
                <a:spcPts val="0"/>
              </a:spcBef>
              <a:buFont typeface="+mj-lt"/>
              <a:buAutoNum type="arabicPeriod"/>
            </a:pPr>
            <a:r>
              <a:rPr lang="tr-TR" dirty="0"/>
              <a:t>Engelsiz üniversite uygulamalarına ilişkin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788BCBCF-C060-4EA5-A043-82BBB6D1835A}"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67</a:t>
            </a:fld>
            <a:endParaRPr lang="tr-TR"/>
          </a:p>
        </p:txBody>
      </p:sp>
    </p:spTree>
    <p:extLst>
      <p:ext uri="{BB962C8B-B14F-4D97-AF65-F5344CB8AC3E}">
        <p14:creationId xmlns:p14="http://schemas.microsoft.com/office/powerpoint/2010/main" val="36865438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09157"/>
          </a:xfrm>
        </p:spPr>
        <p:txBody>
          <a:bodyPr/>
          <a:lstStyle/>
          <a:p>
            <a:pPr algn="ctr"/>
            <a:r>
              <a:rPr lang="tr-TR" b="1" dirty="0">
                <a:solidFill>
                  <a:srgbClr val="0000CC"/>
                </a:solidFill>
              </a:rPr>
              <a:t>B.3.5. Sosyal, kültürel, sportif faaliyetler</a:t>
            </a:r>
            <a:endParaRPr lang="tr-TR" dirty="0">
              <a:solidFill>
                <a:srgbClr val="0000CC"/>
              </a:solidFill>
            </a:endParaRPr>
          </a:p>
        </p:txBody>
      </p:sp>
      <p:sp>
        <p:nvSpPr>
          <p:cNvPr id="3" name="İçerik Yer Tutucusu 2"/>
          <p:cNvSpPr>
            <a:spLocks noGrp="1"/>
          </p:cNvSpPr>
          <p:nvPr>
            <p:ph idx="1"/>
          </p:nvPr>
        </p:nvSpPr>
        <p:spPr>
          <a:xfrm>
            <a:off x="452387" y="1347536"/>
            <a:ext cx="11357811" cy="4899259"/>
          </a:xfrm>
        </p:spPr>
        <p:txBody>
          <a:bodyPr>
            <a:normAutofit/>
          </a:bodyPr>
          <a:lstStyle/>
          <a:p>
            <a:pPr marL="514350" indent="-514350">
              <a:lnSpc>
                <a:spcPct val="100000"/>
              </a:lnSpc>
              <a:spcBef>
                <a:spcPts val="0"/>
              </a:spcBef>
              <a:buFont typeface="+mj-lt"/>
              <a:buAutoNum type="arabicPeriod"/>
            </a:pPr>
            <a:r>
              <a:rPr lang="tr-TR" dirty="0"/>
              <a:t>Sosyal, kültürel ve sportif faaliyetlerin planlanması ve yürütülmesine ilişkin kanıtlar</a:t>
            </a:r>
          </a:p>
          <a:p>
            <a:pPr marL="514350" indent="-514350">
              <a:lnSpc>
                <a:spcPct val="100000"/>
              </a:lnSpc>
              <a:spcBef>
                <a:spcPts val="0"/>
              </a:spcBef>
              <a:buFont typeface="+mj-lt"/>
              <a:buAutoNum type="arabicPeriod"/>
            </a:pPr>
            <a:r>
              <a:rPr lang="tr-TR" dirty="0"/>
              <a:t>Yıl içerisinde öğrencilere yönelik yıllık sportif, kültürel, sosyal faaliyetlerin listesi (Faaliyet türü, konusu, katılımcı sayısı vb. bilgilerle)</a:t>
            </a:r>
          </a:p>
          <a:p>
            <a:pPr marL="514350" indent="-514350">
              <a:lnSpc>
                <a:spcPct val="100000"/>
              </a:lnSpc>
              <a:spcBef>
                <a:spcPts val="0"/>
              </a:spcBef>
              <a:buFont typeface="+mj-lt"/>
              <a:buAutoNum type="arabicPeriod"/>
            </a:pPr>
            <a:r>
              <a:rPr lang="tr-TR" dirty="0"/>
              <a:t>Faaliyetlerin erişilebilirliği ve fırsat eşitliğini gözettiğine dair kanıt örnekleri</a:t>
            </a:r>
          </a:p>
          <a:p>
            <a:pPr marL="514350" indent="-514350">
              <a:lnSpc>
                <a:spcPct val="100000"/>
              </a:lnSpc>
              <a:spcBef>
                <a:spcPts val="0"/>
              </a:spcBef>
              <a:buFont typeface="+mj-lt"/>
              <a:buAutoNum type="arabicPeriod"/>
            </a:pPr>
            <a:r>
              <a:rPr lang="tr-TR" dirty="0"/>
              <a:t>Sosyal, kültürel ve sportif faaliyetlerin izlenmesine ilişkin araçlar, izleme raporları, iyileştirme ve çeşitlendirme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B446348-ACB4-4AE4-8428-1FA4C4D91D5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68</a:t>
            </a:fld>
            <a:endParaRPr lang="tr-TR"/>
          </a:p>
        </p:txBody>
      </p:sp>
    </p:spTree>
    <p:extLst>
      <p:ext uri="{BB962C8B-B14F-4D97-AF65-F5344CB8AC3E}">
        <p14:creationId xmlns:p14="http://schemas.microsoft.com/office/powerpoint/2010/main" val="24717582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9324" y="153369"/>
            <a:ext cx="11126001" cy="1463675"/>
          </a:xfrm>
        </p:spPr>
        <p:txBody>
          <a:bodyPr>
            <a:normAutofit fontScale="90000"/>
          </a:bodyPr>
          <a:lstStyle/>
          <a:p>
            <a:pPr algn="ctr"/>
            <a:r>
              <a:rPr lang="tr-TR" b="1" dirty="0">
                <a:solidFill>
                  <a:srgbClr val="0000CC"/>
                </a:solidFill>
              </a:rPr>
              <a:t>B.4. Öğretim Kadrosu</a:t>
            </a:r>
            <a:br>
              <a:rPr lang="tr-TR" dirty="0">
                <a:solidFill>
                  <a:srgbClr val="0000CC"/>
                </a:solidFill>
              </a:rPr>
            </a:br>
            <a:r>
              <a:rPr lang="tr-TR" b="1" dirty="0">
                <a:solidFill>
                  <a:srgbClr val="FF0000"/>
                </a:solidFill>
              </a:rPr>
              <a:t>B.4.1. Atama, yükseltme ve görevlendirme kriterleri</a:t>
            </a:r>
            <a:endParaRPr lang="tr-TR" dirty="0">
              <a:solidFill>
                <a:srgbClr val="FF0000"/>
              </a:solidFill>
            </a:endParaRPr>
          </a:p>
        </p:txBody>
      </p:sp>
      <p:sp>
        <p:nvSpPr>
          <p:cNvPr id="3" name="İçerik Yer Tutucusu 2"/>
          <p:cNvSpPr>
            <a:spLocks noGrp="1"/>
          </p:cNvSpPr>
          <p:nvPr>
            <p:ph idx="1"/>
          </p:nvPr>
        </p:nvSpPr>
        <p:spPr>
          <a:xfrm>
            <a:off x="519764" y="1915427"/>
            <a:ext cx="11348185" cy="4244741"/>
          </a:xfrm>
        </p:spPr>
        <p:txBody>
          <a:bodyPr>
            <a:normAutofit/>
          </a:bodyPr>
          <a:lstStyle/>
          <a:p>
            <a:pPr marL="514350" indent="-514350">
              <a:lnSpc>
                <a:spcPct val="100000"/>
              </a:lnSpc>
              <a:spcBef>
                <a:spcPts val="0"/>
              </a:spcBef>
              <a:buFont typeface="+mj-lt"/>
              <a:buAutoNum type="arabicPeriod"/>
            </a:pPr>
            <a:r>
              <a:rPr lang="tr-TR" dirty="0"/>
              <a:t>Atama, yükseltme ve görevlendirme kriterleri</a:t>
            </a:r>
          </a:p>
          <a:p>
            <a:pPr marL="514350" indent="-514350">
              <a:lnSpc>
                <a:spcPct val="100000"/>
              </a:lnSpc>
              <a:spcBef>
                <a:spcPts val="0"/>
              </a:spcBef>
              <a:buFont typeface="+mj-lt"/>
              <a:buAutoNum type="arabicPeriod"/>
            </a:pPr>
            <a:r>
              <a:rPr lang="tr-TR" dirty="0"/>
              <a:t>Akademik kadronun uzmanlık alanı ile yürüttükleri ders arasında uyumun sağlanmasına yönelik uygulamalar</a:t>
            </a:r>
          </a:p>
          <a:p>
            <a:pPr marL="514350" indent="-514350">
              <a:lnSpc>
                <a:spcPct val="100000"/>
              </a:lnSpc>
              <a:spcBef>
                <a:spcPts val="0"/>
              </a:spcBef>
              <a:buFont typeface="+mj-lt"/>
              <a:buAutoNum type="arabicPeriod"/>
            </a:pPr>
            <a:r>
              <a:rPr lang="tr-TR" dirty="0"/>
              <a:t>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ADBE5B0B-B0FA-4C29-975D-BC2844F4C49E}"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69</a:t>
            </a:fld>
            <a:endParaRPr lang="tr-TR"/>
          </a:p>
        </p:txBody>
      </p:sp>
    </p:spTree>
    <p:extLst>
      <p:ext uri="{BB962C8B-B14F-4D97-AF65-F5344CB8AC3E}">
        <p14:creationId xmlns:p14="http://schemas.microsoft.com/office/powerpoint/2010/main" val="398770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26" y="124493"/>
            <a:ext cx="11000874" cy="732155"/>
          </a:xfrm>
        </p:spPr>
        <p:txBody>
          <a:bodyPr>
            <a:normAutofit/>
          </a:bodyPr>
          <a:lstStyle/>
          <a:p>
            <a:pPr algn="ctr"/>
            <a:r>
              <a:rPr lang="tr-TR" sz="3600" b="1" dirty="0">
                <a:solidFill>
                  <a:srgbClr val="FF0000"/>
                </a:solidFill>
              </a:rPr>
              <a:t>YÖKAK Dereceli Değerlendirme Anahtarı ve Kullanımı</a:t>
            </a:r>
            <a:endParaRPr lang="tr-TR" sz="3600" dirty="0">
              <a:solidFill>
                <a:srgbClr val="FF0000"/>
              </a:solidFill>
            </a:endParaRPr>
          </a:p>
        </p:txBody>
      </p:sp>
      <p:sp>
        <p:nvSpPr>
          <p:cNvPr id="3" name="İçerik Yer Tutucusu 2"/>
          <p:cNvSpPr>
            <a:spLocks noGrp="1"/>
          </p:cNvSpPr>
          <p:nvPr>
            <p:ph idx="1"/>
          </p:nvPr>
        </p:nvSpPr>
        <p:spPr>
          <a:xfrm>
            <a:off x="499532" y="1109133"/>
            <a:ext cx="11387667" cy="5003801"/>
          </a:xfrm>
        </p:spPr>
        <p:txBody>
          <a:bodyPr>
            <a:normAutofit fontScale="85000" lnSpcReduction="20000"/>
          </a:bodyPr>
          <a:lstStyle/>
          <a:p>
            <a:pPr>
              <a:lnSpc>
                <a:spcPct val="120000"/>
              </a:lnSpc>
              <a:spcBef>
                <a:spcPts val="0"/>
              </a:spcBef>
            </a:pPr>
            <a:r>
              <a:rPr lang="tr-TR" dirty="0" err="1"/>
              <a:t>YÖKAK’ın</a:t>
            </a:r>
            <a:r>
              <a:rPr lang="tr-TR" dirty="0"/>
              <a:t> kurumsal değerlendirme süreçleri, bütüncül bir bakış açısıyla; </a:t>
            </a:r>
            <a:r>
              <a:rPr lang="tr-TR" b="1" i="1" dirty="0">
                <a:solidFill>
                  <a:srgbClr val="0000CC"/>
                </a:solidFill>
              </a:rPr>
              <a:t>Liderlik, Yönetim ve Kalite, Eğitim ve Öğretim, Araştırma ve Geliştirme ve Toplumsal Katkı</a:t>
            </a:r>
            <a:r>
              <a:rPr lang="tr-TR" b="1" dirty="0">
                <a:solidFill>
                  <a:srgbClr val="0000CC"/>
                </a:solidFill>
              </a:rPr>
              <a:t> </a:t>
            </a:r>
            <a:r>
              <a:rPr lang="tr-TR" dirty="0"/>
              <a:t>başlıkları altında toplam </a:t>
            </a:r>
            <a:r>
              <a:rPr lang="tr-TR" b="1" dirty="0">
                <a:solidFill>
                  <a:srgbClr val="0000CC"/>
                </a:solidFill>
              </a:rPr>
              <a:t>14 ölçüt ve 46 alt ölçüt </a:t>
            </a:r>
            <a:r>
              <a:rPr lang="tr-TR" dirty="0"/>
              <a:t>ile gerçekleştirilmektedir. </a:t>
            </a:r>
          </a:p>
          <a:p>
            <a:pPr>
              <a:lnSpc>
                <a:spcPct val="120000"/>
              </a:lnSpc>
              <a:spcBef>
                <a:spcPts val="0"/>
              </a:spcBef>
            </a:pPr>
            <a:endParaRPr lang="tr-TR" dirty="0"/>
          </a:p>
          <a:p>
            <a:pPr>
              <a:lnSpc>
                <a:spcPct val="120000"/>
              </a:lnSpc>
              <a:spcBef>
                <a:spcPts val="0"/>
              </a:spcBef>
            </a:pPr>
            <a:r>
              <a:rPr lang="tr-TR" dirty="0"/>
              <a:t>Değerlendirme süreçlerinde kullanılan temel araç </a:t>
            </a:r>
            <a:r>
              <a:rPr lang="tr-TR" b="1" dirty="0">
                <a:solidFill>
                  <a:srgbClr val="0000CC"/>
                </a:solidFill>
              </a:rPr>
              <a:t>YÖKAK Dereceli Değerlendirme </a:t>
            </a:r>
            <a:r>
              <a:rPr lang="tr-TR" b="1" dirty="0" err="1">
                <a:solidFill>
                  <a:srgbClr val="0000CC"/>
                </a:solidFill>
              </a:rPr>
              <a:t>Anahtarı’dır</a:t>
            </a:r>
            <a:r>
              <a:rPr lang="tr-TR" b="1" dirty="0">
                <a:solidFill>
                  <a:srgbClr val="0000CC"/>
                </a:solidFill>
              </a:rPr>
              <a:t>. </a:t>
            </a:r>
          </a:p>
          <a:p>
            <a:pPr>
              <a:lnSpc>
                <a:spcPct val="120000"/>
              </a:lnSpc>
              <a:spcBef>
                <a:spcPts val="0"/>
              </a:spcBef>
            </a:pPr>
            <a:endParaRPr lang="tr-TR" b="1" dirty="0">
              <a:solidFill>
                <a:srgbClr val="0000CC"/>
              </a:solidFill>
            </a:endParaRPr>
          </a:p>
          <a:p>
            <a:pPr>
              <a:lnSpc>
                <a:spcPct val="120000"/>
              </a:lnSpc>
              <a:spcBef>
                <a:spcPts val="0"/>
              </a:spcBef>
            </a:pPr>
            <a:r>
              <a:rPr lang="tr-TR" dirty="0"/>
              <a:t>YÖKAK Dereceli Değerlendirme Anahtarı yükseköğretim kurumlarının iç değerlendirme çalışmaları ve kurum iç değerlendirme raporu yazımında ve aynı zamanda dış değerlendirme süreçlerinde de kullanılan </a:t>
            </a:r>
            <a:r>
              <a:rPr lang="tr-TR" b="1" dirty="0" err="1">
                <a:solidFill>
                  <a:srgbClr val="0000CC"/>
                </a:solidFill>
              </a:rPr>
              <a:t>rubrik</a:t>
            </a:r>
            <a:r>
              <a:rPr lang="tr-TR" b="1" dirty="0">
                <a:solidFill>
                  <a:srgbClr val="0000CC"/>
                </a:solidFill>
              </a:rPr>
              <a:t> tarzında geliştirilmiş bir ölçme aracıdır.</a:t>
            </a:r>
            <a:r>
              <a:rPr lang="tr-TR" b="1" dirty="0"/>
              <a:t> </a:t>
            </a:r>
          </a:p>
          <a:p>
            <a:pPr>
              <a:lnSpc>
                <a:spcPct val="120000"/>
              </a:lnSpc>
              <a:spcBef>
                <a:spcPts val="0"/>
              </a:spcBef>
            </a:pPr>
            <a:endParaRPr lang="tr-TR" b="1" dirty="0"/>
          </a:p>
          <a:p>
            <a:pPr>
              <a:lnSpc>
                <a:spcPct val="120000"/>
              </a:lnSpc>
              <a:spcBef>
                <a:spcPts val="0"/>
              </a:spcBef>
            </a:pPr>
            <a:r>
              <a:rPr lang="tr-TR" b="1" dirty="0"/>
              <a:t>Kurumsal </a:t>
            </a:r>
            <a:r>
              <a:rPr lang="tr-TR" dirty="0"/>
              <a:t>değerlendirme ya da karar verme süreçlerinde </a:t>
            </a:r>
            <a:r>
              <a:rPr lang="tr-TR" b="1" i="1" dirty="0">
                <a:solidFill>
                  <a:srgbClr val="0000CC"/>
                </a:solidFill>
              </a:rPr>
              <a:t>açıklık, nesnellik, anlaşılırlık, tutarlık ve şeffaflığını</a:t>
            </a:r>
            <a:r>
              <a:rPr lang="tr-TR" dirty="0"/>
              <a:t> arttırmak amacıyla geliştirilmiştir.</a:t>
            </a:r>
          </a:p>
        </p:txBody>
      </p:sp>
      <p:sp>
        <p:nvSpPr>
          <p:cNvPr id="4" name="Veri Yer Tutucusu 3"/>
          <p:cNvSpPr>
            <a:spLocks noGrp="1"/>
          </p:cNvSpPr>
          <p:nvPr>
            <p:ph type="dt" sz="half" idx="10"/>
          </p:nvPr>
        </p:nvSpPr>
        <p:spPr/>
        <p:txBody>
          <a:bodyPr/>
          <a:lstStyle/>
          <a:p>
            <a:fld id="{579F6584-5D1A-4A6C-AFD6-75D337CF1D7A}"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a:t>
            </a:fld>
            <a:endParaRPr lang="tr-TR"/>
          </a:p>
        </p:txBody>
      </p:sp>
    </p:spTree>
    <p:extLst>
      <p:ext uri="{BB962C8B-B14F-4D97-AF65-F5344CB8AC3E}">
        <p14:creationId xmlns:p14="http://schemas.microsoft.com/office/powerpoint/2010/main" val="42225199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1026" y="201497"/>
            <a:ext cx="10352773" cy="732154"/>
          </a:xfrm>
        </p:spPr>
        <p:txBody>
          <a:bodyPr/>
          <a:lstStyle/>
          <a:p>
            <a:pPr algn="ctr"/>
            <a:r>
              <a:rPr lang="tr-TR" b="1" dirty="0">
                <a:solidFill>
                  <a:srgbClr val="0000CC"/>
                </a:solidFill>
              </a:rPr>
              <a:t>B.4.2. Öğretim yetkinlikleri ve gelişimi</a:t>
            </a:r>
            <a:endParaRPr lang="tr-TR" dirty="0">
              <a:solidFill>
                <a:srgbClr val="0000CC"/>
              </a:solidFill>
            </a:endParaRPr>
          </a:p>
        </p:txBody>
      </p:sp>
      <p:sp>
        <p:nvSpPr>
          <p:cNvPr id="3" name="İçerik Yer Tutucusu 2"/>
          <p:cNvSpPr>
            <a:spLocks noGrp="1"/>
          </p:cNvSpPr>
          <p:nvPr>
            <p:ph idx="1"/>
          </p:nvPr>
        </p:nvSpPr>
        <p:spPr>
          <a:xfrm>
            <a:off x="838200" y="1029903"/>
            <a:ext cx="10923872" cy="5178392"/>
          </a:xfrm>
        </p:spPr>
        <p:txBody>
          <a:bodyPr>
            <a:normAutofit lnSpcReduction="10000"/>
          </a:bodyPr>
          <a:lstStyle/>
          <a:p>
            <a:pPr marL="514350" indent="-514350">
              <a:buFont typeface="+mj-lt"/>
              <a:buAutoNum type="arabicPeriod"/>
            </a:pPr>
            <a:r>
              <a:rPr lang="tr-TR" dirty="0"/>
              <a:t>Eğiticilerin eğitimi uygulamalarına (Uzaktan eğitim uygulamaları dahil) ilişkin planlama (kapsamı, veriliş yöntemi, katılım bilgileri vb.) ve uygulamalara ilişkin kanıtlar</a:t>
            </a:r>
          </a:p>
          <a:p>
            <a:pPr marL="514350" indent="-514350">
              <a:buFont typeface="+mj-lt"/>
              <a:buAutoNum type="arabicPeriod"/>
            </a:pPr>
            <a:r>
              <a:rPr lang="tr-TR" dirty="0"/>
              <a:t>Öğrenme öğretme merkezi uygulamalarına ilişkin kanıtlar</a:t>
            </a:r>
          </a:p>
          <a:p>
            <a:pPr marL="514350" indent="-514350">
              <a:buFont typeface="+mj-lt"/>
              <a:buAutoNum type="arabicPeriod"/>
            </a:pPr>
            <a:r>
              <a:rPr lang="tr-TR" dirty="0"/>
              <a:t>Eğitim kadrosunun eğitim-öğretim performansını izleme süreçlerini gösteren belgeler ve dokümanlar (Atama-yükseltme kriterleri vb.)</a:t>
            </a:r>
          </a:p>
          <a:p>
            <a:pPr marL="514350" indent="-514350">
              <a:buFont typeface="+mj-lt"/>
              <a:buAutoNum type="arabicPeriod"/>
            </a:pPr>
            <a:r>
              <a:rPr lang="tr-TR" dirty="0"/>
              <a:t>Öğretim elemanlarının izleme ve iyileştirme süreçlerine katılımını gösteren kanıtlar</a:t>
            </a:r>
          </a:p>
          <a:p>
            <a:pPr marL="514350" indent="-514350">
              <a:buFont typeface="+mj-lt"/>
              <a:buAutoNum type="arabicPeriod"/>
            </a:pPr>
            <a:r>
              <a:rPr lang="tr-TR" dirty="0"/>
              <a:t>Öğretim yetkinliği geliştirme süreçlerine ilişkin izleme ve iyileştirme kanıtları</a:t>
            </a:r>
          </a:p>
          <a:p>
            <a:pPr marL="514350" indent="-514350">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3B89D2E3-0A0F-4A50-A5CF-93DDE1DAFAEF}"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70</a:t>
            </a:fld>
            <a:endParaRPr lang="tr-TR"/>
          </a:p>
        </p:txBody>
      </p:sp>
    </p:spTree>
    <p:extLst>
      <p:ext uri="{BB962C8B-B14F-4D97-AF65-F5344CB8AC3E}">
        <p14:creationId xmlns:p14="http://schemas.microsoft.com/office/powerpoint/2010/main" val="23899846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4775" y="1"/>
            <a:ext cx="10924673" cy="1299410"/>
          </a:xfrm>
        </p:spPr>
        <p:txBody>
          <a:bodyPr>
            <a:normAutofit/>
          </a:bodyPr>
          <a:lstStyle/>
          <a:p>
            <a:pPr algn="ctr"/>
            <a:r>
              <a:rPr lang="tr-TR" b="1" dirty="0">
                <a:solidFill>
                  <a:srgbClr val="0000CC"/>
                </a:solidFill>
              </a:rPr>
              <a:t>B.4.3. Eğitim faaliyetlerine yönelik teşvik ve ödüllendirme</a:t>
            </a:r>
            <a:endParaRPr lang="tr-TR" dirty="0">
              <a:solidFill>
                <a:srgbClr val="0000CC"/>
              </a:solidFill>
            </a:endParaRPr>
          </a:p>
        </p:txBody>
      </p:sp>
      <p:sp>
        <p:nvSpPr>
          <p:cNvPr id="3" name="İçerik Yer Tutucusu 2"/>
          <p:cNvSpPr>
            <a:spLocks noGrp="1"/>
          </p:cNvSpPr>
          <p:nvPr>
            <p:ph idx="1"/>
          </p:nvPr>
        </p:nvSpPr>
        <p:spPr>
          <a:xfrm>
            <a:off x="519763" y="1790299"/>
            <a:ext cx="11069053" cy="4386664"/>
          </a:xfrm>
        </p:spPr>
        <p:txBody>
          <a:bodyPr/>
          <a:lstStyle/>
          <a:p>
            <a:pPr marL="514350" indent="-514350">
              <a:lnSpc>
                <a:spcPct val="100000"/>
              </a:lnSpc>
              <a:spcBef>
                <a:spcPts val="0"/>
              </a:spcBef>
              <a:buFont typeface="+mj-lt"/>
              <a:buAutoNum type="arabicPeriod"/>
            </a:pPr>
            <a:r>
              <a:rPr lang="tr-TR" dirty="0"/>
              <a:t>Eğitim kadrosunun eğitim-öğretim performansını takdir-tanıma ve ödüllendirmek üzere yapılan planlama, uygulama ve iyileştirme kanıtları</a:t>
            </a:r>
          </a:p>
          <a:p>
            <a:pPr marL="514350" indent="-514350">
              <a:lnSpc>
                <a:spcPct val="100000"/>
              </a:lnSpc>
              <a:spcBef>
                <a:spcPts val="0"/>
              </a:spcBef>
              <a:buFont typeface="+mj-lt"/>
              <a:buAutoNum type="arabicPeriod"/>
            </a:pPr>
            <a:endParaRPr lang="tr-TR" dirty="0"/>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F9E343E5-915D-49AE-B05C-7D3BA51779BE}"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71</a:t>
            </a:fld>
            <a:endParaRPr lang="tr-TR"/>
          </a:p>
        </p:txBody>
      </p:sp>
    </p:spTree>
    <p:extLst>
      <p:ext uri="{BB962C8B-B14F-4D97-AF65-F5344CB8AC3E}">
        <p14:creationId xmlns:p14="http://schemas.microsoft.com/office/powerpoint/2010/main" val="2308032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6274" y="221381"/>
            <a:ext cx="10487526" cy="885525"/>
          </a:xfrm>
        </p:spPr>
        <p:txBody>
          <a:bodyPr/>
          <a:lstStyle/>
          <a:p>
            <a:pPr algn="ctr"/>
            <a:r>
              <a:rPr lang="tr-TR" b="1" dirty="0">
                <a:solidFill>
                  <a:srgbClr val="0000CC"/>
                </a:solidFill>
              </a:rPr>
              <a:t>C. ARAŞTIRMA VE GELİŞTİRME</a:t>
            </a:r>
            <a:endParaRPr lang="tr-TR" dirty="0">
              <a:solidFill>
                <a:srgbClr val="0000CC"/>
              </a:solidFill>
            </a:endParaRPr>
          </a:p>
        </p:txBody>
      </p:sp>
      <p:sp>
        <p:nvSpPr>
          <p:cNvPr id="3" name="İçerik Yer Tutucusu 2"/>
          <p:cNvSpPr>
            <a:spLocks noGrp="1"/>
          </p:cNvSpPr>
          <p:nvPr>
            <p:ph idx="1"/>
          </p:nvPr>
        </p:nvSpPr>
        <p:spPr>
          <a:xfrm>
            <a:off x="404261" y="1251284"/>
            <a:ext cx="11521439" cy="5005137"/>
          </a:xfrm>
        </p:spPr>
        <p:txBody>
          <a:bodyPr>
            <a:normAutofit/>
          </a:bodyPr>
          <a:lstStyle/>
          <a:p>
            <a:pPr marL="0" indent="0">
              <a:lnSpc>
                <a:spcPct val="100000"/>
              </a:lnSpc>
              <a:spcBef>
                <a:spcPts val="0"/>
              </a:spcBef>
              <a:buNone/>
            </a:pPr>
            <a:r>
              <a:rPr lang="tr-TR" b="1" dirty="0">
                <a:solidFill>
                  <a:srgbClr val="FF0000"/>
                </a:solidFill>
              </a:rPr>
              <a:t>C.1. Araştırma Süreçlerinin Yönetimi ve Araştırma Kaynakları</a:t>
            </a:r>
            <a:endParaRPr lang="tr-TR" dirty="0">
              <a:solidFill>
                <a:srgbClr val="FF0000"/>
              </a:solidFill>
            </a:endParaRPr>
          </a:p>
          <a:p>
            <a:pPr marL="0" indent="0">
              <a:lnSpc>
                <a:spcPct val="100000"/>
              </a:lnSpc>
              <a:spcBef>
                <a:spcPts val="0"/>
              </a:spcBef>
              <a:buNone/>
            </a:pPr>
            <a:r>
              <a:rPr lang="tr-TR" b="1" dirty="0">
                <a:solidFill>
                  <a:srgbClr val="FF0000"/>
                </a:solidFill>
              </a:rPr>
              <a:t>C.1.1. Araştırma süreçlerinin yönetimi</a:t>
            </a:r>
          </a:p>
          <a:p>
            <a:pPr marL="0" indent="0">
              <a:lnSpc>
                <a:spcPct val="100000"/>
              </a:lnSpc>
              <a:spcBef>
                <a:spcPts val="0"/>
              </a:spcBef>
              <a:buNone/>
            </a:pPr>
            <a:endParaRPr lang="tr-TR" dirty="0">
              <a:solidFill>
                <a:srgbClr val="FF0000"/>
              </a:solidFill>
            </a:endParaRPr>
          </a:p>
          <a:p>
            <a:pPr marL="514350" indent="-514350">
              <a:lnSpc>
                <a:spcPct val="100000"/>
              </a:lnSpc>
              <a:spcBef>
                <a:spcPts val="0"/>
              </a:spcBef>
              <a:buFont typeface="+mj-lt"/>
              <a:buAutoNum type="arabicPeriod"/>
            </a:pPr>
            <a:r>
              <a:rPr lang="tr-TR" dirty="0"/>
              <a:t>Araştırma süreçlerin yon</a:t>
            </a:r>
            <a:r>
              <a:rPr lang="tr-TR" i="1" dirty="0"/>
              <a:t>̈ </a:t>
            </a:r>
            <a:r>
              <a:rPr lang="tr-TR" dirty="0"/>
              <a:t>etimi ve organizasyon yapısı</a:t>
            </a:r>
          </a:p>
          <a:p>
            <a:pPr marL="514350" indent="-514350">
              <a:lnSpc>
                <a:spcPct val="100000"/>
              </a:lnSpc>
              <a:spcBef>
                <a:spcPts val="0"/>
              </a:spcBef>
              <a:buFont typeface="+mj-lt"/>
              <a:buAutoNum type="arabicPeriod"/>
            </a:pPr>
            <a:r>
              <a:rPr lang="tr-TR" dirty="0"/>
              <a:t>Araştırma yönetişim modeli ve uygulamaları</a:t>
            </a:r>
          </a:p>
          <a:p>
            <a:pPr marL="514350" indent="-514350">
              <a:lnSpc>
                <a:spcPct val="100000"/>
              </a:lnSpc>
              <a:spcBef>
                <a:spcPts val="0"/>
              </a:spcBef>
              <a:buFont typeface="+mj-lt"/>
              <a:buAutoNum type="arabicPeriod"/>
            </a:pPr>
            <a:r>
              <a:rPr lang="tr-TR" dirty="0"/>
              <a:t>Araştırma yönetimi ve organizasyonel yapının işlerliğinin izlendiği ve iyileştirildiğine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BDD5782B-D7B9-4893-9ACE-6CBC2727321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72</a:t>
            </a:fld>
            <a:endParaRPr lang="tr-TR"/>
          </a:p>
        </p:txBody>
      </p:sp>
    </p:spTree>
    <p:extLst>
      <p:ext uri="{BB962C8B-B14F-4D97-AF65-F5344CB8AC3E}">
        <p14:creationId xmlns:p14="http://schemas.microsoft.com/office/powerpoint/2010/main" val="8550466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6648" y="77002"/>
            <a:ext cx="10497152" cy="924026"/>
          </a:xfrm>
        </p:spPr>
        <p:txBody>
          <a:bodyPr>
            <a:normAutofit/>
          </a:bodyPr>
          <a:lstStyle/>
          <a:p>
            <a:pPr algn="ctr"/>
            <a:r>
              <a:rPr lang="tr-TR" b="1" dirty="0">
                <a:solidFill>
                  <a:srgbClr val="0000CC"/>
                </a:solidFill>
              </a:rPr>
              <a:t>C.1.2. İç ve dış kaynaklar</a:t>
            </a:r>
            <a:endParaRPr lang="tr-TR" dirty="0">
              <a:solidFill>
                <a:srgbClr val="0000CC"/>
              </a:solidFill>
            </a:endParaRPr>
          </a:p>
        </p:txBody>
      </p:sp>
      <p:sp>
        <p:nvSpPr>
          <p:cNvPr id="3" name="İçerik Yer Tutucusu 2"/>
          <p:cNvSpPr>
            <a:spLocks noGrp="1"/>
          </p:cNvSpPr>
          <p:nvPr>
            <p:ph idx="1"/>
          </p:nvPr>
        </p:nvSpPr>
        <p:spPr>
          <a:xfrm>
            <a:off x="327260" y="1126157"/>
            <a:ext cx="11617692" cy="4937760"/>
          </a:xfrm>
        </p:spPr>
        <p:txBody>
          <a:bodyPr>
            <a:normAutofit fontScale="77500" lnSpcReduction="20000"/>
          </a:bodyPr>
          <a:lstStyle/>
          <a:p>
            <a:pPr marL="514350" indent="-514350">
              <a:lnSpc>
                <a:spcPct val="120000"/>
              </a:lnSpc>
              <a:spcBef>
                <a:spcPts val="0"/>
              </a:spcBef>
              <a:buFont typeface="+mj-lt"/>
              <a:buAutoNum type="arabicPeriod"/>
            </a:pPr>
            <a:r>
              <a:rPr lang="tr-TR" dirty="0"/>
              <a:t>Araştırma-geliştirme bütçesi ve dağılımı</a:t>
            </a:r>
          </a:p>
          <a:p>
            <a:pPr marL="514350" indent="-514350">
              <a:lnSpc>
                <a:spcPct val="120000"/>
              </a:lnSpc>
              <a:spcBef>
                <a:spcPts val="0"/>
              </a:spcBef>
              <a:buFont typeface="+mj-lt"/>
              <a:buAutoNum type="arabicPeriod"/>
            </a:pPr>
            <a:r>
              <a:rPr lang="tr-TR" dirty="0"/>
              <a:t>Araştırma çerçevesinde yapılan stratejik ortaklıklar (Kamu veya özel)</a:t>
            </a:r>
          </a:p>
          <a:p>
            <a:pPr marL="514350" indent="-514350">
              <a:lnSpc>
                <a:spcPct val="120000"/>
              </a:lnSpc>
              <a:spcBef>
                <a:spcPts val="0"/>
              </a:spcBef>
              <a:buFont typeface="+mj-lt"/>
              <a:buAutoNum type="arabicPeriod"/>
            </a:pPr>
            <a:r>
              <a:rPr lang="tr-TR" dirty="0"/>
              <a:t>Araştırma-geliştirme kaynaklarının araştırma stratejisi doğrultusunda yönetildiğini gösteren kanıtlar</a:t>
            </a:r>
          </a:p>
          <a:p>
            <a:pPr marL="514350" indent="-514350">
              <a:lnSpc>
                <a:spcPct val="120000"/>
              </a:lnSpc>
              <a:spcBef>
                <a:spcPts val="0"/>
              </a:spcBef>
              <a:buFont typeface="+mj-lt"/>
              <a:buAutoNum type="arabicPeriod"/>
            </a:pPr>
            <a:r>
              <a:rPr lang="tr-TR" dirty="0"/>
              <a:t>Araştırma kaynaklarının çeşitliliği ve yeterliliğinin izlendiğine ve iyileştirildiğine ilişkin kanıtlar</a:t>
            </a:r>
          </a:p>
          <a:p>
            <a:pPr marL="514350" indent="-514350">
              <a:lnSpc>
                <a:spcPct val="120000"/>
              </a:lnSpc>
              <a:spcBef>
                <a:spcPts val="0"/>
              </a:spcBef>
              <a:buFont typeface="+mj-lt"/>
              <a:buAutoNum type="arabicPeriod"/>
            </a:pPr>
            <a:r>
              <a:rPr lang="tr-TR" dirty="0"/>
              <a:t>İç kaynaklar ve kullanımına ilişkin tanımlı süreçler (BAP Yönergesi, İç Kaynak Kullanım</a:t>
            </a:r>
          </a:p>
          <a:p>
            <a:pPr marL="514350" indent="-514350">
              <a:lnSpc>
                <a:spcPct val="120000"/>
              </a:lnSpc>
              <a:spcBef>
                <a:spcPts val="0"/>
              </a:spcBef>
              <a:buFont typeface="+mj-lt"/>
              <a:buAutoNum type="arabicPeriod"/>
            </a:pPr>
            <a:r>
              <a:rPr lang="tr-TR" dirty="0"/>
              <a:t>Yönergesi vb.)</a:t>
            </a:r>
          </a:p>
          <a:p>
            <a:pPr marL="514350" indent="-514350">
              <a:lnSpc>
                <a:spcPct val="120000"/>
              </a:lnSpc>
              <a:spcBef>
                <a:spcPts val="0"/>
              </a:spcBef>
              <a:buFont typeface="+mj-lt"/>
              <a:buAutoNum type="arabicPeriod"/>
            </a:pPr>
            <a:r>
              <a:rPr lang="tr-TR" dirty="0"/>
              <a:t>İç kaynakların birimler arası dağılımı</a:t>
            </a:r>
          </a:p>
          <a:p>
            <a:pPr marL="514350" indent="-514350">
              <a:lnSpc>
                <a:spcPct val="120000"/>
              </a:lnSpc>
              <a:spcBef>
                <a:spcPts val="0"/>
              </a:spcBef>
              <a:buFont typeface="+mj-lt"/>
              <a:buAutoNum type="arabicPeriod"/>
            </a:pPr>
            <a:r>
              <a:rPr lang="tr-TR" dirty="0"/>
              <a:t>Dış kaynakların kullanımını desteklemek üzere oluşturulmuş yöntem ve birimler</a:t>
            </a:r>
          </a:p>
          <a:p>
            <a:pPr marL="514350" indent="-514350">
              <a:lnSpc>
                <a:spcPct val="120000"/>
              </a:lnSpc>
              <a:spcBef>
                <a:spcPts val="0"/>
              </a:spcBef>
              <a:buFont typeface="+mj-lt"/>
              <a:buAutoNum type="arabicPeriod"/>
            </a:pPr>
            <a:r>
              <a:rPr lang="tr-TR" dirty="0"/>
              <a:t>Dış kaynakların dağılımını gösteren kanıtlar</a:t>
            </a:r>
          </a:p>
          <a:p>
            <a:pPr marL="514350" indent="-514350">
              <a:lnSpc>
                <a:spcPct val="120000"/>
              </a:lnSpc>
              <a:spcBef>
                <a:spcPts val="0"/>
              </a:spcBef>
              <a:buFont typeface="+mj-lt"/>
              <a:buAutoNum type="arabicPeriod"/>
            </a:pPr>
            <a:r>
              <a:rPr lang="tr-TR" dirty="0"/>
              <a:t>Dış kaynaklarda yıllar itibarıyla gerçekleşen değişimler</a:t>
            </a:r>
          </a:p>
          <a:p>
            <a:pPr marL="514350" indent="-514350">
              <a:lnSpc>
                <a:spcPct val="12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2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15589D53-F1F7-4556-B978-CDFFD6CDCEB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73</a:t>
            </a:fld>
            <a:endParaRPr lang="tr-TR"/>
          </a:p>
        </p:txBody>
      </p:sp>
    </p:spTree>
    <p:extLst>
      <p:ext uri="{BB962C8B-B14F-4D97-AF65-F5344CB8AC3E}">
        <p14:creationId xmlns:p14="http://schemas.microsoft.com/office/powerpoint/2010/main" val="29627547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8575" y="201496"/>
            <a:ext cx="10515600" cy="1325563"/>
          </a:xfrm>
        </p:spPr>
        <p:txBody>
          <a:bodyPr>
            <a:normAutofit/>
          </a:bodyPr>
          <a:lstStyle/>
          <a:p>
            <a:pPr algn="ctr"/>
            <a:r>
              <a:rPr lang="tr-TR" b="1" dirty="0">
                <a:solidFill>
                  <a:srgbClr val="0000CC"/>
                </a:solidFill>
              </a:rPr>
              <a:t>C.1.3. Doktora programları ve doktora sonrası imkanlar</a:t>
            </a:r>
            <a:endParaRPr lang="tr-TR" dirty="0">
              <a:solidFill>
                <a:srgbClr val="0000CC"/>
              </a:solidFill>
            </a:endParaRPr>
          </a:p>
        </p:txBody>
      </p:sp>
      <p:sp>
        <p:nvSpPr>
          <p:cNvPr id="3" name="İçerik Yer Tutucusu 2"/>
          <p:cNvSpPr>
            <a:spLocks noGrp="1"/>
          </p:cNvSpPr>
          <p:nvPr>
            <p:ph idx="1"/>
          </p:nvPr>
        </p:nvSpPr>
        <p:spPr>
          <a:xfrm>
            <a:off x="385011" y="1713297"/>
            <a:ext cx="11386686" cy="4456498"/>
          </a:xfrm>
        </p:spPr>
        <p:txBody>
          <a:bodyPr>
            <a:normAutofit/>
          </a:bodyPr>
          <a:lstStyle/>
          <a:p>
            <a:pPr marL="514350" indent="-514350">
              <a:lnSpc>
                <a:spcPct val="100000"/>
              </a:lnSpc>
              <a:spcBef>
                <a:spcPts val="0"/>
              </a:spcBef>
              <a:buFont typeface="+mj-lt"/>
              <a:buAutoNum type="arabicPeriod"/>
            </a:pPr>
            <a:r>
              <a:rPr lang="tr-TR" dirty="0"/>
              <a:t>Doktora programları ve doktora sonrası imkanlara ilişkin kanıtlar</a:t>
            </a:r>
          </a:p>
          <a:p>
            <a:pPr marL="514350" indent="-514350">
              <a:lnSpc>
                <a:spcPct val="100000"/>
              </a:lnSpc>
              <a:spcBef>
                <a:spcPts val="0"/>
              </a:spcBef>
              <a:buFont typeface="+mj-lt"/>
              <a:buAutoNum type="arabicPeriod"/>
            </a:pPr>
            <a:r>
              <a:rPr lang="tr-TR" dirty="0"/>
              <a:t>Bu programlar ve imkanlardan yararlanan öğrenci/araştırmacı sayıları ve bunların birimlere göre dağılımı</a:t>
            </a:r>
          </a:p>
          <a:p>
            <a:pPr marL="514350" indent="-514350">
              <a:lnSpc>
                <a:spcPct val="100000"/>
              </a:lnSpc>
              <a:spcBef>
                <a:spcPts val="0"/>
              </a:spcBef>
              <a:buFont typeface="+mj-lt"/>
              <a:buAutoNum type="arabicPeriod"/>
            </a:pPr>
            <a:r>
              <a:rPr lang="tr-TR" dirty="0"/>
              <a:t>Doktora programları ve doktora sonrası imkanlara yönelik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83572910-B90D-4C7E-B82A-47BC6A9742F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74</a:t>
            </a:fld>
            <a:endParaRPr lang="tr-TR"/>
          </a:p>
        </p:txBody>
      </p:sp>
    </p:spTree>
    <p:extLst>
      <p:ext uri="{BB962C8B-B14F-4D97-AF65-F5344CB8AC3E}">
        <p14:creationId xmlns:p14="http://schemas.microsoft.com/office/powerpoint/2010/main" val="31250112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153369"/>
            <a:ext cx="10549289" cy="1069040"/>
          </a:xfrm>
        </p:spPr>
        <p:txBody>
          <a:bodyPr>
            <a:normAutofit fontScale="90000"/>
          </a:bodyPr>
          <a:lstStyle/>
          <a:p>
            <a:pPr algn="ctr"/>
            <a:r>
              <a:rPr lang="tr-TR" b="1" dirty="0">
                <a:solidFill>
                  <a:srgbClr val="0000CC"/>
                </a:solidFill>
              </a:rPr>
              <a:t>C.2. Araştırma Yetkinliği, İş birlikleri ve Destekler</a:t>
            </a:r>
            <a:br>
              <a:rPr lang="tr-TR" dirty="0">
                <a:solidFill>
                  <a:srgbClr val="0000CC"/>
                </a:solidFill>
              </a:rPr>
            </a:br>
            <a:r>
              <a:rPr lang="tr-TR" sz="3600" b="1" dirty="0">
                <a:solidFill>
                  <a:srgbClr val="FF0000"/>
                </a:solidFill>
              </a:rPr>
              <a:t>C.2.1. Araştırma yetkinlikleri ve gelişimi</a:t>
            </a:r>
            <a:endParaRPr lang="tr-TR" sz="3600" dirty="0">
              <a:solidFill>
                <a:srgbClr val="FF0000"/>
              </a:solidFill>
            </a:endParaRPr>
          </a:p>
        </p:txBody>
      </p:sp>
      <p:sp>
        <p:nvSpPr>
          <p:cNvPr id="3" name="İçerik Yer Tutucusu 2"/>
          <p:cNvSpPr>
            <a:spLocks noGrp="1"/>
          </p:cNvSpPr>
          <p:nvPr>
            <p:ph idx="1"/>
          </p:nvPr>
        </p:nvSpPr>
        <p:spPr>
          <a:xfrm>
            <a:off x="423511" y="1703672"/>
            <a:ext cx="11396312" cy="4639376"/>
          </a:xfrm>
        </p:spPr>
        <p:txBody>
          <a:bodyPr>
            <a:normAutofit/>
          </a:bodyPr>
          <a:lstStyle/>
          <a:p>
            <a:pPr marL="514350" indent="-514350">
              <a:buFont typeface="+mj-lt"/>
              <a:buAutoNum type="arabicPeriod"/>
            </a:pPr>
            <a:r>
              <a:rPr lang="tr-TR" dirty="0"/>
              <a:t>Öğretim elemanlarının araştırma yetkinliğinin geliştirilmesine yönelik planlama ve uygulamalar (destekleyici eğitimler, uluslararası fırsatlar, proje iş birliği çalışmaları vb.)</a:t>
            </a:r>
          </a:p>
          <a:p>
            <a:pPr marL="514350" indent="-514350">
              <a:buFont typeface="+mj-lt"/>
              <a:buAutoNum type="arabicPeriod"/>
            </a:pPr>
            <a:r>
              <a:rPr lang="tr-TR" dirty="0"/>
              <a:t>Öğretim elemanlarının geri bildirimleri</a:t>
            </a:r>
          </a:p>
          <a:p>
            <a:pPr marL="514350" indent="-514350">
              <a:buFont typeface="+mj-lt"/>
              <a:buAutoNum type="arabicPeriod"/>
            </a:pPr>
            <a:r>
              <a:rPr lang="tr-TR" dirty="0"/>
              <a:t>Öğretim elemanlarının araştırma yetkinliğinin izlenmesi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buFont typeface="+mj-lt"/>
              <a:buAutoNum type="arabicPeriod"/>
            </a:pPr>
            <a:endParaRPr lang="tr-TR" dirty="0"/>
          </a:p>
        </p:txBody>
      </p:sp>
      <p:sp>
        <p:nvSpPr>
          <p:cNvPr id="4" name="Veri Yer Tutucusu 3"/>
          <p:cNvSpPr>
            <a:spLocks noGrp="1"/>
          </p:cNvSpPr>
          <p:nvPr>
            <p:ph type="dt" sz="half" idx="10"/>
          </p:nvPr>
        </p:nvSpPr>
        <p:spPr/>
        <p:txBody>
          <a:bodyPr/>
          <a:lstStyle/>
          <a:p>
            <a:fld id="{34CD18D9-B235-46E7-B586-C17C0670544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75</a:t>
            </a:fld>
            <a:endParaRPr lang="tr-TR"/>
          </a:p>
        </p:txBody>
      </p:sp>
    </p:spTree>
    <p:extLst>
      <p:ext uri="{BB962C8B-B14F-4D97-AF65-F5344CB8AC3E}">
        <p14:creationId xmlns:p14="http://schemas.microsoft.com/office/powerpoint/2010/main" val="207873671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03158" y="124493"/>
            <a:ext cx="10578164" cy="992038"/>
          </a:xfrm>
        </p:spPr>
        <p:txBody>
          <a:bodyPr>
            <a:normAutofit fontScale="90000"/>
          </a:bodyPr>
          <a:lstStyle/>
          <a:p>
            <a:pPr algn="ctr"/>
            <a:r>
              <a:rPr lang="tr-TR" b="1" dirty="0">
                <a:solidFill>
                  <a:srgbClr val="0000CC"/>
                </a:solidFill>
              </a:rPr>
              <a:t>C.2.2. Ulusal ve uluslararası ortak programlar ve ortak araştırma birimleri</a:t>
            </a:r>
            <a:endParaRPr lang="tr-TR" dirty="0">
              <a:solidFill>
                <a:srgbClr val="0000CC"/>
              </a:solidFill>
            </a:endParaRPr>
          </a:p>
        </p:txBody>
      </p:sp>
      <p:sp>
        <p:nvSpPr>
          <p:cNvPr id="3" name="İçerik Yer Tutucusu 2"/>
          <p:cNvSpPr>
            <a:spLocks noGrp="1"/>
          </p:cNvSpPr>
          <p:nvPr>
            <p:ph idx="1"/>
          </p:nvPr>
        </p:nvSpPr>
        <p:spPr>
          <a:xfrm>
            <a:off x="664143" y="1337912"/>
            <a:ext cx="11174931" cy="5014762"/>
          </a:xfrm>
        </p:spPr>
        <p:txBody>
          <a:bodyPr>
            <a:normAutofit/>
          </a:bodyPr>
          <a:lstStyle/>
          <a:p>
            <a:pPr marL="514350" indent="-514350">
              <a:lnSpc>
                <a:spcPct val="100000"/>
              </a:lnSpc>
              <a:spcBef>
                <a:spcPts val="0"/>
              </a:spcBef>
              <a:buFont typeface="+mj-lt"/>
              <a:buAutoNum type="arabicPeriod"/>
            </a:pPr>
            <a:r>
              <a:rPr lang="tr-TR" dirty="0"/>
              <a:t>Ulusal ve uluslararası düzeyde ortak programlar ve ortak araştırma birimleri oluşturulmasına yönelik mekanizmalar</a:t>
            </a:r>
          </a:p>
          <a:p>
            <a:pPr marL="514350" indent="-514350">
              <a:lnSpc>
                <a:spcPct val="100000"/>
              </a:lnSpc>
              <a:spcBef>
                <a:spcPts val="0"/>
              </a:spcBef>
              <a:buFont typeface="+mj-lt"/>
              <a:buAutoNum type="arabicPeriod"/>
            </a:pPr>
            <a:r>
              <a:rPr lang="tr-TR" dirty="0"/>
              <a:t>Kurumun dahil olduğu araştırma ağları, kurumun ortak programları ve araştırma birimleri, ortak araştırmalardan üretilen çalışmalar</a:t>
            </a:r>
          </a:p>
          <a:p>
            <a:pPr marL="514350" indent="-514350">
              <a:lnSpc>
                <a:spcPct val="100000"/>
              </a:lnSpc>
              <a:spcBef>
                <a:spcPts val="0"/>
              </a:spcBef>
              <a:buFont typeface="+mj-lt"/>
              <a:buAutoNum type="arabicPeriod"/>
            </a:pPr>
            <a:r>
              <a:rPr lang="tr-TR" dirty="0"/>
              <a:t>Paydaş geri bildirimleri</a:t>
            </a:r>
          </a:p>
          <a:p>
            <a:pPr marL="514350" indent="-514350">
              <a:lnSpc>
                <a:spcPct val="100000"/>
              </a:lnSpc>
              <a:spcBef>
                <a:spcPts val="0"/>
              </a:spcBef>
              <a:buFont typeface="+mj-lt"/>
              <a:buAutoNum type="arabicPeriod"/>
            </a:pPr>
            <a:r>
              <a:rPr lang="tr-TR" dirty="0"/>
              <a:t>Ortak programlar ve ortak araştırma faaliyetlerinin izlenmesine ve iyileştirilmesine yönelik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AD1F1653-34FC-4525-9DC6-7B9E78B41115}"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76</a:t>
            </a:fld>
            <a:endParaRPr lang="tr-TR"/>
          </a:p>
        </p:txBody>
      </p:sp>
    </p:spTree>
    <p:extLst>
      <p:ext uri="{BB962C8B-B14F-4D97-AF65-F5344CB8AC3E}">
        <p14:creationId xmlns:p14="http://schemas.microsoft.com/office/powerpoint/2010/main" val="6194601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9699" y="162995"/>
            <a:ext cx="11049000" cy="1117166"/>
          </a:xfrm>
        </p:spPr>
        <p:txBody>
          <a:bodyPr>
            <a:normAutofit fontScale="90000"/>
          </a:bodyPr>
          <a:lstStyle/>
          <a:p>
            <a:pPr algn="ctr"/>
            <a:r>
              <a:rPr lang="tr-TR" b="1" dirty="0">
                <a:solidFill>
                  <a:srgbClr val="0000CC"/>
                </a:solidFill>
              </a:rPr>
              <a:t>C.3. Araştırma Performansı</a:t>
            </a:r>
            <a:br>
              <a:rPr lang="tr-TR" dirty="0">
                <a:solidFill>
                  <a:srgbClr val="0000CC"/>
                </a:solidFill>
              </a:rPr>
            </a:br>
            <a:r>
              <a:rPr lang="tr-TR" sz="3600" b="1" dirty="0">
                <a:solidFill>
                  <a:srgbClr val="FF0000"/>
                </a:solidFill>
              </a:rPr>
              <a:t>C.3.1. Araştırma performansının izlenmesi ve değerlendirilmesi</a:t>
            </a:r>
            <a:endParaRPr lang="tr-TR" sz="3600" dirty="0">
              <a:solidFill>
                <a:srgbClr val="FF0000"/>
              </a:solidFill>
            </a:endParaRPr>
          </a:p>
        </p:txBody>
      </p:sp>
      <p:sp>
        <p:nvSpPr>
          <p:cNvPr id="3" name="İçerik Yer Tutucusu 2"/>
          <p:cNvSpPr>
            <a:spLocks noGrp="1"/>
          </p:cNvSpPr>
          <p:nvPr>
            <p:ph idx="1"/>
          </p:nvPr>
        </p:nvSpPr>
        <p:spPr>
          <a:xfrm>
            <a:off x="770021" y="1626668"/>
            <a:ext cx="11146055" cy="4581627"/>
          </a:xfrm>
        </p:spPr>
        <p:txBody>
          <a:bodyPr>
            <a:normAutofit/>
          </a:bodyPr>
          <a:lstStyle/>
          <a:p>
            <a:pPr marL="514350" indent="-514350">
              <a:lnSpc>
                <a:spcPct val="110000"/>
              </a:lnSpc>
              <a:spcBef>
                <a:spcPts val="0"/>
              </a:spcBef>
              <a:buFont typeface="+mj-lt"/>
              <a:buAutoNum type="arabicPeriod"/>
            </a:pPr>
            <a:r>
              <a:rPr lang="tr-TR" dirty="0"/>
              <a:t>Araştırma performansını izlemek üzere geçerli olan tanımlı süreçler</a:t>
            </a:r>
          </a:p>
          <a:p>
            <a:pPr marL="514350" indent="-514350">
              <a:lnSpc>
                <a:spcPct val="110000"/>
              </a:lnSpc>
              <a:spcBef>
                <a:spcPts val="0"/>
              </a:spcBef>
              <a:buFont typeface="+mj-lt"/>
              <a:buAutoNum type="arabicPeriod"/>
            </a:pPr>
            <a:r>
              <a:rPr lang="tr-TR" dirty="0"/>
              <a:t>Araştırma hedeflerine ulaşılıp ulaşılmadığını izlemek üzere oluşturulan mekanizmalar</a:t>
            </a:r>
          </a:p>
          <a:p>
            <a:pPr marL="514350" indent="-514350">
              <a:lnSpc>
                <a:spcPct val="110000"/>
              </a:lnSpc>
              <a:spcBef>
                <a:spcPts val="0"/>
              </a:spcBef>
              <a:buFont typeface="+mj-lt"/>
              <a:buAutoNum type="arabicPeriod"/>
            </a:pPr>
            <a:r>
              <a:rPr lang="tr-TR" dirty="0"/>
              <a:t>Paydaş geri bildirimleri</a:t>
            </a:r>
          </a:p>
          <a:p>
            <a:pPr marL="514350" indent="-514350">
              <a:lnSpc>
                <a:spcPct val="110000"/>
              </a:lnSpc>
              <a:spcBef>
                <a:spcPts val="0"/>
              </a:spcBef>
              <a:buFont typeface="+mj-lt"/>
              <a:buAutoNum type="arabicPeriod"/>
            </a:pPr>
            <a:r>
              <a:rPr lang="tr-TR" dirty="0"/>
              <a:t>Araştırma performansının izlenmesine ve iyileştirilmesine ilişkin kanıtlar</a:t>
            </a:r>
          </a:p>
          <a:p>
            <a:pPr marL="514350" indent="-514350">
              <a:lnSpc>
                <a:spcPct val="11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1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C97A90D1-D613-4F77-B89B-9884D7356476}"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77</a:t>
            </a:fld>
            <a:endParaRPr lang="tr-TR"/>
          </a:p>
        </p:txBody>
      </p:sp>
    </p:spTree>
    <p:extLst>
      <p:ext uri="{BB962C8B-B14F-4D97-AF65-F5344CB8AC3E}">
        <p14:creationId xmlns:p14="http://schemas.microsoft.com/office/powerpoint/2010/main" val="7856256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1027" y="0"/>
            <a:ext cx="10818796" cy="1212784"/>
          </a:xfrm>
        </p:spPr>
        <p:txBody>
          <a:bodyPr>
            <a:normAutofit fontScale="90000"/>
          </a:bodyPr>
          <a:lstStyle/>
          <a:p>
            <a:pPr algn="ctr"/>
            <a:r>
              <a:rPr lang="tr-TR" b="1" dirty="0">
                <a:solidFill>
                  <a:srgbClr val="0000CC"/>
                </a:solidFill>
              </a:rPr>
              <a:t>C.3.2. Öğretim elemanı/araştırmacı performansının değerlendirilmesi</a:t>
            </a:r>
            <a:endParaRPr lang="tr-TR" dirty="0">
              <a:solidFill>
                <a:srgbClr val="0000CC"/>
              </a:solidFill>
            </a:endParaRPr>
          </a:p>
        </p:txBody>
      </p:sp>
      <p:sp>
        <p:nvSpPr>
          <p:cNvPr id="3" name="İçerik Yer Tutucusu 2"/>
          <p:cNvSpPr>
            <a:spLocks noGrp="1"/>
          </p:cNvSpPr>
          <p:nvPr>
            <p:ph idx="1"/>
          </p:nvPr>
        </p:nvSpPr>
        <p:spPr>
          <a:xfrm>
            <a:off x="336884" y="1395663"/>
            <a:ext cx="11492564" cy="4774131"/>
          </a:xfrm>
        </p:spPr>
        <p:txBody>
          <a:bodyPr>
            <a:normAutofit/>
          </a:bodyPr>
          <a:lstStyle/>
          <a:p>
            <a:pPr marL="514350" indent="-514350">
              <a:lnSpc>
                <a:spcPct val="100000"/>
              </a:lnSpc>
              <a:spcBef>
                <a:spcPts val="0"/>
              </a:spcBef>
              <a:buFont typeface="+mj-lt"/>
              <a:buAutoNum type="arabicPeriod"/>
            </a:pPr>
            <a:r>
              <a:rPr lang="tr-TR" dirty="0"/>
              <a:t>Akademik personelin araştırma-geliştirme performansını izlemek üzere geçerli olan tanımlı süreçler (Yönetmelik, yönerge, süreç tanımı, ölçme araçları, rehber, kılavuz, takdir-tanıma sistemi, teşvik mekanizmaları vb.)</a:t>
            </a:r>
          </a:p>
          <a:p>
            <a:pPr marL="514350" indent="-514350">
              <a:lnSpc>
                <a:spcPct val="100000"/>
              </a:lnSpc>
              <a:spcBef>
                <a:spcPts val="0"/>
              </a:spcBef>
              <a:buFont typeface="+mj-lt"/>
              <a:buAutoNum type="arabicPeriod"/>
            </a:pPr>
            <a:r>
              <a:rPr lang="tr-TR" dirty="0"/>
              <a:t>Öğretim elemanlarının araştırma performansına yönelik analiz raporları</a:t>
            </a:r>
          </a:p>
          <a:p>
            <a:pPr marL="514350" indent="-514350">
              <a:lnSpc>
                <a:spcPct val="100000"/>
              </a:lnSpc>
              <a:spcBef>
                <a:spcPts val="0"/>
              </a:spcBef>
              <a:buFont typeface="+mj-lt"/>
              <a:buAutoNum type="arabicPeriod"/>
            </a:pPr>
            <a:r>
              <a:rPr lang="tr-TR" dirty="0"/>
              <a:t>Öğretim elemanlarının geri bildirimleri</a:t>
            </a:r>
          </a:p>
          <a:p>
            <a:pPr marL="514350" indent="-514350">
              <a:lnSpc>
                <a:spcPct val="100000"/>
              </a:lnSpc>
              <a:spcBef>
                <a:spcPts val="0"/>
              </a:spcBef>
              <a:buFont typeface="+mj-lt"/>
              <a:buAutoNum type="arabicPeriod"/>
            </a:pPr>
            <a:r>
              <a:rPr lang="tr-TR" dirty="0"/>
              <a:t>Araştırma geliştirme performansına ilişkin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marL="514350" indent="-514350">
              <a:lnSpc>
                <a:spcPct val="100000"/>
              </a:lnSpc>
              <a:spcBef>
                <a:spcPts val="0"/>
              </a:spcBef>
              <a:buFont typeface="+mj-lt"/>
              <a:buAutoNum type="arabicPeriod"/>
            </a:pPr>
            <a:endParaRPr lang="tr-TR" dirty="0"/>
          </a:p>
        </p:txBody>
      </p:sp>
      <p:sp>
        <p:nvSpPr>
          <p:cNvPr id="4" name="Veri Yer Tutucusu 3"/>
          <p:cNvSpPr>
            <a:spLocks noGrp="1"/>
          </p:cNvSpPr>
          <p:nvPr>
            <p:ph type="dt" sz="half" idx="10"/>
          </p:nvPr>
        </p:nvSpPr>
        <p:spPr/>
        <p:txBody>
          <a:bodyPr/>
          <a:lstStyle/>
          <a:p>
            <a:fld id="{06B44019-CBC7-4D90-B217-4858D492981C}"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78</a:t>
            </a:fld>
            <a:endParaRPr lang="tr-TR"/>
          </a:p>
        </p:txBody>
      </p:sp>
      <p:sp>
        <p:nvSpPr>
          <p:cNvPr id="7" name="Akış Çizelgesi: Toplam Birleşimi 6"/>
          <p:cNvSpPr/>
          <p:nvPr/>
        </p:nvSpPr>
        <p:spPr>
          <a:xfrm>
            <a:off x="9560294" y="6323798"/>
            <a:ext cx="372978" cy="356135"/>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205311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6412" y="153369"/>
            <a:ext cx="9813758" cy="626277"/>
          </a:xfrm>
        </p:spPr>
        <p:txBody>
          <a:bodyPr>
            <a:normAutofit fontScale="90000"/>
          </a:bodyPr>
          <a:lstStyle/>
          <a:p>
            <a:pPr algn="ctr"/>
            <a:r>
              <a:rPr lang="tr-TR" b="1" dirty="0">
                <a:solidFill>
                  <a:srgbClr val="0000CC"/>
                </a:solidFill>
              </a:rPr>
              <a:t>D. TOPLUMSAL KATKI</a:t>
            </a:r>
            <a:endParaRPr lang="tr-TR" dirty="0">
              <a:solidFill>
                <a:srgbClr val="0000CC"/>
              </a:solidFill>
            </a:endParaRPr>
          </a:p>
        </p:txBody>
      </p:sp>
      <p:sp>
        <p:nvSpPr>
          <p:cNvPr id="3" name="İçerik Yer Tutucusu 2"/>
          <p:cNvSpPr>
            <a:spLocks noGrp="1"/>
          </p:cNvSpPr>
          <p:nvPr>
            <p:ph idx="1"/>
          </p:nvPr>
        </p:nvSpPr>
        <p:spPr>
          <a:xfrm>
            <a:off x="442761" y="895149"/>
            <a:ext cx="11473315" cy="5281813"/>
          </a:xfrm>
        </p:spPr>
        <p:txBody>
          <a:bodyPr>
            <a:normAutofit/>
          </a:bodyPr>
          <a:lstStyle/>
          <a:p>
            <a:pPr marL="0" indent="0">
              <a:lnSpc>
                <a:spcPct val="100000"/>
              </a:lnSpc>
              <a:spcBef>
                <a:spcPts val="0"/>
              </a:spcBef>
              <a:buNone/>
            </a:pPr>
            <a:r>
              <a:rPr lang="tr-TR" b="1" dirty="0">
                <a:solidFill>
                  <a:srgbClr val="FF0000"/>
                </a:solidFill>
              </a:rPr>
              <a:t>D.1. Toplumsal Katkı Süreçlerinin Yönetimi ve Toplumsal Katkı Kaynakları</a:t>
            </a:r>
            <a:endParaRPr lang="tr-TR" dirty="0">
              <a:solidFill>
                <a:srgbClr val="FF0000"/>
              </a:solidFill>
            </a:endParaRPr>
          </a:p>
          <a:p>
            <a:pPr marL="0" indent="0">
              <a:lnSpc>
                <a:spcPct val="100000"/>
              </a:lnSpc>
              <a:spcBef>
                <a:spcPts val="0"/>
              </a:spcBef>
              <a:buNone/>
            </a:pPr>
            <a:r>
              <a:rPr lang="tr-TR" b="1" dirty="0">
                <a:solidFill>
                  <a:srgbClr val="FF0000"/>
                </a:solidFill>
              </a:rPr>
              <a:t>D.1.1. Toplumsal katkı süreçlerinin yönetimi</a:t>
            </a:r>
            <a:endParaRPr lang="tr-TR" dirty="0">
              <a:solidFill>
                <a:srgbClr val="FF0000"/>
              </a:solidFill>
            </a:endParaRPr>
          </a:p>
          <a:p>
            <a:pPr>
              <a:lnSpc>
                <a:spcPct val="100000"/>
              </a:lnSpc>
              <a:spcBef>
                <a:spcPts val="0"/>
              </a:spcBef>
            </a:pPr>
            <a:endParaRPr lang="tr-TR" dirty="0"/>
          </a:p>
          <a:p>
            <a:pPr marL="514350" indent="-514350">
              <a:lnSpc>
                <a:spcPct val="100000"/>
              </a:lnSpc>
              <a:spcBef>
                <a:spcPts val="0"/>
              </a:spcBef>
              <a:buFont typeface="+mj-lt"/>
              <a:buAutoNum type="arabicPeriod"/>
            </a:pPr>
            <a:r>
              <a:rPr lang="tr-TR" dirty="0"/>
              <a:t>Toplumsal katkı süreçlerinin yönetimi ve organizasyon yapısı</a:t>
            </a:r>
          </a:p>
          <a:p>
            <a:pPr marL="514350" indent="-514350">
              <a:lnSpc>
                <a:spcPct val="100000"/>
              </a:lnSpc>
              <a:spcBef>
                <a:spcPts val="0"/>
              </a:spcBef>
              <a:buFont typeface="+mj-lt"/>
              <a:buAutoNum type="arabicPeriod"/>
            </a:pPr>
            <a:r>
              <a:rPr lang="tr-TR" dirty="0"/>
              <a:t>Toplumsal katkı yönetişim modeli</a:t>
            </a:r>
          </a:p>
          <a:p>
            <a:pPr marL="514350" indent="-514350">
              <a:lnSpc>
                <a:spcPct val="100000"/>
              </a:lnSpc>
              <a:spcBef>
                <a:spcPts val="0"/>
              </a:spcBef>
              <a:buFont typeface="+mj-lt"/>
              <a:buAutoNum type="arabicPeriod"/>
            </a:pPr>
            <a:r>
              <a:rPr lang="tr-TR" dirty="0"/>
              <a:t>Toplumsal katkı faaliyetlerini yürüten birimler ve uygulama örnekleri</a:t>
            </a:r>
          </a:p>
          <a:p>
            <a:pPr marL="514350" indent="-514350">
              <a:lnSpc>
                <a:spcPct val="100000"/>
              </a:lnSpc>
              <a:spcBef>
                <a:spcPts val="0"/>
              </a:spcBef>
              <a:buFont typeface="+mj-lt"/>
              <a:buAutoNum type="arabicPeriod"/>
            </a:pPr>
            <a:r>
              <a:rPr lang="tr-TR" dirty="0"/>
              <a:t>Toplumsal katkı süreçlerinin yönetimi ve organizasyonel yapısının işlerliğine ilişkin izleme ve iyileştirme kanıtları</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a:p>
            <a:pPr>
              <a:lnSpc>
                <a:spcPct val="100000"/>
              </a:lnSpc>
              <a:spcBef>
                <a:spcPts val="0"/>
              </a:spcBef>
            </a:pPr>
            <a:endParaRPr lang="tr-TR" dirty="0"/>
          </a:p>
        </p:txBody>
      </p:sp>
      <p:sp>
        <p:nvSpPr>
          <p:cNvPr id="4" name="Veri Yer Tutucusu 3"/>
          <p:cNvSpPr>
            <a:spLocks noGrp="1"/>
          </p:cNvSpPr>
          <p:nvPr>
            <p:ph type="dt" sz="half" idx="10"/>
          </p:nvPr>
        </p:nvSpPr>
        <p:spPr/>
        <p:txBody>
          <a:bodyPr/>
          <a:lstStyle/>
          <a:p>
            <a:fld id="{D9C6C8B6-720C-4786-927D-C5DA5BAF70D3}"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79</a:t>
            </a:fld>
            <a:endParaRPr lang="tr-TR"/>
          </a:p>
        </p:txBody>
      </p:sp>
    </p:spTree>
    <p:extLst>
      <p:ext uri="{BB962C8B-B14F-4D97-AF65-F5344CB8AC3E}">
        <p14:creationId xmlns:p14="http://schemas.microsoft.com/office/powerpoint/2010/main" val="52510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4078" y="231006"/>
            <a:ext cx="11000874" cy="732155"/>
          </a:xfrm>
        </p:spPr>
        <p:txBody>
          <a:bodyPr>
            <a:normAutofit/>
          </a:bodyPr>
          <a:lstStyle/>
          <a:p>
            <a:pPr algn="ctr"/>
            <a:r>
              <a:rPr lang="tr-TR" sz="3600" b="1" dirty="0">
                <a:solidFill>
                  <a:srgbClr val="0000CC"/>
                </a:solidFill>
              </a:rPr>
              <a:t>YÖKAK Dereceli Değerlendirme Anahtarı ve Kullanımı</a:t>
            </a:r>
            <a:endParaRPr lang="tr-TR" sz="3600" dirty="0">
              <a:solidFill>
                <a:srgbClr val="0000CC"/>
              </a:solidFill>
            </a:endParaRPr>
          </a:p>
        </p:txBody>
      </p:sp>
      <p:sp>
        <p:nvSpPr>
          <p:cNvPr id="3" name="İçerik Yer Tutucusu 2"/>
          <p:cNvSpPr>
            <a:spLocks noGrp="1"/>
          </p:cNvSpPr>
          <p:nvPr>
            <p:ph idx="1"/>
          </p:nvPr>
        </p:nvSpPr>
        <p:spPr>
          <a:xfrm>
            <a:off x="346508" y="1318661"/>
            <a:ext cx="11559943" cy="4985886"/>
          </a:xfrm>
        </p:spPr>
        <p:txBody>
          <a:bodyPr>
            <a:normAutofit/>
          </a:bodyPr>
          <a:lstStyle/>
          <a:p>
            <a:pPr lvl="0">
              <a:lnSpc>
                <a:spcPct val="100000"/>
              </a:lnSpc>
              <a:spcBef>
                <a:spcPts val="0"/>
              </a:spcBef>
            </a:pPr>
            <a:r>
              <a:rPr lang="tr-TR" dirty="0"/>
              <a:t>YÖKAK Dereceli Değerlendirme </a:t>
            </a:r>
            <a:r>
              <a:rPr lang="tr-TR" dirty="0" err="1"/>
              <a:t>Anahtarı’nda</a:t>
            </a:r>
            <a:r>
              <a:rPr lang="tr-TR" dirty="0"/>
              <a:t> her bir alt ölçüt için kalite güvencesi süreç ya da mekanizmaları; </a:t>
            </a:r>
            <a:r>
              <a:rPr lang="tr-TR" b="1" dirty="0">
                <a:solidFill>
                  <a:srgbClr val="FF0000"/>
                </a:solidFill>
              </a:rPr>
              <a:t>planlama, uygulama, kontrol etme ve önlem alma (PUKÖ)</a:t>
            </a:r>
            <a:r>
              <a:rPr lang="tr-TR" dirty="0"/>
              <a:t> basamaklarının olgunluk düzeyleri dikkate alınarak tanımlanmış olup, </a:t>
            </a:r>
            <a:r>
              <a:rPr lang="tr-TR" b="1" dirty="0">
                <a:solidFill>
                  <a:srgbClr val="FF0000"/>
                </a:solidFill>
              </a:rPr>
              <a:t>1-5 arasındaki bir ölçekle </a:t>
            </a:r>
            <a:r>
              <a:rPr lang="tr-TR" dirty="0"/>
              <a:t>derecelendirilmiştir. </a:t>
            </a:r>
          </a:p>
          <a:p>
            <a:pPr lvl="0">
              <a:lnSpc>
                <a:spcPct val="100000"/>
              </a:lnSpc>
              <a:spcBef>
                <a:spcPts val="0"/>
              </a:spcBef>
            </a:pPr>
            <a:endParaRPr lang="tr-TR" dirty="0"/>
          </a:p>
          <a:p>
            <a:pPr lvl="0">
              <a:lnSpc>
                <a:spcPct val="100000"/>
              </a:lnSpc>
              <a:spcBef>
                <a:spcPts val="0"/>
              </a:spcBef>
            </a:pPr>
            <a:r>
              <a:rPr lang="tr-TR" dirty="0"/>
              <a:t>Bu anahtarla olgunluk düzeyi belirlenen alt ölçütler, ilgili ölçütlerin karşılanma düzeyini ortaya koymaktadır. </a:t>
            </a:r>
          </a:p>
          <a:p>
            <a:pPr lvl="0">
              <a:lnSpc>
                <a:spcPct val="100000"/>
              </a:lnSpc>
              <a:spcBef>
                <a:spcPts val="0"/>
              </a:spcBef>
            </a:pPr>
            <a:endParaRPr lang="tr-TR" dirty="0"/>
          </a:p>
          <a:p>
            <a:pPr lvl="0">
              <a:lnSpc>
                <a:spcPct val="100000"/>
              </a:lnSpc>
              <a:spcBef>
                <a:spcPts val="0"/>
              </a:spcBef>
            </a:pPr>
            <a:r>
              <a:rPr lang="tr-TR" dirty="0"/>
              <a:t>Alt ölçütlerin </a:t>
            </a:r>
            <a:r>
              <a:rPr lang="tr-TR" b="1" dirty="0">
                <a:solidFill>
                  <a:srgbClr val="FF0000"/>
                </a:solidFill>
              </a:rPr>
              <a:t>PUKÖ döngüsü </a:t>
            </a:r>
            <a:r>
              <a:rPr lang="tr-TR" dirty="0"/>
              <a:t>ile ilişkilendirilmiş olgunluk düzeyleri Şekil 1’de özetlenmektedir. </a:t>
            </a:r>
          </a:p>
          <a:p>
            <a:pPr>
              <a:lnSpc>
                <a:spcPct val="100000"/>
              </a:lnSpc>
              <a:spcBef>
                <a:spcPts val="0"/>
              </a:spcBef>
            </a:pPr>
            <a:endParaRPr lang="tr-TR" dirty="0"/>
          </a:p>
        </p:txBody>
      </p:sp>
      <p:sp>
        <p:nvSpPr>
          <p:cNvPr id="4" name="Veri Yer Tutucusu 3"/>
          <p:cNvSpPr>
            <a:spLocks noGrp="1"/>
          </p:cNvSpPr>
          <p:nvPr>
            <p:ph type="dt" sz="half" idx="10"/>
          </p:nvPr>
        </p:nvSpPr>
        <p:spPr/>
        <p:txBody>
          <a:bodyPr/>
          <a:lstStyle/>
          <a:p>
            <a:fld id="{87C8AE05-CF1A-427C-A028-0F265E4836D1}"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8</a:t>
            </a:fld>
            <a:endParaRPr lang="tr-TR"/>
          </a:p>
        </p:txBody>
      </p:sp>
    </p:spTree>
    <p:extLst>
      <p:ext uri="{BB962C8B-B14F-4D97-AF65-F5344CB8AC3E}">
        <p14:creationId xmlns:p14="http://schemas.microsoft.com/office/powerpoint/2010/main" val="96677110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3650" y="365125"/>
            <a:ext cx="10420149" cy="597401"/>
          </a:xfrm>
        </p:spPr>
        <p:txBody>
          <a:bodyPr>
            <a:normAutofit fontScale="90000"/>
          </a:bodyPr>
          <a:lstStyle/>
          <a:p>
            <a:pPr algn="ctr"/>
            <a:r>
              <a:rPr lang="tr-TR" b="1" dirty="0">
                <a:solidFill>
                  <a:srgbClr val="0000CC"/>
                </a:solidFill>
              </a:rPr>
              <a:t>D.1.2. Kaynaklar</a:t>
            </a:r>
            <a:endParaRPr lang="tr-TR" dirty="0">
              <a:solidFill>
                <a:srgbClr val="0000CC"/>
              </a:solidFill>
            </a:endParaRPr>
          </a:p>
        </p:txBody>
      </p:sp>
      <p:sp>
        <p:nvSpPr>
          <p:cNvPr id="3" name="İçerik Yer Tutucusu 2"/>
          <p:cNvSpPr>
            <a:spLocks noGrp="1"/>
          </p:cNvSpPr>
          <p:nvPr>
            <p:ph idx="1"/>
          </p:nvPr>
        </p:nvSpPr>
        <p:spPr>
          <a:xfrm>
            <a:off x="539015" y="1126156"/>
            <a:ext cx="11415562" cy="4966636"/>
          </a:xfrm>
        </p:spPr>
        <p:txBody>
          <a:bodyPr>
            <a:normAutofit/>
          </a:bodyPr>
          <a:lstStyle/>
          <a:p>
            <a:pPr marL="514350" indent="-514350">
              <a:lnSpc>
                <a:spcPct val="100000"/>
              </a:lnSpc>
              <a:spcBef>
                <a:spcPts val="0"/>
              </a:spcBef>
              <a:buFont typeface="+mj-lt"/>
              <a:buAutoNum type="arabicPeriod"/>
            </a:pPr>
            <a:r>
              <a:rPr lang="tr-TR" dirty="0"/>
              <a:t>Toplumsal katkı faaliyetlerini yürüten araştırma ve uygulama merkezleri ve diğer birimler</a:t>
            </a:r>
          </a:p>
          <a:p>
            <a:pPr marL="514350" indent="-514350">
              <a:lnSpc>
                <a:spcPct val="100000"/>
              </a:lnSpc>
              <a:spcBef>
                <a:spcPts val="0"/>
              </a:spcBef>
              <a:buFont typeface="+mj-lt"/>
              <a:buAutoNum type="arabicPeriod"/>
            </a:pPr>
            <a:r>
              <a:rPr lang="tr-TR" dirty="0"/>
              <a:t>Toplumsal katkı çalışmalarına ayrılan bütçe ve yıllar içinde değişimi</a:t>
            </a:r>
          </a:p>
          <a:p>
            <a:pPr marL="514350" indent="-514350">
              <a:lnSpc>
                <a:spcPct val="100000"/>
              </a:lnSpc>
              <a:spcBef>
                <a:spcPts val="0"/>
              </a:spcBef>
              <a:buFont typeface="+mj-lt"/>
              <a:buAutoNum type="arabicPeriod"/>
            </a:pPr>
            <a:r>
              <a:rPr lang="tr-TR" dirty="0"/>
              <a:t>Toplumsal katkı kaynaklarının toplumsal katkı stratejisi doğrultusunda yönetildiğini gösteren kanıtlar</a:t>
            </a:r>
          </a:p>
          <a:p>
            <a:pPr marL="514350" indent="-514350">
              <a:lnSpc>
                <a:spcPct val="100000"/>
              </a:lnSpc>
              <a:spcBef>
                <a:spcPts val="0"/>
              </a:spcBef>
              <a:buFont typeface="+mj-lt"/>
              <a:buAutoNum type="arabicPeriod"/>
            </a:pPr>
            <a:r>
              <a:rPr lang="tr-TR" dirty="0"/>
              <a:t>Toplumsal katkı kaynaklarının çeşitliliği ve yeterliliğinin izlendiğine ve iyileştirildiğine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1A851A74-0603-4A67-B4D3-9D8AFE1F904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80</a:t>
            </a:fld>
            <a:endParaRPr lang="tr-TR"/>
          </a:p>
        </p:txBody>
      </p:sp>
    </p:spTree>
    <p:extLst>
      <p:ext uri="{BB962C8B-B14F-4D97-AF65-F5344CB8AC3E}">
        <p14:creationId xmlns:p14="http://schemas.microsoft.com/office/powerpoint/2010/main" val="36865980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2644" y="105879"/>
            <a:ext cx="11309684" cy="1164656"/>
          </a:xfrm>
        </p:spPr>
        <p:txBody>
          <a:bodyPr>
            <a:normAutofit/>
          </a:bodyPr>
          <a:lstStyle/>
          <a:p>
            <a:pPr algn="ctr"/>
            <a:r>
              <a:rPr lang="tr-TR" b="1" dirty="0">
                <a:solidFill>
                  <a:srgbClr val="0000CC"/>
                </a:solidFill>
              </a:rPr>
              <a:t>D.2. Toplumsal Katkı Performansı</a:t>
            </a:r>
            <a:br>
              <a:rPr lang="tr-TR" dirty="0">
                <a:solidFill>
                  <a:srgbClr val="0000CC"/>
                </a:solidFill>
              </a:rPr>
            </a:br>
            <a:r>
              <a:rPr lang="tr-TR" sz="2800" b="1" dirty="0">
                <a:solidFill>
                  <a:srgbClr val="FF0000"/>
                </a:solidFill>
              </a:rPr>
              <a:t>D.2.1.Toplumsal katkı performansının izlenmesi ve değerlendirilmesi</a:t>
            </a:r>
            <a:endParaRPr lang="tr-TR" sz="2800" dirty="0">
              <a:solidFill>
                <a:srgbClr val="FF0000"/>
              </a:solidFill>
            </a:endParaRPr>
          </a:p>
        </p:txBody>
      </p:sp>
      <p:sp>
        <p:nvSpPr>
          <p:cNvPr id="3" name="İçerik Yer Tutucusu 2"/>
          <p:cNvSpPr>
            <a:spLocks noGrp="1"/>
          </p:cNvSpPr>
          <p:nvPr>
            <p:ph idx="1"/>
          </p:nvPr>
        </p:nvSpPr>
        <p:spPr>
          <a:xfrm>
            <a:off x="596766" y="1501542"/>
            <a:ext cx="11290434" cy="4706754"/>
          </a:xfrm>
        </p:spPr>
        <p:txBody>
          <a:bodyPr>
            <a:normAutofit/>
          </a:bodyPr>
          <a:lstStyle/>
          <a:p>
            <a:pPr marL="514350" indent="-514350">
              <a:lnSpc>
                <a:spcPct val="100000"/>
              </a:lnSpc>
              <a:spcBef>
                <a:spcPts val="0"/>
              </a:spcBef>
              <a:buFont typeface="+mj-lt"/>
              <a:buAutoNum type="arabicPeriod"/>
            </a:pPr>
            <a:r>
              <a:rPr lang="tr-TR" dirty="0"/>
              <a:t>Kurumun hedefleriyle uyumlu toplumsal katkı faaliyetleri</a:t>
            </a:r>
          </a:p>
          <a:p>
            <a:pPr marL="514350" indent="-514350">
              <a:lnSpc>
                <a:spcPct val="100000"/>
              </a:lnSpc>
              <a:spcBef>
                <a:spcPts val="0"/>
              </a:spcBef>
              <a:buFont typeface="+mj-lt"/>
              <a:buAutoNum type="arabicPeriod"/>
            </a:pPr>
            <a:r>
              <a:rPr lang="tr-TR" dirty="0"/>
              <a:t>Toplumsal katkı performansını izlemek üzere geçerli olan tanımlı süreçler</a:t>
            </a:r>
          </a:p>
          <a:p>
            <a:pPr marL="514350" indent="-514350">
              <a:lnSpc>
                <a:spcPct val="100000"/>
              </a:lnSpc>
              <a:spcBef>
                <a:spcPts val="0"/>
              </a:spcBef>
              <a:buFont typeface="+mj-lt"/>
              <a:buAutoNum type="arabicPeriod"/>
            </a:pPr>
            <a:r>
              <a:rPr lang="tr-TR" dirty="0"/>
              <a:t>Toplumsal katkı hedeflerine ulaşılıp ulaşılmadığını izlemek üzere oluşturulan mekanizmalar</a:t>
            </a:r>
          </a:p>
          <a:p>
            <a:pPr marL="514350" indent="-514350">
              <a:lnSpc>
                <a:spcPct val="100000"/>
              </a:lnSpc>
              <a:spcBef>
                <a:spcPts val="0"/>
              </a:spcBef>
              <a:buFont typeface="+mj-lt"/>
              <a:buAutoNum type="arabicPeriod"/>
            </a:pPr>
            <a:r>
              <a:rPr lang="tr-TR" dirty="0"/>
              <a:t>Paydaş geri bildirimleri</a:t>
            </a:r>
          </a:p>
          <a:p>
            <a:pPr marL="514350" indent="-514350">
              <a:lnSpc>
                <a:spcPct val="100000"/>
              </a:lnSpc>
              <a:spcBef>
                <a:spcPts val="0"/>
              </a:spcBef>
              <a:buFont typeface="+mj-lt"/>
              <a:buAutoNum type="arabicPeriod"/>
            </a:pPr>
            <a:r>
              <a:rPr lang="tr-TR" dirty="0"/>
              <a:t>Toplumsal katkı performansının izlenmesine ve iyileştirilmesine ilişkin kanıtlar</a:t>
            </a:r>
          </a:p>
          <a:p>
            <a:pPr marL="514350" indent="-514350">
              <a:lnSpc>
                <a:spcPct val="100000"/>
              </a:lnSpc>
              <a:spcBef>
                <a:spcPts val="0"/>
              </a:spcBef>
              <a:buFont typeface="+mj-lt"/>
              <a:buAutoNum type="arabicPeriod"/>
            </a:pPr>
            <a:r>
              <a:rPr lang="tr-TR" dirty="0"/>
              <a:t>Standart uygulamalar ve mevzuatın yanı sıra; kurumun ihtiyaçları doğrultusunda geliştirdiği özgün yaklaşım ve uygulamalarına ilişkin kanıtlar</a:t>
            </a:r>
          </a:p>
        </p:txBody>
      </p:sp>
      <p:sp>
        <p:nvSpPr>
          <p:cNvPr id="4" name="Veri Yer Tutucusu 3"/>
          <p:cNvSpPr>
            <a:spLocks noGrp="1"/>
          </p:cNvSpPr>
          <p:nvPr>
            <p:ph type="dt" sz="half" idx="10"/>
          </p:nvPr>
        </p:nvSpPr>
        <p:spPr/>
        <p:txBody>
          <a:bodyPr/>
          <a:lstStyle/>
          <a:p>
            <a:fld id="{E172B7BC-158F-41EE-8E15-629C35D1BF2D}"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81</a:t>
            </a:fld>
            <a:endParaRPr lang="tr-TR"/>
          </a:p>
        </p:txBody>
      </p:sp>
      <p:sp>
        <p:nvSpPr>
          <p:cNvPr id="7" name="Akış Çizelgesi: Toplam Birleşimi 6"/>
          <p:cNvSpPr/>
          <p:nvPr/>
        </p:nvSpPr>
        <p:spPr>
          <a:xfrm>
            <a:off x="8672360" y="6275671"/>
            <a:ext cx="295015" cy="420143"/>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1591239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091" y="239407"/>
            <a:ext cx="10943666" cy="831164"/>
          </a:xfrm>
        </p:spPr>
        <p:txBody>
          <a:bodyPr/>
          <a:lstStyle/>
          <a:p>
            <a:pPr algn="ctr"/>
            <a:r>
              <a:rPr lang="tr-TR" sz="3599" b="1" dirty="0">
                <a:solidFill>
                  <a:srgbClr val="0000CC"/>
                </a:solidFill>
                <a:latin typeface="+mn-lt"/>
              </a:rPr>
              <a:t>Kurumsal İç Değerlendirme Raporu (KİDR) </a:t>
            </a:r>
          </a:p>
        </p:txBody>
      </p:sp>
      <p:sp>
        <p:nvSpPr>
          <p:cNvPr id="3" name="İçerik Yer Tutucusu 2"/>
          <p:cNvSpPr>
            <a:spLocks noGrp="1"/>
          </p:cNvSpPr>
          <p:nvPr>
            <p:ph idx="1"/>
          </p:nvPr>
        </p:nvSpPr>
        <p:spPr>
          <a:xfrm>
            <a:off x="581816" y="1019176"/>
            <a:ext cx="11048209" cy="5287732"/>
          </a:xfrm>
        </p:spPr>
        <p:txBody>
          <a:bodyPr>
            <a:normAutofit fontScale="70000" lnSpcReduction="20000"/>
          </a:bodyPr>
          <a:lstStyle/>
          <a:p>
            <a:pPr>
              <a:lnSpc>
                <a:spcPct val="120000"/>
              </a:lnSpc>
              <a:spcBef>
                <a:spcPts val="0"/>
              </a:spcBef>
            </a:pPr>
            <a:r>
              <a:rPr lang="tr-TR" sz="3999" dirty="0"/>
              <a:t>2021 yılına ait Kurumsal İç Değerlendirme Raporlarının </a:t>
            </a:r>
            <a:r>
              <a:rPr lang="tr-TR" sz="3999" b="1" u="sng" dirty="0">
                <a:solidFill>
                  <a:srgbClr val="0000CC"/>
                </a:solidFill>
              </a:rPr>
              <a:t>31 Mart 2022 </a:t>
            </a:r>
            <a:r>
              <a:rPr lang="tr-TR" sz="3999" dirty="0"/>
              <a:t>tarihine kadar Kalite Güvencesi Yönetim Bilgi Sistemi (KGYBS) üzerinden </a:t>
            </a:r>
            <a:r>
              <a:rPr lang="tr-TR" sz="3999" dirty="0" err="1"/>
              <a:t>YÖKAK’a</a:t>
            </a:r>
            <a:r>
              <a:rPr lang="tr-TR" sz="3999" dirty="0"/>
              <a:t> iletilmesi gerekmektedir.</a:t>
            </a:r>
          </a:p>
          <a:p>
            <a:pPr>
              <a:lnSpc>
                <a:spcPct val="120000"/>
              </a:lnSpc>
              <a:spcBef>
                <a:spcPts val="0"/>
              </a:spcBef>
            </a:pPr>
            <a:endParaRPr lang="tr-TR" sz="3999" dirty="0"/>
          </a:p>
          <a:p>
            <a:pPr algn="ctr">
              <a:lnSpc>
                <a:spcPct val="120000"/>
              </a:lnSpc>
              <a:spcBef>
                <a:spcPts val="0"/>
              </a:spcBef>
            </a:pPr>
            <a:r>
              <a:rPr lang="tr-TR" sz="3999" dirty="0">
                <a:solidFill>
                  <a:srgbClr val="FF0000"/>
                </a:solidFill>
              </a:rPr>
              <a:t>Bu nedenle, </a:t>
            </a:r>
          </a:p>
          <a:p>
            <a:pPr algn="ctr">
              <a:lnSpc>
                <a:spcPct val="120000"/>
              </a:lnSpc>
              <a:spcBef>
                <a:spcPts val="0"/>
              </a:spcBef>
            </a:pPr>
            <a:endParaRPr lang="tr-TR" sz="3999" dirty="0">
              <a:solidFill>
                <a:srgbClr val="FF0000"/>
              </a:solidFill>
            </a:endParaRPr>
          </a:p>
          <a:p>
            <a:pPr>
              <a:lnSpc>
                <a:spcPct val="120000"/>
              </a:lnSpc>
              <a:spcBef>
                <a:spcPts val="0"/>
              </a:spcBef>
            </a:pPr>
            <a:r>
              <a:rPr lang="tr-TR" sz="3999" dirty="0"/>
              <a:t>Birimlerimiz, 2021 yılına ait Kurumsal İç Değerlendirme Raporlarının </a:t>
            </a:r>
            <a:r>
              <a:rPr lang="tr-TR" sz="3999" b="1" u="sng" dirty="0">
                <a:solidFill>
                  <a:srgbClr val="0000CC"/>
                </a:solidFill>
              </a:rPr>
              <a:t>18 Şubat 2022 </a:t>
            </a:r>
            <a:r>
              <a:rPr lang="tr-TR" sz="3999" dirty="0"/>
              <a:t>tarihine kadar Rektörlük Strateji Geliştirme Daire Başkanlığına üst yazı ile; rapor ve kanıtların Word dosyası da hem Strateji Geliştirme Daire Başkanlığına (</a:t>
            </a:r>
            <a:r>
              <a:rPr lang="tr-TR" sz="3999" dirty="0" err="1">
                <a:hlinkClick r:id="rId2"/>
              </a:rPr>
              <a:t>sgdb</a:t>
            </a:r>
            <a:r>
              <a:rPr lang="tr-TR" sz="3999" dirty="0">
                <a:hlinkClick r:id="rId2"/>
              </a:rPr>
              <a:t>@trabzon.edu.tr</a:t>
            </a:r>
            <a:r>
              <a:rPr lang="tr-TR" sz="3999" dirty="0"/>
              <a:t>) hem de Kalite Koordinatörlüğüne eposta mesajı (</a:t>
            </a:r>
            <a:r>
              <a:rPr lang="tr-TR" sz="3999" dirty="0">
                <a:hlinkClick r:id="rId3"/>
              </a:rPr>
              <a:t>kalite@trabzon.edu.tr</a:t>
            </a:r>
            <a:r>
              <a:rPr lang="tr-TR" sz="3999" dirty="0"/>
              <a:t>) olarak göndermelidirler. </a:t>
            </a:r>
          </a:p>
        </p:txBody>
      </p:sp>
      <p:sp>
        <p:nvSpPr>
          <p:cNvPr id="4" name="Veri Yer Tutucusu 3"/>
          <p:cNvSpPr>
            <a:spLocks noGrp="1"/>
          </p:cNvSpPr>
          <p:nvPr>
            <p:ph type="dt" sz="half" idx="10"/>
          </p:nvPr>
        </p:nvSpPr>
        <p:spPr/>
        <p:txBody>
          <a:bodyPr/>
          <a:lstStyle/>
          <a:p>
            <a:fld id="{FD358F58-3C7E-450A-A4CC-3B99A77C6A68}"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82</a:t>
            </a:fld>
            <a:endParaRPr lang="tr-TR"/>
          </a:p>
        </p:txBody>
      </p:sp>
    </p:spTree>
    <p:extLst>
      <p:ext uri="{BB962C8B-B14F-4D97-AF65-F5344CB8AC3E}">
        <p14:creationId xmlns:p14="http://schemas.microsoft.com/office/powerpoint/2010/main" val="295086124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44132" y="322793"/>
            <a:ext cx="9508067" cy="574674"/>
          </a:xfrm>
        </p:spPr>
        <p:txBody>
          <a:bodyPr>
            <a:normAutofit fontScale="90000"/>
          </a:bodyPr>
          <a:lstStyle/>
          <a:p>
            <a:pPr algn="ctr"/>
            <a:r>
              <a:rPr lang="tr-TR" b="1" dirty="0">
                <a:solidFill>
                  <a:srgbClr val="FF0000"/>
                </a:solidFill>
              </a:rPr>
              <a:t>Kaynaklar</a:t>
            </a:r>
          </a:p>
        </p:txBody>
      </p:sp>
      <p:sp>
        <p:nvSpPr>
          <p:cNvPr id="3" name="2 İçerik Yer Tutucusu"/>
          <p:cNvSpPr>
            <a:spLocks noGrp="1"/>
          </p:cNvSpPr>
          <p:nvPr>
            <p:ph idx="1"/>
          </p:nvPr>
        </p:nvSpPr>
        <p:spPr>
          <a:xfrm>
            <a:off x="838199" y="1303867"/>
            <a:ext cx="11116734" cy="4873096"/>
          </a:xfrm>
        </p:spPr>
        <p:txBody>
          <a:bodyPr/>
          <a:lstStyle/>
          <a:p>
            <a:pPr marL="360000" lvl="1">
              <a:lnSpc>
                <a:spcPct val="100000"/>
              </a:lnSpc>
              <a:spcBef>
                <a:spcPts val="0"/>
              </a:spcBef>
            </a:pPr>
            <a:r>
              <a:rPr lang="tr-TR" sz="2800" dirty="0">
                <a:solidFill>
                  <a:srgbClr val="0000CC"/>
                </a:solidFill>
                <a:hlinkClick r:id="rId2"/>
              </a:rPr>
              <a:t>Kurumsal Dış Değerlendirme ve Akreditasyon Ölçütleri (KDDAÖ) </a:t>
            </a:r>
            <a:r>
              <a:rPr lang="tr-TR" sz="2800" dirty="0">
                <a:hlinkClick r:id="rId2"/>
              </a:rPr>
              <a:t>(SÜRÜM 3.0)</a:t>
            </a:r>
            <a:r>
              <a:rPr lang="tr-TR" sz="2800" dirty="0">
                <a:solidFill>
                  <a:srgbClr val="0000CC"/>
                </a:solidFill>
                <a:hlinkClick r:id="rId2"/>
              </a:rPr>
              <a:t>, </a:t>
            </a:r>
            <a:endParaRPr lang="tr-TR" sz="2800" dirty="0">
              <a:solidFill>
                <a:srgbClr val="0000CC"/>
              </a:solidFill>
            </a:endParaRPr>
          </a:p>
          <a:p>
            <a:pPr marL="360000" lvl="1">
              <a:lnSpc>
                <a:spcPct val="100000"/>
              </a:lnSpc>
              <a:spcBef>
                <a:spcPts val="0"/>
              </a:spcBef>
            </a:pPr>
            <a:endParaRPr lang="tr-TR" sz="2800" dirty="0">
              <a:solidFill>
                <a:srgbClr val="0000CC"/>
              </a:solidFill>
            </a:endParaRPr>
          </a:p>
          <a:p>
            <a:pPr marL="360000" lvl="1">
              <a:lnSpc>
                <a:spcPct val="100000"/>
              </a:lnSpc>
              <a:spcBef>
                <a:spcPts val="0"/>
              </a:spcBef>
            </a:pPr>
            <a:r>
              <a:rPr lang="tr-TR" sz="2800" dirty="0">
                <a:solidFill>
                  <a:srgbClr val="0000CC"/>
                </a:solidFill>
                <a:hlinkClick r:id="rId3"/>
              </a:rPr>
              <a:t>Kurum İç Değerlendirme Raporu Hazırlama Kılavuzu (Sürüm 3.0), </a:t>
            </a:r>
            <a:endParaRPr lang="tr-TR" sz="2800" dirty="0">
              <a:solidFill>
                <a:srgbClr val="0000CC"/>
              </a:solidFill>
            </a:endParaRPr>
          </a:p>
          <a:p>
            <a:pPr marL="360000" lvl="1">
              <a:lnSpc>
                <a:spcPct val="100000"/>
              </a:lnSpc>
              <a:spcBef>
                <a:spcPts val="0"/>
              </a:spcBef>
            </a:pPr>
            <a:endParaRPr lang="tr-TR" sz="2800" dirty="0">
              <a:solidFill>
                <a:srgbClr val="0000CC"/>
              </a:solidFill>
            </a:endParaRPr>
          </a:p>
          <a:p>
            <a:pPr marL="360000" lvl="1">
              <a:lnSpc>
                <a:spcPct val="100000"/>
              </a:lnSpc>
              <a:spcBef>
                <a:spcPts val="0"/>
              </a:spcBef>
            </a:pPr>
            <a:r>
              <a:rPr lang="tr-TR" sz="2800" dirty="0">
                <a:solidFill>
                  <a:srgbClr val="0000CC"/>
                </a:solidFill>
                <a:hlinkClick r:id="rId3"/>
              </a:rPr>
              <a:t>YÖKAK Dereceli Değerlendirme Anahtarı (</a:t>
            </a:r>
            <a:r>
              <a:rPr lang="tr-TR" sz="2800" dirty="0" err="1">
                <a:solidFill>
                  <a:srgbClr val="0000CC"/>
                </a:solidFill>
                <a:hlinkClick r:id="rId3"/>
              </a:rPr>
              <a:t>Rubrik</a:t>
            </a:r>
            <a:r>
              <a:rPr lang="tr-TR" sz="2800" dirty="0">
                <a:solidFill>
                  <a:srgbClr val="0000CC"/>
                </a:solidFill>
                <a:hlinkClick r:id="rId3"/>
              </a:rPr>
              <a:t>) (Sürüm 3.0), </a:t>
            </a:r>
            <a:endParaRPr lang="tr-TR" sz="2800" dirty="0">
              <a:solidFill>
                <a:srgbClr val="0000CC"/>
              </a:solidFill>
            </a:endParaRPr>
          </a:p>
          <a:p>
            <a:pPr marL="360000" lvl="1">
              <a:lnSpc>
                <a:spcPct val="100000"/>
              </a:lnSpc>
              <a:spcBef>
                <a:spcPts val="0"/>
              </a:spcBef>
            </a:pPr>
            <a:endParaRPr lang="tr-TR" sz="2800" dirty="0">
              <a:solidFill>
                <a:srgbClr val="0000CC"/>
              </a:solidFill>
            </a:endParaRPr>
          </a:p>
          <a:p>
            <a:pPr marL="360000" lvl="1">
              <a:lnSpc>
                <a:spcPct val="100000"/>
              </a:lnSpc>
              <a:spcBef>
                <a:spcPts val="0"/>
              </a:spcBef>
            </a:pPr>
            <a:r>
              <a:rPr lang="tr-TR" b="1" dirty="0">
                <a:latin typeface="CamberW04-Bold" pitchFamily="2" charset="0"/>
                <a:hlinkClick r:id="rId4"/>
              </a:rPr>
              <a:t>YÖKAK Dereceli Değerlendirme Anahtarı : Sürüm 3.0 Sunumu, </a:t>
            </a:r>
            <a:r>
              <a:rPr lang="tr-TR" i="1" dirty="0">
                <a:ln/>
                <a:latin typeface="Camber Semi Bold" pitchFamily="2" charset="0"/>
                <a:hlinkClick r:id="rId4"/>
              </a:rPr>
              <a:t>Prof. Dr. Sibel Aksu YILDIRIM, </a:t>
            </a:r>
            <a:r>
              <a:rPr lang="tr-TR" sz="2400" i="1" dirty="0">
                <a:ln/>
                <a:latin typeface="Camber Semi Bold" pitchFamily="2" charset="0"/>
                <a:hlinkClick r:id="rId4"/>
              </a:rPr>
              <a:t>YÖKAK Başkan Yardımcısı, </a:t>
            </a:r>
            <a:r>
              <a:rPr lang="tr-TR" sz="1800" i="1">
                <a:ln/>
                <a:latin typeface="Camber Semi Bold" pitchFamily="2" charset="0"/>
                <a:hlinkClick r:id="rId4"/>
              </a:rPr>
              <a:t>5 </a:t>
            </a:r>
            <a:r>
              <a:rPr lang="tr-TR" sz="1800" i="1" dirty="0">
                <a:ln/>
                <a:latin typeface="Camber Semi Bold" pitchFamily="2" charset="0"/>
                <a:hlinkClick r:id="rId4"/>
              </a:rPr>
              <a:t>O</a:t>
            </a:r>
            <a:r>
              <a:rPr lang="tr-TR" sz="1800" i="1">
                <a:ln/>
                <a:latin typeface="Camber Semi Bold" pitchFamily="2" charset="0"/>
                <a:hlinkClick r:id="rId4"/>
              </a:rPr>
              <a:t>cak </a:t>
            </a:r>
            <a:r>
              <a:rPr lang="tr-TR" sz="1800" i="1" dirty="0">
                <a:ln/>
                <a:latin typeface="Camber Semi Bold" pitchFamily="2" charset="0"/>
                <a:hlinkClick r:id="rId4"/>
              </a:rPr>
              <a:t>2022, YÖKAK </a:t>
            </a:r>
            <a:br>
              <a:rPr lang="tr-TR" b="1" dirty="0">
                <a:latin typeface="CamberW04-Bold" pitchFamily="2" charset="0"/>
              </a:rPr>
            </a:br>
            <a:endParaRPr lang="tr-TR" dirty="0"/>
          </a:p>
        </p:txBody>
      </p:sp>
      <p:sp>
        <p:nvSpPr>
          <p:cNvPr id="4" name="3 Veri Yer Tutucusu"/>
          <p:cNvSpPr>
            <a:spLocks noGrp="1"/>
          </p:cNvSpPr>
          <p:nvPr>
            <p:ph type="dt" sz="half" idx="10"/>
          </p:nvPr>
        </p:nvSpPr>
        <p:spPr/>
        <p:txBody>
          <a:bodyPr/>
          <a:lstStyle/>
          <a:p>
            <a:fld id="{91E28794-CABA-4E7F-9DC2-CC91989FD676}" type="datetime1">
              <a:rPr lang="tr-TR" smtClean="0"/>
              <a:pPr/>
              <a:t>2.02.2022</a:t>
            </a:fld>
            <a:endParaRPr lang="tr-TR"/>
          </a:p>
        </p:txBody>
      </p:sp>
      <p:sp>
        <p:nvSpPr>
          <p:cNvPr id="5" name="4 Altbilgi Yer Tutucusu"/>
          <p:cNvSpPr>
            <a:spLocks noGrp="1"/>
          </p:cNvSpPr>
          <p:nvPr>
            <p:ph type="ftr" sz="quarter" idx="11"/>
          </p:nvPr>
        </p:nvSpPr>
        <p:spPr/>
        <p:txBody>
          <a:bodyPr/>
          <a:lstStyle/>
          <a:p>
            <a:r>
              <a:rPr lang="tr-TR" dirty="0"/>
              <a:t>TRÜ KALİTE KOORDİNATÖRLÜĞÜ</a:t>
            </a:r>
          </a:p>
        </p:txBody>
      </p:sp>
      <p:sp>
        <p:nvSpPr>
          <p:cNvPr id="6" name="5 Slayt Numarası Yer Tutucusu"/>
          <p:cNvSpPr>
            <a:spLocks noGrp="1"/>
          </p:cNvSpPr>
          <p:nvPr>
            <p:ph type="sldNum" sz="quarter" idx="12"/>
          </p:nvPr>
        </p:nvSpPr>
        <p:spPr/>
        <p:txBody>
          <a:bodyPr/>
          <a:lstStyle/>
          <a:p>
            <a:fld id="{DDCE7859-ABE5-4F86-9590-63E6FFC2B8A3}" type="slidenum">
              <a:rPr lang="tr-TR" smtClean="0"/>
              <a:pPr/>
              <a:t>83</a:t>
            </a:fld>
            <a:endParaRPr lang="tr-T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Unvan 1"/>
          <p:cNvSpPr>
            <a:spLocks noGrp="1"/>
          </p:cNvSpPr>
          <p:nvPr>
            <p:ph type="ctrTitle"/>
          </p:nvPr>
        </p:nvSpPr>
        <p:spPr>
          <a:xfrm>
            <a:off x="1919456" y="1407312"/>
            <a:ext cx="7991475" cy="2376487"/>
          </a:xfrm>
        </p:spPr>
        <p:txBody>
          <a:bodyPr/>
          <a:lstStyle/>
          <a:p>
            <a:r>
              <a:rPr lang="tr-TR" altLang="tr-TR" sz="4800" b="1" dirty="0">
                <a:solidFill>
                  <a:srgbClr val="C00000"/>
                </a:solidFill>
              </a:rPr>
              <a:t>Katılımınız, katkılarınız ve sabırla dinlediğiniz için teşekkür ederiz. </a:t>
            </a:r>
          </a:p>
        </p:txBody>
      </p:sp>
      <p:sp>
        <p:nvSpPr>
          <p:cNvPr id="94211" name="Alt Başlık 2"/>
          <p:cNvSpPr>
            <a:spLocks noGrp="1"/>
          </p:cNvSpPr>
          <p:nvPr>
            <p:ph type="subTitle" idx="1"/>
          </p:nvPr>
        </p:nvSpPr>
        <p:spPr>
          <a:xfrm>
            <a:off x="2946601" y="5139891"/>
            <a:ext cx="6400800" cy="847558"/>
          </a:xfrm>
        </p:spPr>
        <p:txBody>
          <a:bodyPr/>
          <a:lstStyle/>
          <a:p>
            <a:r>
              <a:rPr lang="tr-TR" altLang="tr-TR" sz="3600" b="1" dirty="0">
                <a:solidFill>
                  <a:srgbClr val="0000CC"/>
                </a:solidFill>
              </a:rPr>
              <a:t>TRÜ Kalite Koordinatörlüğü</a:t>
            </a:r>
          </a:p>
        </p:txBody>
      </p:sp>
    </p:spTree>
    <p:extLst>
      <p:ext uri="{BB962C8B-B14F-4D97-AF65-F5344CB8AC3E}">
        <p14:creationId xmlns:p14="http://schemas.microsoft.com/office/powerpoint/2010/main" val="1959700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a:xfrm>
            <a:off x="924027" y="192505"/>
            <a:ext cx="10982424" cy="808523"/>
          </a:xfrm>
        </p:spPr>
        <p:txBody>
          <a:bodyPr>
            <a:normAutofit/>
          </a:bodyPr>
          <a:lstStyle/>
          <a:p>
            <a:pPr algn="ctr"/>
            <a:r>
              <a:rPr lang="tr-TR" sz="3600" b="1" dirty="0">
                <a:solidFill>
                  <a:srgbClr val="FF0000"/>
                </a:solidFill>
              </a:rPr>
              <a:t>YÖKAK Dereceli Değerlendirme Anahtarı ve Kullanımı</a:t>
            </a:r>
            <a:endParaRPr lang="tr-TR" sz="3600" dirty="0">
              <a:solidFill>
                <a:srgbClr val="FF0000"/>
              </a:solidFill>
            </a:endParaRPr>
          </a:p>
        </p:txBody>
      </p:sp>
      <p:sp>
        <p:nvSpPr>
          <p:cNvPr id="4" name="Veri Yer Tutucusu 3"/>
          <p:cNvSpPr>
            <a:spLocks noGrp="1"/>
          </p:cNvSpPr>
          <p:nvPr>
            <p:ph type="dt" sz="half" idx="10"/>
          </p:nvPr>
        </p:nvSpPr>
        <p:spPr/>
        <p:txBody>
          <a:bodyPr/>
          <a:lstStyle/>
          <a:p>
            <a:fld id="{EFB50C7F-9803-4108-B6D7-31370C4A4827}" type="datetime1">
              <a:rPr lang="tr-TR" smtClean="0"/>
              <a:pPr/>
              <a:t>2.02.2022</a:t>
            </a:fld>
            <a:endParaRPr lang="tr-TR"/>
          </a:p>
        </p:txBody>
      </p:sp>
      <p:sp>
        <p:nvSpPr>
          <p:cNvPr id="5" name="Altbilgi Yer Tutucusu 4"/>
          <p:cNvSpPr>
            <a:spLocks noGrp="1"/>
          </p:cNvSpPr>
          <p:nvPr>
            <p:ph type="ftr" sz="quarter" idx="11"/>
          </p:nvPr>
        </p:nvSpPr>
        <p:spPr/>
        <p:txBody>
          <a:bodyPr/>
          <a:lstStyle/>
          <a:p>
            <a:r>
              <a:rPr lang="tr-TR"/>
              <a:t>TRÜ KALİTE KOORDİNATÖRLÜĞÜ</a:t>
            </a:r>
          </a:p>
        </p:txBody>
      </p:sp>
      <p:sp>
        <p:nvSpPr>
          <p:cNvPr id="6" name="Slayt Numarası Yer Tutucusu 5"/>
          <p:cNvSpPr>
            <a:spLocks noGrp="1"/>
          </p:cNvSpPr>
          <p:nvPr>
            <p:ph type="sldNum" sz="quarter" idx="12"/>
          </p:nvPr>
        </p:nvSpPr>
        <p:spPr/>
        <p:txBody>
          <a:bodyPr/>
          <a:lstStyle/>
          <a:p>
            <a:fld id="{DDCE7859-ABE5-4F86-9590-63E6FFC2B8A3}" type="slidenum">
              <a:rPr lang="tr-TR" smtClean="0"/>
              <a:pPr/>
              <a:t>9</a:t>
            </a:fld>
            <a:endParaRPr lang="tr-TR"/>
          </a:p>
        </p:txBody>
      </p:sp>
      <p:pic>
        <p:nvPicPr>
          <p:cNvPr id="8" name="Resim 7"/>
          <p:cNvPicPr/>
          <p:nvPr/>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13013" b="5043"/>
          <a:stretch/>
        </p:blipFill>
        <p:spPr bwMode="auto">
          <a:xfrm>
            <a:off x="1380066" y="1289785"/>
            <a:ext cx="10151533" cy="475541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424786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TotalTime>
  <Words>7207</Words>
  <Application>Microsoft Office PowerPoint</Application>
  <PresentationFormat>Geniş ekran</PresentationFormat>
  <Paragraphs>965</Paragraphs>
  <Slides>84</Slides>
  <Notes>0</Notes>
  <HiddenSlides>0</HiddenSlides>
  <MMClips>0</MMClips>
  <ScaleCrop>false</ScaleCrop>
  <HeadingPairs>
    <vt:vector size="6" baseType="variant">
      <vt:variant>
        <vt:lpstr>Kullanılan Yazı Tipleri</vt:lpstr>
      </vt:variant>
      <vt:variant>
        <vt:i4>12</vt:i4>
      </vt:variant>
      <vt:variant>
        <vt:lpstr>Tema</vt:lpstr>
      </vt:variant>
      <vt:variant>
        <vt:i4>1</vt:i4>
      </vt:variant>
      <vt:variant>
        <vt:lpstr>Slayt Başlıkları</vt:lpstr>
      </vt:variant>
      <vt:variant>
        <vt:i4>84</vt:i4>
      </vt:variant>
    </vt:vector>
  </HeadingPairs>
  <TitlesOfParts>
    <vt:vector size="97" baseType="lpstr">
      <vt:lpstr>Arial</vt:lpstr>
      <vt:lpstr>Calibri</vt:lpstr>
      <vt:lpstr>Camber Regular</vt:lpstr>
      <vt:lpstr>Camber Semi Bold</vt:lpstr>
      <vt:lpstr>CamberW01-Light</vt:lpstr>
      <vt:lpstr>CamberW04-Bold</vt:lpstr>
      <vt:lpstr>CamberW04-Regular</vt:lpstr>
      <vt:lpstr>Designball-Edu-01</vt:lpstr>
      <vt:lpstr>Designball-Edu-02</vt:lpstr>
      <vt:lpstr>Designball-Finance-01</vt:lpstr>
      <vt:lpstr>DIN Pro Regular</vt:lpstr>
      <vt:lpstr>Times New Roman</vt:lpstr>
      <vt:lpstr>Office Teması</vt:lpstr>
      <vt:lpstr>KURUM İÇ DEĞERLENDİRME RAPORU (KİDR) HAZIRLAMA KILAVUZU-  Sürüm 3.0</vt:lpstr>
      <vt:lpstr>Amaç</vt:lpstr>
      <vt:lpstr>Amaç</vt:lpstr>
      <vt:lpstr>İçerik</vt:lpstr>
      <vt:lpstr>Kurum İç Değerlendirme Raporu (KİDR)</vt:lpstr>
      <vt:lpstr>PowerPoint Sunusu</vt:lpstr>
      <vt:lpstr>YÖKAK Dereceli Değerlendirme Anahtarı ve Kullanımı</vt:lpstr>
      <vt:lpstr>YÖKAK Dereceli Değerlendirme Anahtarı ve Kullanımı</vt:lpstr>
      <vt:lpstr>YÖKAK Dereceli Değerlendirme Anahtarı ve Kullanımı</vt:lpstr>
      <vt:lpstr>YÖKAK Dereceli Değerlendirme Anahtarı ve Kullanımı</vt:lpstr>
      <vt:lpstr>YÖKAK Dereceli Değerlendirme Anahtarı ve Kullanımı</vt:lpstr>
      <vt:lpstr>YÖKAK Dereceli Değerlendirme Anahtarı ve Kullanımı</vt:lpstr>
      <vt:lpstr>YÖKAK Dereceli Değerlendirme Anahtarı ve Kullanımı</vt:lpstr>
      <vt:lpstr>KİDR Hazırlanması ve Yazımı</vt:lpstr>
      <vt:lpstr>KİDR Hazırlanması ve Yazımı</vt:lpstr>
      <vt:lpstr>KİDR Hazırlanması ve Yazımı</vt:lpstr>
      <vt:lpstr>PowerPoint Sunusu</vt:lpstr>
      <vt:lpstr>PowerPoint Sunusu</vt:lpstr>
      <vt:lpstr>KURUM İÇ DEĞERLENDİRME RAPORU ŞABLONU</vt:lpstr>
      <vt:lpstr>KURUM İÇ DEĞERLENDİRME RAPORU ŞABLONU</vt:lpstr>
      <vt:lpstr>KURUM İÇ DEĞERLENDİRME RAPORU (KİDR) HAZIRLAMA</vt:lpstr>
      <vt:lpstr>PowerPoint Sunusu</vt:lpstr>
      <vt:lpstr>PowerPoint Sunusu</vt:lpstr>
      <vt:lpstr>PowerPoint Sunusu</vt:lpstr>
      <vt:lpstr>PowerPoint Sunusu</vt:lpstr>
      <vt:lpstr>PowerPoint Sunusu</vt:lpstr>
      <vt:lpstr>A. LİDERLİK, YÖNETİM ve KALİTE</vt:lpstr>
      <vt:lpstr>A. LİDERLİK, YÖNETİM ve KALİTE</vt:lpstr>
      <vt:lpstr>B. EĞİTİM VE ÖĞRETİM</vt:lpstr>
      <vt:lpstr>B. EĞİTİM VE ÖĞRETİM</vt:lpstr>
      <vt:lpstr>C. ARAŞTIRMA VE GELİŞTİRME</vt:lpstr>
      <vt:lpstr>C. ARAŞTIRMA VE GELİŞTİRME</vt:lpstr>
      <vt:lpstr>D. TOPLUMSAL KATKI </vt:lpstr>
      <vt:lpstr>D. TOPLUMSAL KATKI </vt:lpstr>
      <vt:lpstr>ÖRNEK KANITLAR</vt:lpstr>
      <vt:lpstr>A. LİDERLİK, YÖNETİM ve KALİTE</vt:lpstr>
      <vt:lpstr>A.1.2. Liderlik</vt:lpstr>
      <vt:lpstr>A.1.3. Kurumsal dönüşüm kapasitesi</vt:lpstr>
      <vt:lpstr>A.1.4. İç kalite güvencesi mekanizmaları</vt:lpstr>
      <vt:lpstr>A.1.5. Kamuoyunu bilgilendirme ve hesap verebilirlik</vt:lpstr>
      <vt:lpstr>A.2. Misyon ve Stratejik Amaçlar A.2.1. Misyon, vizyon ve politikalar</vt:lpstr>
      <vt:lpstr>A.2.2. Stratejik amaç ve hedefler</vt:lpstr>
      <vt:lpstr>A.2.3. Performans yönetimi</vt:lpstr>
      <vt:lpstr>A.3. Yönetim Sistemleri</vt:lpstr>
      <vt:lpstr>A.3.2. İnsan kaynakları yönetimi</vt:lpstr>
      <vt:lpstr>A.3.3. Finansal yönetim</vt:lpstr>
      <vt:lpstr>A.3.4. Süreç yönetimi</vt:lpstr>
      <vt:lpstr>A.4. Paydaş Katılımı A.4.1. İç ve dış paydaş katılımı</vt:lpstr>
      <vt:lpstr>A.4.2. Öğrenci geri bildirimleri</vt:lpstr>
      <vt:lpstr>A.4.3. Mezun ilişkileri yönetimi</vt:lpstr>
      <vt:lpstr>A.5. Uluslararasılaşma A.5.1. Uluslararasılaşma süreçlerinin yönetimi</vt:lpstr>
      <vt:lpstr>A.5.2. Uluslararasılaşma kaynakları</vt:lpstr>
      <vt:lpstr>A.5.3. Uluslararasılaşma performansı</vt:lpstr>
      <vt:lpstr>B. EĞİTİM VE ÖĞRETİM</vt:lpstr>
      <vt:lpstr>B.1.2. Programın ders dağılım dengesi</vt:lpstr>
      <vt:lpstr>B.1.3. Ders kazanımlarının program çıktılarıyla uyumu</vt:lpstr>
      <vt:lpstr>B.1.4. Öğrenci iş yüküne dayalı ders tasarımı</vt:lpstr>
      <vt:lpstr>B.1.5. Programların izlenmesi ve güncellenmesi</vt:lpstr>
      <vt:lpstr>B.1.6. Eğitim ve öğretim süreçlerinin yönetimi</vt:lpstr>
      <vt:lpstr>B.2. Programların Yürütülmesi (Öğrenci Merkezli Öğrenme, Öğretme ve Değerlendirme) B.2.1. Öğretim yöntem ve teknikleri</vt:lpstr>
      <vt:lpstr>B.2.2. Ölçme ve değerlendirme</vt:lpstr>
      <vt:lpstr>B.2.3. Öğrenci kabulü, önceki öğrenmenin tanınması ve kredilendirilmesi*</vt:lpstr>
      <vt:lpstr>B.2.4. Yeterliliklerin sertifikalandırılması ve diploma</vt:lpstr>
      <vt:lpstr>B.3. Öğrenme Kaynakları ve Akademik Destek Hizmetleri B.3.1. Öğrenme ortam ve kaynakları</vt:lpstr>
      <vt:lpstr>B.3.2. Akademik destek hizmetleri</vt:lpstr>
      <vt:lpstr>B.3.3. Tesis ve altyapılar</vt:lpstr>
      <vt:lpstr>B.3.4. Dezavantajlı gruplar</vt:lpstr>
      <vt:lpstr>B.3.5. Sosyal, kültürel, sportif faaliyetler</vt:lpstr>
      <vt:lpstr>B.4. Öğretim Kadrosu B.4.1. Atama, yükseltme ve görevlendirme kriterleri</vt:lpstr>
      <vt:lpstr>B.4.2. Öğretim yetkinlikleri ve gelişimi</vt:lpstr>
      <vt:lpstr>B.4.3. Eğitim faaliyetlerine yönelik teşvik ve ödüllendirme</vt:lpstr>
      <vt:lpstr>C. ARAŞTIRMA VE GELİŞTİRME</vt:lpstr>
      <vt:lpstr>C.1.2. İç ve dış kaynaklar</vt:lpstr>
      <vt:lpstr>C.1.3. Doktora programları ve doktora sonrası imkanlar</vt:lpstr>
      <vt:lpstr>C.2. Araştırma Yetkinliği, İş birlikleri ve Destekler C.2.1. Araştırma yetkinlikleri ve gelişimi</vt:lpstr>
      <vt:lpstr>C.2.2. Ulusal ve uluslararası ortak programlar ve ortak araştırma birimleri</vt:lpstr>
      <vt:lpstr>C.3. Araştırma Performansı C.3.1. Araştırma performansının izlenmesi ve değerlendirilmesi</vt:lpstr>
      <vt:lpstr>C.3.2. Öğretim elemanı/araştırmacı performansının değerlendirilmesi</vt:lpstr>
      <vt:lpstr>D. TOPLUMSAL KATKI</vt:lpstr>
      <vt:lpstr>D.1.2. Kaynaklar</vt:lpstr>
      <vt:lpstr>D.2. Toplumsal Katkı Performansı D.2.1.Toplumsal katkı performansının izlenmesi ve değerlendirilmesi</vt:lpstr>
      <vt:lpstr>Kurumsal İç Değerlendirme Raporu (KİDR) </vt:lpstr>
      <vt:lpstr>Kaynaklar</vt:lpstr>
      <vt:lpstr>Katılımınız, katkılarınız ve sabırla dinlediğiniz için teşekkür ederiz.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 İÇ DEĞERLENDİRME RAPORU (KİDR) HAZIRLAMA KILAVUZU- Sürüm 3.0</dc:title>
  <dc:creator>Windows User</dc:creator>
  <cp:lastModifiedBy>OZDEN DEMIR</cp:lastModifiedBy>
  <cp:revision>47</cp:revision>
  <dcterms:created xsi:type="dcterms:W3CDTF">2022-01-24T19:58:08Z</dcterms:created>
  <dcterms:modified xsi:type="dcterms:W3CDTF">2022-02-02T13:51:30Z</dcterms:modified>
</cp:coreProperties>
</file>