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37" r:id="rId2"/>
    <p:sldId id="330" r:id="rId3"/>
    <p:sldId id="493" r:id="rId4"/>
    <p:sldId id="286" r:id="rId5"/>
    <p:sldId id="463" r:id="rId6"/>
    <p:sldId id="288" r:id="rId7"/>
    <p:sldId id="464" r:id="rId8"/>
    <p:sldId id="501" r:id="rId9"/>
    <p:sldId id="494" r:id="rId10"/>
    <p:sldId id="354" r:id="rId11"/>
    <p:sldId id="435" r:id="rId12"/>
    <p:sldId id="502" r:id="rId13"/>
    <p:sldId id="505" r:id="rId14"/>
    <p:sldId id="465" r:id="rId15"/>
    <p:sldId id="432" r:id="rId16"/>
    <p:sldId id="460" r:id="rId17"/>
    <p:sldId id="445" r:id="rId18"/>
    <p:sldId id="508" r:id="rId19"/>
    <p:sldId id="476" r:id="rId20"/>
    <p:sldId id="448" r:id="rId21"/>
    <p:sldId id="442" r:id="rId22"/>
    <p:sldId id="487" r:id="rId23"/>
    <p:sldId id="495" r:id="rId24"/>
    <p:sldId id="486" r:id="rId25"/>
    <p:sldId id="485" r:id="rId26"/>
    <p:sldId id="488" r:id="rId27"/>
    <p:sldId id="290" r:id="rId28"/>
    <p:sldId id="466" r:id="rId29"/>
    <p:sldId id="483" r:id="rId30"/>
    <p:sldId id="467" r:id="rId31"/>
    <p:sldId id="338" r:id="rId32"/>
    <p:sldId id="490" r:id="rId33"/>
    <p:sldId id="292" r:id="rId34"/>
    <p:sldId id="293" r:id="rId35"/>
    <p:sldId id="441" r:id="rId36"/>
    <p:sldId id="510" r:id="rId37"/>
    <p:sldId id="468" r:id="rId38"/>
    <p:sldId id="469" r:id="rId39"/>
    <p:sldId id="470" r:id="rId40"/>
    <p:sldId id="471" r:id="rId41"/>
    <p:sldId id="478" r:id="rId42"/>
    <p:sldId id="479" r:id="rId43"/>
    <p:sldId id="482" r:id="rId44"/>
    <p:sldId id="496" r:id="rId45"/>
    <p:sldId id="298" r:id="rId46"/>
    <p:sldId id="462" r:id="rId47"/>
    <p:sldId id="340" r:id="rId48"/>
    <p:sldId id="299" r:id="rId49"/>
    <p:sldId id="497" r:id="rId50"/>
    <p:sldId id="450" r:id="rId51"/>
    <p:sldId id="451" r:id="rId52"/>
    <p:sldId id="351" r:id="rId53"/>
    <p:sldId id="437" r:id="rId54"/>
    <p:sldId id="452" r:id="rId55"/>
    <p:sldId id="438" r:id="rId56"/>
    <p:sldId id="498" r:id="rId57"/>
    <p:sldId id="500" r:id="rId58"/>
    <p:sldId id="499" r:id="rId59"/>
    <p:sldId id="318" r:id="rId60"/>
    <p:sldId id="439" r:id="rId61"/>
    <p:sldId id="341" r:id="rId62"/>
    <p:sldId id="491" r:id="rId63"/>
    <p:sldId id="453" r:id="rId64"/>
    <p:sldId id="472" r:id="rId65"/>
    <p:sldId id="454" r:id="rId66"/>
    <p:sldId id="473" r:id="rId67"/>
    <p:sldId id="455" r:id="rId68"/>
    <p:sldId id="456" r:id="rId69"/>
    <p:sldId id="492" r:id="rId70"/>
    <p:sldId id="342" r:id="rId71"/>
    <p:sldId id="532" r:id="rId72"/>
    <p:sldId id="533" r:id="rId73"/>
    <p:sldId id="347" r:id="rId74"/>
    <p:sldId id="534" r:id="rId75"/>
    <p:sldId id="535" r:id="rId76"/>
    <p:sldId id="536" r:id="rId77"/>
    <p:sldId id="538" r:id="rId78"/>
    <p:sldId id="350" r:id="rId79"/>
    <p:sldId id="427" r:id="rId80"/>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33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6404" autoAdjust="0"/>
  </p:normalViewPr>
  <p:slideViewPr>
    <p:cSldViewPr snapToGrid="0">
      <p:cViewPr varScale="1">
        <p:scale>
          <a:sx n="115" d="100"/>
          <a:sy n="115" d="100"/>
        </p:scale>
        <p:origin x="390"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14.01.2026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14.01.2026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14.01.2026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14.01.2026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14.01.2026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14.01.2026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14.01.2026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14.01.2026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14.01.2026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14.01.2026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14.01.2026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14.01.2026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Güzel Sanatlar ve Tasarım Fakültesi</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809518964"/>
              </p:ext>
            </p:extLst>
          </p:nvPr>
        </p:nvGraphicFramePr>
        <p:xfrm>
          <a:off x="517232" y="2170544"/>
          <a:ext cx="11286840" cy="3091552"/>
        </p:xfrm>
        <a:graphic>
          <a:graphicData uri="http://schemas.openxmlformats.org/drawingml/2006/table">
            <a:tbl>
              <a:tblPr>
                <a:tableStyleId>{BC89EF96-8CEA-46FF-86C4-4CE0E7609802}</a:tableStyleId>
              </a:tblPr>
              <a:tblGrid>
                <a:gridCol w="1230352">
                  <a:extLst>
                    <a:ext uri="{9D8B030D-6E8A-4147-A177-3AD203B41FA5}">
                      <a16:colId xmlns:a16="http://schemas.microsoft.com/office/drawing/2014/main" val="2374852142"/>
                    </a:ext>
                  </a:extLst>
                </a:gridCol>
                <a:gridCol w="1437133">
                  <a:extLst>
                    <a:ext uri="{9D8B030D-6E8A-4147-A177-3AD203B41FA5}">
                      <a16:colId xmlns:a16="http://schemas.microsoft.com/office/drawing/2014/main" val="3943329580"/>
                    </a:ext>
                  </a:extLst>
                </a:gridCol>
                <a:gridCol w="2050586">
                  <a:extLst>
                    <a:ext uri="{9D8B030D-6E8A-4147-A177-3AD203B41FA5}">
                      <a16:colId xmlns:a16="http://schemas.microsoft.com/office/drawing/2014/main" val="4042487974"/>
                    </a:ext>
                  </a:extLst>
                </a:gridCol>
                <a:gridCol w="2050586">
                  <a:extLst>
                    <a:ext uri="{9D8B030D-6E8A-4147-A177-3AD203B41FA5}">
                      <a16:colId xmlns:a16="http://schemas.microsoft.com/office/drawing/2014/main" val="2314597785"/>
                    </a:ext>
                  </a:extLst>
                </a:gridCol>
                <a:gridCol w="1641618">
                  <a:extLst>
                    <a:ext uri="{9D8B030D-6E8A-4147-A177-3AD203B41FA5}">
                      <a16:colId xmlns:a16="http://schemas.microsoft.com/office/drawing/2014/main" val="3001289435"/>
                    </a:ext>
                  </a:extLst>
                </a:gridCol>
                <a:gridCol w="1641618">
                  <a:extLst>
                    <a:ext uri="{9D8B030D-6E8A-4147-A177-3AD203B41FA5}">
                      <a16:colId xmlns:a16="http://schemas.microsoft.com/office/drawing/2014/main" val="832792308"/>
                    </a:ext>
                  </a:extLst>
                </a:gridCol>
                <a:gridCol w="1234947">
                  <a:extLst>
                    <a:ext uri="{9D8B030D-6E8A-4147-A177-3AD203B41FA5}">
                      <a16:colId xmlns:a16="http://schemas.microsoft.com/office/drawing/2014/main" val="360630672"/>
                    </a:ext>
                  </a:extLst>
                </a:gridCol>
              </a:tblGrid>
              <a:tr h="457089">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03494">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Öğr.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73079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1</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2</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4</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3</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2</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12</a:t>
                      </a:r>
                    </a:p>
                  </a:txBody>
                  <a:tcPr marL="9525" marR="9525" marT="9525" marB="0" anchor="ctr"/>
                </a:tc>
                <a:extLst>
                  <a:ext uri="{0D108BD9-81ED-4DB2-BD59-A6C34878D82A}">
                    <a16:rowId xmlns:a16="http://schemas.microsoft.com/office/drawing/2014/main" val="2227389024"/>
                  </a:ext>
                </a:extLst>
              </a:tr>
              <a:tr h="700088">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1</a:t>
                      </a:r>
                    </a:p>
                  </a:txBody>
                  <a:tcPr marL="6350" marR="6350" marT="6350" marB="0" anchor="ctr"/>
                </a:tc>
                <a:tc>
                  <a:txBody>
                    <a:bodyPr/>
                    <a:lstStyle/>
                    <a:p>
                      <a:pPr algn="ctr">
                        <a:lnSpc>
                          <a:spcPct val="107000"/>
                        </a:lnSpc>
                        <a:spcAft>
                          <a:spcPts val="0"/>
                        </a:spcAft>
                      </a:pPr>
                      <a:r>
                        <a:rPr lang="tr-TR" sz="1600" dirty="0">
                          <a:effectLst/>
                          <a:latin typeface="+mn-lt"/>
                        </a:rPr>
                        <a:t> 5</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5</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3 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16</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00088">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5</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5</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16</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069174429"/>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 Resim</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1</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2</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4</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2</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2</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11</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5</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2</a:t>
                      </a:r>
                    </a:p>
                  </a:txBody>
                  <a:tcPr marL="9525" marR="9525" marT="9525" marB="0" anchor="ctr"/>
                </a:tc>
                <a:tc>
                  <a:txBody>
                    <a:bodyPr/>
                    <a:lstStyle/>
                    <a:p>
                      <a:pPr algn="ctr">
                        <a:lnSpc>
                          <a:spcPct val="107000"/>
                        </a:lnSpc>
                        <a:spcAft>
                          <a:spcPts val="0"/>
                        </a:spcAft>
                      </a:pPr>
                      <a:r>
                        <a:rPr lang="tr-TR" sz="1600" dirty="0">
                          <a:effectLst/>
                          <a:latin typeface="+mn-lt"/>
                        </a:rPr>
                        <a:t> 12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5</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49F3C-D9EB-0928-6840-BC8581C721C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C3AE3EE-ABF5-E1D4-668B-35E9154D0EFA}"/>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5C4DF834-0C00-5132-D931-42813E4A4281}"/>
              </a:ext>
            </a:extLst>
          </p:cNvPr>
          <p:cNvSpPr>
            <a:spLocks noGrp="1"/>
          </p:cNvSpPr>
          <p:nvPr>
            <p:ph type="dt" sz="half" idx="10"/>
          </p:nvPr>
        </p:nvSpPr>
        <p:spPr/>
        <p:txBody>
          <a:bodyPr/>
          <a:lstStyle/>
          <a:p>
            <a:fld id="{D85FDA8C-93E6-4C6D-BD38-60FE6FF68D18}" type="datetime1">
              <a:rPr lang="tr-TR" smtClean="0"/>
              <a:pPr/>
              <a:t>14.01.2026</a:t>
            </a:fld>
            <a:endParaRPr lang="tr-TR"/>
          </a:p>
        </p:txBody>
      </p:sp>
      <p:sp>
        <p:nvSpPr>
          <p:cNvPr id="5" name="Slayt Numarası Yer Tutucusu 4">
            <a:extLst>
              <a:ext uri="{FF2B5EF4-FFF2-40B4-BE49-F238E27FC236}">
                <a16:creationId xmlns:a16="http://schemas.microsoft.com/office/drawing/2014/main" id="{03B93584-95AD-233C-74FA-F9E36EF05365}"/>
              </a:ext>
            </a:extLst>
          </p:cNvPr>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6" name="Tablo 5">
            <a:extLst>
              <a:ext uri="{FF2B5EF4-FFF2-40B4-BE49-F238E27FC236}">
                <a16:creationId xmlns:a16="http://schemas.microsoft.com/office/drawing/2014/main" id="{A08569CF-5C27-F770-744C-5C604D2B8F10}"/>
              </a:ext>
            </a:extLst>
          </p:cNvPr>
          <p:cNvGraphicFramePr>
            <a:graphicFrameLocks noGrp="1"/>
          </p:cNvGraphicFramePr>
          <p:nvPr>
            <p:extLst>
              <p:ext uri="{D42A27DB-BD31-4B8C-83A1-F6EECF244321}">
                <p14:modId xmlns:p14="http://schemas.microsoft.com/office/powerpoint/2010/main" val="2324252036"/>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 Grafik Tasarımı</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6350" marR="6350" marT="6350" marB="0" anchor="ctr"/>
                </a:tc>
                <a:tc>
                  <a:txBody>
                    <a:bodyPr/>
                    <a:lstStyle/>
                    <a:p>
                      <a:pPr algn="ctr">
                        <a:lnSpc>
                          <a:spcPct val="107000"/>
                        </a:lnSpc>
                      </a:pPr>
                      <a:r>
                        <a:rPr lang="tr-TR" sz="1600" dirty="0" smtClean="0">
                          <a:effectLst/>
                          <a:latin typeface="+mn-lt"/>
                          <a:cs typeface="Times New Roman" panose="02020603050405020304" pitchFamily="18" charset="0"/>
                        </a:rPr>
                        <a:t>0</a:t>
                      </a:r>
                      <a:endParaRPr lang="tr-TR" sz="1600"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600" dirty="0" smtClean="0">
                          <a:effectLst/>
                          <a:latin typeface="+mn-lt"/>
                          <a:cs typeface="Times New Roman" panose="02020603050405020304" pitchFamily="18" charset="0"/>
                        </a:rPr>
                        <a:t>0</a:t>
                      </a:r>
                      <a:endParaRPr lang="tr-TR" sz="1600"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a:extLst>
              <a:ext uri="{FF2B5EF4-FFF2-40B4-BE49-F238E27FC236}">
                <a16:creationId xmlns:a16="http://schemas.microsoft.com/office/drawing/2014/main" id="{9109284D-BB85-0DCE-EEC8-FBCCFE396916}"/>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297314963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82126-2D42-1FD8-DC1E-CF3EFDC003D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C9860C3-AC91-BB79-38E6-D5E604152C32}"/>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4B8D3EA6-68D1-FD6A-A427-394A08343B2A}"/>
              </a:ext>
            </a:extLst>
          </p:cNvPr>
          <p:cNvSpPr>
            <a:spLocks noGrp="1"/>
          </p:cNvSpPr>
          <p:nvPr>
            <p:ph type="dt" sz="half" idx="10"/>
          </p:nvPr>
        </p:nvSpPr>
        <p:spPr/>
        <p:txBody>
          <a:bodyPr/>
          <a:lstStyle/>
          <a:p>
            <a:fld id="{D85FDA8C-93E6-4C6D-BD38-60FE6FF68D18}" type="datetime1">
              <a:rPr lang="tr-TR" smtClean="0"/>
              <a:pPr/>
              <a:t>14.01.2026</a:t>
            </a:fld>
            <a:endParaRPr lang="tr-TR"/>
          </a:p>
        </p:txBody>
      </p:sp>
      <p:sp>
        <p:nvSpPr>
          <p:cNvPr id="5" name="Slayt Numarası Yer Tutucusu 4">
            <a:extLst>
              <a:ext uri="{FF2B5EF4-FFF2-40B4-BE49-F238E27FC236}">
                <a16:creationId xmlns:a16="http://schemas.microsoft.com/office/drawing/2014/main" id="{79CB4213-C179-2CD2-CE41-70C7EC2ED239}"/>
              </a:ext>
            </a:extLst>
          </p:cNvPr>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6" name="Tablo 5">
            <a:extLst>
              <a:ext uri="{FF2B5EF4-FFF2-40B4-BE49-F238E27FC236}">
                <a16:creationId xmlns:a16="http://schemas.microsoft.com/office/drawing/2014/main" id="{6A6C5AF1-7DCB-A548-C0E1-8F2D12648AD8}"/>
              </a:ext>
            </a:extLst>
          </p:cNvPr>
          <p:cNvGraphicFramePr>
            <a:graphicFrameLocks noGrp="1"/>
          </p:cNvGraphicFramePr>
          <p:nvPr>
            <p:extLst>
              <p:ext uri="{D42A27DB-BD31-4B8C-83A1-F6EECF244321}">
                <p14:modId xmlns:p14="http://schemas.microsoft.com/office/powerpoint/2010/main" val="313179245"/>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 Heykel (Pasif)</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1</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600" dirty="0">
                          <a:effectLst/>
                          <a:latin typeface="+mn-lt"/>
                          <a:cs typeface="Times New Roman" panose="02020603050405020304" pitchFamily="18" charset="0"/>
                        </a:rPr>
                        <a:t> 1</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a:extLst>
              <a:ext uri="{FF2B5EF4-FFF2-40B4-BE49-F238E27FC236}">
                <a16:creationId xmlns:a16="http://schemas.microsoft.com/office/drawing/2014/main" id="{245A81BE-BE65-F4D4-08BA-AE5C20E4142B}"/>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28390433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14</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810975242"/>
              </p:ext>
            </p:extLst>
          </p:nvPr>
        </p:nvGraphicFramePr>
        <p:xfrm>
          <a:off x="461819" y="2096655"/>
          <a:ext cx="11455198" cy="3668043"/>
        </p:xfrm>
        <a:graphic>
          <a:graphicData uri="http://schemas.openxmlformats.org/drawingml/2006/table">
            <a:tbl>
              <a:tblPr>
                <a:tableStyleId>{BC89EF96-8CEA-46FF-86C4-4CE0E7609802}</a:tableStyleId>
              </a:tblPr>
              <a:tblGrid>
                <a:gridCol w="1773782">
                  <a:extLst>
                    <a:ext uri="{9D8B030D-6E8A-4147-A177-3AD203B41FA5}">
                      <a16:colId xmlns:a16="http://schemas.microsoft.com/office/drawing/2014/main" val="3022103432"/>
                    </a:ext>
                  </a:extLst>
                </a:gridCol>
                <a:gridCol w="2107939">
                  <a:extLst>
                    <a:ext uri="{9D8B030D-6E8A-4147-A177-3AD203B41FA5}">
                      <a16:colId xmlns:a16="http://schemas.microsoft.com/office/drawing/2014/main" val="4066517555"/>
                    </a:ext>
                  </a:extLst>
                </a:gridCol>
                <a:gridCol w="2109084">
                  <a:extLst>
                    <a:ext uri="{9D8B030D-6E8A-4147-A177-3AD203B41FA5}">
                      <a16:colId xmlns:a16="http://schemas.microsoft.com/office/drawing/2014/main" val="609608599"/>
                    </a:ext>
                  </a:extLst>
                </a:gridCol>
                <a:gridCol w="2109084">
                  <a:extLst>
                    <a:ext uri="{9D8B030D-6E8A-4147-A177-3AD203B41FA5}">
                      <a16:colId xmlns:a16="http://schemas.microsoft.com/office/drawing/2014/main" val="1980834120"/>
                    </a:ext>
                  </a:extLst>
                </a:gridCol>
                <a:gridCol w="2109084">
                  <a:extLst>
                    <a:ext uri="{9D8B030D-6E8A-4147-A177-3AD203B41FA5}">
                      <a16:colId xmlns:a16="http://schemas.microsoft.com/office/drawing/2014/main" val="3412841534"/>
                    </a:ext>
                  </a:extLst>
                </a:gridCol>
                <a:gridCol w="1246225">
                  <a:extLst>
                    <a:ext uri="{9D8B030D-6E8A-4147-A177-3AD203B41FA5}">
                      <a16:colId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8932484"/>
                  </a:ext>
                </a:extLst>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6529132"/>
                  </a:ext>
                </a:extLst>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7658704"/>
                  </a:ext>
                </a:extLst>
              </a:tr>
              <a:tr h="927758">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1372956"/>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4004942282"/>
              </p:ext>
            </p:extLst>
          </p:nvPr>
        </p:nvGraphicFramePr>
        <p:xfrm>
          <a:off x="387626" y="1930148"/>
          <a:ext cx="11499573" cy="4050863"/>
        </p:xfrm>
        <a:graphic>
          <a:graphicData uri="http://schemas.openxmlformats.org/drawingml/2006/table">
            <a:tbl>
              <a:tblPr>
                <a:tableStyleId>{BDBED569-4797-4DF1-A0F4-6AAB3CD982D8}</a:tableStyleId>
              </a:tblPr>
              <a:tblGrid>
                <a:gridCol w="2074767">
                  <a:extLst>
                    <a:ext uri="{9D8B030D-6E8A-4147-A177-3AD203B41FA5}">
                      <a16:colId xmlns:a16="http://schemas.microsoft.com/office/drawing/2014/main" val="220074996"/>
                    </a:ext>
                  </a:extLst>
                </a:gridCol>
                <a:gridCol w="2440468">
                  <a:extLst>
                    <a:ext uri="{9D8B030D-6E8A-4147-A177-3AD203B41FA5}">
                      <a16:colId xmlns:a16="http://schemas.microsoft.com/office/drawing/2014/main" val="2759330771"/>
                    </a:ext>
                  </a:extLst>
                </a:gridCol>
                <a:gridCol w="2345567">
                  <a:extLst>
                    <a:ext uri="{9D8B030D-6E8A-4147-A177-3AD203B41FA5}">
                      <a16:colId xmlns:a16="http://schemas.microsoft.com/office/drawing/2014/main" val="1696771542"/>
                    </a:ext>
                  </a:extLst>
                </a:gridCol>
                <a:gridCol w="2087856">
                  <a:extLst>
                    <a:ext uri="{9D8B030D-6E8A-4147-A177-3AD203B41FA5}">
                      <a16:colId xmlns:a16="http://schemas.microsoft.com/office/drawing/2014/main" val="497567926"/>
                    </a:ext>
                  </a:extLst>
                </a:gridCol>
                <a:gridCol w="2550915">
                  <a:extLst>
                    <a:ext uri="{9D8B030D-6E8A-4147-A177-3AD203B41FA5}">
                      <a16:colId xmlns:a16="http://schemas.microsoft.com/office/drawing/2014/main" val="3709939401"/>
                    </a:ext>
                  </a:extLst>
                </a:gridCol>
              </a:tblGrid>
              <a:tr h="516418">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 Sanat Dalı / Program 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Önceki 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205123">
                <a:tc>
                  <a:txBody>
                    <a:bodyPr/>
                    <a:lstStyle/>
                    <a:p>
                      <a:pPr algn="ctr">
                        <a:lnSpc>
                          <a:spcPct val="107000"/>
                        </a:lnSpc>
                      </a:pPr>
                      <a:r>
                        <a:rPr lang="tr-TR" sz="1400" dirty="0">
                          <a:effectLst/>
                          <a:latin typeface="+mn-lt"/>
                          <a:cs typeface="Times New Roman" panose="02020603050405020304" pitchFamily="18" charset="0"/>
                        </a:rPr>
                        <a:t>Resim</a:t>
                      </a:r>
                    </a:p>
                  </a:txBody>
                  <a:tcPr marL="6985" marR="6985" marT="698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Resim Pr.</a:t>
                      </a:r>
                    </a:p>
                  </a:txBody>
                  <a:tcPr marL="0" marR="0" marT="0" marB="0" anchor="ctr"/>
                </a:tc>
                <a:tc>
                  <a:txBody>
                    <a:bodyPr/>
                    <a:lstStyle/>
                    <a:p>
                      <a:pPr algn="ctr">
                        <a:lnSpc>
                          <a:spcPct val="107000"/>
                        </a:lnSpc>
                        <a:spcAft>
                          <a:spcPts val="800"/>
                        </a:spcAft>
                      </a:pPr>
                      <a:r>
                        <a:rPr lang="tr-TR" sz="1400" dirty="0">
                          <a:effectLst/>
                          <a:latin typeface="+mn-lt"/>
                        </a:rPr>
                        <a:t> Yusuf Emre IŞIK</a:t>
                      </a: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Dr. Öğr. Üyesi</a:t>
                      </a:r>
                    </a:p>
                  </a:txBody>
                  <a:tcPr marL="6985" marR="6985" marT="6985" marB="0" anchor="ctr"/>
                </a:tc>
                <a:tc>
                  <a:txBody>
                    <a:bodyPr/>
                    <a:lstStyle/>
                    <a:p>
                      <a:pPr algn="ctr">
                        <a:lnSpc>
                          <a:spcPct val="107000"/>
                        </a:lnSpc>
                        <a:spcAft>
                          <a:spcPts val="800"/>
                        </a:spcAft>
                      </a:pPr>
                      <a:r>
                        <a:rPr lang="tr-TR" sz="1400" dirty="0">
                          <a:effectLst/>
                          <a:latin typeface="+mn-lt"/>
                        </a:rPr>
                        <a:t> Doçent</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74826"/>
                  </a:ext>
                </a:extLst>
              </a:tr>
              <a:tr h="205123">
                <a:tc>
                  <a:txBody>
                    <a:bodyPr/>
                    <a:lstStyle/>
                    <a:p>
                      <a:pPr algn="ctr">
                        <a:lnSpc>
                          <a:spcPct val="107000"/>
                        </a:lnSpc>
                      </a:pPr>
                      <a:r>
                        <a:rPr lang="tr-TR" sz="1400" dirty="0">
                          <a:effectLst/>
                          <a:latin typeface="+mn-lt"/>
                          <a:cs typeface="Times New Roman" panose="02020603050405020304" pitchFamily="18" charset="0"/>
                        </a:rPr>
                        <a:t>Resim</a:t>
                      </a:r>
                    </a:p>
                  </a:txBody>
                  <a:tcPr marL="6985" marR="6985" marT="698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Resim Pr.</a:t>
                      </a:r>
                    </a:p>
                  </a:txBody>
                  <a:tcPr marL="0" marR="0" marT="0" marB="0" anchor="ctr"/>
                </a:tc>
                <a:tc>
                  <a:txBody>
                    <a:bodyPr/>
                    <a:lstStyle/>
                    <a:p>
                      <a:pPr algn="ctr">
                        <a:lnSpc>
                          <a:spcPct val="107000"/>
                        </a:lnSpc>
                        <a:spcAft>
                          <a:spcPts val="800"/>
                        </a:spcAft>
                      </a:pPr>
                      <a:r>
                        <a:rPr lang="tr-TR" sz="1400" dirty="0">
                          <a:effectLst/>
                          <a:latin typeface="+mn-lt"/>
                        </a:rPr>
                        <a:t> Burcu ÖZYONAR ÇIRAK</a:t>
                      </a: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dirty="0">
                          <a:effectLst/>
                          <a:latin typeface="+mn-lt"/>
                          <a:cs typeface="Times New Roman" panose="02020603050405020304" pitchFamily="18" charset="0"/>
                        </a:rPr>
                        <a:t>Dr. Öğr. Üyesi</a:t>
                      </a:r>
                    </a:p>
                  </a:txBody>
                  <a:tcPr marL="6985" marR="6985" marT="6985" marB="0" anchor="ctr"/>
                </a:tc>
                <a:tc>
                  <a:txBody>
                    <a:bodyPr/>
                    <a:lstStyle/>
                    <a:p>
                      <a:pPr algn="ctr">
                        <a:lnSpc>
                          <a:spcPct val="107000"/>
                        </a:lnSpc>
                        <a:spcAft>
                          <a:spcPts val="800"/>
                        </a:spcAft>
                      </a:pPr>
                      <a:r>
                        <a:rPr lang="tr-TR" sz="1400" dirty="0">
                          <a:effectLst/>
                          <a:latin typeface="+mn-lt"/>
                        </a:rPr>
                        <a:t> Doçent</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773717"/>
                  </a:ext>
                </a:extLst>
              </a:tr>
              <a:tr h="205123">
                <a:tc>
                  <a:txBody>
                    <a:bodyPr/>
                    <a:lstStyle/>
                    <a:p>
                      <a:pPr algn="ctr">
                        <a:lnSpc>
                          <a:spcPct val="107000"/>
                        </a:lnSpc>
                      </a:pPr>
                      <a:r>
                        <a:rPr lang="tr-TR" sz="1400" dirty="0">
                          <a:effectLst/>
                          <a:latin typeface="+mn-lt"/>
                          <a:cs typeface="Times New Roman" panose="02020603050405020304" pitchFamily="18" charset="0"/>
                        </a:rPr>
                        <a:t>Resim</a:t>
                      </a:r>
                    </a:p>
                  </a:txBody>
                  <a:tcPr marL="6985" marR="6985" marT="698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Resim Pr.</a:t>
                      </a:r>
                    </a:p>
                  </a:txBody>
                  <a:tcPr marL="0" marR="0" marT="0" marB="0" anchor="ctr"/>
                </a:tc>
                <a:tc>
                  <a:txBody>
                    <a:bodyPr/>
                    <a:lstStyle/>
                    <a:p>
                      <a:pPr algn="ctr">
                        <a:lnSpc>
                          <a:spcPct val="107000"/>
                        </a:lnSpc>
                        <a:spcAft>
                          <a:spcPts val="800"/>
                        </a:spcAft>
                      </a:pPr>
                      <a:r>
                        <a:rPr lang="tr-TR" sz="1400" dirty="0">
                          <a:effectLst/>
                          <a:latin typeface="+mn-lt"/>
                        </a:rPr>
                        <a:t> Sara ÇEBİ</a:t>
                      </a: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dirty="0">
                          <a:effectLst/>
                          <a:latin typeface="+mn-lt"/>
                          <a:cs typeface="Times New Roman" panose="02020603050405020304" pitchFamily="18" charset="0"/>
                        </a:rPr>
                        <a:t>Dr. Öğr. Üyesi</a:t>
                      </a:r>
                    </a:p>
                  </a:txBody>
                  <a:tcPr marL="6985" marR="6985" marT="6985" marB="0" anchor="ctr"/>
                </a:tc>
                <a:tc>
                  <a:txBody>
                    <a:bodyPr/>
                    <a:lstStyle/>
                    <a:p>
                      <a:pPr algn="ctr">
                        <a:lnSpc>
                          <a:spcPct val="107000"/>
                        </a:lnSpc>
                        <a:spcAft>
                          <a:spcPts val="800"/>
                        </a:spcAft>
                      </a:pPr>
                      <a:r>
                        <a:rPr lang="tr-TR" sz="1400" dirty="0">
                          <a:effectLst/>
                          <a:latin typeface="+mn-lt"/>
                        </a:rPr>
                        <a:t> Doçent</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5021279"/>
                  </a:ext>
                </a:extLst>
              </a:tr>
              <a:tr h="205123">
                <a:tc>
                  <a:txBody>
                    <a:bodyPr/>
                    <a:lstStyle/>
                    <a:p>
                      <a:pPr algn="ctr">
                        <a:lnSpc>
                          <a:spcPct val="107000"/>
                        </a:lnSpc>
                      </a:pPr>
                      <a:r>
                        <a:rPr lang="tr-TR" sz="1400" dirty="0">
                          <a:effectLst/>
                          <a:latin typeface="+mn-lt"/>
                          <a:cs typeface="Times New Roman" panose="02020603050405020304" pitchFamily="18" charset="0"/>
                        </a:rPr>
                        <a:t>Resim</a:t>
                      </a:r>
                    </a:p>
                  </a:txBody>
                  <a:tcPr marL="6985" marR="6985" marT="698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Resim Pr.</a:t>
                      </a:r>
                    </a:p>
                  </a:txBody>
                  <a:tcPr marL="0" marR="0" marT="0" marB="0" anchor="ctr"/>
                </a:tc>
                <a:tc>
                  <a:txBody>
                    <a:bodyPr/>
                    <a:lstStyle/>
                    <a:p>
                      <a:pPr algn="ctr">
                        <a:lnSpc>
                          <a:spcPct val="107000"/>
                        </a:lnSpc>
                        <a:spcAft>
                          <a:spcPts val="800"/>
                        </a:spcAft>
                      </a:pPr>
                      <a:r>
                        <a:rPr lang="tr-TR" sz="1400" dirty="0">
                          <a:effectLst/>
                          <a:latin typeface="+mn-lt"/>
                        </a:rPr>
                        <a:t> Bihter AKYOL DAYİ</a:t>
                      </a: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Öğr. Gör. Dr.</a:t>
                      </a:r>
                    </a:p>
                  </a:txBody>
                  <a:tcPr marL="6985" marR="6985" marT="698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Dr. Öğr. Üyesi</a:t>
                      </a:r>
                    </a:p>
                  </a:txBody>
                  <a:tcPr marL="0" marR="0" marT="0" marB="0" anchor="ctr"/>
                </a:tc>
                <a:extLst>
                  <a:ext uri="{0D108BD9-81ED-4DB2-BD59-A6C34878D82A}">
                    <a16:rowId xmlns:a16="http://schemas.microsoft.com/office/drawing/2014/main" val="107527115"/>
                  </a:ext>
                </a:extLst>
              </a:tr>
              <a:tr h="205123">
                <a:tc>
                  <a:txBody>
                    <a:bodyPr/>
                    <a:lstStyle/>
                    <a:p>
                      <a:pPr algn="ctr">
                        <a:lnSpc>
                          <a:spcPct val="107000"/>
                        </a:lnSpc>
                      </a:pPr>
                      <a:r>
                        <a:rPr lang="tr-TR" sz="1400" dirty="0">
                          <a:effectLst/>
                          <a:latin typeface="+mn-lt"/>
                          <a:cs typeface="Times New Roman" panose="02020603050405020304" pitchFamily="18" charset="0"/>
                        </a:rPr>
                        <a:t>Grafik Tasarımı</a:t>
                      </a:r>
                    </a:p>
                  </a:txBody>
                  <a:tcPr marL="6985" marR="6985" marT="6985" marB="0" anchor="ctr"/>
                </a:tc>
                <a:tc>
                  <a:txBody>
                    <a:bodyPr/>
                    <a:lstStyle/>
                    <a:p>
                      <a:pPr algn="ctr">
                        <a:lnSpc>
                          <a:spcPct val="107000"/>
                        </a:lnSpc>
                        <a:spcAft>
                          <a:spcPts val="800"/>
                        </a:spcAft>
                      </a:pPr>
                      <a:r>
                        <a:rPr lang="tr-TR" sz="1400" dirty="0">
                          <a:effectLst/>
                          <a:latin typeface="+mn-lt"/>
                        </a:rPr>
                        <a:t> Grafik Tasarımı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latin typeface="+mn-lt"/>
                        </a:rPr>
                        <a:t> Eda UZUN</a:t>
                      </a: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Dr. Öğr. Üyesi</a:t>
                      </a:r>
                    </a:p>
                  </a:txBody>
                  <a:tcPr marL="6985" marR="6985" marT="6985" marB="0" anchor="ctr"/>
                </a:tc>
                <a:tc>
                  <a:txBody>
                    <a:bodyPr/>
                    <a:lstStyle/>
                    <a:p>
                      <a:pPr algn="ctr">
                        <a:lnSpc>
                          <a:spcPct val="107000"/>
                        </a:lnSpc>
                        <a:spcAft>
                          <a:spcPts val="800"/>
                        </a:spcAft>
                      </a:pPr>
                      <a:r>
                        <a:rPr lang="tr-TR" sz="1400" dirty="0">
                          <a:effectLst/>
                          <a:latin typeface="+mn-lt"/>
                        </a:rPr>
                        <a:t> </a:t>
                      </a:r>
                      <a:r>
                        <a:rPr lang="tr-TR" sz="1400" dirty="0">
                          <a:effectLst/>
                          <a:latin typeface="+mn-lt"/>
                          <a:cs typeface="Times New Roman" panose="02020603050405020304" pitchFamily="18" charset="0"/>
                        </a:rPr>
                        <a:t>Dr. Öğr. Üyesi</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22468"/>
                  </a:ext>
                </a:extLst>
              </a:tr>
              <a:tr h="205123">
                <a:tc>
                  <a:txBody>
                    <a:bodyPr/>
                    <a:lstStyle/>
                    <a:p>
                      <a:pPr algn="ctr">
                        <a:lnSpc>
                          <a:spcPct val="107000"/>
                        </a:lnSpc>
                      </a:pPr>
                      <a:r>
                        <a:rPr lang="tr-TR" sz="1400" dirty="0">
                          <a:effectLst/>
                          <a:latin typeface="+mn-lt"/>
                          <a:cs typeface="Times New Roman" panose="02020603050405020304" pitchFamily="18" charset="0"/>
                        </a:rPr>
                        <a:t>Grafik Tasarımı</a:t>
                      </a:r>
                    </a:p>
                  </a:txBody>
                  <a:tcPr marL="6985" marR="6985" marT="6985" marB="0" anchor="ctr"/>
                </a:tc>
                <a:tc>
                  <a:txBody>
                    <a:bodyPr/>
                    <a:lstStyle/>
                    <a:p>
                      <a:pPr algn="ctr">
                        <a:lnSpc>
                          <a:spcPct val="107000"/>
                        </a:lnSpc>
                        <a:spcAft>
                          <a:spcPts val="800"/>
                        </a:spcAft>
                      </a:pPr>
                      <a:r>
                        <a:rPr lang="tr-TR" sz="1400" dirty="0">
                          <a:effectLst/>
                          <a:latin typeface="+mn-lt"/>
                        </a:rPr>
                        <a:t> Grafik Tasarımı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latin typeface="+mn-lt"/>
                        </a:rPr>
                        <a:t> Yasemin UZUN</a:t>
                      </a:r>
                    </a:p>
                  </a:txBody>
                  <a:tcPr marL="0" marR="0" marT="0" marB="0" anchor="ctr"/>
                </a:tc>
                <a:tc>
                  <a:txBody>
                    <a:bodyPr/>
                    <a:lstStyle/>
                    <a:p>
                      <a:pPr algn="ctr">
                        <a:lnSpc>
                          <a:spcPct val="107000"/>
                        </a:lnSpc>
                        <a:spcAft>
                          <a:spcPts val="800"/>
                        </a:spcAft>
                      </a:pPr>
                      <a:r>
                        <a:rPr lang="tr-TR" sz="1400" dirty="0">
                          <a:effectLst/>
                          <a:latin typeface="+mn-lt"/>
                        </a:rPr>
                        <a:t> </a:t>
                      </a:r>
                      <a:r>
                        <a:rPr lang="tr-TR" sz="1400" dirty="0">
                          <a:effectLst/>
                          <a:latin typeface="+mn-lt"/>
                          <a:cs typeface="Times New Roman" panose="02020603050405020304" pitchFamily="18" charset="0"/>
                        </a:rPr>
                        <a:t>Dr.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latin typeface="+mn-lt"/>
                        </a:rPr>
                        <a:t> </a:t>
                      </a:r>
                      <a:r>
                        <a:rPr lang="tr-TR" sz="1400" dirty="0">
                          <a:effectLst/>
                          <a:latin typeface="+mn-lt"/>
                          <a:cs typeface="Times New Roman" panose="02020603050405020304" pitchFamily="18" charset="0"/>
                        </a:rPr>
                        <a:t>Dr. Öğr. Üyesi</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3066487"/>
                  </a:ext>
                </a:extLst>
              </a:tr>
              <a:tr h="205123">
                <a:tc>
                  <a:txBody>
                    <a:bodyPr/>
                    <a:lstStyle/>
                    <a:p>
                      <a:pPr algn="ctr">
                        <a:lnSpc>
                          <a:spcPct val="107000"/>
                        </a:lnSpc>
                      </a:pPr>
                      <a:r>
                        <a:rPr lang="tr-TR" sz="1400" dirty="0">
                          <a:effectLst/>
                          <a:latin typeface="+mn-lt"/>
                          <a:cs typeface="Times New Roman" panose="02020603050405020304" pitchFamily="18" charset="0"/>
                        </a:rPr>
                        <a:t>Grafik Tasarımı</a:t>
                      </a:r>
                    </a:p>
                  </a:txBody>
                  <a:tcPr marL="6985" marR="6985" marT="6985" marB="0" anchor="ctr"/>
                </a:tc>
                <a:tc>
                  <a:txBody>
                    <a:bodyPr/>
                    <a:lstStyle/>
                    <a:p>
                      <a:pPr algn="ctr">
                        <a:lnSpc>
                          <a:spcPct val="107000"/>
                        </a:lnSpc>
                        <a:spcAft>
                          <a:spcPts val="800"/>
                        </a:spcAft>
                      </a:pPr>
                      <a:r>
                        <a:rPr lang="tr-TR" sz="1400" dirty="0">
                          <a:effectLst/>
                          <a:latin typeface="+mn-lt"/>
                        </a:rPr>
                        <a:t> Grafik Tasarımı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latin typeface="+mn-lt"/>
                        </a:rPr>
                        <a:t> Sinan ÇAKMAK</a:t>
                      </a:r>
                    </a:p>
                  </a:txBody>
                  <a:tcPr marL="0" marR="0" marT="0" marB="0" anchor="ctr"/>
                </a:tc>
                <a:tc>
                  <a:txBody>
                    <a:bodyPr/>
                    <a:lstStyle/>
                    <a:p>
                      <a:pPr algn="ctr">
                        <a:lnSpc>
                          <a:spcPct val="107000"/>
                        </a:lnSpc>
                        <a:spcAft>
                          <a:spcPts val="800"/>
                        </a:spcAft>
                      </a:pPr>
                      <a:r>
                        <a:rPr lang="tr-TR" sz="1400" dirty="0">
                          <a:effectLst/>
                          <a:latin typeface="+mn-lt"/>
                        </a:rPr>
                        <a:t> </a:t>
                      </a:r>
                      <a:r>
                        <a:rPr lang="tr-TR" sz="1400" dirty="0">
                          <a:effectLst/>
                          <a:latin typeface="+mn-lt"/>
                          <a:cs typeface="Times New Roman" panose="02020603050405020304" pitchFamily="18" charset="0"/>
                        </a:rPr>
                        <a:t>Dr. Öğr. Üyesi</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latin typeface="+mn-lt"/>
                        </a:rPr>
                        <a:t> </a:t>
                      </a:r>
                      <a:r>
                        <a:rPr lang="tr-TR" sz="1400" dirty="0">
                          <a:effectLst/>
                          <a:latin typeface="+mn-lt"/>
                          <a:cs typeface="Times New Roman" panose="02020603050405020304" pitchFamily="18" charset="0"/>
                        </a:rPr>
                        <a:t>Dr. Öğr. Üyesi</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5226271"/>
                  </a:ext>
                </a:extLst>
              </a:tr>
              <a:tr h="205123">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9315915"/>
                  </a:ext>
                </a:extLst>
              </a:tr>
              <a:tr h="205123">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7644337"/>
                  </a:ext>
                </a:extLst>
              </a:tr>
              <a:tr h="205123">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205123">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205123">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205123">
                <a:tc>
                  <a:txBody>
                    <a:bodyPr/>
                    <a:lstStyle/>
                    <a:p>
                      <a:pPr>
                        <a:lnSpc>
                          <a:spcPct val="107000"/>
                        </a:lnSpc>
                      </a:pPr>
                      <a:endParaRPr lang="tr-TR" sz="14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205123">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205123">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29036" y="711201"/>
            <a:ext cx="10422091" cy="726126"/>
          </a:xfrm>
        </p:spPr>
        <p:txBody>
          <a:bodyPr>
            <a:normAutofit/>
          </a:bodyPr>
          <a:lstStyle/>
          <a:p>
            <a:pPr algn="ctr"/>
            <a:r>
              <a:rPr lang="tr-TR" sz="2800" b="1" dirty="0" err="1">
                <a:solidFill>
                  <a:srgbClr val="FF0000"/>
                </a:solidFill>
              </a:rPr>
              <a:t>Hizmetiçi</a:t>
            </a:r>
            <a:r>
              <a:rPr lang="tr-TR" sz="2800" b="1" dirty="0">
                <a:solidFill>
                  <a:srgbClr val="FF0000"/>
                </a:solidFill>
              </a:rPr>
              <a:t> Eğitim /Eğiticilerin Eğitimi Etkinlikleri Sayısı</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40318398"/>
              </p:ext>
            </p:extLst>
          </p:nvPr>
        </p:nvGraphicFramePr>
        <p:xfrm>
          <a:off x="329036" y="1942551"/>
          <a:ext cx="11604346" cy="4033377"/>
        </p:xfrm>
        <a:graphic>
          <a:graphicData uri="http://schemas.openxmlformats.org/drawingml/2006/table">
            <a:tbl>
              <a:tblPr firstRow="1" firstCol="1" lastRow="1" lastCol="1" bandRow="1" bandCol="1">
                <a:tableStyleId>{69CF1AB2-1976-4502-BF36-3FF5EA218861}</a:tableStyleId>
              </a:tblPr>
              <a:tblGrid>
                <a:gridCol w="8549895">
                  <a:extLst>
                    <a:ext uri="{9D8B030D-6E8A-4147-A177-3AD203B41FA5}">
                      <a16:colId xmlns:a16="http://schemas.microsoft.com/office/drawing/2014/main" val="851983472"/>
                    </a:ext>
                  </a:extLst>
                </a:gridCol>
                <a:gridCol w="1005502">
                  <a:extLst>
                    <a:ext uri="{9D8B030D-6E8A-4147-A177-3AD203B41FA5}">
                      <a16:colId xmlns:a16="http://schemas.microsoft.com/office/drawing/2014/main" val="695896689"/>
                    </a:ext>
                  </a:extLst>
                </a:gridCol>
                <a:gridCol w="920131">
                  <a:extLst>
                    <a:ext uri="{9D8B030D-6E8A-4147-A177-3AD203B41FA5}">
                      <a16:colId xmlns:a16="http://schemas.microsoft.com/office/drawing/2014/main" val="4166395879"/>
                    </a:ext>
                  </a:extLst>
                </a:gridCol>
                <a:gridCol w="1128818">
                  <a:extLst>
                    <a:ext uri="{9D8B030D-6E8A-4147-A177-3AD203B41FA5}">
                      <a16:colId xmlns:a16="http://schemas.microsoft.com/office/drawing/2014/main" val="4207356817"/>
                    </a:ext>
                  </a:extLst>
                </a:gridCol>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 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9360851"/>
                  </a:ext>
                </a:extLst>
              </a:tr>
              <a:tr h="552669">
                <a:tc>
                  <a:txBody>
                    <a:bodyPr/>
                    <a:lstStyle/>
                    <a:p>
                      <a:pPr marL="36000">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2</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6176540"/>
                  </a:ext>
                </a:extLst>
              </a:tr>
              <a:tr h="800132">
                <a:tc>
                  <a:txBody>
                    <a:bodyPr/>
                    <a:lstStyle/>
                    <a:p>
                      <a:pPr marL="36000">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52187564"/>
                  </a:ext>
                </a:extLst>
              </a:tr>
              <a:tr h="548985">
                <a:tc>
                  <a:txBody>
                    <a:bodyPr/>
                    <a:lstStyle/>
                    <a:p>
                      <a:pPr marL="36000">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4941326"/>
                  </a:ext>
                </a:extLst>
              </a:tr>
              <a:tr h="419549">
                <a:tc>
                  <a:txBody>
                    <a:bodyPr/>
                    <a:lstStyle/>
                    <a:p>
                      <a:pPr marL="36000">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7</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10</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8245156"/>
                  </a:ext>
                </a:extLst>
              </a:tr>
              <a:tr h="419549">
                <a:tc>
                  <a:txBody>
                    <a:bodyPr/>
                    <a:lstStyle/>
                    <a:p>
                      <a:pPr marL="36000">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6</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9</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3956139"/>
                  </a:ext>
                </a:extLst>
              </a:tr>
              <a:tr h="415958">
                <a:tc>
                  <a:txBody>
                    <a:bodyPr/>
                    <a:lstStyle/>
                    <a:p>
                      <a:pPr marL="36000">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2161492"/>
                  </a:ext>
                </a:extLst>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13</a:t>
                      </a:r>
                    </a:p>
                  </a:txBody>
                  <a:tcPr marL="7620" marR="7620" marT="762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9</a:t>
                      </a:r>
                    </a:p>
                  </a:txBody>
                  <a:tcPr marL="7620" marR="7620" marT="762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22</a:t>
                      </a:r>
                    </a:p>
                  </a:txBody>
                  <a:tcPr marL="0" marR="0" marT="0" marB="0" anchor="ctr"/>
                </a:tc>
                <a:extLst>
                  <a:ext uri="{0D108BD9-81ED-4DB2-BD59-A6C34878D82A}">
                    <a16:rowId xmlns:a16="http://schemas.microsoft.com/office/drawing/2014/main" val="379352849"/>
                  </a:ext>
                </a:extLst>
              </a:tr>
            </a:tbl>
          </a:graphicData>
        </a:graphic>
      </p:graphicFrame>
    </p:spTree>
    <p:extLst>
      <p:ext uri="{BB962C8B-B14F-4D97-AF65-F5344CB8AC3E}">
        <p14:creationId xmlns:p14="http://schemas.microsoft.com/office/powerpoint/2010/main" val="12592314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937614781"/>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Resim</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18</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182</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0 </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18</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200</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16</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163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177</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18</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206</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17</a:t>
                      </a: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223</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15</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179</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193</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41200611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758C2-842D-1360-E35B-8C3E9732F80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03F82C7-AFBC-AC07-3B75-4A988EB8BF00}"/>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a16="http://schemas.microsoft.com/office/drawing/2014/main" id="{46D7BCF4-3DFB-0E35-6808-9378C0026530}"/>
              </a:ext>
            </a:extLst>
          </p:cNvPr>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a:extLst>
              <a:ext uri="{FF2B5EF4-FFF2-40B4-BE49-F238E27FC236}">
                <a16:creationId xmlns:a16="http://schemas.microsoft.com/office/drawing/2014/main" id="{BE7864B4-680A-AD55-E760-23DCE76130CD}"/>
              </a:ext>
            </a:extLst>
          </p:cNvPr>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5" name="Tablo 4">
            <a:extLst>
              <a:ext uri="{FF2B5EF4-FFF2-40B4-BE49-F238E27FC236}">
                <a16:creationId xmlns:a16="http://schemas.microsoft.com/office/drawing/2014/main" id="{64F7EED9-D548-5D40-FE78-0EDA2C6ECE47}"/>
              </a:ext>
            </a:extLst>
          </p:cNvPr>
          <p:cNvGraphicFramePr>
            <a:graphicFrameLocks noGrp="1"/>
          </p:cNvGraphicFramePr>
          <p:nvPr>
            <p:extLst>
              <p:ext uri="{D42A27DB-BD31-4B8C-83A1-F6EECF244321}">
                <p14:modId xmlns:p14="http://schemas.microsoft.com/office/powerpoint/2010/main" val="3334546415"/>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Resim Tezli Yüksek Lisans Programı</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6</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60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63</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5</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64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64</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6</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60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3</a:t>
                      </a: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63</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3333FF"/>
                          </a:solidFill>
                          <a:effectLst/>
                          <a:latin typeface="+mn-lt"/>
                        </a:rPr>
                        <a:t> 5</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62</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latin typeface="+mn-lt"/>
                        </a:rPr>
                        <a:t> 62</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a:extLst>
              <a:ext uri="{FF2B5EF4-FFF2-40B4-BE49-F238E27FC236}">
                <a16:creationId xmlns:a16="http://schemas.microsoft.com/office/drawing/2014/main" id="{32FE9D92-03F3-7496-8EB9-F685CC702142}"/>
              </a:ext>
            </a:extLst>
          </p:cNvPr>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419428418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701122402"/>
              </p:ext>
            </p:extLst>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extLst>
                    <a:ext uri="{9D8B030D-6E8A-4147-A177-3AD203B41FA5}">
                      <a16:colId xmlns:a16="http://schemas.microsoft.com/office/drawing/2014/main" val="4221936862"/>
                    </a:ext>
                  </a:extLst>
                </a:gridCol>
                <a:gridCol w="1330310">
                  <a:extLst>
                    <a:ext uri="{9D8B030D-6E8A-4147-A177-3AD203B41FA5}">
                      <a16:colId xmlns:a16="http://schemas.microsoft.com/office/drawing/2014/main" val="4209153941"/>
                    </a:ext>
                  </a:extLst>
                </a:gridCol>
                <a:gridCol w="1648094">
                  <a:extLst>
                    <a:ext uri="{9D8B030D-6E8A-4147-A177-3AD203B41FA5}">
                      <a16:colId xmlns:a16="http://schemas.microsoft.com/office/drawing/2014/main" val="2659259651"/>
                    </a:ext>
                  </a:extLst>
                </a:gridCol>
                <a:gridCol w="1572611">
                  <a:extLst>
                    <a:ext uri="{9D8B030D-6E8A-4147-A177-3AD203B41FA5}">
                      <a16:colId xmlns:a16="http://schemas.microsoft.com/office/drawing/2014/main" val="2520698394"/>
                    </a:ext>
                  </a:extLst>
                </a:gridCol>
                <a:gridCol w="2207194">
                  <a:extLst>
                    <a:ext uri="{9D8B030D-6E8A-4147-A177-3AD203B41FA5}">
                      <a16:colId xmlns:a16="http://schemas.microsoft.com/office/drawing/2014/main" val="3337031571"/>
                    </a:ext>
                  </a:extLst>
                </a:gridCol>
                <a:gridCol w="1889902">
                  <a:extLst>
                    <a:ext uri="{9D8B030D-6E8A-4147-A177-3AD203B41FA5}">
                      <a16:colId xmlns:a16="http://schemas.microsoft.com/office/drawing/2014/main" val="219016466"/>
                    </a:ext>
                  </a:extLst>
                </a:gridCol>
                <a:gridCol w="1451580">
                  <a:extLst>
                    <a:ext uri="{9D8B030D-6E8A-4147-A177-3AD203B41FA5}">
                      <a16:colId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83608574"/>
                  </a:ext>
                </a:extLst>
              </a:tr>
              <a:tr h="668926">
                <a:tc rowSpan="2">
                  <a:txBody>
                    <a:bodyPr/>
                    <a:lstStyle/>
                    <a:p>
                      <a:pPr algn="ctr">
                        <a:lnSpc>
                          <a:spcPct val="107000"/>
                        </a:lnSpc>
                        <a:spcAft>
                          <a:spcPts val="80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800" b="0" dirty="0">
                          <a:solidFill>
                            <a:schemeClr val="tx1"/>
                          </a:solidFill>
                          <a:effectLst/>
                          <a:latin typeface="+mn-lt"/>
                        </a:rPr>
                        <a:t> 18</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242</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21</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800" b="0" dirty="0">
                          <a:solidFill>
                            <a:schemeClr val="tx1"/>
                          </a:solidFill>
                          <a:effectLst/>
                        </a:rPr>
                        <a:t> 0</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600" dirty="0">
                          <a:solidFill>
                            <a:srgbClr val="0066FF"/>
                          </a:solidFill>
                          <a:effectLst/>
                          <a:latin typeface="+mn-lt"/>
                        </a:rPr>
                        <a:t> 263</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76501373"/>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800" b="0" dirty="0">
                          <a:solidFill>
                            <a:schemeClr val="tx1"/>
                          </a:solidFill>
                          <a:effectLst/>
                          <a:latin typeface="+mn-lt"/>
                        </a:rPr>
                        <a:t> 18</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227</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800" b="0" dirty="0">
                          <a:solidFill>
                            <a:schemeClr val="tx1"/>
                          </a:solidFill>
                          <a:effectLst/>
                        </a:rPr>
                        <a:t> 0</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600" dirty="0">
                          <a:solidFill>
                            <a:srgbClr val="0066FF"/>
                          </a:solidFill>
                          <a:effectLst/>
                          <a:latin typeface="+mn-lt"/>
                        </a:rPr>
                        <a:t> 241</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18968798"/>
                  </a:ext>
                </a:extLst>
              </a:tr>
              <a:tr h="668926">
                <a:tc rowSpan="2">
                  <a:txBody>
                    <a:bodyPr/>
                    <a:lstStyle/>
                    <a:p>
                      <a:pPr algn="ctr">
                        <a:lnSpc>
                          <a:spcPct val="107000"/>
                        </a:lnSpc>
                        <a:spcAft>
                          <a:spcPts val="80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800" b="0" dirty="0">
                          <a:solidFill>
                            <a:schemeClr val="tx1"/>
                          </a:solidFill>
                          <a:effectLst/>
                          <a:latin typeface="+mn-lt"/>
                        </a:rPr>
                        <a:t> 18</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266</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 20</a:t>
                      </a:r>
                    </a:p>
                  </a:txBody>
                  <a:tcPr marL="44450" marR="44450" marT="0" marB="0" anchor="ctr"/>
                </a:tc>
                <a:tc>
                  <a:txBody>
                    <a:bodyPr/>
                    <a:lstStyle/>
                    <a:p>
                      <a:pPr algn="ctr">
                        <a:lnSpc>
                          <a:spcPct val="107000"/>
                        </a:lnSpc>
                        <a:spcAft>
                          <a:spcPts val="800"/>
                        </a:spcAft>
                      </a:pPr>
                      <a:r>
                        <a:rPr lang="tr-TR" sz="1800" b="0" dirty="0">
                          <a:solidFill>
                            <a:schemeClr val="tx1"/>
                          </a:solidFill>
                          <a:effectLst/>
                        </a:rPr>
                        <a:t> 0</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600" dirty="0">
                          <a:solidFill>
                            <a:srgbClr val="0066FF"/>
                          </a:solidFill>
                          <a:effectLst/>
                          <a:latin typeface="+mn-lt"/>
                        </a:rPr>
                        <a:t> 286</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04038642"/>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800" b="0" dirty="0">
                          <a:solidFill>
                            <a:schemeClr val="tx1"/>
                          </a:solidFill>
                          <a:effectLst/>
                          <a:latin typeface="+mn-lt"/>
                        </a:rPr>
                        <a:t> 18</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241</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14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800" b="0" dirty="0">
                          <a:solidFill>
                            <a:schemeClr val="tx1"/>
                          </a:solidFill>
                          <a:effectLst/>
                        </a:rPr>
                        <a:t> 0</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600" dirty="0">
                          <a:solidFill>
                            <a:srgbClr val="0066FF"/>
                          </a:solidFill>
                          <a:effectLst/>
                          <a:latin typeface="+mn-lt"/>
                        </a:rPr>
                        <a:t> 255</a:t>
                      </a:r>
                      <a:endParaRPr lang="tr-TR" sz="1600"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577074"/>
                  </a:ext>
                </a:extLst>
              </a:tr>
            </a:tbl>
          </a:graphicData>
        </a:graphic>
      </p:graphicFrame>
    </p:spTree>
    <p:extLst>
      <p:ext uri="{BB962C8B-B14F-4D97-AF65-F5344CB8AC3E}">
        <p14:creationId xmlns:p14="http://schemas.microsoft.com/office/powerpoint/2010/main" val="540216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Resim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50371" y="1680326"/>
            <a:ext cx="11087447" cy="4561291"/>
          </a:xfrm>
          <a:prstGeom prst="rect">
            <a:avLst/>
          </a:prstGeom>
          <a:effectLst>
            <a:softEdge rad="635000"/>
          </a:effectLst>
        </p:spPr>
      </p:pic>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422148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22078395"/>
              </p:ext>
            </p:extLst>
          </p:nvPr>
        </p:nvGraphicFramePr>
        <p:xfrm>
          <a:off x="417442" y="2087217"/>
          <a:ext cx="11400185" cy="3258550"/>
        </p:xfrm>
        <a:graphic>
          <a:graphicData uri="http://schemas.openxmlformats.org/drawingml/2006/table">
            <a:tbl>
              <a:tblPr firstRow="1" firstCol="1" bandRow="1">
                <a:tableStyleId>{5940675A-B579-460E-94D1-54222C63F5DA}</a:tableStyleId>
              </a:tblPr>
              <a:tblGrid>
                <a:gridCol w="1067163">
                  <a:extLst>
                    <a:ext uri="{9D8B030D-6E8A-4147-A177-3AD203B41FA5}">
                      <a16:colId xmlns:a16="http://schemas.microsoft.com/office/drawing/2014/main" val="3830610582"/>
                    </a:ext>
                  </a:extLst>
                </a:gridCol>
                <a:gridCol w="974812">
                  <a:extLst>
                    <a:ext uri="{9D8B030D-6E8A-4147-A177-3AD203B41FA5}">
                      <a16:colId xmlns:a16="http://schemas.microsoft.com/office/drawing/2014/main" val="171705328"/>
                    </a:ext>
                  </a:extLst>
                </a:gridCol>
                <a:gridCol w="1354477">
                  <a:extLst>
                    <a:ext uri="{9D8B030D-6E8A-4147-A177-3AD203B41FA5}">
                      <a16:colId xmlns:a16="http://schemas.microsoft.com/office/drawing/2014/main" val="3359366175"/>
                    </a:ext>
                  </a:extLst>
                </a:gridCol>
                <a:gridCol w="1354478">
                  <a:extLst>
                    <a:ext uri="{9D8B030D-6E8A-4147-A177-3AD203B41FA5}">
                      <a16:colId xmlns:a16="http://schemas.microsoft.com/office/drawing/2014/main" val="1798759746"/>
                    </a:ext>
                  </a:extLst>
                </a:gridCol>
                <a:gridCol w="1498134">
                  <a:extLst>
                    <a:ext uri="{9D8B030D-6E8A-4147-A177-3AD203B41FA5}">
                      <a16:colId xmlns:a16="http://schemas.microsoft.com/office/drawing/2014/main" val="3228992268"/>
                    </a:ext>
                  </a:extLst>
                </a:gridCol>
                <a:gridCol w="2134328">
                  <a:extLst>
                    <a:ext uri="{9D8B030D-6E8A-4147-A177-3AD203B41FA5}">
                      <a16:colId xmlns:a16="http://schemas.microsoft.com/office/drawing/2014/main" val="3665070801"/>
                    </a:ext>
                  </a:extLst>
                </a:gridCol>
                <a:gridCol w="1891634">
                  <a:extLst>
                    <a:ext uri="{9D8B030D-6E8A-4147-A177-3AD203B41FA5}">
                      <a16:colId xmlns:a16="http://schemas.microsoft.com/office/drawing/2014/main" val="2262740905"/>
                    </a:ext>
                  </a:extLst>
                </a:gridCol>
                <a:gridCol w="1125159">
                  <a:extLst>
                    <a:ext uri="{9D8B030D-6E8A-4147-A177-3AD203B41FA5}">
                      <a16:colId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5211901"/>
                  </a:ext>
                </a:extLst>
              </a:tr>
              <a:tr h="553716">
                <a:tc rowSpan="2">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242</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242</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rPr>
                        <a:t> 248</a:t>
                      </a:r>
                      <a:endParaRPr lang="tr-TR" sz="16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227</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227</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rPr>
                        <a:t> 230</a:t>
                      </a:r>
                      <a:endParaRPr lang="tr-TR" sz="16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0687994"/>
                  </a:ext>
                </a:extLst>
              </a:tr>
              <a:tr h="553716">
                <a:tc rowSpan="2">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266</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266</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rPr>
                        <a:t> 273</a:t>
                      </a:r>
                      <a:endParaRPr lang="tr-TR" sz="16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241</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a:t>
                      </a:r>
                      <a:r>
                        <a:rPr lang="tr-TR" sz="1600" b="0" dirty="0">
                          <a:solidFill>
                            <a:schemeClr val="tx1"/>
                          </a:solidFill>
                          <a:effectLst/>
                          <a:latin typeface="+mn-lt"/>
                        </a:rPr>
                        <a:t>241</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0066FF"/>
                          </a:solidFill>
                          <a:effectLst/>
                        </a:rPr>
                        <a:t> 241</a:t>
                      </a:r>
                      <a:endParaRPr lang="tr-TR" sz="16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437789"/>
                  </a:ext>
                </a:extLst>
              </a:tr>
            </a:tbl>
          </a:graphicData>
        </a:graphic>
      </p:graphicFrame>
    </p:spTree>
    <p:extLst>
      <p:ext uri="{BB962C8B-B14F-4D97-AF65-F5344CB8AC3E}">
        <p14:creationId xmlns:p14="http://schemas.microsoft.com/office/powerpoint/2010/main" val="34758519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781347250"/>
              </p:ext>
            </p:extLst>
          </p:nvPr>
        </p:nvGraphicFramePr>
        <p:xfrm>
          <a:off x="337931" y="1811970"/>
          <a:ext cx="11493851" cy="4364796"/>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4591">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3922">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0 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0</a:t>
                      </a:r>
                    </a:p>
                  </a:txBody>
                  <a:tcPr marL="6709" marR="6709" marT="6709" marB="0" anchor="ctr"/>
                </a:tc>
                <a:tc>
                  <a:txBody>
                    <a:bodyPr/>
                    <a:lstStyle/>
                    <a:p>
                      <a:pPr algn="ctr">
                        <a:lnSpc>
                          <a:spcPct val="107000"/>
                        </a:lnSpc>
                        <a:spcAft>
                          <a:spcPts val="0"/>
                        </a:spcAft>
                      </a:pPr>
                      <a:r>
                        <a:rPr lang="tr-TR" sz="1100" dirty="0">
                          <a:effectLst/>
                          <a:latin typeface="+mn-lt"/>
                        </a:rPr>
                        <a:t>0 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0</a:t>
                      </a:r>
                    </a:p>
                  </a:txBody>
                  <a:tcPr marL="6709" marR="6709" marT="6709" marB="0" anchor="ctr"/>
                </a:tc>
                <a:extLst>
                  <a:ext uri="{0D108BD9-81ED-4DB2-BD59-A6C34878D82A}">
                    <a16:rowId xmlns:a16="http://schemas.microsoft.com/office/drawing/2014/main" val="2919270204"/>
                  </a:ext>
                </a:extLst>
              </a:tr>
              <a:tr h="20264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006458568"/>
                  </a:ext>
                </a:extLst>
              </a:tr>
              <a:tr h="287008">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70671006"/>
                  </a:ext>
                </a:extLst>
              </a:tr>
              <a:tr h="39975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5264">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0</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0</a:t>
                      </a:r>
                    </a:p>
                  </a:txBody>
                  <a:tcPr marL="6709" marR="6709" marT="6709" marB="0" anchor="ctr"/>
                </a:tc>
                <a:tc>
                  <a:txBody>
                    <a:bodyPr/>
                    <a:lstStyle/>
                    <a:p>
                      <a:pPr algn="ctr">
                        <a:lnSpc>
                          <a:spcPct val="107000"/>
                        </a:lnSpc>
                        <a:spcAft>
                          <a:spcPts val="0"/>
                        </a:spcAft>
                      </a:pPr>
                      <a:r>
                        <a:rPr lang="tr-TR" sz="1100" dirty="0">
                          <a:effectLst/>
                          <a:latin typeface="+mn-lt"/>
                        </a:rPr>
                        <a:t> 0</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0</a:t>
                      </a:r>
                    </a:p>
                  </a:txBody>
                  <a:tcPr marL="6709" marR="6709" marT="6709" marB="0" anchor="ctr"/>
                </a:tc>
                <a:extLst>
                  <a:ext uri="{0D108BD9-81ED-4DB2-BD59-A6C34878D82A}">
                    <a16:rowId xmlns:a16="http://schemas.microsoft.com/office/drawing/2014/main" val="2234417156"/>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1896136858"/>
                  </a:ext>
                </a:extLst>
              </a:tr>
              <a:tr h="2861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186304">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Ön Lisans / Lisans Bölüm ve Program Sayısı</a:t>
            </a:r>
            <a:br>
              <a:rPr lang="tr-TR" sz="2800" b="1" dirty="0">
                <a:solidFill>
                  <a:srgbClr val="FF0000"/>
                </a:solidFill>
              </a:rPr>
            </a:b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680821904"/>
              </p:ext>
            </p:extLst>
          </p:nvPr>
        </p:nvGraphicFramePr>
        <p:xfrm>
          <a:off x="535711" y="2041235"/>
          <a:ext cx="11102107" cy="3124875"/>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a16="http://schemas.microsoft.com/office/drawing/2014/main" val="1537241276"/>
                    </a:ext>
                  </a:extLst>
                </a:gridCol>
                <a:gridCol w="3371178">
                  <a:extLst>
                    <a:ext uri="{9D8B030D-6E8A-4147-A177-3AD203B41FA5}">
                      <a16:colId xmlns:a16="http://schemas.microsoft.com/office/drawing/2014/main" val="1294911607"/>
                    </a:ext>
                  </a:extLst>
                </a:gridCol>
                <a:gridCol w="2586276">
                  <a:extLst>
                    <a:ext uri="{9D8B030D-6E8A-4147-A177-3AD203B41FA5}">
                      <a16:colId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22457692"/>
                  </a:ext>
                </a:extLst>
              </a:tr>
              <a:tr h="382936">
                <a:tc>
                  <a:txBody>
                    <a:bodyPr/>
                    <a:lstStyle/>
                    <a:p>
                      <a:pPr marL="72000" algn="l" rtl="0" fontAlgn="ctr">
                        <a:lnSpc>
                          <a:spcPct val="100000"/>
                        </a:lnSpc>
                      </a:pPr>
                      <a:r>
                        <a:rPr lang="tr-TR" sz="2000" u="none" strike="noStrike" dirty="0">
                          <a:solidFill>
                            <a:srgbClr val="3333FF"/>
                          </a:solidFill>
                          <a:effectLst/>
                        </a:rPr>
                        <a:t>Ön 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0</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0</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1669636"/>
                  </a:ext>
                </a:extLst>
              </a:tr>
              <a:tr h="382936">
                <a:tc>
                  <a:txBody>
                    <a:bodyPr/>
                    <a:lstStyle/>
                    <a:p>
                      <a:pPr marL="72000" algn="l" rtl="0" fontAlgn="ctr">
                        <a:lnSpc>
                          <a:spcPct val="100000"/>
                        </a:lnSpc>
                      </a:pPr>
                      <a:r>
                        <a:rPr lang="tr-TR" sz="2000" u="none" strike="noStrike" dirty="0">
                          <a:solidFill>
                            <a:srgbClr val="3333FF"/>
                          </a:solidFill>
                          <a:effectLst/>
                        </a:rPr>
                        <a:t>Ön 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0</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0</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0097344"/>
                  </a:ext>
                </a:extLst>
              </a:tr>
              <a:tr h="382936">
                <a:tc>
                  <a:txBody>
                    <a:bodyPr/>
                    <a:lstStyle/>
                    <a:p>
                      <a:pPr marL="72000" algn="r" fontAlgn="ctr">
                        <a:lnSpc>
                          <a:spcPct val="100000"/>
                        </a:lnSpc>
                      </a:pPr>
                      <a:r>
                        <a:rPr lang="tr-TR" sz="2000" b="1" u="none" strike="noStrike" dirty="0">
                          <a:solidFill>
                            <a:srgbClr val="FF0000"/>
                          </a:solidFill>
                          <a:effectLst/>
                        </a:rPr>
                        <a:t>Öğrenci Alan Aktif Ön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000" b="1" u="none" strike="noStrike" dirty="0">
                          <a:solidFill>
                            <a:srgbClr val="FF0000"/>
                          </a:solidFill>
                          <a:effectLst/>
                        </a:rPr>
                        <a:t> 0</a:t>
                      </a:r>
                      <a:endParaRPr lang="tr-TR" sz="20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b="1" u="none" strike="noStrike" dirty="0">
                          <a:solidFill>
                            <a:srgbClr val="FF0000"/>
                          </a:solidFill>
                          <a:effectLst/>
                        </a:rPr>
                        <a:t> 0</a:t>
                      </a:r>
                      <a:endParaRPr lang="tr-TR" sz="20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602482"/>
                  </a:ext>
                </a:extLst>
              </a:tr>
              <a:tr h="382936">
                <a:tc>
                  <a:txBody>
                    <a:bodyPr/>
                    <a:lstStyle/>
                    <a:p>
                      <a:pPr marL="72000" algn="l" rtl="0" fontAlgn="ctr">
                        <a:lnSpc>
                          <a:spcPct val="100000"/>
                        </a:lnSpc>
                      </a:pPr>
                      <a:r>
                        <a:rPr lang="tr-TR" sz="2000" b="0" u="none" strike="noStrike" dirty="0">
                          <a:solidFill>
                            <a:srgbClr val="3333FF"/>
                          </a:solidFill>
                          <a:effectLst/>
                        </a:rPr>
                        <a:t>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7</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7</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92869150"/>
                  </a:ext>
                </a:extLst>
              </a:tr>
              <a:tr h="524693">
                <a:tc>
                  <a:txBody>
                    <a:bodyPr/>
                    <a:lstStyle/>
                    <a:p>
                      <a:pPr marL="72000"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7</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7</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58379037"/>
                  </a:ext>
                </a:extLst>
              </a:tr>
              <a:tr h="625091">
                <a:tc>
                  <a:txBody>
                    <a:bodyPr/>
                    <a:lstStyle/>
                    <a:p>
                      <a:pPr marL="72000"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000" b="1" u="none" strike="noStrike" dirty="0">
                          <a:solidFill>
                            <a:srgbClr val="FF0000"/>
                          </a:solidFill>
                          <a:effectLst/>
                        </a:rPr>
                        <a:t> 1</a:t>
                      </a:r>
                      <a:endParaRPr lang="tr-TR" sz="20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b="1" u="none" strike="noStrike" dirty="0">
                          <a:solidFill>
                            <a:srgbClr val="FF0000"/>
                          </a:solidFill>
                          <a:effectLst/>
                        </a:rPr>
                        <a:t> 1</a:t>
                      </a:r>
                      <a:endParaRPr lang="tr-TR" sz="20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23</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55494886"/>
              </p:ext>
            </p:extLst>
          </p:nvPr>
        </p:nvGraphicFramePr>
        <p:xfrm>
          <a:off x="434109" y="2068948"/>
          <a:ext cx="10658764" cy="3334325"/>
        </p:xfrm>
        <a:graphic>
          <a:graphicData uri="http://schemas.openxmlformats.org/drawingml/2006/table">
            <a:tbl>
              <a:tblPr>
                <a:tableStyleId>{BDBED569-4797-4DF1-A0F4-6AAB3CD982D8}</a:tableStyleId>
              </a:tblPr>
              <a:tblGrid>
                <a:gridCol w="4457302">
                  <a:extLst>
                    <a:ext uri="{9D8B030D-6E8A-4147-A177-3AD203B41FA5}">
                      <a16:colId xmlns:a16="http://schemas.microsoft.com/office/drawing/2014/main" val="621306946"/>
                    </a:ext>
                  </a:extLst>
                </a:gridCol>
                <a:gridCol w="6201462">
                  <a:extLst>
                    <a:ext uri="{9D8B030D-6E8A-4147-A177-3AD203B41FA5}">
                      <a16:colId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 Sanat Dalı/ Program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377768">
                <a:tc>
                  <a:txBody>
                    <a:bodyPr/>
                    <a:lstStyle/>
                    <a:p>
                      <a:pPr>
                        <a:lnSpc>
                          <a:spcPct val="107000"/>
                        </a:lnSpc>
                      </a:pPr>
                      <a:r>
                        <a:rPr lang="tr-TR" sz="1400" dirty="0">
                          <a:effectLst/>
                          <a:latin typeface="+mn-lt"/>
                          <a:cs typeface="Times New Roman" panose="02020603050405020304" pitchFamily="18" charset="0"/>
                        </a:rPr>
                        <a:t>Resim</a:t>
                      </a:r>
                    </a:p>
                  </a:txBody>
                  <a:tcPr marL="3810" marR="3810" marT="3810" marB="0" anchor="ctr"/>
                </a:tc>
                <a:tc>
                  <a:txBody>
                    <a:bodyPr/>
                    <a:lstStyle/>
                    <a:p>
                      <a:pPr>
                        <a:lnSpc>
                          <a:spcPct val="107000"/>
                        </a:lnSpc>
                        <a:spcAft>
                          <a:spcPts val="800"/>
                        </a:spcAft>
                      </a:pPr>
                      <a:r>
                        <a:rPr lang="tr-TR" sz="1400" dirty="0">
                          <a:effectLst/>
                          <a:latin typeface="+mn-lt"/>
                        </a:rPr>
                        <a:t> Resim Pr.</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r h="377768">
                <a:tc>
                  <a:txBody>
                    <a:bodyPr/>
                    <a:lstStyle/>
                    <a:p>
                      <a:pPr>
                        <a:lnSpc>
                          <a:spcPct val="107000"/>
                        </a:lnSpc>
                      </a:pPr>
                      <a:r>
                        <a:rPr lang="tr-TR" sz="1400" dirty="0">
                          <a:effectLst/>
                          <a:latin typeface="+mn-lt"/>
                          <a:cs typeface="Times New Roman" panose="02020603050405020304" pitchFamily="18" charset="0"/>
                        </a:rPr>
                        <a:t>Grafik Tasarımı</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Grafik Tasarımı Pr.</a:t>
                      </a:r>
                    </a:p>
                  </a:txBody>
                  <a:tcPr marL="9525" marR="9525" marT="9525" marB="0" anchor="ctr"/>
                </a:tc>
                <a:extLst>
                  <a:ext uri="{0D108BD9-81ED-4DB2-BD59-A6C34878D82A}">
                    <a16:rowId xmlns:a16="http://schemas.microsoft.com/office/drawing/2014/main" val="242579918"/>
                  </a:ext>
                </a:extLst>
              </a:tr>
              <a:tr h="377768">
                <a:tc>
                  <a:txBody>
                    <a:bodyPr/>
                    <a:lstStyle/>
                    <a:p>
                      <a:pPr>
                        <a:lnSpc>
                          <a:spcPct val="107000"/>
                        </a:lnSpc>
                      </a:pPr>
                      <a:r>
                        <a:rPr lang="tr-TR" sz="1400" dirty="0">
                          <a:effectLst/>
                          <a:latin typeface="+mn-lt"/>
                          <a:cs typeface="Times New Roman" panose="02020603050405020304" pitchFamily="18" charset="0"/>
                        </a:rPr>
                        <a:t>Çizgi Film ve Animasyon (Pasif)</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Çizgi Film ve Animasyon Programı Pr. (Pasif)</a:t>
                      </a:r>
                    </a:p>
                  </a:txBody>
                  <a:tcPr marL="9525" marR="9525" marT="9525" marB="0" anchor="ctr"/>
                </a:tc>
                <a:extLst>
                  <a:ext uri="{0D108BD9-81ED-4DB2-BD59-A6C34878D82A}">
                    <a16:rowId xmlns:a16="http://schemas.microsoft.com/office/drawing/2014/main" val="3399441759"/>
                  </a:ext>
                </a:extLst>
              </a:tr>
              <a:tr h="377768">
                <a:tc>
                  <a:txBody>
                    <a:bodyPr/>
                    <a:lstStyle/>
                    <a:p>
                      <a:pPr>
                        <a:lnSpc>
                          <a:spcPct val="107000"/>
                        </a:lnSpc>
                      </a:pPr>
                      <a:r>
                        <a:rPr lang="tr-TR" sz="1400" dirty="0">
                          <a:effectLst/>
                          <a:latin typeface="+mn-lt"/>
                          <a:cs typeface="Times New Roman" panose="02020603050405020304" pitchFamily="18" charset="0"/>
                        </a:rPr>
                        <a:t>Seramik ve Cam (Pasif)</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Seramik ve Cam Pr. (Pasif)</a:t>
                      </a:r>
                    </a:p>
                  </a:txBody>
                  <a:tcPr marL="9525" marR="9525" marT="9525" marB="0" anchor="ctr"/>
                </a:tc>
                <a:extLst>
                  <a:ext uri="{0D108BD9-81ED-4DB2-BD59-A6C34878D82A}">
                    <a16:rowId xmlns:a16="http://schemas.microsoft.com/office/drawing/2014/main" val="1209140063"/>
                  </a:ext>
                </a:extLst>
              </a:tr>
              <a:tr h="377768">
                <a:tc>
                  <a:txBody>
                    <a:bodyPr/>
                    <a:lstStyle/>
                    <a:p>
                      <a:pPr>
                        <a:lnSpc>
                          <a:spcPct val="107000"/>
                        </a:lnSpc>
                      </a:pPr>
                      <a:r>
                        <a:rPr lang="tr-TR" sz="1400" dirty="0">
                          <a:effectLst/>
                          <a:latin typeface="+mn-lt"/>
                          <a:cs typeface="Times New Roman" panose="02020603050405020304" pitchFamily="18" charset="0"/>
                        </a:rPr>
                        <a:t>Heykel (Pasif)</a:t>
                      </a:r>
                    </a:p>
                  </a:txBody>
                  <a:tcPr marL="3810" marR="3810" marT="3810" marB="0" anchor="ctr"/>
                </a:tc>
                <a:tc>
                  <a:txBody>
                    <a:bodyPr/>
                    <a:lstStyle/>
                    <a:p>
                      <a:pPr>
                        <a:lnSpc>
                          <a:spcPct val="107000"/>
                        </a:lnSpc>
                        <a:spcAft>
                          <a:spcPts val="800"/>
                        </a:spcAft>
                      </a:pPr>
                      <a:r>
                        <a:rPr lang="tr-TR" sz="1400" dirty="0">
                          <a:effectLst/>
                          <a:latin typeface="+mn-lt"/>
                        </a:rPr>
                        <a:t> Heykel Pr. (Pasif)</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27483733"/>
                  </a:ext>
                </a:extLst>
              </a:tr>
              <a:tr h="377768">
                <a:tc>
                  <a:txBody>
                    <a:bodyPr/>
                    <a:lstStyle/>
                    <a:p>
                      <a:pPr>
                        <a:lnSpc>
                          <a:spcPct val="107000"/>
                        </a:lnSpc>
                      </a:pPr>
                      <a:r>
                        <a:rPr lang="tr-TR" sz="1400" dirty="0">
                          <a:effectLst/>
                          <a:latin typeface="+mn-lt"/>
                          <a:cs typeface="Times New Roman" panose="02020603050405020304" pitchFamily="18" charset="0"/>
                        </a:rPr>
                        <a:t>Geleneksel Türk Sanatları (Pasif)</a:t>
                      </a:r>
                    </a:p>
                  </a:txBody>
                  <a:tcPr marL="3810" marR="3810" marT="3810" marB="0" anchor="ctr"/>
                </a:tc>
                <a:tc>
                  <a:txBody>
                    <a:bodyPr/>
                    <a:lstStyle/>
                    <a:p>
                      <a:pPr>
                        <a:lnSpc>
                          <a:spcPct val="107000"/>
                        </a:lnSpc>
                        <a:spcAft>
                          <a:spcPts val="800"/>
                        </a:spcAft>
                      </a:pPr>
                      <a:r>
                        <a:rPr lang="tr-TR" sz="1400" dirty="0">
                          <a:effectLst/>
                          <a:latin typeface="+mn-lt"/>
                        </a:rPr>
                        <a:t> Geleneksel Türk Sanatları Pr. (Pasif)</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56720296"/>
                  </a:ext>
                </a:extLst>
              </a:tr>
              <a:tr h="377768">
                <a:tc>
                  <a:txBody>
                    <a:bodyPr/>
                    <a:lstStyle/>
                    <a:p>
                      <a:pPr>
                        <a:lnSpc>
                          <a:spcPct val="107000"/>
                        </a:lnSpc>
                      </a:pPr>
                      <a:r>
                        <a:rPr lang="tr-TR" sz="1400" dirty="0">
                          <a:effectLst/>
                          <a:latin typeface="+mn-lt"/>
                          <a:cs typeface="Times New Roman" panose="02020603050405020304" pitchFamily="18" charset="0"/>
                        </a:rPr>
                        <a:t>Fotoğraf (Pasif)</a:t>
                      </a:r>
                    </a:p>
                  </a:txBody>
                  <a:tcPr marL="3810" marR="3810" marT="3810" marB="0" anchor="ctr"/>
                </a:tc>
                <a:tc>
                  <a:txBody>
                    <a:bodyPr/>
                    <a:lstStyle/>
                    <a:p>
                      <a:pPr>
                        <a:lnSpc>
                          <a:spcPct val="107000"/>
                        </a:lnSpc>
                        <a:spcAft>
                          <a:spcPts val="800"/>
                        </a:spcAft>
                      </a:pPr>
                      <a:r>
                        <a:rPr lang="tr-TR" sz="1400" dirty="0">
                          <a:effectLst/>
                          <a:latin typeface="+mn-lt"/>
                        </a:rPr>
                        <a:t> Fotoğraf Pr. (Pasif)</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35138604"/>
                  </a:ext>
                </a:extLst>
              </a:tr>
              <a:tr h="377768">
                <a:tc>
                  <a:txBody>
                    <a:bodyPr/>
                    <a:lstStyle/>
                    <a:p>
                      <a:pPr>
                        <a:lnSpc>
                          <a:spcPct val="107000"/>
                        </a:lnSpc>
                      </a:pPr>
                      <a:endParaRPr lang="tr-TR" sz="1400">
                        <a:effectLst/>
                        <a:latin typeface="+mn-lt"/>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1229376"/>
                  </a:ext>
                </a:extLst>
              </a:tr>
            </a:tbl>
          </a:graphicData>
        </a:graphic>
      </p:graphicFrame>
      <p:sp>
        <p:nvSpPr>
          <p:cNvPr id="6" name="Metin kutusu 5"/>
          <p:cNvSpPr txBox="1"/>
          <p:nvPr/>
        </p:nvSpPr>
        <p:spPr>
          <a:xfrm>
            <a:off x="434109" y="5879856"/>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0708862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812800"/>
            <a:ext cx="10603345" cy="683594"/>
          </a:xfrm>
        </p:spPr>
        <p:txBody>
          <a:bodyPr>
            <a:noAutofit/>
          </a:bodyPr>
          <a:lstStyle/>
          <a:p>
            <a:pPr algn="ctr"/>
            <a:r>
              <a:rPr lang="tr-TR" sz="2800" b="1" dirty="0">
                <a:solidFill>
                  <a:srgbClr val="0000CC"/>
                </a:solidFill>
              </a:rPr>
              <a:t>Lisansüstü Eğitim Programları </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501781374"/>
              </p:ext>
            </p:extLst>
          </p:nvPr>
        </p:nvGraphicFramePr>
        <p:xfrm>
          <a:off x="452583" y="1911921"/>
          <a:ext cx="11166762" cy="3777678"/>
        </p:xfrm>
        <a:graphic>
          <a:graphicData uri="http://schemas.openxmlformats.org/drawingml/2006/table">
            <a:tbl>
              <a:tblPr firstRow="1" firstCol="1" lastRow="1" lastCol="1" bandRow="1" bandCol="1">
                <a:tableStyleId>{5940675A-B579-460E-94D1-54222C63F5DA}</a:tableStyleId>
              </a:tblPr>
              <a:tblGrid>
                <a:gridCol w="6605388">
                  <a:extLst>
                    <a:ext uri="{9D8B030D-6E8A-4147-A177-3AD203B41FA5}">
                      <a16:colId xmlns:a16="http://schemas.microsoft.com/office/drawing/2014/main" val="3065847438"/>
                    </a:ext>
                  </a:extLst>
                </a:gridCol>
                <a:gridCol w="2280687">
                  <a:extLst>
                    <a:ext uri="{9D8B030D-6E8A-4147-A177-3AD203B41FA5}">
                      <a16:colId xmlns:a16="http://schemas.microsoft.com/office/drawing/2014/main" val="338748751"/>
                    </a:ext>
                  </a:extLst>
                </a:gridCol>
                <a:gridCol w="2280687">
                  <a:extLst>
                    <a:ext uri="{9D8B030D-6E8A-4147-A177-3AD203B41FA5}">
                      <a16:colId xmlns:a16="http://schemas.microsoft.com/office/drawing/2014/main" val="2571452112"/>
                    </a:ext>
                  </a:extLst>
                </a:gridCol>
              </a:tblGrid>
              <a:tr h="419742">
                <a:tc>
                  <a:txBody>
                    <a:bodyPr/>
                    <a:lstStyle/>
                    <a:p>
                      <a:pPr algn="ctr" fontAlgn="ctr"/>
                      <a:r>
                        <a:rPr lang="tr-TR" sz="2000" b="1" u="none" strike="noStrike" dirty="0">
                          <a:solidFill>
                            <a:srgbClr val="FF0000"/>
                          </a:solidFill>
                          <a:effectLst/>
                        </a:rPr>
                        <a:t>Program Sayısı</a:t>
                      </a:r>
                      <a:endParaRPr lang="tr-TR" sz="2000" b="1" i="0" u="none" strike="noStrike" dirty="0">
                        <a:solidFill>
                          <a:srgbClr val="FF0000"/>
                        </a:solidFill>
                        <a:effectLst/>
                        <a:latin typeface="Times New Roman" panose="02020603050405020304" pitchFamily="18" charset="0"/>
                      </a:endParaRPr>
                    </a:p>
                  </a:txBody>
                  <a:tcPr marL="7620" marR="7620" marT="8255" marB="0" anchor="ctr"/>
                </a:tc>
                <a:tc>
                  <a:txBody>
                    <a:bodyPr/>
                    <a:lstStyle/>
                    <a:p>
                      <a:pPr algn="ctr" fontAlgn="ctr"/>
                      <a:r>
                        <a:rPr lang="tr-TR" sz="2000" b="1" u="none" strike="noStrike" dirty="0">
                          <a:solidFill>
                            <a:srgbClr val="FF0000"/>
                          </a:solidFill>
                          <a:effectLst/>
                        </a:rPr>
                        <a:t>2024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2025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117648076"/>
                  </a:ext>
                </a:extLst>
              </a:tr>
              <a:tr h="419742">
                <a:tc>
                  <a:txBody>
                    <a:bodyPr/>
                    <a:lstStyle/>
                    <a:p>
                      <a:pPr algn="l" fontAlgn="ctr"/>
                      <a:r>
                        <a:rPr lang="tr-TR" sz="2000" u="none" strike="noStrike" dirty="0">
                          <a:solidFill>
                            <a:srgbClr val="3333FF"/>
                          </a:solidFill>
                          <a:effectLst/>
                        </a:rPr>
                        <a:t>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8494818"/>
                  </a:ext>
                </a:extLst>
              </a:tr>
              <a:tr h="419742">
                <a:tc>
                  <a:txBody>
                    <a:bodyPr/>
                    <a:lstStyle/>
                    <a:p>
                      <a:pPr algn="l" fontAlgn="ctr"/>
                      <a:r>
                        <a:rPr lang="tr-TR" sz="2000" u="none" strike="noStrike" dirty="0">
                          <a:solidFill>
                            <a:srgbClr val="3333FF"/>
                          </a:solidFill>
                          <a:effectLst/>
                        </a:rPr>
                        <a:t>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1</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1</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827472582"/>
                  </a:ext>
                </a:extLst>
              </a:tr>
              <a:tr h="419742">
                <a:tc>
                  <a:txBody>
                    <a:bodyPr/>
                    <a:lstStyle/>
                    <a:p>
                      <a:pPr algn="l" fontAlgn="ctr"/>
                      <a:r>
                        <a:rPr lang="tr-TR" sz="2000" u="none" strike="noStrike" dirty="0">
                          <a:solidFill>
                            <a:srgbClr val="3333FF"/>
                          </a:solidFill>
                          <a:effectLst/>
                        </a:rPr>
                        <a:t>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408022517"/>
                  </a:ext>
                </a:extLst>
              </a:tr>
              <a:tr h="419742">
                <a:tc>
                  <a:txBody>
                    <a:bodyPr/>
                    <a:lstStyle/>
                    <a:p>
                      <a:pPr algn="r" fontAlgn="ctr"/>
                      <a:r>
                        <a:rPr lang="tr-TR" sz="2000" b="1" u="none" strike="noStrike" dirty="0">
                          <a:solidFill>
                            <a:srgbClr val="FF0000"/>
                          </a:solidFill>
                          <a:effectLst/>
                        </a:rPr>
                        <a:t>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 1</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 1</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32411017"/>
                  </a:ext>
                </a:extLst>
              </a:tr>
              <a:tr h="419742">
                <a:tc>
                  <a:txBody>
                    <a:bodyPr/>
                    <a:lstStyle/>
                    <a:p>
                      <a:pPr algn="l" fontAlgn="ctr"/>
                      <a:r>
                        <a:rPr lang="tr-TR" sz="2000" u="none" strike="noStrike" dirty="0">
                          <a:solidFill>
                            <a:srgbClr val="3333FF"/>
                          </a:solidFill>
                          <a:effectLst/>
                        </a:rPr>
                        <a:t>Öğrenci Alan Aktif 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457172641"/>
                  </a:ext>
                </a:extLst>
              </a:tr>
              <a:tr h="419742">
                <a:tc>
                  <a:txBody>
                    <a:bodyPr/>
                    <a:lstStyle/>
                    <a:p>
                      <a:pPr algn="l" fontAlgn="ctr"/>
                      <a:r>
                        <a:rPr lang="tr-TR" sz="2000" u="none" strike="noStrike" dirty="0">
                          <a:solidFill>
                            <a:srgbClr val="3333FF"/>
                          </a:solidFill>
                          <a:effectLst/>
                        </a:rPr>
                        <a:t>Öğrenci Alan Aktif 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1</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1</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98297856"/>
                  </a:ext>
                </a:extLst>
              </a:tr>
              <a:tr h="419742">
                <a:tc>
                  <a:txBody>
                    <a:bodyPr/>
                    <a:lstStyle/>
                    <a:p>
                      <a:pPr algn="l" fontAlgn="ctr"/>
                      <a:r>
                        <a:rPr lang="tr-TR" sz="2000" u="none" strike="noStrike" dirty="0">
                          <a:solidFill>
                            <a:srgbClr val="3333FF"/>
                          </a:solidFill>
                          <a:effectLst/>
                        </a:rPr>
                        <a:t>Öğrenci Alan Aktif 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 0</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640238657"/>
                  </a:ext>
                </a:extLst>
              </a:tr>
              <a:tr h="419742">
                <a:tc>
                  <a:txBody>
                    <a:bodyPr/>
                    <a:lstStyle/>
                    <a:p>
                      <a:pPr algn="r" fontAlgn="ctr"/>
                      <a:r>
                        <a:rPr lang="tr-TR" sz="2000" b="1" u="none" strike="noStrike" dirty="0">
                          <a:solidFill>
                            <a:srgbClr val="FF0000"/>
                          </a:solidFill>
                          <a:effectLst/>
                        </a:rPr>
                        <a:t>ÖĞRENCİ ALAN AKTİF 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 1</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 1</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0162338"/>
                  </a:ext>
                </a:extLst>
              </a:tr>
            </a:tbl>
          </a:graphicData>
        </a:graphic>
      </p:graphicFrame>
    </p:spTree>
    <p:extLst>
      <p:ext uri="{BB962C8B-B14F-4D97-AF65-F5344CB8AC3E}">
        <p14:creationId xmlns:p14="http://schemas.microsoft.com/office/powerpoint/2010/main" val="328373325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3200" b="1" dirty="0">
                <a:solidFill>
                  <a:srgbClr val="0000CC"/>
                </a:solidFill>
              </a:rPr>
              <a:t>Lisansüstü Eğitim Programları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227984649"/>
              </p:ext>
            </p:extLst>
          </p:nvPr>
        </p:nvGraphicFramePr>
        <p:xfrm>
          <a:off x="838200" y="1925968"/>
          <a:ext cx="10815783" cy="3689579"/>
        </p:xfrm>
        <a:graphic>
          <a:graphicData uri="http://schemas.openxmlformats.org/drawingml/2006/table">
            <a:tbl>
              <a:tblPr>
                <a:tableStyleId>{BDBED569-4797-4DF1-A0F4-6AAB3CD982D8}</a:tableStyleId>
              </a:tblPr>
              <a:tblGrid>
                <a:gridCol w="5467928">
                  <a:extLst>
                    <a:ext uri="{9D8B030D-6E8A-4147-A177-3AD203B41FA5}">
                      <a16:colId xmlns:a16="http://schemas.microsoft.com/office/drawing/2014/main" val="3183106496"/>
                    </a:ext>
                  </a:extLst>
                </a:gridCol>
                <a:gridCol w="2576945">
                  <a:extLst>
                    <a:ext uri="{9D8B030D-6E8A-4147-A177-3AD203B41FA5}">
                      <a16:colId xmlns:a16="http://schemas.microsoft.com/office/drawing/2014/main" val="1042989349"/>
                    </a:ext>
                  </a:extLst>
                </a:gridCol>
                <a:gridCol w="1588655">
                  <a:extLst>
                    <a:ext uri="{9D8B030D-6E8A-4147-A177-3AD203B41FA5}">
                      <a16:colId xmlns:a16="http://schemas.microsoft.com/office/drawing/2014/main" val="120683918"/>
                    </a:ext>
                  </a:extLst>
                </a:gridCol>
                <a:gridCol w="1182255">
                  <a:extLst>
                    <a:ext uri="{9D8B030D-6E8A-4147-A177-3AD203B41FA5}">
                      <a16:colId xmlns:a16="http://schemas.microsoft.com/office/drawing/2014/main" val="1457558266"/>
                    </a:ext>
                  </a:extLst>
                </a:gridCol>
              </a:tblGrid>
              <a:tr h="290703">
                <a:tc rowSpan="2">
                  <a:txBody>
                    <a:bodyPr/>
                    <a:lstStyle/>
                    <a:p>
                      <a:pPr algn="ctr" rtl="0" fontAlgn="ctr"/>
                      <a:r>
                        <a:rPr lang="tr-TR" sz="1800" b="1" u="none" strike="noStrike" dirty="0">
                          <a:solidFill>
                            <a:srgbClr val="FF0000"/>
                          </a:solidFill>
                          <a:effectLst/>
                        </a:rPr>
                        <a:t>Ana Bilim - Sanat Dalı/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Türü </a:t>
                      </a:r>
                      <a:r>
                        <a:rPr lang="tr-TR" sz="1400" b="1" i="1" u="none" strike="noStrike" dirty="0">
                          <a:solidFill>
                            <a:srgbClr val="3333FF"/>
                          </a:solidFill>
                          <a:effectLst/>
                          <a:latin typeface="Calibri" panose="020F0502020204030204" pitchFamily="34" charset="0"/>
                        </a:rPr>
                        <a:t>(Lütfen uygun olan işaretleyiniz) </a:t>
                      </a: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85811164"/>
                  </a:ext>
                </a:extLst>
              </a:tr>
              <a:tr h="315504">
                <a:tc vMerge="1">
                  <a:txBody>
                    <a:bodyPr/>
                    <a:lstStyle/>
                    <a:p>
                      <a:endParaRPr lang="tr-T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Tezsiz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Tezli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Doktora</a:t>
                      </a:r>
                      <a:endParaRPr lang="tr-TR" sz="14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87331155"/>
                  </a:ext>
                </a:extLst>
              </a:tr>
              <a:tr h="332864">
                <a:tc>
                  <a:txBody>
                    <a:bodyPr/>
                    <a:lstStyle/>
                    <a:p>
                      <a:pPr algn="l" fontAlgn="ctr"/>
                      <a:r>
                        <a:rPr lang="tr-TR" sz="1600" u="none" strike="noStrike" dirty="0">
                          <a:effectLst/>
                          <a:latin typeface="+mn-lt"/>
                        </a:rPr>
                        <a:t> Resim Anabilim Dalı/ Resim Tezli Yüksek Lisans Pr.</a:t>
                      </a:r>
                      <a:endParaRPr lang="tr-TR" sz="1600" b="0" i="0" u="none" strike="noStrike" dirty="0">
                        <a:solidFill>
                          <a:srgbClr val="000000"/>
                        </a:solidFill>
                        <a:effectLst/>
                        <a:latin typeface="+mn-lt"/>
                      </a:endParaRPr>
                    </a:p>
                  </a:txBody>
                  <a:tcPr marL="7620" marR="7620" marT="7620" marB="0" anchor="ctr"/>
                </a:tc>
                <a:tc>
                  <a:txBody>
                    <a:bodyPr/>
                    <a:lstStyle/>
                    <a:p>
                      <a:pPr algn="ctr" rtl="0" fontAlgn="ctr"/>
                      <a:endParaRPr lang="tr-TR" sz="1600" b="0" i="0" u="none" strike="noStrike" dirty="0">
                        <a:solidFill>
                          <a:srgbClr val="000000"/>
                        </a:solidFill>
                        <a:effectLst/>
                        <a:latin typeface="+mn-lt"/>
                      </a:endParaRPr>
                    </a:p>
                  </a:txBody>
                  <a:tcPr marL="7620" marR="7620" marT="7620" marB="0" anchor="ctr"/>
                </a:tc>
                <a:tc>
                  <a:txBody>
                    <a:bodyPr/>
                    <a:lstStyle/>
                    <a:p>
                      <a:pPr algn="ctr" fontAlgn="ctr"/>
                      <a:r>
                        <a:rPr lang="tr-TR" sz="1600" u="none" strike="noStrike" dirty="0">
                          <a:effectLst/>
                          <a:latin typeface="+mn-lt"/>
                        </a:rPr>
                        <a:t> X</a:t>
                      </a:r>
                      <a:endParaRPr lang="tr-TR" sz="1600" b="0" i="0" u="none" strike="noStrike" dirty="0">
                        <a:solidFill>
                          <a:srgbClr val="000000"/>
                        </a:solidFill>
                        <a:effectLst/>
                        <a:latin typeface="+mn-lt"/>
                      </a:endParaRPr>
                    </a:p>
                  </a:txBody>
                  <a:tcPr marL="7620" marR="7620" marT="7620" marB="0" anchor="ctr"/>
                </a:tc>
                <a:tc>
                  <a:txBody>
                    <a:bodyPr/>
                    <a:lstStyle/>
                    <a:p>
                      <a:pPr algn="ctr" fontAlgn="ctr"/>
                      <a:r>
                        <a:rPr lang="tr-TR" sz="1600" u="none" strike="noStrike" dirty="0">
                          <a:effectLst/>
                          <a:latin typeface="+mn-lt"/>
                        </a:rPr>
                        <a:t> </a:t>
                      </a:r>
                      <a:endParaRPr lang="tr-TR" sz="16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24654307"/>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70963116"/>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9730784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43074042"/>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5711533"/>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6619691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07781935"/>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13256994"/>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26582198"/>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81847845"/>
                  </a:ext>
                </a:extLst>
              </a:tr>
            </a:tbl>
          </a:graphicData>
        </a:graphic>
      </p:graphicFrame>
      <p:sp>
        <p:nvSpPr>
          <p:cNvPr id="7" name="Metin kutusu 6"/>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404875319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27</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493973459"/>
              </p:ext>
            </p:extLst>
          </p:nvPr>
        </p:nvGraphicFramePr>
        <p:xfrm>
          <a:off x="419738" y="1908314"/>
          <a:ext cx="11407827" cy="3766925"/>
        </p:xfrm>
        <a:graphic>
          <a:graphicData uri="http://schemas.openxmlformats.org/drawingml/2006/table">
            <a:tbl>
              <a:tblPr>
                <a:tableStyleId>{BDBED569-4797-4DF1-A0F4-6AAB3CD982D8}</a:tableStyleId>
              </a:tblPr>
              <a:tblGrid>
                <a:gridCol w="2949627">
                  <a:extLst>
                    <a:ext uri="{9D8B030D-6E8A-4147-A177-3AD203B41FA5}">
                      <a16:colId xmlns:a16="http://schemas.microsoft.com/office/drawing/2014/main" val="219597888"/>
                    </a:ext>
                  </a:extLst>
                </a:gridCol>
                <a:gridCol w="3532260">
                  <a:extLst>
                    <a:ext uri="{9D8B030D-6E8A-4147-A177-3AD203B41FA5}">
                      <a16:colId xmlns:a16="http://schemas.microsoft.com/office/drawing/2014/main" val="4031943182"/>
                    </a:ext>
                  </a:extLst>
                </a:gridCol>
                <a:gridCol w="2526388">
                  <a:extLst>
                    <a:ext uri="{9D8B030D-6E8A-4147-A177-3AD203B41FA5}">
                      <a16:colId xmlns:a16="http://schemas.microsoft.com/office/drawing/2014/main" val="439096765"/>
                    </a:ext>
                  </a:extLst>
                </a:gridCol>
                <a:gridCol w="2399552">
                  <a:extLst>
                    <a:ext uri="{9D8B030D-6E8A-4147-A177-3AD203B41FA5}">
                      <a16:colId xmlns:a16="http://schemas.microsoft.com/office/drawing/2014/main" val="3479568610"/>
                    </a:ext>
                  </a:extLst>
                </a:gridCol>
              </a:tblGrid>
              <a:tr h="51124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1742">
                <a:tc>
                  <a:txBody>
                    <a:bodyPr/>
                    <a:lstStyle/>
                    <a:p>
                      <a:pPr>
                        <a:lnSpc>
                          <a:spcPct val="107000"/>
                        </a:lnSpc>
                      </a:pPr>
                      <a:r>
                        <a:rPr lang="tr-TR" sz="1400" dirty="0">
                          <a:effectLst/>
                          <a:latin typeface="+mn-lt"/>
                          <a:cs typeface="Times New Roman" panose="02020603050405020304" pitchFamily="18" charset="0"/>
                        </a:rPr>
                        <a:t> Resim</a:t>
                      </a:r>
                    </a:p>
                  </a:txBody>
                  <a:tcPr marL="3810" marR="3810" marT="3810" marB="0" anchor="ctr"/>
                </a:tc>
                <a:tc>
                  <a:txBody>
                    <a:bodyPr/>
                    <a:lstStyle/>
                    <a:p>
                      <a:pPr>
                        <a:lnSpc>
                          <a:spcPct val="107000"/>
                        </a:lnSpc>
                        <a:spcAft>
                          <a:spcPts val="0"/>
                        </a:spcAft>
                      </a:pPr>
                      <a:r>
                        <a:rPr lang="tr-TR" sz="1400" dirty="0">
                          <a:effectLst/>
                          <a:latin typeface="+mn-lt"/>
                        </a:rPr>
                        <a:t> Resim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 90</a:t>
                      </a:r>
                    </a:p>
                  </a:txBody>
                  <a:tcPr marL="3810" marR="3810" marT="3810" marB="0" anchor="ctr"/>
                </a:tc>
                <a:tc>
                  <a:txBody>
                    <a:bodyPr/>
                    <a:lstStyle/>
                    <a:p>
                      <a:pPr algn="ctr">
                        <a:lnSpc>
                          <a:spcPct val="107000"/>
                        </a:lnSpc>
                        <a:spcAft>
                          <a:spcPts val="0"/>
                        </a:spcAft>
                      </a:pPr>
                      <a:r>
                        <a:rPr lang="tr-TR" sz="1400" dirty="0">
                          <a:effectLst/>
                          <a:latin typeface="+mn-lt"/>
                        </a:rPr>
                        <a:t> 124</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9888072"/>
                  </a:ext>
                </a:extLst>
              </a:tr>
              <a:tr h="361742">
                <a:tc>
                  <a:txBody>
                    <a:bodyPr/>
                    <a:lstStyle/>
                    <a:p>
                      <a:pPr>
                        <a:lnSpc>
                          <a:spcPct val="107000"/>
                        </a:lnSpc>
                      </a:pPr>
                      <a:r>
                        <a:rPr lang="tr-TR" sz="1400" dirty="0">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400" dirty="0">
                          <a:effectLst/>
                          <a:latin typeface="+mn-lt"/>
                        </a:rPr>
                        <a:t> Grafik Tasarımı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5197973"/>
                  </a:ext>
                </a:extLst>
              </a:tr>
              <a:tr h="361742">
                <a:tc>
                  <a:txBody>
                    <a:bodyPr/>
                    <a:lstStyle/>
                    <a:p>
                      <a:pPr>
                        <a:lnSpc>
                          <a:spcPct val="107000"/>
                        </a:lnSpc>
                      </a:pPr>
                      <a:r>
                        <a:rPr lang="tr-TR" sz="1400" dirty="0">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spcAft>
                          <a:spcPts val="0"/>
                        </a:spcAft>
                      </a:pPr>
                      <a:r>
                        <a:rPr lang="tr-TR" sz="1400" dirty="0">
                          <a:effectLst/>
                          <a:latin typeface="+mn-lt"/>
                        </a:rPr>
                        <a:t> Çizgi Film ve Animasyon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1742">
                <a:tc>
                  <a:txBody>
                    <a:bodyPr/>
                    <a:lstStyle/>
                    <a:p>
                      <a:pPr>
                        <a:lnSpc>
                          <a:spcPct val="107000"/>
                        </a:lnSpc>
                      </a:pPr>
                      <a:r>
                        <a:rPr lang="tr-TR" sz="1400" dirty="0">
                          <a:effectLst/>
                          <a:latin typeface="+mn-lt"/>
                          <a:cs typeface="Times New Roman" panose="02020603050405020304" pitchFamily="18" charset="0"/>
                        </a:rPr>
                        <a:t> Seramik ve Cam (Pasif)</a:t>
                      </a:r>
                    </a:p>
                  </a:txBody>
                  <a:tcPr marL="3810" marR="3810" marT="3810" marB="0" anchor="ctr"/>
                </a:tc>
                <a:tc>
                  <a:txBody>
                    <a:bodyPr/>
                    <a:lstStyle/>
                    <a:p>
                      <a:pPr>
                        <a:lnSpc>
                          <a:spcPct val="107000"/>
                        </a:lnSpc>
                        <a:spcAft>
                          <a:spcPts val="0"/>
                        </a:spcAft>
                      </a:pPr>
                      <a:r>
                        <a:rPr lang="tr-TR" sz="1400" dirty="0">
                          <a:effectLst/>
                          <a:latin typeface="+mn-lt"/>
                        </a:rPr>
                        <a:t> Seramik ve Cam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3894566"/>
                  </a:ext>
                </a:extLst>
              </a:tr>
              <a:tr h="361742">
                <a:tc>
                  <a:txBody>
                    <a:bodyPr/>
                    <a:lstStyle/>
                    <a:p>
                      <a:pPr>
                        <a:lnSpc>
                          <a:spcPct val="107000"/>
                        </a:lnSpc>
                      </a:pPr>
                      <a:r>
                        <a:rPr lang="tr-TR" sz="1400" dirty="0">
                          <a:effectLst/>
                          <a:latin typeface="+mn-lt"/>
                          <a:cs typeface="Times New Roman" panose="02020603050405020304" pitchFamily="18" charset="0"/>
                        </a:rPr>
                        <a:t> Heykel (Pasif)</a:t>
                      </a:r>
                    </a:p>
                  </a:txBody>
                  <a:tcPr marL="3810" marR="3810" marT="3810" marB="0" anchor="ctr"/>
                </a:tc>
                <a:tc>
                  <a:txBody>
                    <a:bodyPr/>
                    <a:lstStyle/>
                    <a:p>
                      <a:pPr>
                        <a:lnSpc>
                          <a:spcPct val="107000"/>
                        </a:lnSpc>
                        <a:spcAft>
                          <a:spcPts val="0"/>
                        </a:spcAft>
                      </a:pPr>
                      <a:r>
                        <a:rPr lang="tr-TR" sz="1400" dirty="0">
                          <a:effectLst/>
                          <a:latin typeface="+mn-lt"/>
                        </a:rPr>
                        <a:t> Heykel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65541226"/>
                  </a:ext>
                </a:extLst>
              </a:tr>
              <a:tr h="361742">
                <a:tc>
                  <a:txBody>
                    <a:bodyPr/>
                    <a:lstStyle/>
                    <a:p>
                      <a:pPr>
                        <a:lnSpc>
                          <a:spcPct val="107000"/>
                        </a:lnSpc>
                      </a:pPr>
                      <a:r>
                        <a:rPr lang="tr-TR" sz="1400" dirty="0">
                          <a:effectLst/>
                          <a:latin typeface="+mn-lt"/>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400" dirty="0">
                          <a:effectLst/>
                          <a:latin typeface="+mn-lt"/>
                        </a:rPr>
                        <a:t> Geleneksel Türk Sanatları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332303"/>
                  </a:ext>
                </a:extLst>
              </a:tr>
              <a:tr h="361742">
                <a:tc>
                  <a:txBody>
                    <a:bodyPr/>
                    <a:lstStyle/>
                    <a:p>
                      <a:pPr>
                        <a:lnSpc>
                          <a:spcPct val="107000"/>
                        </a:lnSpc>
                      </a:pPr>
                      <a:r>
                        <a:rPr lang="tr-TR" sz="1400" dirty="0">
                          <a:effectLst/>
                          <a:latin typeface="+mn-lt"/>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400" dirty="0">
                          <a:effectLst/>
                          <a:latin typeface="+mn-lt"/>
                        </a:rPr>
                        <a:t> Fotoğraf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6407344"/>
                  </a:ext>
                </a:extLst>
              </a:tr>
              <a:tr h="361742">
                <a:tc>
                  <a:txBody>
                    <a:bodyPr/>
                    <a:lstStyle/>
                    <a:p>
                      <a:pPr>
                        <a:lnSpc>
                          <a:spcPct val="107000"/>
                        </a:lnSpc>
                      </a:pPr>
                      <a:r>
                        <a:rPr lang="tr-TR" sz="1400" dirty="0">
                          <a:effectLst/>
                          <a:latin typeface="+mn-lt"/>
                          <a:cs typeface="Times New Roman" panose="02020603050405020304" pitchFamily="18" charset="0"/>
                        </a:rPr>
                        <a:t> </a:t>
                      </a:r>
                      <a:r>
                        <a:rPr lang="tr-TR" sz="1400" dirty="0" smtClean="0">
                          <a:effectLst/>
                          <a:latin typeface="+mn-lt"/>
                          <a:cs typeface="Times New Roman" panose="02020603050405020304" pitchFamily="18" charset="0"/>
                        </a:rPr>
                        <a:t>RESİM</a:t>
                      </a:r>
                      <a:endParaRPr lang="tr-TR" sz="1400" dirty="0">
                        <a:effectLst/>
                        <a:latin typeface="+mn-lt"/>
                        <a:cs typeface="Times New Roman" panose="02020603050405020304" pitchFamily="18" charset="0"/>
                      </a:endParaRPr>
                    </a:p>
                  </a:txBody>
                  <a:tcPr marL="3810" marR="3810" marT="3810" marB="0" anchor="ctr">
                    <a:solidFill>
                      <a:schemeClr val="bg1">
                        <a:lumMod val="85000"/>
                      </a:schemeClr>
                    </a:solidFill>
                  </a:tcPr>
                </a:tc>
                <a:tc>
                  <a:txBody>
                    <a:bodyPr/>
                    <a:lstStyle/>
                    <a:p>
                      <a:pPr>
                        <a:lnSpc>
                          <a:spcPct val="107000"/>
                        </a:lnSpc>
                        <a:spcAft>
                          <a:spcPts val="0"/>
                        </a:spcAft>
                      </a:pPr>
                      <a:r>
                        <a:rPr lang="tr-TR" sz="1400" dirty="0">
                          <a:effectLst/>
                          <a:latin typeface="+mn-lt"/>
                        </a:rPr>
                        <a:t> Resim Anabilim Dalı/ Tezli Yüksek Lisans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pPr>
                      <a:r>
                        <a:rPr lang="tr-TR" sz="1400" dirty="0">
                          <a:effectLst/>
                          <a:latin typeface="+mn-lt"/>
                          <a:cs typeface="Times New Roman" panose="02020603050405020304" pitchFamily="18" charset="0"/>
                        </a:rPr>
                        <a:t> 12</a:t>
                      </a:r>
                    </a:p>
                  </a:txBody>
                  <a:tcPr marL="3810" marR="3810" marT="3810" marB="0" anchor="ctr">
                    <a:solidFill>
                      <a:schemeClr val="bg1">
                        <a:lumMod val="85000"/>
                      </a:schemeClr>
                    </a:solidFill>
                  </a:tcPr>
                </a:tc>
                <a:tc>
                  <a:txBody>
                    <a:bodyPr/>
                    <a:lstStyle/>
                    <a:p>
                      <a:pPr algn="ctr">
                        <a:lnSpc>
                          <a:spcPct val="107000"/>
                        </a:lnSpc>
                        <a:spcAft>
                          <a:spcPts val="0"/>
                        </a:spcAft>
                      </a:pPr>
                      <a:r>
                        <a:rPr lang="tr-TR" sz="1400" dirty="0">
                          <a:effectLst/>
                          <a:latin typeface="+mn-lt"/>
                        </a:rPr>
                        <a:t> 24</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1357648266"/>
                  </a:ext>
                </a:extLst>
              </a:tr>
              <a:tr h="361742">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solidFill>
                            <a:srgbClr val="FF0000"/>
                          </a:solidFill>
                          <a:effectLst/>
                          <a:latin typeface="+mn-lt"/>
                          <a:cs typeface="Times New Roman" panose="02020603050405020304" pitchFamily="18" charset="0"/>
                        </a:rPr>
                        <a:t> 102</a:t>
                      </a:r>
                    </a:p>
                  </a:txBody>
                  <a:tcPr marL="3810" marR="3810" marT="3810" marB="0" anchor="ctr"/>
                </a:tc>
                <a:tc>
                  <a:txBody>
                    <a:bodyPr/>
                    <a:lstStyle/>
                    <a:p>
                      <a:pPr algn="ctr">
                        <a:lnSpc>
                          <a:spcPct val="107000"/>
                        </a:lnSpc>
                        <a:spcAft>
                          <a:spcPts val="0"/>
                        </a:spcAft>
                      </a:pPr>
                      <a:r>
                        <a:rPr lang="tr-TR" sz="1400" b="1" dirty="0">
                          <a:solidFill>
                            <a:srgbClr val="FF0000"/>
                          </a:solidFill>
                          <a:effectLst/>
                          <a:latin typeface="+mn-lt"/>
                        </a:rPr>
                        <a:t> 148</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28</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845243020"/>
              </p:ext>
            </p:extLst>
          </p:nvPr>
        </p:nvGraphicFramePr>
        <p:xfrm>
          <a:off x="427384" y="2077284"/>
          <a:ext cx="11320668" cy="3842674"/>
        </p:xfrm>
        <a:graphic>
          <a:graphicData uri="http://schemas.openxmlformats.org/drawingml/2006/table">
            <a:tbl>
              <a:tblPr>
                <a:tableStyleId>{BDBED569-4797-4DF1-A0F4-6AAB3CD982D8}</a:tableStyleId>
              </a:tblPr>
              <a:tblGrid>
                <a:gridCol w="3110946">
                  <a:extLst>
                    <a:ext uri="{9D8B030D-6E8A-4147-A177-3AD203B41FA5}">
                      <a16:colId xmlns:a16="http://schemas.microsoft.com/office/drawing/2014/main" val="2117979618"/>
                    </a:ext>
                  </a:extLst>
                </a:gridCol>
                <a:gridCol w="3707296">
                  <a:extLst>
                    <a:ext uri="{9D8B030D-6E8A-4147-A177-3AD203B41FA5}">
                      <a16:colId xmlns:a16="http://schemas.microsoft.com/office/drawing/2014/main" val="4174588668"/>
                    </a:ext>
                  </a:extLst>
                </a:gridCol>
                <a:gridCol w="626165">
                  <a:extLst>
                    <a:ext uri="{9D8B030D-6E8A-4147-A177-3AD203B41FA5}">
                      <a16:colId xmlns:a16="http://schemas.microsoft.com/office/drawing/2014/main" val="2583248819"/>
                    </a:ext>
                  </a:extLst>
                </a:gridCol>
                <a:gridCol w="685800">
                  <a:extLst>
                    <a:ext uri="{9D8B030D-6E8A-4147-A177-3AD203B41FA5}">
                      <a16:colId xmlns:a16="http://schemas.microsoft.com/office/drawing/2014/main" val="2002374087"/>
                    </a:ext>
                  </a:extLst>
                </a:gridCol>
                <a:gridCol w="924339">
                  <a:extLst>
                    <a:ext uri="{9D8B030D-6E8A-4147-A177-3AD203B41FA5}">
                      <a16:colId xmlns:a16="http://schemas.microsoft.com/office/drawing/2014/main" val="2018321977"/>
                    </a:ext>
                  </a:extLst>
                </a:gridCol>
                <a:gridCol w="606287">
                  <a:extLst>
                    <a:ext uri="{9D8B030D-6E8A-4147-A177-3AD203B41FA5}">
                      <a16:colId xmlns:a16="http://schemas.microsoft.com/office/drawing/2014/main" val="3809454168"/>
                    </a:ext>
                  </a:extLst>
                </a:gridCol>
                <a:gridCol w="715618">
                  <a:extLst>
                    <a:ext uri="{9D8B030D-6E8A-4147-A177-3AD203B41FA5}">
                      <a16:colId xmlns:a16="http://schemas.microsoft.com/office/drawing/2014/main" val="572787810"/>
                    </a:ext>
                  </a:extLst>
                </a:gridCol>
                <a:gridCol w="944217">
                  <a:extLst>
                    <a:ext uri="{9D8B030D-6E8A-4147-A177-3AD203B41FA5}">
                      <a16:colId xmlns:a16="http://schemas.microsoft.com/office/drawing/2014/main" val="2553092673"/>
                    </a:ext>
                  </a:extLst>
                </a:gridCol>
              </a:tblGrid>
              <a:tr h="335969">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370190">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358990">
                <a:tc>
                  <a:txBody>
                    <a:bodyPr/>
                    <a:lstStyle/>
                    <a:p>
                      <a:pPr>
                        <a:lnSpc>
                          <a:spcPct val="107000"/>
                        </a:lnSpc>
                      </a:pPr>
                      <a:r>
                        <a:rPr lang="tr-TR" sz="1400" dirty="0">
                          <a:effectLst/>
                          <a:latin typeface="+mn-lt"/>
                          <a:cs typeface="Times New Roman" panose="02020603050405020304" pitchFamily="18" charset="0"/>
                        </a:rPr>
                        <a:t> Resim</a:t>
                      </a:r>
                    </a:p>
                  </a:txBody>
                  <a:tcPr marL="3810" marR="3810" marT="3810" marB="0" anchor="ctr"/>
                </a:tc>
                <a:tc>
                  <a:txBody>
                    <a:bodyPr/>
                    <a:lstStyle/>
                    <a:p>
                      <a:pPr>
                        <a:lnSpc>
                          <a:spcPct val="107000"/>
                        </a:lnSpc>
                        <a:spcAft>
                          <a:spcPts val="0"/>
                        </a:spcAft>
                      </a:pPr>
                      <a:r>
                        <a:rPr lang="tr-TR" sz="1400" dirty="0">
                          <a:effectLst/>
                          <a:latin typeface="+mn-lt"/>
                        </a:rPr>
                        <a:t> Resim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70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20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90</a:t>
                      </a:r>
                    </a:p>
                  </a:txBody>
                  <a:tcPr marL="3810" marR="3810" marT="3810" marB="0" anchor="ctr"/>
                </a:tc>
                <a:tc>
                  <a:txBody>
                    <a:bodyPr/>
                    <a:lstStyle/>
                    <a:p>
                      <a:pPr algn="ctr">
                        <a:lnSpc>
                          <a:spcPct val="107000"/>
                        </a:lnSpc>
                        <a:spcAft>
                          <a:spcPts val="0"/>
                        </a:spcAft>
                      </a:pPr>
                      <a:r>
                        <a:rPr lang="tr-TR" sz="1600" b="0" dirty="0">
                          <a:effectLst/>
                          <a:latin typeface="+mn-lt"/>
                        </a:rPr>
                        <a:t> 101</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23</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124</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63557036"/>
                  </a:ext>
                </a:extLst>
              </a:tr>
              <a:tr h="358990">
                <a:tc>
                  <a:txBody>
                    <a:bodyPr/>
                    <a:lstStyle/>
                    <a:p>
                      <a:pPr>
                        <a:lnSpc>
                          <a:spcPct val="107000"/>
                        </a:lnSpc>
                      </a:pPr>
                      <a:r>
                        <a:rPr lang="tr-TR" sz="1400" dirty="0">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400" dirty="0">
                          <a:effectLst/>
                          <a:latin typeface="+mn-lt"/>
                        </a:rPr>
                        <a:t> Grafik Tasarımı Pr.</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78291898"/>
                  </a:ext>
                </a:extLst>
              </a:tr>
              <a:tr h="358990">
                <a:tc>
                  <a:txBody>
                    <a:bodyPr/>
                    <a:lstStyle/>
                    <a:p>
                      <a:pPr>
                        <a:lnSpc>
                          <a:spcPct val="107000"/>
                        </a:lnSpc>
                      </a:pPr>
                      <a:r>
                        <a:rPr lang="tr-TR" sz="1400" dirty="0">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spcAft>
                          <a:spcPts val="0"/>
                        </a:spcAft>
                      </a:pPr>
                      <a:r>
                        <a:rPr lang="tr-TR" sz="1400" dirty="0">
                          <a:effectLst/>
                          <a:latin typeface="+mn-lt"/>
                        </a:rPr>
                        <a:t> Çizgi Film ve Animasyon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79520520"/>
                  </a:ext>
                </a:extLst>
              </a:tr>
              <a:tr h="358990">
                <a:tc>
                  <a:txBody>
                    <a:bodyPr/>
                    <a:lstStyle/>
                    <a:p>
                      <a:pPr>
                        <a:lnSpc>
                          <a:spcPct val="107000"/>
                        </a:lnSpc>
                      </a:pPr>
                      <a:r>
                        <a:rPr lang="tr-TR" sz="1400" dirty="0">
                          <a:effectLst/>
                          <a:latin typeface="+mn-lt"/>
                          <a:cs typeface="Times New Roman" panose="02020603050405020304" pitchFamily="18" charset="0"/>
                        </a:rPr>
                        <a:t> Seramik ve Cam (Pasif)</a:t>
                      </a:r>
                    </a:p>
                  </a:txBody>
                  <a:tcPr marL="3810" marR="3810" marT="3810" marB="0" anchor="ctr"/>
                </a:tc>
                <a:tc>
                  <a:txBody>
                    <a:bodyPr/>
                    <a:lstStyle/>
                    <a:p>
                      <a:pPr>
                        <a:lnSpc>
                          <a:spcPct val="107000"/>
                        </a:lnSpc>
                        <a:spcAft>
                          <a:spcPts val="0"/>
                        </a:spcAft>
                      </a:pPr>
                      <a:r>
                        <a:rPr lang="tr-TR" sz="1400" dirty="0">
                          <a:effectLst/>
                          <a:latin typeface="+mn-lt"/>
                        </a:rPr>
                        <a:t> Seramik ve Cam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67719453"/>
                  </a:ext>
                </a:extLst>
              </a:tr>
              <a:tr h="358990">
                <a:tc>
                  <a:txBody>
                    <a:bodyPr/>
                    <a:lstStyle/>
                    <a:p>
                      <a:pPr>
                        <a:lnSpc>
                          <a:spcPct val="107000"/>
                        </a:lnSpc>
                      </a:pPr>
                      <a:r>
                        <a:rPr lang="tr-TR" sz="1400" dirty="0">
                          <a:effectLst/>
                          <a:latin typeface="+mn-lt"/>
                          <a:cs typeface="Times New Roman" panose="02020603050405020304" pitchFamily="18" charset="0"/>
                        </a:rPr>
                        <a:t> Heykel (Pasif)</a:t>
                      </a:r>
                    </a:p>
                  </a:txBody>
                  <a:tcPr marL="3810" marR="3810" marT="3810" marB="0" anchor="ctr"/>
                </a:tc>
                <a:tc>
                  <a:txBody>
                    <a:bodyPr/>
                    <a:lstStyle/>
                    <a:p>
                      <a:pPr>
                        <a:lnSpc>
                          <a:spcPct val="107000"/>
                        </a:lnSpc>
                        <a:spcAft>
                          <a:spcPts val="0"/>
                        </a:spcAft>
                      </a:pPr>
                      <a:r>
                        <a:rPr lang="tr-TR" sz="1400" dirty="0">
                          <a:effectLst/>
                          <a:latin typeface="+mn-lt"/>
                        </a:rPr>
                        <a:t> Heykel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33600021"/>
                  </a:ext>
                </a:extLst>
              </a:tr>
              <a:tr h="358990">
                <a:tc>
                  <a:txBody>
                    <a:bodyPr/>
                    <a:lstStyle/>
                    <a:p>
                      <a:pPr>
                        <a:lnSpc>
                          <a:spcPct val="107000"/>
                        </a:lnSpc>
                      </a:pPr>
                      <a:r>
                        <a:rPr lang="tr-TR" sz="1400" dirty="0">
                          <a:effectLst/>
                          <a:latin typeface="+mn-lt"/>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400" dirty="0">
                          <a:effectLst/>
                          <a:latin typeface="+mn-lt"/>
                        </a:rPr>
                        <a:t> Geleneksel Türk Sanatları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87317"/>
                  </a:ext>
                </a:extLst>
              </a:tr>
              <a:tr h="358990">
                <a:tc>
                  <a:txBody>
                    <a:bodyPr/>
                    <a:lstStyle/>
                    <a:p>
                      <a:pPr>
                        <a:lnSpc>
                          <a:spcPct val="107000"/>
                        </a:lnSpc>
                      </a:pPr>
                      <a:r>
                        <a:rPr lang="tr-TR" sz="1400" dirty="0">
                          <a:effectLst/>
                          <a:latin typeface="+mn-lt"/>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400" dirty="0">
                          <a:effectLst/>
                          <a:latin typeface="+mn-lt"/>
                        </a:rPr>
                        <a:t> Fotoğraf Pr.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27006957"/>
                  </a:ext>
                </a:extLst>
              </a:tr>
              <a:tr h="179495">
                <a:tc>
                  <a:txBody>
                    <a:bodyPr/>
                    <a:lstStyle/>
                    <a:p>
                      <a:pPr algn="l">
                        <a:lnSpc>
                          <a:spcPct val="107000"/>
                        </a:lnSpc>
                        <a:spcAft>
                          <a:spcPts val="0"/>
                        </a:spcAft>
                      </a:pPr>
                      <a:r>
                        <a:rPr lang="tr-TR" sz="1400" b="0" dirty="0" smtClean="0">
                          <a:effectLst/>
                          <a:latin typeface="+mn-lt"/>
                        </a:rPr>
                        <a:t>RESİM   </a:t>
                      </a:r>
                      <a:endParaRPr lang="tr-TR" sz="1400" b="0" dirty="0">
                        <a:effectLst/>
                        <a:latin typeface="+mn-lt"/>
                        <a:ea typeface="Calibri" panose="020F0502020204030204" pitchFamily="34" charset="0"/>
                        <a:cs typeface="Times New Roman" panose="02020603050405020304" pitchFamily="18" charset="0"/>
                      </a:endParaRPr>
                    </a:p>
                  </a:txBody>
                  <a:tcPr marL="3810" marR="3810" marT="3810" marB="0" anchor="ctr">
                    <a:solidFill>
                      <a:schemeClr val="bg1">
                        <a:lumMod val="85000"/>
                      </a:schemeClr>
                    </a:solidFill>
                  </a:tcPr>
                </a:tc>
                <a:tc>
                  <a:txBody>
                    <a:bodyPr/>
                    <a:lstStyle/>
                    <a:p>
                      <a:pPr>
                        <a:lnSpc>
                          <a:spcPct val="107000"/>
                        </a:lnSpc>
                        <a:spcAft>
                          <a:spcPts val="0"/>
                        </a:spcAft>
                      </a:pPr>
                      <a:r>
                        <a:rPr kumimoji="0" lang="tr-TR" sz="1400" b="0" i="0" u="none" strike="noStrike" kern="1200" cap="none" spc="0" normalizeH="0" baseline="0" noProof="0" dirty="0">
                          <a:ln>
                            <a:noFill/>
                          </a:ln>
                          <a:solidFill>
                            <a:prstClr val="black"/>
                          </a:solidFill>
                          <a:effectLst/>
                          <a:uLnTx/>
                          <a:uFillTx/>
                          <a:latin typeface="+mn-lt"/>
                          <a:ea typeface="+mn-ea"/>
                          <a:cs typeface="+mn-cs"/>
                        </a:rPr>
                        <a:t> Resim Anabilim Dalı/ Tezli Yüksek Lisans Pr.</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a:lnSpc>
                          <a:spcPct val="107000"/>
                        </a:lnSpc>
                        <a:spcAft>
                          <a:spcPts val="0"/>
                        </a:spcAft>
                      </a:pPr>
                      <a:r>
                        <a:rPr lang="tr-TR" sz="1600" b="0" dirty="0">
                          <a:effectLst/>
                          <a:latin typeface="+mn-lt"/>
                        </a:rPr>
                        <a:t>10 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2</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pPr>
                      <a:r>
                        <a:rPr lang="tr-TR" sz="1600" b="0" dirty="0">
                          <a:effectLst/>
                          <a:latin typeface="+mn-lt"/>
                          <a:cs typeface="Times New Roman" panose="02020603050405020304" pitchFamily="18" charset="0"/>
                        </a:rPr>
                        <a:t>12</a:t>
                      </a:r>
                    </a:p>
                  </a:txBody>
                  <a:tcPr marL="3810" marR="3810" marT="381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16</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8</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24</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2564167752"/>
                  </a:ext>
                </a:extLst>
              </a:tr>
              <a:tr h="353138">
                <a:tc>
                  <a:txBody>
                    <a:bodyPr/>
                    <a:lstStyle/>
                    <a:p>
                      <a:pPr algn="r">
                        <a:lnSpc>
                          <a:spcPct val="107000"/>
                        </a:lnSpc>
                        <a:spcAft>
                          <a:spcPts val="0"/>
                        </a:spcAft>
                      </a:pPr>
                      <a:r>
                        <a:rPr lang="tr-TR" sz="1800" b="1" dirty="0">
                          <a:solidFill>
                            <a:srgbClr val="FF0000"/>
                          </a:solidFill>
                          <a:effectLst/>
                          <a:latin typeface="+mn-lt"/>
                        </a:rPr>
                        <a:t>TOPLAM</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r>
                        <a:rPr lang="tr-TR" dirty="0"/>
                        <a:t>80</a:t>
                      </a:r>
                    </a:p>
                  </a:txBody>
                  <a:tcPr marL="0" marR="0" marT="0" marB="0" anchor="ctr"/>
                </a:tc>
                <a:tc>
                  <a:txBody>
                    <a:bodyPr/>
                    <a:lstStyle/>
                    <a:p>
                      <a:pPr algn="ctr"/>
                      <a:r>
                        <a:rPr lang="tr-TR" dirty="0"/>
                        <a:t>22</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dirty="0">
                          <a:solidFill>
                            <a:srgbClr val="FF0000"/>
                          </a:solidFill>
                          <a:effectLst/>
                          <a:latin typeface="+mn-lt"/>
                          <a:cs typeface="Times New Roman" panose="02020603050405020304" pitchFamily="18" charset="0"/>
                        </a:rPr>
                        <a:t>102</a:t>
                      </a:r>
                    </a:p>
                  </a:txBody>
                  <a:tcPr marL="3810" marR="3810" marT="3810" marB="0" anchor="ctr"/>
                </a:tc>
                <a:tc>
                  <a:txBody>
                    <a:bodyPr/>
                    <a:lstStyle/>
                    <a:p>
                      <a:pPr algn="ctr"/>
                      <a:r>
                        <a:rPr lang="tr-TR" dirty="0"/>
                        <a:t>117</a:t>
                      </a:r>
                    </a:p>
                  </a:txBody>
                  <a:tcPr marL="0" marR="0" marT="0" marB="0" anchor="ctr"/>
                </a:tc>
                <a:tc>
                  <a:txBody>
                    <a:bodyPr/>
                    <a:lstStyle/>
                    <a:p>
                      <a:pPr algn="ctr"/>
                      <a:r>
                        <a:rPr lang="tr-TR" dirty="0"/>
                        <a:t>31</a:t>
                      </a:r>
                    </a:p>
                  </a:txBody>
                  <a:tcPr marL="0" marR="0" marT="0" marB="0" anchor="ctr"/>
                </a:tc>
                <a:tc>
                  <a:txBody>
                    <a:bodyPr/>
                    <a:lstStyle/>
                    <a:p>
                      <a:pPr algn="ctr"/>
                      <a:r>
                        <a:rPr lang="tr-TR" b="1" dirty="0">
                          <a:solidFill>
                            <a:srgbClr val="FF0000"/>
                          </a:solidFill>
                        </a:rPr>
                        <a:t>148</a:t>
                      </a:r>
                    </a:p>
                  </a:txBody>
                  <a:tcPr marL="9525" marR="9525" marT="9525" marB="0" anchor="ctr"/>
                </a:tc>
                <a:extLst>
                  <a:ext uri="{0D108BD9-81ED-4DB2-BD59-A6C34878D82A}">
                    <a16:rowId xmlns:a16="http://schemas.microsoft.com/office/drawing/2014/main" val="1074629621"/>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29</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553809954"/>
              </p:ext>
            </p:extLst>
          </p:nvPr>
        </p:nvGraphicFramePr>
        <p:xfrm>
          <a:off x="674257" y="2028498"/>
          <a:ext cx="11139373" cy="3815254"/>
        </p:xfrm>
        <a:graphic>
          <a:graphicData uri="http://schemas.openxmlformats.org/drawingml/2006/table">
            <a:tbl>
              <a:tblPr>
                <a:tableStyleId>{BDBED569-4797-4DF1-A0F4-6AAB3CD982D8}</a:tableStyleId>
              </a:tblPr>
              <a:tblGrid>
                <a:gridCol w="2257117">
                  <a:extLst>
                    <a:ext uri="{9D8B030D-6E8A-4147-A177-3AD203B41FA5}">
                      <a16:colId xmlns:a16="http://schemas.microsoft.com/office/drawing/2014/main" val="3392937147"/>
                    </a:ext>
                  </a:extLst>
                </a:gridCol>
                <a:gridCol w="2176421">
                  <a:extLst>
                    <a:ext uri="{9D8B030D-6E8A-4147-A177-3AD203B41FA5}">
                      <a16:colId xmlns:a16="http://schemas.microsoft.com/office/drawing/2014/main" val="1268676462"/>
                    </a:ext>
                  </a:extLst>
                </a:gridCol>
                <a:gridCol w="1608571">
                  <a:extLst>
                    <a:ext uri="{9D8B030D-6E8A-4147-A177-3AD203B41FA5}">
                      <a16:colId xmlns:a16="http://schemas.microsoft.com/office/drawing/2014/main" val="611782414"/>
                    </a:ext>
                  </a:extLst>
                </a:gridCol>
                <a:gridCol w="1854963">
                  <a:extLst>
                    <a:ext uri="{9D8B030D-6E8A-4147-A177-3AD203B41FA5}">
                      <a16:colId xmlns:a16="http://schemas.microsoft.com/office/drawing/2014/main" val="4177927253"/>
                    </a:ext>
                  </a:extLst>
                </a:gridCol>
                <a:gridCol w="1462974">
                  <a:extLst>
                    <a:ext uri="{9D8B030D-6E8A-4147-A177-3AD203B41FA5}">
                      <a16:colId xmlns:a16="http://schemas.microsoft.com/office/drawing/2014/main" val="2528845296"/>
                    </a:ext>
                  </a:extLst>
                </a:gridCol>
                <a:gridCol w="1779327">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nSpc>
                          <a:spcPct val="107000"/>
                        </a:lnSpc>
                      </a:pPr>
                      <a:r>
                        <a:rPr lang="tr-TR" sz="1100" dirty="0">
                          <a:effectLst/>
                          <a:latin typeface="+mn-lt"/>
                          <a:cs typeface="Times New Roman" panose="02020603050405020304" pitchFamily="18" charset="0"/>
                        </a:rPr>
                        <a:t> Resim</a:t>
                      </a:r>
                    </a:p>
                  </a:txBody>
                  <a:tcPr marL="3810" marR="3810" marT="3810" marB="0" anchor="ctr"/>
                </a:tc>
                <a:tc>
                  <a:txBody>
                    <a:bodyPr/>
                    <a:lstStyle/>
                    <a:p>
                      <a:pPr>
                        <a:lnSpc>
                          <a:spcPct val="107000"/>
                        </a:lnSpc>
                        <a:spcAft>
                          <a:spcPts val="0"/>
                        </a:spcAft>
                      </a:pPr>
                      <a:r>
                        <a:rPr lang="tr-TR" sz="1100" dirty="0">
                          <a:effectLst/>
                          <a:latin typeface="+mn-lt"/>
                        </a:rPr>
                        <a:t> Resim Pr.</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 </a:t>
                      </a:r>
                      <a:r>
                        <a:rPr lang="tr-TR" sz="1600" b="1" dirty="0" smtClean="0">
                          <a:effectLst/>
                          <a:latin typeface="+mn-lt"/>
                        </a:rPr>
                        <a:t>10</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 </a:t>
                      </a:r>
                      <a:r>
                        <a:rPr lang="tr-TR" sz="1600" b="1" dirty="0" smtClean="0">
                          <a:effectLst/>
                          <a:latin typeface="+mn-lt"/>
                        </a:rPr>
                        <a:t>10</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 13</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 11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nSpc>
                          <a:spcPct val="107000"/>
                        </a:lnSpc>
                      </a:pPr>
                      <a:r>
                        <a:rPr lang="tr-TR" sz="1100" dirty="0">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100" dirty="0">
                          <a:effectLst/>
                          <a:latin typeface="+mn-lt"/>
                        </a:rPr>
                        <a:t> Grafik Tasarımı Pr.</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r>
                        <a:rPr lang="tr-TR" sz="1100" dirty="0">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spcAft>
                          <a:spcPts val="0"/>
                        </a:spcAft>
                      </a:pPr>
                      <a:r>
                        <a:rPr lang="tr-TR" sz="1100" dirty="0">
                          <a:effectLst/>
                          <a:latin typeface="+mn-lt"/>
                        </a:rPr>
                        <a:t> Çizgi Film ve Animasyon Pr. </a:t>
                      </a:r>
                      <a:r>
                        <a:rPr lang="tr-TR" sz="1100" dirty="0">
                          <a:effectLst/>
                          <a:latin typeface="+mn-lt"/>
                          <a:cs typeface="Times New Roman" panose="02020603050405020304" pitchFamily="18" charset="0"/>
                        </a:rPr>
                        <a:t>(Pasif)</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r>
                        <a:rPr lang="tr-TR" sz="1100" dirty="0">
                          <a:effectLst/>
                          <a:latin typeface="+mn-lt"/>
                          <a:cs typeface="Times New Roman" panose="02020603050405020304" pitchFamily="18" charset="0"/>
                        </a:rPr>
                        <a:t> Seramik ve Cam (Pasif)</a:t>
                      </a:r>
                    </a:p>
                  </a:txBody>
                  <a:tcPr marL="3810" marR="3810" marT="3810" marB="0" anchor="ctr"/>
                </a:tc>
                <a:tc>
                  <a:txBody>
                    <a:bodyPr/>
                    <a:lstStyle/>
                    <a:p>
                      <a:pPr>
                        <a:lnSpc>
                          <a:spcPct val="107000"/>
                        </a:lnSpc>
                        <a:spcAft>
                          <a:spcPts val="0"/>
                        </a:spcAft>
                      </a:pPr>
                      <a:r>
                        <a:rPr lang="tr-TR" sz="1100" dirty="0">
                          <a:effectLst/>
                          <a:latin typeface="+mn-lt"/>
                        </a:rPr>
                        <a:t> Seramik ve Cam Pr. </a:t>
                      </a:r>
                      <a:r>
                        <a:rPr lang="tr-TR" sz="1100" dirty="0">
                          <a:effectLst/>
                          <a:latin typeface="+mn-lt"/>
                          <a:cs typeface="Times New Roman" panose="02020603050405020304" pitchFamily="18" charset="0"/>
                        </a:rPr>
                        <a:t>(Pasif)</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r>
                        <a:rPr lang="tr-TR" sz="1100" dirty="0">
                          <a:effectLst/>
                          <a:latin typeface="+mn-lt"/>
                          <a:cs typeface="Times New Roman" panose="02020603050405020304" pitchFamily="18" charset="0"/>
                        </a:rPr>
                        <a:t> Heykel (Pasif)</a:t>
                      </a:r>
                    </a:p>
                  </a:txBody>
                  <a:tcPr marL="3810" marR="3810" marT="3810" marB="0" anchor="ctr"/>
                </a:tc>
                <a:tc>
                  <a:txBody>
                    <a:bodyPr/>
                    <a:lstStyle/>
                    <a:p>
                      <a:pPr>
                        <a:lnSpc>
                          <a:spcPct val="107000"/>
                        </a:lnSpc>
                        <a:spcAft>
                          <a:spcPts val="0"/>
                        </a:spcAft>
                      </a:pPr>
                      <a:r>
                        <a:rPr lang="tr-TR" sz="1100" dirty="0">
                          <a:effectLst/>
                          <a:latin typeface="+mn-lt"/>
                        </a:rPr>
                        <a:t> Heykel Pr. </a:t>
                      </a:r>
                      <a:r>
                        <a:rPr lang="tr-TR" sz="1100" dirty="0">
                          <a:effectLst/>
                          <a:latin typeface="+mn-lt"/>
                          <a:cs typeface="Times New Roman" panose="02020603050405020304" pitchFamily="18" charset="0"/>
                        </a:rPr>
                        <a:t>(Pasif)</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r>
                        <a:rPr lang="tr-TR" sz="1100" dirty="0">
                          <a:effectLst/>
                          <a:latin typeface="+mn-lt"/>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100" dirty="0">
                          <a:effectLst/>
                          <a:latin typeface="+mn-lt"/>
                        </a:rPr>
                        <a:t> Geleneksel Türk Sanatları Pr. </a:t>
                      </a:r>
                      <a:r>
                        <a:rPr lang="tr-TR" sz="1100" dirty="0">
                          <a:effectLst/>
                          <a:latin typeface="+mn-lt"/>
                          <a:cs typeface="Times New Roman" panose="02020603050405020304" pitchFamily="18" charset="0"/>
                        </a:rPr>
                        <a:t>(Pasif)</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r>
                        <a:rPr lang="tr-TR" sz="1100" dirty="0">
                          <a:effectLst/>
                          <a:latin typeface="+mn-lt"/>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100" dirty="0">
                          <a:effectLst/>
                          <a:latin typeface="+mn-lt"/>
                        </a:rPr>
                        <a:t> Fotoğraf Pr. </a:t>
                      </a:r>
                      <a:r>
                        <a:rPr lang="tr-TR" sz="1100" dirty="0">
                          <a:effectLst/>
                          <a:latin typeface="+mn-lt"/>
                          <a:cs typeface="Times New Roman" panose="02020603050405020304" pitchFamily="18" charset="0"/>
                        </a:rPr>
                        <a:t>(Pasif)</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400" b="1" dirty="0">
                          <a:solidFill>
                            <a:srgbClr val="FF0000"/>
                          </a:solidFill>
                          <a:effectLst/>
                        </a:rPr>
                        <a:t> BİRİM ORTALAMASI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effectLst/>
                          <a:latin typeface="+mn-lt"/>
                        </a:rPr>
                        <a:t> 14</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smtClean="0">
                          <a:effectLst/>
                          <a:latin typeface="+mn-lt"/>
                        </a:rPr>
                        <a:t>14</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latin typeface="+mn-lt"/>
                        </a:rPr>
                        <a:t> 13</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effectLst/>
                          <a:latin typeface="+mn-lt"/>
                        </a:rPr>
                        <a:t> </a:t>
                      </a:r>
                      <a:r>
                        <a:rPr lang="tr-TR" sz="1400" b="1" dirty="0" smtClean="0">
                          <a:effectLst/>
                          <a:latin typeface="+mn-lt"/>
                        </a:rPr>
                        <a:t>13</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(Engelli)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30</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02286880"/>
              </p:ext>
            </p:extLst>
          </p:nvPr>
        </p:nvGraphicFramePr>
        <p:xfrm>
          <a:off x="318054" y="2027583"/>
          <a:ext cx="11509510" cy="3737113"/>
        </p:xfrm>
        <a:graphic>
          <a:graphicData uri="http://schemas.openxmlformats.org/drawingml/2006/table">
            <a:tbl>
              <a:tblPr>
                <a:tableStyleId>{BDBED569-4797-4DF1-A0F4-6AAB3CD982D8}</a:tableStyleId>
              </a:tblPr>
              <a:tblGrid>
                <a:gridCol w="2046455">
                  <a:extLst>
                    <a:ext uri="{9D8B030D-6E8A-4147-A177-3AD203B41FA5}">
                      <a16:colId xmlns:a16="http://schemas.microsoft.com/office/drawing/2014/main" val="3062461048"/>
                    </a:ext>
                  </a:extLst>
                </a:gridCol>
                <a:gridCol w="2609459">
                  <a:extLst>
                    <a:ext uri="{9D8B030D-6E8A-4147-A177-3AD203B41FA5}">
                      <a16:colId xmlns:a16="http://schemas.microsoft.com/office/drawing/2014/main" val="2599825393"/>
                    </a:ext>
                  </a:extLst>
                </a:gridCol>
                <a:gridCol w="814503">
                  <a:extLst>
                    <a:ext uri="{9D8B030D-6E8A-4147-A177-3AD203B41FA5}">
                      <a16:colId xmlns:a16="http://schemas.microsoft.com/office/drawing/2014/main" val="2575000749"/>
                    </a:ext>
                  </a:extLst>
                </a:gridCol>
                <a:gridCol w="814503">
                  <a:extLst>
                    <a:ext uri="{9D8B030D-6E8A-4147-A177-3AD203B41FA5}">
                      <a16:colId xmlns:a16="http://schemas.microsoft.com/office/drawing/2014/main" val="1397288745"/>
                    </a:ext>
                  </a:extLst>
                </a:gridCol>
                <a:gridCol w="584261">
                  <a:extLst>
                    <a:ext uri="{9D8B030D-6E8A-4147-A177-3AD203B41FA5}">
                      <a16:colId xmlns:a16="http://schemas.microsoft.com/office/drawing/2014/main" val="4215508311"/>
                    </a:ext>
                  </a:extLst>
                </a:gridCol>
                <a:gridCol w="612825">
                  <a:extLst>
                    <a:ext uri="{9D8B030D-6E8A-4147-A177-3AD203B41FA5}">
                      <a16:colId xmlns:a16="http://schemas.microsoft.com/office/drawing/2014/main" val="2222175126"/>
                    </a:ext>
                  </a:extLst>
                </a:gridCol>
                <a:gridCol w="721887">
                  <a:extLst>
                    <a:ext uri="{9D8B030D-6E8A-4147-A177-3AD203B41FA5}">
                      <a16:colId xmlns:a16="http://schemas.microsoft.com/office/drawing/2014/main" val="980281889"/>
                    </a:ext>
                  </a:extLst>
                </a:gridCol>
                <a:gridCol w="721887">
                  <a:extLst>
                    <a:ext uri="{9D8B030D-6E8A-4147-A177-3AD203B41FA5}">
                      <a16:colId xmlns:a16="http://schemas.microsoft.com/office/drawing/2014/main" val="2423004025"/>
                    </a:ext>
                  </a:extLst>
                </a:gridCol>
                <a:gridCol w="611093">
                  <a:extLst>
                    <a:ext uri="{9D8B030D-6E8A-4147-A177-3AD203B41FA5}">
                      <a16:colId xmlns:a16="http://schemas.microsoft.com/office/drawing/2014/main" val="3342530665"/>
                    </a:ext>
                  </a:extLst>
                </a:gridCol>
                <a:gridCol w="678608">
                  <a:extLst>
                    <a:ext uri="{9D8B030D-6E8A-4147-A177-3AD203B41FA5}">
                      <a16:colId xmlns:a16="http://schemas.microsoft.com/office/drawing/2014/main" val="2150964944"/>
                    </a:ext>
                  </a:extLst>
                </a:gridCol>
                <a:gridCol w="678608">
                  <a:extLst>
                    <a:ext uri="{9D8B030D-6E8A-4147-A177-3AD203B41FA5}">
                      <a16:colId xmlns:a16="http://schemas.microsoft.com/office/drawing/2014/main" val="2465318105"/>
                    </a:ext>
                  </a:extLst>
                </a:gridCol>
                <a:gridCol w="615421">
                  <a:extLst>
                    <a:ext uri="{9D8B030D-6E8A-4147-A177-3AD203B41FA5}">
                      <a16:colId xmlns:a16="http://schemas.microsoft.com/office/drawing/2014/main" val="3940777175"/>
                    </a:ext>
                  </a:extLst>
                </a:gridCol>
              </a:tblGrid>
              <a:tr h="320781">
                <a:tc rowSpan="2">
                  <a:txBody>
                    <a:bodyPr/>
                    <a:lstStyle/>
                    <a:p>
                      <a:pPr algn="ctr">
                        <a:lnSpc>
                          <a:spcPct val="107000"/>
                        </a:lnSpc>
                        <a:spcAft>
                          <a:spcPts val="0"/>
                        </a:spcAft>
                      </a:pPr>
                      <a:r>
                        <a:rPr lang="tr-TR" sz="1400" b="1" dirty="0">
                          <a:solidFill>
                            <a:srgbClr val="FF0000"/>
                          </a:solidFill>
                          <a:effectLst/>
                        </a:rPr>
                        <a:t>Bölüm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400" b="1" dirty="0">
                          <a:solidFill>
                            <a:srgbClr val="FF0000"/>
                          </a:solidFill>
                          <a:effectLst/>
                        </a:rPr>
                        <a:t>Ana Bilim - Sanat Dalı/ 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1549033"/>
                  </a:ext>
                </a:extLst>
              </a:tr>
              <a:tr h="67423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26099632"/>
                  </a:ext>
                </a:extLst>
              </a:tr>
              <a:tr h="342762">
                <a:tc>
                  <a:txBody>
                    <a:bodyPr/>
                    <a:lstStyle/>
                    <a:p>
                      <a:pPr>
                        <a:lnSpc>
                          <a:spcPct val="107000"/>
                        </a:lnSpc>
                      </a:pPr>
                      <a:r>
                        <a:rPr lang="tr-TR" sz="1200" dirty="0">
                          <a:effectLst/>
                          <a:latin typeface="+mn-lt"/>
                          <a:cs typeface="Times New Roman" panose="02020603050405020304" pitchFamily="18" charset="0"/>
                        </a:rPr>
                        <a:t> Resim</a:t>
                      </a:r>
                    </a:p>
                  </a:txBody>
                  <a:tcPr marL="3810" marR="3810" marT="3810" marB="0" anchor="ctr">
                    <a:solidFill>
                      <a:schemeClr val="bg1">
                        <a:lumMod val="85000"/>
                      </a:schemeClr>
                    </a:solidFill>
                  </a:tcPr>
                </a:tc>
                <a:tc>
                  <a:txBody>
                    <a:bodyPr/>
                    <a:lstStyle/>
                    <a:p>
                      <a:pPr>
                        <a:lnSpc>
                          <a:spcPct val="107000"/>
                        </a:lnSpc>
                        <a:spcAft>
                          <a:spcPts val="0"/>
                        </a:spcAft>
                      </a:pPr>
                      <a:r>
                        <a:rPr lang="tr-TR" sz="1200" dirty="0">
                          <a:effectLst/>
                          <a:latin typeface="+mn-lt"/>
                        </a:rPr>
                        <a:t> Resim Pr.</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200" dirty="0">
                          <a:effectLst/>
                          <a:latin typeface="+mn-lt"/>
                        </a:rPr>
                        <a:t> 3</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pPr>
                      <a:r>
                        <a:rPr lang="tr-TR" sz="1200" dirty="0">
                          <a:effectLst/>
                          <a:latin typeface="+mn-lt"/>
                          <a:cs typeface="Times New Roman" panose="02020603050405020304" pitchFamily="18" charset="0"/>
                        </a:rPr>
                        <a:t>0</a:t>
                      </a:r>
                    </a:p>
                  </a:txBody>
                  <a:tcPr marL="3810" marR="3810" marT="3810" marB="0" anchor="ctr">
                    <a:solidFill>
                      <a:schemeClr val="bg1">
                        <a:lumMod val="85000"/>
                      </a:schemeClr>
                    </a:solidFill>
                  </a:tcP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200" dirty="0">
                          <a:solidFill>
                            <a:srgbClr val="3333FF"/>
                          </a:solidFill>
                          <a:effectLst/>
                          <a:latin typeface="+mn-lt"/>
                        </a:rPr>
                        <a:t> 3</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200" dirty="0">
                          <a:effectLst/>
                          <a:latin typeface="+mn-lt"/>
                        </a:rPr>
                        <a:t> 4</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200" dirty="0">
                          <a:solidFill>
                            <a:srgbClr val="3333FF"/>
                          </a:solidFill>
                          <a:effectLst/>
                          <a:latin typeface="+mn-lt"/>
                        </a:rPr>
                        <a:t> 4</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450274730"/>
                  </a:ext>
                </a:extLst>
              </a:tr>
              <a:tr h="342762">
                <a:tc>
                  <a:txBody>
                    <a:bodyPr/>
                    <a:lstStyle/>
                    <a:p>
                      <a:pPr>
                        <a:lnSpc>
                          <a:spcPct val="107000"/>
                        </a:lnSpc>
                      </a:pPr>
                      <a:r>
                        <a:rPr lang="tr-TR" sz="1200" dirty="0">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200" dirty="0">
                          <a:effectLst/>
                          <a:latin typeface="+mn-lt"/>
                        </a:rPr>
                        <a:t> Grafik Tasarımı Pr.</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7166549"/>
                  </a:ext>
                </a:extLst>
              </a:tr>
              <a:tr h="342762">
                <a:tc>
                  <a:txBody>
                    <a:bodyPr/>
                    <a:lstStyle/>
                    <a:p>
                      <a:pPr>
                        <a:lnSpc>
                          <a:spcPct val="107000"/>
                        </a:lnSpc>
                      </a:pPr>
                      <a:r>
                        <a:rPr lang="tr-TR" sz="1200" dirty="0">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spcAft>
                          <a:spcPts val="0"/>
                        </a:spcAft>
                      </a:pPr>
                      <a:r>
                        <a:rPr lang="tr-TR" sz="1200" dirty="0">
                          <a:effectLst/>
                          <a:latin typeface="+mn-lt"/>
                        </a:rPr>
                        <a:t> Çizgi Film ve Animasyon Pr. </a:t>
                      </a:r>
                      <a:r>
                        <a:rPr lang="tr-TR" sz="1200" dirty="0">
                          <a:effectLst/>
                          <a:latin typeface="+mn-lt"/>
                          <a:cs typeface="Times New Roman" panose="02020603050405020304" pitchFamily="18" charset="0"/>
                        </a:rPr>
                        <a:t>(Pasif)</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3132141"/>
                  </a:ext>
                </a:extLst>
              </a:tr>
              <a:tr h="342762">
                <a:tc>
                  <a:txBody>
                    <a:bodyPr/>
                    <a:lstStyle/>
                    <a:p>
                      <a:pPr>
                        <a:lnSpc>
                          <a:spcPct val="107000"/>
                        </a:lnSpc>
                      </a:pPr>
                      <a:r>
                        <a:rPr lang="tr-TR" sz="1200" dirty="0">
                          <a:effectLst/>
                          <a:latin typeface="+mn-lt"/>
                          <a:cs typeface="Times New Roman" panose="02020603050405020304" pitchFamily="18" charset="0"/>
                        </a:rPr>
                        <a:t> Seramik ve Cam (Pasif)</a:t>
                      </a:r>
                    </a:p>
                  </a:txBody>
                  <a:tcPr marL="3810" marR="3810" marT="3810" marB="0" anchor="ctr"/>
                </a:tc>
                <a:tc>
                  <a:txBody>
                    <a:bodyPr/>
                    <a:lstStyle/>
                    <a:p>
                      <a:pPr>
                        <a:lnSpc>
                          <a:spcPct val="107000"/>
                        </a:lnSpc>
                        <a:spcAft>
                          <a:spcPts val="0"/>
                        </a:spcAft>
                      </a:pPr>
                      <a:r>
                        <a:rPr lang="tr-TR" sz="1200" dirty="0">
                          <a:effectLst/>
                          <a:latin typeface="+mn-lt"/>
                        </a:rPr>
                        <a:t> Seramik ve Cam Pr. </a:t>
                      </a:r>
                      <a:r>
                        <a:rPr lang="tr-TR" sz="1200" dirty="0">
                          <a:effectLst/>
                          <a:latin typeface="+mn-lt"/>
                          <a:cs typeface="Times New Roman" panose="02020603050405020304" pitchFamily="18" charset="0"/>
                        </a:rPr>
                        <a:t>(Pasif)</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4415167"/>
                  </a:ext>
                </a:extLst>
              </a:tr>
              <a:tr h="342762">
                <a:tc>
                  <a:txBody>
                    <a:bodyPr/>
                    <a:lstStyle/>
                    <a:p>
                      <a:pPr>
                        <a:lnSpc>
                          <a:spcPct val="107000"/>
                        </a:lnSpc>
                      </a:pPr>
                      <a:r>
                        <a:rPr lang="tr-TR" sz="1200" dirty="0">
                          <a:effectLst/>
                          <a:latin typeface="+mn-lt"/>
                          <a:cs typeface="Times New Roman" panose="02020603050405020304" pitchFamily="18" charset="0"/>
                        </a:rPr>
                        <a:t> Heykel (Pasif)</a:t>
                      </a:r>
                    </a:p>
                  </a:txBody>
                  <a:tcPr marL="3810" marR="3810" marT="3810" marB="0" anchor="ctr"/>
                </a:tc>
                <a:tc>
                  <a:txBody>
                    <a:bodyPr/>
                    <a:lstStyle/>
                    <a:p>
                      <a:pPr>
                        <a:lnSpc>
                          <a:spcPct val="107000"/>
                        </a:lnSpc>
                        <a:spcAft>
                          <a:spcPts val="0"/>
                        </a:spcAft>
                      </a:pPr>
                      <a:r>
                        <a:rPr lang="tr-TR" sz="1200" dirty="0">
                          <a:effectLst/>
                          <a:latin typeface="+mn-lt"/>
                        </a:rPr>
                        <a:t> Heykel Pr. </a:t>
                      </a:r>
                      <a:r>
                        <a:rPr lang="tr-TR" sz="1200" dirty="0">
                          <a:effectLst/>
                          <a:latin typeface="+mn-lt"/>
                          <a:cs typeface="Times New Roman" panose="02020603050405020304" pitchFamily="18" charset="0"/>
                        </a:rPr>
                        <a:t>(Pasif)</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6647798"/>
                  </a:ext>
                </a:extLst>
              </a:tr>
              <a:tr h="342762">
                <a:tc>
                  <a:txBody>
                    <a:bodyPr/>
                    <a:lstStyle/>
                    <a:p>
                      <a:pPr>
                        <a:lnSpc>
                          <a:spcPct val="107000"/>
                        </a:lnSpc>
                      </a:pPr>
                      <a:r>
                        <a:rPr lang="tr-TR" sz="1200" dirty="0">
                          <a:effectLst/>
                          <a:latin typeface="+mn-lt"/>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200" dirty="0">
                          <a:effectLst/>
                          <a:latin typeface="+mn-lt"/>
                        </a:rPr>
                        <a:t> Geleneksel Türk Sanatları Pr. </a:t>
                      </a:r>
                      <a:r>
                        <a:rPr lang="tr-TR" sz="1200" dirty="0">
                          <a:effectLst/>
                          <a:latin typeface="+mn-lt"/>
                          <a:cs typeface="Times New Roman" panose="02020603050405020304" pitchFamily="18" charset="0"/>
                        </a:rPr>
                        <a:t>(Pasif)</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7488355"/>
                  </a:ext>
                </a:extLst>
              </a:tr>
              <a:tr h="342762">
                <a:tc>
                  <a:txBody>
                    <a:bodyPr/>
                    <a:lstStyle/>
                    <a:p>
                      <a:pPr>
                        <a:lnSpc>
                          <a:spcPct val="107000"/>
                        </a:lnSpc>
                      </a:pPr>
                      <a:r>
                        <a:rPr lang="tr-TR" sz="1200" dirty="0">
                          <a:effectLst/>
                          <a:latin typeface="+mn-lt"/>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200" dirty="0">
                          <a:effectLst/>
                          <a:latin typeface="+mn-lt"/>
                        </a:rPr>
                        <a:t> Fotoğraf Pr. </a:t>
                      </a:r>
                      <a:r>
                        <a:rPr lang="tr-TR" sz="1200" dirty="0">
                          <a:effectLst/>
                          <a:latin typeface="+mn-lt"/>
                          <a:cs typeface="Times New Roman" panose="02020603050405020304" pitchFamily="18" charset="0"/>
                        </a:rPr>
                        <a:t>(Pasif)</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dirty="0">
                          <a:effectLst/>
                          <a:latin typeface="+mn-lt"/>
                        </a:rPr>
                        <a:t> 0</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3333FF"/>
                          </a:solidFill>
                          <a:effectLst/>
                          <a:latin typeface="+mn-lt"/>
                        </a:rPr>
                        <a:t> 0</a:t>
                      </a:r>
                      <a:endParaRPr lang="tr-TR" sz="1200"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5363791"/>
                  </a:ext>
                </a:extLst>
              </a:tr>
              <a:tr h="342762">
                <a:tc>
                  <a:txBody>
                    <a:bodyPr/>
                    <a:lstStyle/>
                    <a:p>
                      <a:pPr algn="r">
                        <a:lnSpc>
                          <a:spcPct val="107000"/>
                        </a:lnSpc>
                        <a:spcAft>
                          <a:spcPts val="0"/>
                        </a:spcAft>
                      </a:pPr>
                      <a:r>
                        <a:rPr lang="tr-TR" sz="1100" dirty="0">
                          <a:effectLst/>
                        </a:rPr>
                        <a:t> </a:t>
                      </a:r>
                      <a:r>
                        <a:rPr lang="tr-TR" sz="1600" dirty="0">
                          <a:solidFill>
                            <a:srgbClr val="FF0000"/>
                          </a:solidFill>
                          <a:effectLst/>
                        </a:rPr>
                        <a:t>TOPLAM</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0</a:t>
                      </a:r>
                    </a:p>
                  </a:txBody>
                  <a:tcPr marL="3810" marR="3810" marT="381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solidFill>
                            <a:srgbClr val="3333FF"/>
                          </a:solidFill>
                          <a:effectLst/>
                        </a:rPr>
                        <a:t> 3</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solidFill>
                            <a:srgbClr val="3333FF"/>
                          </a:solidFill>
                          <a:effectLst/>
                        </a:rPr>
                        <a:t> 4</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689940"/>
                  </a:ext>
                </a:extLst>
              </a:tr>
            </a:tbl>
          </a:graphicData>
        </a:graphic>
      </p:graphicFrame>
    </p:spTree>
    <p:extLst>
      <p:ext uri="{BB962C8B-B14F-4D97-AF65-F5344CB8AC3E}">
        <p14:creationId xmlns:p14="http://schemas.microsoft.com/office/powerpoint/2010/main" val="13133338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258417" y="790313"/>
            <a:ext cx="10505661" cy="625740"/>
          </a:xfrm>
        </p:spPr>
        <p:txBody>
          <a:bodyPr>
            <a:noAutofit/>
          </a:bodyPr>
          <a:lstStyle/>
          <a:p>
            <a:pPr algn="ctr"/>
            <a:r>
              <a:rPr lang="tr-TR" sz="2800" b="1" dirty="0">
                <a:solidFill>
                  <a:srgbClr val="FF0000"/>
                </a:solidFill>
                <a:cs typeface="Calibri" pitchFamily="34" charset="0"/>
              </a:rPr>
              <a:t>ÖĞRENCİ SAYISI (</a:t>
            </a:r>
            <a:r>
              <a:rPr lang="tr-TR" sz="2800" b="1" i="1" dirty="0">
                <a:solidFill>
                  <a:srgbClr val="FF0000"/>
                </a:solidFill>
                <a:cs typeface="Calibri" pitchFamily="34" charset="0"/>
              </a:rPr>
              <a:t>Varsa, Lisansüstü </a:t>
            </a:r>
            <a:r>
              <a:rPr lang="tr-TR" sz="2800" b="1" dirty="0">
                <a:solidFill>
                  <a:srgbClr val="FF0000"/>
                </a:solidFill>
                <a:cs typeface="Calibri"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fld id="{C0AB891B-9CA3-40B3-819B-83EB387B8A2F}"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31</a:t>
            </a:fld>
            <a:endParaRPr lang="tr-TR"/>
          </a:p>
        </p:txBody>
      </p:sp>
      <p:sp>
        <p:nvSpPr>
          <p:cNvPr id="6" name="Metin kutusu 5"/>
          <p:cNvSpPr txBox="1"/>
          <p:nvPr/>
        </p:nvSpPr>
        <p:spPr>
          <a:xfrm>
            <a:off x="459498" y="5925707"/>
            <a:ext cx="7751911" cy="307777"/>
          </a:xfrm>
          <a:prstGeom prst="rect">
            <a:avLst/>
          </a:prstGeom>
          <a:noFill/>
        </p:spPr>
        <p:txBody>
          <a:bodyPr wrap="square" rtlCol="0">
            <a:spAutoFit/>
          </a:bodyPr>
          <a:lstStyle/>
          <a:p>
            <a:r>
              <a:rPr lang="tr-TR" sz="1400" b="1" i="1" dirty="0">
                <a:solidFill>
                  <a:srgbClr val="C00000"/>
                </a:solidFill>
              </a:rPr>
              <a:t>*Her Ana Bilim - Sanat Dalı/ Program için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3984575742"/>
              </p:ext>
            </p:extLst>
          </p:nvPr>
        </p:nvGraphicFramePr>
        <p:xfrm>
          <a:off x="387626" y="1958012"/>
          <a:ext cx="11459817" cy="3856378"/>
        </p:xfrm>
        <a:graphic>
          <a:graphicData uri="http://schemas.openxmlformats.org/drawingml/2006/table">
            <a:tbl>
              <a:tblPr>
                <a:tableStyleId>{BDBED569-4797-4DF1-A0F4-6AAB3CD982D8}</a:tableStyleId>
              </a:tblPr>
              <a:tblGrid>
                <a:gridCol w="3063868">
                  <a:extLst>
                    <a:ext uri="{9D8B030D-6E8A-4147-A177-3AD203B41FA5}">
                      <a16:colId xmlns:a16="http://schemas.microsoft.com/office/drawing/2014/main" val="46596549"/>
                    </a:ext>
                  </a:extLst>
                </a:gridCol>
                <a:gridCol w="1164733">
                  <a:extLst>
                    <a:ext uri="{9D8B030D-6E8A-4147-A177-3AD203B41FA5}">
                      <a16:colId xmlns:a16="http://schemas.microsoft.com/office/drawing/2014/main" val="1076364814"/>
                    </a:ext>
                  </a:extLst>
                </a:gridCol>
                <a:gridCol w="1164733">
                  <a:extLst>
                    <a:ext uri="{9D8B030D-6E8A-4147-A177-3AD203B41FA5}">
                      <a16:colId xmlns:a16="http://schemas.microsoft.com/office/drawing/2014/main" val="2278500121"/>
                    </a:ext>
                  </a:extLst>
                </a:gridCol>
                <a:gridCol w="1028762">
                  <a:extLst>
                    <a:ext uri="{9D8B030D-6E8A-4147-A177-3AD203B41FA5}">
                      <a16:colId xmlns:a16="http://schemas.microsoft.com/office/drawing/2014/main" val="3247078321"/>
                    </a:ext>
                  </a:extLst>
                </a:gridCol>
                <a:gridCol w="877099">
                  <a:extLst>
                    <a:ext uri="{9D8B030D-6E8A-4147-A177-3AD203B41FA5}">
                      <a16:colId xmlns:a16="http://schemas.microsoft.com/office/drawing/2014/main" val="2219281847"/>
                    </a:ext>
                  </a:extLst>
                </a:gridCol>
                <a:gridCol w="877099">
                  <a:extLst>
                    <a:ext uri="{9D8B030D-6E8A-4147-A177-3AD203B41FA5}">
                      <a16:colId xmlns:a16="http://schemas.microsoft.com/office/drawing/2014/main" val="218234555"/>
                    </a:ext>
                  </a:extLst>
                </a:gridCol>
                <a:gridCol w="1165483">
                  <a:extLst>
                    <a:ext uri="{9D8B030D-6E8A-4147-A177-3AD203B41FA5}">
                      <a16:colId xmlns:a16="http://schemas.microsoft.com/office/drawing/2014/main" val="2252447032"/>
                    </a:ext>
                  </a:extLst>
                </a:gridCol>
                <a:gridCol w="1165483">
                  <a:extLst>
                    <a:ext uri="{9D8B030D-6E8A-4147-A177-3AD203B41FA5}">
                      <a16:colId xmlns:a16="http://schemas.microsoft.com/office/drawing/2014/main" val="2467654421"/>
                    </a:ext>
                  </a:extLst>
                </a:gridCol>
                <a:gridCol w="952557">
                  <a:extLst>
                    <a:ext uri="{9D8B030D-6E8A-4147-A177-3AD203B41FA5}">
                      <a16:colId xmlns:a16="http://schemas.microsoft.com/office/drawing/2014/main" val="2331275780"/>
                    </a:ext>
                  </a:extLst>
                </a:gridCol>
              </a:tblGrid>
              <a:tr h="321600">
                <a:tc rowSpan="2">
                  <a:txBody>
                    <a:bodyPr/>
                    <a:lstStyle/>
                    <a:p>
                      <a:pPr algn="ctr">
                        <a:lnSpc>
                          <a:spcPct val="107000"/>
                        </a:lnSpc>
                        <a:spcAft>
                          <a:spcPts val="0"/>
                        </a:spcAft>
                      </a:pPr>
                      <a:r>
                        <a:rPr lang="tr-TR" sz="1800" b="1" dirty="0">
                          <a:solidFill>
                            <a:srgbClr val="FF0000"/>
                          </a:solidFill>
                          <a:effectLst/>
                        </a:rPr>
                        <a:t>Ana Bilim/Sanat Dalı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4">
                  <a:txBody>
                    <a:bodyPr/>
                    <a:lstStyle/>
                    <a:p>
                      <a:pPr algn="ctr">
                        <a:lnSpc>
                          <a:spcPct val="107000"/>
                        </a:lnSpc>
                        <a:spcAft>
                          <a:spcPts val="0"/>
                        </a:spcAft>
                      </a:pPr>
                      <a:r>
                        <a:rPr lang="tr-TR" sz="1600" b="1">
                          <a:solidFill>
                            <a:srgbClr val="FF0000"/>
                          </a:solidFill>
                          <a:effectLst/>
                        </a:rPr>
                        <a:t>2024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600" b="1">
                          <a:solidFill>
                            <a:srgbClr val="FF0000"/>
                          </a:solidFill>
                          <a:effectLst/>
                        </a:rPr>
                        <a:t>2025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5679608"/>
                  </a:ext>
                </a:extLst>
              </a:tr>
              <a:tr h="640378">
                <a:tc vMerge="1">
                  <a:txBody>
                    <a:bodyPr/>
                    <a:lstStyle/>
                    <a:p>
                      <a:endParaRPr lang="tr-TR"/>
                    </a:p>
                  </a:txBody>
                  <a:tcP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(YL)</a:t>
                      </a:r>
                    </a:p>
                    <a:p>
                      <a:pPr algn="ctr">
                        <a:lnSpc>
                          <a:spcPct val="107000"/>
                        </a:lnSpc>
                        <a:spcAft>
                          <a:spcPts val="0"/>
                        </a:spcAft>
                      </a:pPr>
                      <a:r>
                        <a:rPr lang="tr-TR" sz="1600" b="1" dirty="0">
                          <a:solidFill>
                            <a:srgbClr val="FF0000"/>
                          </a:solidFill>
                          <a:effectLst/>
                        </a:rPr>
                        <a:t>(TEZSİZ)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9450292"/>
                  </a:ext>
                </a:extLst>
              </a:tr>
              <a:tr h="321600">
                <a:tc>
                  <a:txBody>
                    <a:bodyPr/>
                    <a:lstStyle/>
                    <a:p>
                      <a:pPr>
                        <a:lnSpc>
                          <a:spcPct val="107000"/>
                        </a:lnSpc>
                        <a:spcAft>
                          <a:spcPts val="0"/>
                        </a:spcAft>
                      </a:pPr>
                      <a:r>
                        <a:rPr lang="tr-TR" sz="1600" b="1" dirty="0">
                          <a:solidFill>
                            <a:schemeClr val="tx1"/>
                          </a:solidFill>
                          <a:effectLst/>
                        </a:rPr>
                        <a:t> Resim Anabilim Dalı</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chemeClr val="tx1"/>
                          </a:solidFill>
                          <a:effectLst/>
                        </a:rPr>
                        <a:t> </a:t>
                      </a:r>
                      <a:r>
                        <a:rPr lang="tr-TR" sz="1600" b="1" dirty="0" smtClean="0">
                          <a:solidFill>
                            <a:schemeClr val="tx1"/>
                          </a:solidFill>
                          <a:effectLst/>
                        </a:rPr>
                        <a:t>12</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chemeClr val="tx1"/>
                          </a:solidFill>
                          <a:effectLst/>
                        </a:rPr>
                        <a:t> 0</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chemeClr val="tx1"/>
                          </a:solidFill>
                          <a:effectLst/>
                        </a:rPr>
                        <a:t> 0</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chemeClr val="tx1"/>
                          </a:solidFill>
                          <a:effectLst/>
                        </a:rPr>
                        <a:t> </a:t>
                      </a:r>
                      <a:r>
                        <a:rPr lang="tr-TR" sz="1600" b="1" dirty="0" smtClean="0">
                          <a:solidFill>
                            <a:schemeClr val="tx1"/>
                          </a:solidFill>
                          <a:effectLst/>
                        </a:rPr>
                        <a:t>12</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smtClean="0">
                          <a:solidFill>
                            <a:schemeClr val="tx1"/>
                          </a:solidFill>
                          <a:effectLst/>
                        </a:rPr>
                        <a:t>24</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rPr>
                        <a:t> 0</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chemeClr val="tx1"/>
                          </a:solidFill>
                          <a:effectLst/>
                        </a:rPr>
                        <a:t> 0</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smtClean="0">
                          <a:solidFill>
                            <a:schemeClr val="tx1"/>
                          </a:solidFill>
                          <a:effectLst/>
                        </a:rPr>
                        <a:t>24</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497373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10399160"/>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471996439"/>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53012033"/>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3547327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907457057"/>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65132867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1332525"/>
                  </a:ext>
                </a:extLst>
              </a:tr>
              <a:tr h="321600">
                <a:tc>
                  <a:txBody>
                    <a:bodyPr/>
                    <a:lstStyle/>
                    <a:p>
                      <a:pPr algn="r">
                        <a:lnSpc>
                          <a:spcPct val="107000"/>
                        </a:lnSpc>
                        <a:spcAft>
                          <a:spcPts val="0"/>
                        </a:spcAft>
                      </a:pPr>
                      <a:r>
                        <a:rPr lang="tr-TR" sz="1600" b="1">
                          <a:solidFill>
                            <a:srgbClr val="FF0000"/>
                          </a:solidFill>
                          <a:effectLst/>
                        </a:rPr>
                        <a:t>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0" dirty="0">
                          <a:solidFill>
                            <a:schemeClr val="tx1"/>
                          </a:solidFill>
                          <a:effectLst/>
                        </a:rPr>
                        <a:t> </a:t>
                      </a:r>
                      <a:r>
                        <a:rPr lang="tr-TR" sz="1600" b="0" dirty="0" smtClean="0">
                          <a:solidFill>
                            <a:schemeClr val="tx1"/>
                          </a:solidFill>
                          <a:effectLst/>
                        </a:rPr>
                        <a:t>12</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0" dirty="0">
                          <a:solidFill>
                            <a:schemeClr val="tx1"/>
                          </a:solidFill>
                          <a:effectLst/>
                        </a:rPr>
                        <a:t> 0</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0" dirty="0">
                          <a:solidFill>
                            <a:schemeClr val="tx1"/>
                          </a:solidFill>
                          <a:effectLst/>
                        </a:rPr>
                        <a:t> 0</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smtClean="0">
                          <a:solidFill>
                            <a:srgbClr val="FF0000"/>
                          </a:solidFill>
                          <a:effectLst/>
                        </a:rPr>
                        <a:t>12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solidFill>
                            <a:schemeClr val="tx1"/>
                          </a:solidFill>
                          <a:effectLst/>
                        </a:rPr>
                        <a:t> </a:t>
                      </a:r>
                      <a:r>
                        <a:rPr lang="tr-TR" sz="1600" b="0" dirty="0" smtClean="0">
                          <a:solidFill>
                            <a:schemeClr val="tx1"/>
                          </a:solidFill>
                          <a:effectLst/>
                        </a:rPr>
                        <a:t>24</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solidFill>
                            <a:schemeClr val="tx1"/>
                          </a:solidFill>
                          <a:effectLst/>
                        </a:rPr>
                        <a:t> 0</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0" dirty="0">
                          <a:solidFill>
                            <a:schemeClr val="tx1"/>
                          </a:solidFill>
                          <a:effectLst/>
                        </a:rPr>
                        <a:t> 0</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r>
                        <a:rPr lang="tr-TR" sz="1600" b="1" dirty="0" smtClean="0">
                          <a:solidFill>
                            <a:srgbClr val="FF0000"/>
                          </a:solidFill>
                          <a:effectLst/>
                        </a:rPr>
                        <a:t>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43341332"/>
                  </a:ext>
                </a:extLst>
              </a:tr>
            </a:tbl>
          </a:graphicData>
        </a:graphic>
      </p:graphicFrame>
    </p:spTree>
    <p:extLst>
      <p:ext uri="{BB962C8B-B14F-4D97-AF65-F5344CB8AC3E}">
        <p14:creationId xmlns:p14="http://schemas.microsoft.com/office/powerpoint/2010/main" val="119983717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Lisansüstü Öğrenci Sayısı </a:t>
            </a:r>
            <a:br>
              <a:rPr lang="tr-TR" sz="2800" b="1" dirty="0">
                <a:solidFill>
                  <a:srgbClr val="3333FF"/>
                </a:solidFill>
              </a:rPr>
            </a:br>
            <a:r>
              <a:rPr lang="tr-TR" sz="1800" b="1" i="1" dirty="0">
                <a:solidFill>
                  <a:srgbClr val="FF0000"/>
                </a:solidFill>
              </a:rPr>
              <a:t>(Varsa, programdaki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32</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782812204"/>
              </p:ext>
            </p:extLst>
          </p:nvPr>
        </p:nvGraphicFramePr>
        <p:xfrm>
          <a:off x="838200" y="2028498"/>
          <a:ext cx="10975429" cy="3815254"/>
        </p:xfrm>
        <a:graphic>
          <a:graphicData uri="http://schemas.openxmlformats.org/drawingml/2006/table">
            <a:tbl>
              <a:tblPr>
                <a:tableStyleId>{BDBED569-4797-4DF1-A0F4-6AAB3CD982D8}</a:tableStyleId>
              </a:tblPr>
              <a:tblGrid>
                <a:gridCol w="2223898">
                  <a:extLst>
                    <a:ext uri="{9D8B030D-6E8A-4147-A177-3AD203B41FA5}">
                      <a16:colId xmlns:a16="http://schemas.microsoft.com/office/drawing/2014/main" val="3392937147"/>
                    </a:ext>
                  </a:extLst>
                </a:gridCol>
                <a:gridCol w="2144389">
                  <a:extLst>
                    <a:ext uri="{9D8B030D-6E8A-4147-A177-3AD203B41FA5}">
                      <a16:colId xmlns:a16="http://schemas.microsoft.com/office/drawing/2014/main" val="1268676462"/>
                    </a:ext>
                  </a:extLst>
                </a:gridCol>
                <a:gridCol w="1584897">
                  <a:extLst>
                    <a:ext uri="{9D8B030D-6E8A-4147-A177-3AD203B41FA5}">
                      <a16:colId xmlns:a16="http://schemas.microsoft.com/office/drawing/2014/main" val="611782414"/>
                    </a:ext>
                  </a:extLst>
                </a:gridCol>
                <a:gridCol w="1827662">
                  <a:extLst>
                    <a:ext uri="{9D8B030D-6E8A-4147-A177-3AD203B41FA5}">
                      <a16:colId xmlns:a16="http://schemas.microsoft.com/office/drawing/2014/main" val="4177927253"/>
                    </a:ext>
                  </a:extLst>
                </a:gridCol>
                <a:gridCol w="1441443">
                  <a:extLst>
                    <a:ext uri="{9D8B030D-6E8A-4147-A177-3AD203B41FA5}">
                      <a16:colId xmlns:a16="http://schemas.microsoft.com/office/drawing/2014/main" val="2528845296"/>
                    </a:ext>
                  </a:extLst>
                </a:gridCol>
                <a:gridCol w="1753140">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Resim</a:t>
                      </a:r>
                    </a:p>
                  </a:txBody>
                  <a:tcPr marL="3810" marR="3810" marT="3810" marB="0" anchor="ctr"/>
                </a:tc>
                <a:tc>
                  <a:txBody>
                    <a:bodyPr/>
                    <a:lstStyle/>
                    <a:p>
                      <a:pPr>
                        <a:lnSpc>
                          <a:spcPct val="107000"/>
                        </a:lnSpc>
                        <a:spcAft>
                          <a:spcPts val="800"/>
                        </a:spcAft>
                      </a:pPr>
                      <a:r>
                        <a:rPr lang="tr-TR" sz="1100" dirty="0">
                          <a:effectLst/>
                        </a:rPr>
                        <a:t> Resim Anabilim Dalı/ Tezli Yüksek Lisans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dirty="0">
                          <a:effectLst/>
                        </a:rPr>
                        <a:t> </a:t>
                      </a:r>
                      <a:r>
                        <a:rPr lang="tr-TR" sz="1400" dirty="0" smtClean="0">
                          <a:effectLst/>
                        </a:rPr>
                        <a:t>2</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r>
                        <a:rPr lang="tr-TR" sz="1400" dirty="0" smtClean="0">
                          <a:effectLst/>
                        </a:rPr>
                        <a:t>2</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3</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3</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dirty="0">
                          <a:effectLst/>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400" b="1" dirty="0">
                          <a:solidFill>
                            <a:srgbClr val="FF0000"/>
                          </a:solidFill>
                          <a:effectLst/>
                        </a:rPr>
                        <a:t> BİRİM ORTALAMASI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smtClean="0">
                          <a:solidFill>
                            <a:srgbClr val="FF0000"/>
                          </a:solidFill>
                          <a:effectLst/>
                        </a:rPr>
                        <a:t>2</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smtClean="0">
                          <a:solidFill>
                            <a:srgbClr val="FF0000"/>
                          </a:solidFill>
                          <a:effectLst/>
                        </a:rPr>
                        <a:t>2</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3</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 3</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372229940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318172598"/>
              </p:ext>
            </p:extLst>
          </p:nvPr>
        </p:nvGraphicFramePr>
        <p:xfrm>
          <a:off x="241540" y="1769167"/>
          <a:ext cx="11605903" cy="4075290"/>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9695">
                <a:tc>
                  <a:txBody>
                    <a:bodyPr/>
                    <a:lstStyle/>
                    <a:p>
                      <a:pPr>
                        <a:lnSpc>
                          <a:spcPct val="107000"/>
                        </a:lnSpc>
                        <a:spcAft>
                          <a:spcPts val="0"/>
                        </a:spcAft>
                      </a:pPr>
                      <a:r>
                        <a:rPr lang="tr-TR" sz="1400" dirty="0">
                          <a:effectLst/>
                          <a:latin typeface="+mn-lt"/>
                        </a:rPr>
                        <a:t> Resim</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Resim Programı</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1444652296"/>
                  </a:ext>
                </a:extLst>
              </a:tr>
              <a:tr h="269695">
                <a:tc>
                  <a:txBody>
                    <a:bodyPr/>
                    <a:lstStyle/>
                    <a:p>
                      <a:pPr>
                        <a:lnSpc>
                          <a:spcPct val="107000"/>
                        </a:lnSpc>
                        <a:spcAft>
                          <a:spcPts val="0"/>
                        </a:spcAft>
                      </a:pPr>
                      <a:r>
                        <a:rPr lang="tr-TR" sz="1400" dirty="0">
                          <a:effectLst/>
                          <a:latin typeface="+mn-lt"/>
                        </a:rPr>
                        <a:t> Grafik Tasarımı</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Grafik Tasarımı Programı</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2321703615"/>
                  </a:ext>
                </a:extLst>
              </a:tr>
              <a:tr h="269695">
                <a:tc>
                  <a:txBody>
                    <a:bodyPr/>
                    <a:lstStyle/>
                    <a:p>
                      <a:pPr>
                        <a:lnSpc>
                          <a:spcPct val="107000"/>
                        </a:lnSpc>
                        <a:spcAft>
                          <a:spcPts val="0"/>
                        </a:spcAft>
                      </a:pPr>
                      <a:r>
                        <a:rPr lang="tr-TR" sz="1400" dirty="0">
                          <a:effectLst/>
                          <a:latin typeface="+mn-lt"/>
                        </a:rPr>
                        <a:t> Çizgi Film ve Animasyon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Çizgi Film ve Animasyon Programı (Pasif)</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1267200893"/>
                  </a:ext>
                </a:extLst>
              </a:tr>
              <a:tr h="269695">
                <a:tc>
                  <a:txBody>
                    <a:bodyPr/>
                    <a:lstStyle/>
                    <a:p>
                      <a:pPr>
                        <a:lnSpc>
                          <a:spcPct val="107000"/>
                        </a:lnSpc>
                        <a:spcAft>
                          <a:spcPts val="0"/>
                        </a:spcAft>
                      </a:pPr>
                      <a:r>
                        <a:rPr lang="tr-TR" sz="1400" dirty="0">
                          <a:effectLst/>
                          <a:latin typeface="+mn-lt"/>
                        </a:rPr>
                        <a:t> Seramik ve Cam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Seramik ve Cam Programı (Pasif)</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1802609208"/>
                  </a:ext>
                </a:extLst>
              </a:tr>
              <a:tr h="269695">
                <a:tc>
                  <a:txBody>
                    <a:bodyPr/>
                    <a:lstStyle/>
                    <a:p>
                      <a:pPr>
                        <a:lnSpc>
                          <a:spcPct val="107000"/>
                        </a:lnSpc>
                        <a:spcAft>
                          <a:spcPts val="0"/>
                        </a:spcAft>
                      </a:pPr>
                      <a:r>
                        <a:rPr lang="tr-TR" sz="1400" dirty="0">
                          <a:effectLst/>
                          <a:latin typeface="+mn-lt"/>
                        </a:rPr>
                        <a:t> Heykel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Heykel Programı (Pasif)</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1386964973"/>
                  </a:ext>
                </a:extLst>
              </a:tr>
              <a:tr h="269695">
                <a:tc>
                  <a:txBody>
                    <a:bodyPr/>
                    <a:lstStyle/>
                    <a:p>
                      <a:pPr>
                        <a:lnSpc>
                          <a:spcPct val="107000"/>
                        </a:lnSpc>
                        <a:spcAft>
                          <a:spcPts val="0"/>
                        </a:spcAft>
                      </a:pPr>
                      <a:r>
                        <a:rPr lang="tr-TR" sz="1400" dirty="0">
                          <a:effectLst/>
                          <a:latin typeface="+mn-lt"/>
                        </a:rPr>
                        <a:t> Geleneksel Türk Sanatları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Geleneksel Türk Sanatları Programı (Pasif)</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702369829"/>
                  </a:ext>
                </a:extLst>
              </a:tr>
              <a:tr h="269695">
                <a:tc>
                  <a:txBody>
                    <a:bodyPr/>
                    <a:lstStyle/>
                    <a:p>
                      <a:pPr>
                        <a:lnSpc>
                          <a:spcPct val="107000"/>
                        </a:lnSpc>
                        <a:spcAft>
                          <a:spcPts val="0"/>
                        </a:spcAft>
                      </a:pPr>
                      <a:r>
                        <a:rPr lang="tr-TR" sz="1400" dirty="0">
                          <a:effectLst/>
                          <a:latin typeface="+mn-lt"/>
                        </a:rPr>
                        <a:t> Fotoğraf </a:t>
                      </a:r>
                      <a:r>
                        <a:rPr lang="tr-TR" sz="1400" dirty="0">
                          <a:effectLst/>
                          <a:latin typeface="+mn-lt"/>
                          <a:cs typeface="Times New Roman" panose="02020603050405020304" pitchFamily="18" charset="0"/>
                        </a:rPr>
                        <a:t>(Pasif)</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Fotoğraf Programı (Pasif)</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2794091487"/>
                  </a:ext>
                </a:extLst>
              </a:tr>
              <a:tr h="269695">
                <a:tc>
                  <a:txBody>
                    <a:bodyPr/>
                    <a:lstStyle/>
                    <a:p>
                      <a:pPr>
                        <a:lnSpc>
                          <a:spcPct val="107000"/>
                        </a:lnSpc>
                        <a:spcAft>
                          <a:spcPts val="0"/>
                        </a:spcAft>
                      </a:pPr>
                      <a:r>
                        <a:rPr lang="tr-TR" sz="1400" dirty="0">
                          <a:effectLst/>
                          <a:latin typeface="+mn-lt"/>
                        </a:rPr>
                        <a:t> </a:t>
                      </a:r>
                      <a:r>
                        <a:rPr lang="tr-TR" sz="1400" dirty="0" smtClean="0">
                          <a:effectLst/>
                          <a:latin typeface="+mn-lt"/>
                        </a:rPr>
                        <a:t>RESİM</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Resim Anabilim Dalı/ Tezli Yüksek Lisans Programı</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Azerbaycan</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1</a:t>
                      </a:r>
                    </a:p>
                  </a:txBody>
                  <a:tcPr marL="44450" marR="44450" marT="9525" marB="0" anchor="ctr"/>
                </a:tc>
                <a:extLst>
                  <a:ext uri="{0D108BD9-81ED-4DB2-BD59-A6C34878D82A}">
                    <a16:rowId xmlns:a16="http://schemas.microsoft.com/office/drawing/2014/main" val="4176942912"/>
                  </a:ext>
                </a:extLst>
              </a:tr>
              <a:tr h="269695">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mn-lt"/>
                          <a:cs typeface="Times New Roman" panose="02020603050405020304" pitchFamily="18" charset="0"/>
                        </a:rPr>
                        <a:t>Grafik Anabilim Dalı/ Tezli Yüksek Lisans Programı</a:t>
                      </a:r>
                    </a:p>
                  </a:txBody>
                  <a:tcPr marL="44450" marR="44450" marT="9525" marB="0" anchor="ctr"/>
                </a:tc>
                <a:tc>
                  <a:txBody>
                    <a:bodyPr/>
                    <a:lstStyle/>
                    <a:p>
                      <a:pP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0</a:t>
                      </a:r>
                    </a:p>
                  </a:txBody>
                  <a:tcPr marL="44450" marR="44450" marT="9525" marB="0" anchor="ctr"/>
                </a:tc>
                <a:extLst>
                  <a:ext uri="{0D108BD9-81ED-4DB2-BD59-A6C34878D82A}">
                    <a16:rowId xmlns:a16="http://schemas.microsoft.com/office/drawing/2014/main" val="3096795995"/>
                  </a:ext>
                </a:extLst>
              </a:tr>
              <a:tr h="269695">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4190270351"/>
                  </a:ext>
                </a:extLst>
              </a:tr>
              <a:tr h="269695">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9695">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9695">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66233">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1</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Özel Yetenek Sınavı / ÖZYES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34</a:t>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6" name="Tablo 5"/>
          <p:cNvGraphicFramePr>
            <a:graphicFrameLocks noGrp="1"/>
          </p:cNvGraphicFramePr>
          <p:nvPr>
            <p:extLst>
              <p:ext uri="{D42A27DB-BD31-4B8C-83A1-F6EECF244321}">
                <p14:modId xmlns:p14="http://schemas.microsoft.com/office/powerpoint/2010/main" val="1081710476"/>
              </p:ext>
            </p:extLst>
          </p:nvPr>
        </p:nvGraphicFramePr>
        <p:xfrm>
          <a:off x="595901" y="2003461"/>
          <a:ext cx="11281361" cy="3890595"/>
        </p:xfrm>
        <a:graphic>
          <a:graphicData uri="http://schemas.openxmlformats.org/drawingml/2006/table">
            <a:tbl>
              <a:tblPr firstRow="1" firstCol="1" bandRow="1">
                <a:tableStyleId>{BC89EF96-8CEA-46FF-86C4-4CE0E7609802}</a:tableStyleId>
              </a:tblPr>
              <a:tblGrid>
                <a:gridCol w="2147299">
                  <a:extLst>
                    <a:ext uri="{9D8B030D-6E8A-4147-A177-3AD203B41FA5}">
                      <a16:colId xmlns:a16="http://schemas.microsoft.com/office/drawing/2014/main" val="1973764792"/>
                    </a:ext>
                  </a:extLst>
                </a:gridCol>
                <a:gridCol w="983974">
                  <a:extLst>
                    <a:ext uri="{9D8B030D-6E8A-4147-A177-3AD203B41FA5}">
                      <a16:colId xmlns:a16="http://schemas.microsoft.com/office/drawing/2014/main" val="3057559743"/>
                    </a:ext>
                  </a:extLst>
                </a:gridCol>
                <a:gridCol w="983974">
                  <a:extLst>
                    <a:ext uri="{9D8B030D-6E8A-4147-A177-3AD203B41FA5}">
                      <a16:colId xmlns:a16="http://schemas.microsoft.com/office/drawing/2014/main" val="976560049"/>
                    </a:ext>
                  </a:extLst>
                </a:gridCol>
                <a:gridCol w="1033669">
                  <a:extLst>
                    <a:ext uri="{9D8B030D-6E8A-4147-A177-3AD203B41FA5}">
                      <a16:colId xmlns:a16="http://schemas.microsoft.com/office/drawing/2014/main" val="265690425"/>
                    </a:ext>
                  </a:extLst>
                </a:gridCol>
                <a:gridCol w="824948">
                  <a:extLst>
                    <a:ext uri="{9D8B030D-6E8A-4147-A177-3AD203B41FA5}">
                      <a16:colId xmlns:a16="http://schemas.microsoft.com/office/drawing/2014/main" val="1005091239"/>
                    </a:ext>
                  </a:extLst>
                </a:gridCol>
                <a:gridCol w="904461">
                  <a:extLst>
                    <a:ext uri="{9D8B030D-6E8A-4147-A177-3AD203B41FA5}">
                      <a16:colId xmlns:a16="http://schemas.microsoft.com/office/drawing/2014/main" val="3235878979"/>
                    </a:ext>
                  </a:extLst>
                </a:gridCol>
                <a:gridCol w="967544">
                  <a:extLst>
                    <a:ext uri="{9D8B030D-6E8A-4147-A177-3AD203B41FA5}">
                      <a16:colId xmlns:a16="http://schemas.microsoft.com/office/drawing/2014/main" val="2403947113"/>
                    </a:ext>
                  </a:extLst>
                </a:gridCol>
                <a:gridCol w="858873">
                  <a:extLst>
                    <a:ext uri="{9D8B030D-6E8A-4147-A177-3AD203B41FA5}">
                      <a16:colId xmlns:a16="http://schemas.microsoft.com/office/drawing/2014/main" val="1591720098"/>
                    </a:ext>
                  </a:extLst>
                </a:gridCol>
                <a:gridCol w="858873">
                  <a:extLst>
                    <a:ext uri="{9D8B030D-6E8A-4147-A177-3AD203B41FA5}">
                      <a16:colId xmlns:a16="http://schemas.microsoft.com/office/drawing/2014/main" val="464945755"/>
                    </a:ext>
                  </a:extLst>
                </a:gridCol>
                <a:gridCol w="858873">
                  <a:extLst>
                    <a:ext uri="{9D8B030D-6E8A-4147-A177-3AD203B41FA5}">
                      <a16:colId xmlns:a16="http://schemas.microsoft.com/office/drawing/2014/main" val="952931285"/>
                    </a:ext>
                  </a:extLst>
                </a:gridCol>
                <a:gridCol w="858873">
                  <a:extLst>
                    <a:ext uri="{9D8B030D-6E8A-4147-A177-3AD203B41FA5}">
                      <a16:colId xmlns:a16="http://schemas.microsoft.com/office/drawing/2014/main" val="3276162527"/>
                    </a:ext>
                  </a:extLst>
                </a:gridCol>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563080"/>
                  </a:ext>
                </a:extLst>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1402165"/>
                  </a:ext>
                </a:extLst>
              </a:tr>
              <a:tr h="306911">
                <a:tc>
                  <a:txBody>
                    <a:bodyPr/>
                    <a:lstStyle/>
                    <a:p>
                      <a:pPr>
                        <a:lnSpc>
                          <a:spcPct val="107000"/>
                        </a:lnSpc>
                      </a:pPr>
                      <a:r>
                        <a:rPr lang="tr-TR" sz="1400" dirty="0">
                          <a:effectLst/>
                          <a:latin typeface="+mn-lt"/>
                          <a:cs typeface="Times New Roman" panose="02020603050405020304" pitchFamily="18" charset="0"/>
                        </a:rPr>
                        <a:t>Resim Pr.</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30</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30</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100</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30</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100</a:t>
                      </a:r>
                    </a:p>
                  </a:txBody>
                  <a:tcPr marL="44450" marR="44450" marT="9525" marB="0" anchor="ctr"/>
                </a:tc>
                <a:tc>
                  <a:txBody>
                    <a:bodyPr/>
                    <a:lstStyle/>
                    <a:p>
                      <a:pPr algn="ctr">
                        <a:lnSpc>
                          <a:spcPct val="107000"/>
                        </a:lnSpc>
                        <a:spcAft>
                          <a:spcPts val="0"/>
                        </a:spcAft>
                      </a:pPr>
                      <a:r>
                        <a:rPr lang="tr-TR" sz="1400" dirty="0">
                          <a:effectLst/>
                          <a:latin typeface="+mn-lt"/>
                        </a:rPr>
                        <a:t> 30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30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100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30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100</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1547696"/>
                  </a:ext>
                </a:extLst>
              </a:tr>
              <a:tr h="306911">
                <a:tc>
                  <a:txBody>
                    <a:bodyPr/>
                    <a:lstStyle/>
                    <a:p>
                      <a:pPr>
                        <a:lnSpc>
                          <a:spcPct val="107000"/>
                        </a:lnSpc>
                      </a:pPr>
                      <a:r>
                        <a:rPr lang="tr-TR" sz="1400" dirty="0">
                          <a:effectLst/>
                          <a:latin typeface="+mn-lt"/>
                          <a:cs typeface="Times New Roman" panose="02020603050405020304" pitchFamily="18" charset="0"/>
                        </a:rPr>
                        <a:t>Resim Tezli Yüksek Lisans Pr.</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16</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7</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7</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spcAft>
                          <a:spcPts val="0"/>
                        </a:spcAft>
                      </a:pPr>
                      <a:r>
                        <a:rPr lang="tr-TR" sz="1400" dirty="0">
                          <a:effectLst/>
                          <a:latin typeface="+mn-lt"/>
                        </a:rPr>
                        <a:t> 15</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13</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86,67</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13</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86,67</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38426369"/>
                  </a:ext>
                </a:extLst>
              </a:tr>
              <a:tr h="306911">
                <a:tc>
                  <a:txBody>
                    <a:bodyPr/>
                    <a:lstStyle/>
                    <a:p>
                      <a:pP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48744075"/>
                  </a:ext>
                </a:extLst>
              </a:tr>
              <a:tr h="306911">
                <a:tc>
                  <a:txBody>
                    <a:bodyPr/>
                    <a:lstStyle/>
                    <a:p>
                      <a:pP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95281821"/>
                  </a:ext>
                </a:extLst>
              </a:tr>
              <a:tr h="306911">
                <a:tc>
                  <a:txBody>
                    <a:bodyPr/>
                    <a:lstStyle/>
                    <a:p>
                      <a:pP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4211108"/>
                  </a:ext>
                </a:extLst>
              </a:tr>
              <a:tr h="306911">
                <a:tc>
                  <a:txBody>
                    <a:bodyPr/>
                    <a:lstStyle/>
                    <a:p>
                      <a:pP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9311588"/>
                  </a:ext>
                </a:extLst>
              </a:tr>
              <a:tr h="306911">
                <a:tc>
                  <a:txBody>
                    <a:bodyPr/>
                    <a:lstStyle/>
                    <a:p>
                      <a:pP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31297703"/>
                  </a:ext>
                </a:extLst>
              </a:tr>
              <a:tr h="306911">
                <a:tc>
                  <a:txBody>
                    <a:bodyPr/>
                    <a:lstStyle/>
                    <a:p>
                      <a:pP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0411773"/>
                  </a:ext>
                </a:extLst>
              </a:tr>
              <a:tr h="319393">
                <a:tc>
                  <a:txBody>
                    <a:bodyPr/>
                    <a:lstStyle/>
                    <a:p>
                      <a:pPr algn="r">
                        <a:lnSpc>
                          <a:spcPct val="107000"/>
                        </a:lnSpc>
                        <a:spcAft>
                          <a:spcPts val="0"/>
                        </a:spcAft>
                      </a:pPr>
                      <a:r>
                        <a:rPr lang="tr-TR" sz="1400" dirty="0">
                          <a:effectLst/>
                          <a:latin typeface="+mn-lt"/>
                        </a:rPr>
                        <a:t>TOPLAM</a:t>
                      </a:r>
                      <a:endParaRPr lang="tr-TR" sz="14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46</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37</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37</a:t>
                      </a:r>
                    </a:p>
                  </a:txBody>
                  <a:tcPr marL="44450" marR="44450"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44450" marR="44450" marT="9525" marB="0" anchor="ctr"/>
                </a:tc>
                <a:tc>
                  <a:txBody>
                    <a:bodyPr/>
                    <a:lstStyle/>
                    <a:p>
                      <a:pPr algn="ctr">
                        <a:lnSpc>
                          <a:spcPct val="107000"/>
                        </a:lnSpc>
                        <a:spcAft>
                          <a:spcPts val="0"/>
                        </a:spcAft>
                      </a:pPr>
                      <a:r>
                        <a:rPr lang="tr-TR" sz="1400" dirty="0">
                          <a:effectLst/>
                          <a:latin typeface="+mn-lt"/>
                        </a:rPr>
                        <a:t> 45</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43</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43</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5915099"/>
                  </a:ext>
                </a:extLst>
              </a:tr>
            </a:tbl>
          </a:graphicData>
        </a:graphic>
      </p:graphicFrame>
    </p:spTree>
    <p:extLst>
      <p:ext uri="{BB962C8B-B14F-4D97-AF65-F5344CB8AC3E}">
        <p14:creationId xmlns:p14="http://schemas.microsoft.com/office/powerpoint/2010/main" val="352492891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812532023"/>
              </p:ext>
            </p:extLst>
          </p:nvPr>
        </p:nvGraphicFramePr>
        <p:xfrm>
          <a:off x="307441" y="1997764"/>
          <a:ext cx="11480369" cy="1494015"/>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288383">
                <a:tc rowSpan="4">
                  <a:txBody>
                    <a:bodyPr/>
                    <a:lstStyle/>
                    <a:p>
                      <a:pPr>
                        <a:lnSpc>
                          <a:spcPct val="107000"/>
                        </a:lnSpc>
                        <a:spcAft>
                          <a:spcPts val="800"/>
                        </a:spcAft>
                      </a:pPr>
                      <a:r>
                        <a:rPr lang="tr-TR" sz="1100" dirty="0">
                          <a:effectLst/>
                        </a:rPr>
                        <a:t> Resim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429,18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449,7089465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09338762"/>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233,27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225,325674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3357246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518837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50061902"/>
                  </a:ext>
                </a:extLst>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387067496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75887-FF24-09A1-F954-66FB3C46A981}"/>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5E790437-9193-13A2-FFC6-69A117908D5A}"/>
              </a:ext>
            </a:extLst>
          </p:cNvPr>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a:extLst>
              <a:ext uri="{FF2B5EF4-FFF2-40B4-BE49-F238E27FC236}">
                <a16:creationId xmlns:a16="http://schemas.microsoft.com/office/drawing/2014/main" id="{DCB2C905-3B20-648A-9D80-454FCFBD1C55}"/>
              </a:ext>
            </a:extLst>
          </p:cNvPr>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a:extLst>
              <a:ext uri="{FF2B5EF4-FFF2-40B4-BE49-F238E27FC236}">
                <a16:creationId xmlns:a16="http://schemas.microsoft.com/office/drawing/2014/main" id="{5E47B137-0984-395B-D5A1-AD446A6C0155}"/>
              </a:ext>
            </a:extLst>
          </p:cNvPr>
          <p:cNvSpPr>
            <a:spLocks noGrp="1"/>
          </p:cNvSpPr>
          <p:nvPr>
            <p:ph type="sldNum" sz="quarter" idx="12"/>
          </p:nvPr>
        </p:nvSpPr>
        <p:spPr/>
        <p:txBody>
          <a:bodyPr/>
          <a:lstStyle/>
          <a:p>
            <a:fld id="{15D42E69-0B45-4D6A-BDA9-8F9042B0111B}" type="slidenum">
              <a:rPr lang="tr-TR" smtClean="0"/>
              <a:pPr/>
              <a:t>36</a:t>
            </a:fld>
            <a:endParaRPr lang="tr-TR"/>
          </a:p>
        </p:txBody>
      </p:sp>
      <p:graphicFrame>
        <p:nvGraphicFramePr>
          <p:cNvPr id="7" name="Tablo 6">
            <a:extLst>
              <a:ext uri="{FF2B5EF4-FFF2-40B4-BE49-F238E27FC236}">
                <a16:creationId xmlns:a16="http://schemas.microsoft.com/office/drawing/2014/main" id="{6119B2F4-F11B-9D1B-D711-2AE951035248}"/>
              </a:ext>
            </a:extLst>
          </p:cNvPr>
          <p:cNvGraphicFramePr>
            <a:graphicFrameLocks noGrp="1"/>
          </p:cNvGraphicFramePr>
          <p:nvPr>
            <p:extLst>
              <p:ext uri="{D42A27DB-BD31-4B8C-83A1-F6EECF244321}">
                <p14:modId xmlns:p14="http://schemas.microsoft.com/office/powerpoint/2010/main" val="747232493"/>
              </p:ext>
            </p:extLst>
          </p:nvPr>
        </p:nvGraphicFramePr>
        <p:xfrm>
          <a:off x="307441" y="1997764"/>
          <a:ext cx="11480369" cy="1494015"/>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288383">
                <a:tc rowSpan="4">
                  <a:txBody>
                    <a:bodyPr/>
                    <a:lstStyle/>
                    <a:p>
                      <a:pPr>
                        <a:lnSpc>
                          <a:spcPct val="107000"/>
                        </a:lnSpc>
                        <a:spcAft>
                          <a:spcPts val="800"/>
                        </a:spcAft>
                      </a:pPr>
                      <a:r>
                        <a:rPr lang="tr-TR" sz="1100" dirty="0">
                          <a:effectLst/>
                        </a:rPr>
                        <a:t> Resim Anabilim Dalı/ Tezli Yüksek Lisans Programı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80.86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90.62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5876419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75.96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63.32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1866732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182014713"/>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dirty="0">
                          <a:effectLst/>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28054606"/>
                  </a:ext>
                </a:extLst>
              </a:tr>
            </a:tbl>
          </a:graphicData>
        </a:graphic>
      </p:graphicFrame>
      <p:sp>
        <p:nvSpPr>
          <p:cNvPr id="8" name="Metin kutusu 7">
            <a:extLst>
              <a:ext uri="{FF2B5EF4-FFF2-40B4-BE49-F238E27FC236}">
                <a16:creationId xmlns:a16="http://schemas.microsoft.com/office/drawing/2014/main" id="{EA0A0C6E-912A-1D28-E076-BAA51385967B}"/>
              </a:ext>
            </a:extLst>
          </p:cNvPr>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1285434637"/>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 </a:t>
            </a:r>
            <a:r>
              <a:rPr lang="tr-TR" sz="3200" b="1" dirty="0">
                <a:solidFill>
                  <a:srgbClr val="0066FF"/>
                </a:solidFill>
              </a:rPr>
              <a:t> </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977562307"/>
              </p:ext>
            </p:extLst>
          </p:nvPr>
        </p:nvGraphicFramePr>
        <p:xfrm>
          <a:off x="351530" y="1931436"/>
          <a:ext cx="11509514" cy="4000815"/>
        </p:xfrm>
        <a:graphic>
          <a:graphicData uri="http://schemas.openxmlformats.org/drawingml/2006/table">
            <a:tbl>
              <a:tblPr>
                <a:tableStyleId>{BDBED569-4797-4DF1-A0F4-6AAB3CD982D8}</a:tableStyleId>
              </a:tblPr>
              <a:tblGrid>
                <a:gridCol w="3106550">
                  <a:extLst>
                    <a:ext uri="{9D8B030D-6E8A-4147-A177-3AD203B41FA5}">
                      <a16:colId xmlns:a16="http://schemas.microsoft.com/office/drawing/2014/main" val="760475108"/>
                    </a:ext>
                  </a:extLst>
                </a:gridCol>
                <a:gridCol w="3058898">
                  <a:extLst>
                    <a:ext uri="{9D8B030D-6E8A-4147-A177-3AD203B41FA5}">
                      <a16:colId xmlns:a16="http://schemas.microsoft.com/office/drawing/2014/main" val="1517385474"/>
                    </a:ext>
                  </a:extLst>
                </a:gridCol>
                <a:gridCol w="1257427">
                  <a:extLst>
                    <a:ext uri="{9D8B030D-6E8A-4147-A177-3AD203B41FA5}">
                      <a16:colId xmlns:a16="http://schemas.microsoft.com/office/drawing/2014/main" val="631616098"/>
                    </a:ext>
                  </a:extLst>
                </a:gridCol>
                <a:gridCol w="1439957">
                  <a:extLst>
                    <a:ext uri="{9D8B030D-6E8A-4147-A177-3AD203B41FA5}">
                      <a16:colId xmlns:a16="http://schemas.microsoft.com/office/drawing/2014/main" val="2137392682"/>
                    </a:ext>
                  </a:extLst>
                </a:gridCol>
                <a:gridCol w="1277708">
                  <a:extLst>
                    <a:ext uri="{9D8B030D-6E8A-4147-A177-3AD203B41FA5}">
                      <a16:colId xmlns:a16="http://schemas.microsoft.com/office/drawing/2014/main" val="1163182823"/>
                    </a:ext>
                  </a:extLst>
                </a:gridCol>
                <a:gridCol w="1368974">
                  <a:extLst>
                    <a:ext uri="{9D8B030D-6E8A-4147-A177-3AD203B41FA5}">
                      <a16:colId xmlns:a16="http://schemas.microsoft.com/office/drawing/2014/main" val="1069248377"/>
                    </a:ext>
                  </a:extLst>
                </a:gridCol>
              </a:tblGrid>
              <a:tr h="363576">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 Sanat Dalı/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522838">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400605">
                <a:tc>
                  <a:txBody>
                    <a:bodyPr/>
                    <a:lstStyle/>
                    <a:p>
                      <a:pPr>
                        <a:lnSpc>
                          <a:spcPct val="107000"/>
                        </a:lnSpc>
                      </a:pPr>
                      <a:r>
                        <a:rPr lang="tr-TR" sz="1600" b="1" dirty="0">
                          <a:solidFill>
                            <a:schemeClr val="tx1"/>
                          </a:solidFill>
                          <a:effectLst/>
                          <a:latin typeface="+mn-lt"/>
                          <a:cs typeface="Times New Roman" panose="02020603050405020304" pitchFamily="18" charset="0"/>
                        </a:rPr>
                        <a:t> Resim</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Resim Pr.</a:t>
                      </a: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2</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3</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54780784"/>
                  </a:ext>
                </a:extLst>
              </a:tr>
              <a:tr h="388486">
                <a:tc>
                  <a:txBody>
                    <a:bodyPr/>
                    <a:lstStyle/>
                    <a:p>
                      <a:pPr>
                        <a:lnSpc>
                          <a:spcPct val="107000"/>
                        </a:lnSpc>
                      </a:pPr>
                      <a:r>
                        <a:rPr lang="tr-TR" sz="1600" b="1" dirty="0">
                          <a:solidFill>
                            <a:schemeClr val="tx1"/>
                          </a:solidFill>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Grafik Tasarımı Pr.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3282163"/>
                  </a:ext>
                </a:extLst>
              </a:tr>
              <a:tr h="388486">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3492090"/>
                  </a:ext>
                </a:extLst>
              </a:tr>
              <a:tr h="388486">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5728655"/>
                  </a:ext>
                </a:extLst>
              </a:tr>
              <a:tr h="383774">
                <a:tc>
                  <a:txBody>
                    <a:bodyPr/>
                    <a:lstStyle/>
                    <a:p>
                      <a:pPr>
                        <a:lnSpc>
                          <a:spcPct val="107000"/>
                        </a:lnSpc>
                        <a:spcAft>
                          <a:spcPts val="0"/>
                        </a:spcAft>
                      </a:pPr>
                      <a:r>
                        <a:rPr lang="tr-TR" sz="1600" b="1" dirty="0">
                          <a:solidFill>
                            <a:schemeClr val="tx1"/>
                          </a:solidFill>
                          <a:effectLst/>
                          <a:latin typeface="+mn-lt"/>
                        </a:rPr>
                        <a:t> Heykel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Heykel Pr.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3626354"/>
                  </a:ext>
                </a:extLst>
              </a:tr>
              <a:tr h="383774">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866435702"/>
                  </a:ext>
                </a:extLst>
              </a:tr>
              <a:tr h="383774">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3438775429"/>
                  </a:ext>
                </a:extLst>
              </a:tr>
              <a:tr h="388486">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rPr>
                        <a:t> 2</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rgbClr val="FF0000"/>
                          </a:solidFill>
                          <a:effectLst/>
                        </a:rPr>
                        <a:t> 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44766041"/>
                  </a:ext>
                </a:extLst>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01133183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 </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38</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3813600993"/>
              </p:ext>
            </p:extLst>
          </p:nvPr>
        </p:nvGraphicFramePr>
        <p:xfrm>
          <a:off x="330956" y="1778225"/>
          <a:ext cx="11462938" cy="3926985"/>
        </p:xfrm>
        <a:graphic>
          <a:graphicData uri="http://schemas.openxmlformats.org/drawingml/2006/table">
            <a:tbl>
              <a:tblPr>
                <a:tableStyleId>{BDBED569-4797-4DF1-A0F4-6AAB3CD982D8}</a:tableStyleId>
              </a:tblPr>
              <a:tblGrid>
                <a:gridCol w="2885711">
                  <a:extLst>
                    <a:ext uri="{9D8B030D-6E8A-4147-A177-3AD203B41FA5}">
                      <a16:colId xmlns:a16="http://schemas.microsoft.com/office/drawing/2014/main" val="481206611"/>
                    </a:ext>
                  </a:extLst>
                </a:gridCol>
                <a:gridCol w="3389259">
                  <a:extLst>
                    <a:ext uri="{9D8B030D-6E8A-4147-A177-3AD203B41FA5}">
                      <a16:colId xmlns:a16="http://schemas.microsoft.com/office/drawing/2014/main" val="1001607330"/>
                    </a:ext>
                  </a:extLst>
                </a:gridCol>
                <a:gridCol w="1324167">
                  <a:extLst>
                    <a:ext uri="{9D8B030D-6E8A-4147-A177-3AD203B41FA5}">
                      <a16:colId xmlns:a16="http://schemas.microsoft.com/office/drawing/2014/main" val="1652277239"/>
                    </a:ext>
                  </a:extLst>
                </a:gridCol>
                <a:gridCol w="1254995">
                  <a:extLst>
                    <a:ext uri="{9D8B030D-6E8A-4147-A177-3AD203B41FA5}">
                      <a16:colId xmlns:a16="http://schemas.microsoft.com/office/drawing/2014/main" val="3576806662"/>
                    </a:ext>
                  </a:extLst>
                </a:gridCol>
                <a:gridCol w="1284640">
                  <a:extLst>
                    <a:ext uri="{9D8B030D-6E8A-4147-A177-3AD203B41FA5}">
                      <a16:colId xmlns:a16="http://schemas.microsoft.com/office/drawing/2014/main" val="2380808450"/>
                    </a:ext>
                  </a:extLst>
                </a:gridCol>
                <a:gridCol w="1324166">
                  <a:extLst>
                    <a:ext uri="{9D8B030D-6E8A-4147-A177-3AD203B41FA5}">
                      <a16:colId xmlns:a16="http://schemas.microsoft.com/office/drawing/2014/main" val="12646352"/>
                    </a:ext>
                  </a:extLst>
                </a:gridCol>
              </a:tblGrid>
              <a:tr h="354874">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639836775"/>
                  </a:ext>
                </a:extLst>
              </a:tr>
              <a:tr h="48152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3010335"/>
                  </a:ext>
                </a:extLst>
              </a:tr>
              <a:tr h="391020">
                <a:tc>
                  <a:txBody>
                    <a:bodyPr/>
                    <a:lstStyle/>
                    <a:p>
                      <a:pPr>
                        <a:lnSpc>
                          <a:spcPct val="107000"/>
                        </a:lnSpc>
                      </a:pPr>
                      <a:r>
                        <a:rPr lang="tr-TR" sz="1600" b="1" dirty="0">
                          <a:solidFill>
                            <a:schemeClr val="tx1"/>
                          </a:solidFill>
                          <a:effectLst/>
                          <a:latin typeface="+mn-lt"/>
                          <a:cs typeface="Times New Roman" panose="02020603050405020304" pitchFamily="18" charset="0"/>
                        </a:rPr>
                        <a:t> Resim</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Resim Pr.</a:t>
                      </a: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90434803"/>
                  </a:ext>
                </a:extLst>
              </a:tr>
              <a:tr h="374589">
                <a:tc>
                  <a:txBody>
                    <a:bodyPr/>
                    <a:lstStyle/>
                    <a:p>
                      <a:pPr>
                        <a:lnSpc>
                          <a:spcPct val="107000"/>
                        </a:lnSpc>
                      </a:pPr>
                      <a:r>
                        <a:rPr lang="tr-TR" sz="1600" b="1" dirty="0">
                          <a:solidFill>
                            <a:schemeClr val="tx1"/>
                          </a:solidFill>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Grafik Tasarımı Pr.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19920611"/>
                  </a:ext>
                </a:extLst>
              </a:tr>
              <a:tr h="379189">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05334478"/>
                  </a:ext>
                </a:extLst>
              </a:tr>
              <a:tr h="379189">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25332878"/>
                  </a:ext>
                </a:extLst>
              </a:tr>
              <a:tr h="379189">
                <a:tc>
                  <a:txBody>
                    <a:bodyPr/>
                    <a:lstStyle/>
                    <a:p>
                      <a:pPr>
                        <a:lnSpc>
                          <a:spcPct val="107000"/>
                        </a:lnSpc>
                        <a:spcAft>
                          <a:spcPts val="0"/>
                        </a:spcAft>
                      </a:pPr>
                      <a:r>
                        <a:rPr lang="tr-TR" sz="1600" b="1" dirty="0">
                          <a:solidFill>
                            <a:schemeClr val="tx1"/>
                          </a:solidFill>
                          <a:effectLst/>
                          <a:latin typeface="+mn-lt"/>
                        </a:rPr>
                        <a:t> Heykel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Heykel Pr.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6626502"/>
                  </a:ext>
                </a:extLst>
              </a:tr>
              <a:tr h="379189">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1935967031"/>
                  </a:ext>
                </a:extLst>
              </a:tr>
              <a:tr h="379189">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2462382362"/>
                  </a:ext>
                </a:extLst>
              </a:tr>
              <a:tr h="379189">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 0</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0</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0</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7435516"/>
                  </a:ext>
                </a:extLst>
              </a:tr>
            </a:tbl>
          </a:graphicData>
        </a:graphic>
      </p:graphicFrame>
    </p:spTree>
    <p:extLst>
      <p:ext uri="{BB962C8B-B14F-4D97-AF65-F5344CB8AC3E}">
        <p14:creationId xmlns:p14="http://schemas.microsoft.com/office/powerpoint/2010/main" val="7713632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92" y="807725"/>
            <a:ext cx="10595113" cy="533255"/>
          </a:xfrm>
        </p:spPr>
        <p:txBody>
          <a:bodyPr>
            <a:noAutofit/>
          </a:bodyPr>
          <a:lstStyle/>
          <a:p>
            <a:pPr algn="ctr"/>
            <a:r>
              <a:rPr lang="tr-TR" sz="3200" b="1" dirty="0">
                <a:solidFill>
                  <a:srgbClr val="0066FF"/>
                </a:solidFill>
              </a:rPr>
              <a:t>Özel Öğrencilik Hakkını Kullanan Öğrenci Sayısı </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39</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5" name="Tablo 4"/>
          <p:cNvGraphicFramePr>
            <a:graphicFrameLocks noGrp="1"/>
          </p:cNvGraphicFramePr>
          <p:nvPr>
            <p:extLst>
              <p:ext uri="{D42A27DB-BD31-4B8C-83A1-F6EECF244321}">
                <p14:modId xmlns:p14="http://schemas.microsoft.com/office/powerpoint/2010/main" val="3359658002"/>
              </p:ext>
            </p:extLst>
          </p:nvPr>
        </p:nvGraphicFramePr>
        <p:xfrm>
          <a:off x="590071" y="1824137"/>
          <a:ext cx="11270973" cy="3854131"/>
        </p:xfrm>
        <a:graphic>
          <a:graphicData uri="http://schemas.openxmlformats.org/drawingml/2006/table">
            <a:tbl>
              <a:tblPr>
                <a:tableStyleId>{BDBED569-4797-4DF1-A0F4-6AAB3CD982D8}</a:tableStyleId>
              </a:tblPr>
              <a:tblGrid>
                <a:gridCol w="2808717">
                  <a:extLst>
                    <a:ext uri="{9D8B030D-6E8A-4147-A177-3AD203B41FA5}">
                      <a16:colId xmlns:a16="http://schemas.microsoft.com/office/drawing/2014/main" val="3079373697"/>
                    </a:ext>
                  </a:extLst>
                </a:gridCol>
                <a:gridCol w="3181520">
                  <a:extLst>
                    <a:ext uri="{9D8B030D-6E8A-4147-A177-3AD203B41FA5}">
                      <a16:colId xmlns:a16="http://schemas.microsoft.com/office/drawing/2014/main" val="3768900691"/>
                    </a:ext>
                  </a:extLst>
                </a:gridCol>
                <a:gridCol w="1297378">
                  <a:extLst>
                    <a:ext uri="{9D8B030D-6E8A-4147-A177-3AD203B41FA5}">
                      <a16:colId xmlns:a16="http://schemas.microsoft.com/office/drawing/2014/main" val="3542751760"/>
                    </a:ext>
                  </a:extLst>
                </a:gridCol>
                <a:gridCol w="1479822">
                  <a:extLst>
                    <a:ext uri="{9D8B030D-6E8A-4147-A177-3AD203B41FA5}">
                      <a16:colId xmlns:a16="http://schemas.microsoft.com/office/drawing/2014/main" val="2623053532"/>
                    </a:ext>
                  </a:extLst>
                </a:gridCol>
                <a:gridCol w="1256835">
                  <a:extLst>
                    <a:ext uri="{9D8B030D-6E8A-4147-A177-3AD203B41FA5}">
                      <a16:colId xmlns:a16="http://schemas.microsoft.com/office/drawing/2014/main" val="1244714129"/>
                    </a:ext>
                  </a:extLst>
                </a:gridCol>
                <a:gridCol w="1246701">
                  <a:extLst>
                    <a:ext uri="{9D8B030D-6E8A-4147-A177-3AD203B41FA5}">
                      <a16:colId xmlns:a16="http://schemas.microsoft.com/office/drawing/2014/main" val="1764914344"/>
                    </a:ext>
                  </a:extLst>
                </a:gridCol>
              </a:tblGrid>
              <a:tr h="347259">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455210029"/>
                  </a:ext>
                </a:extLst>
              </a:tr>
              <a:tr h="508464">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9685148"/>
                  </a:ext>
                </a:extLst>
              </a:tr>
              <a:tr h="382629">
                <a:tc>
                  <a:txBody>
                    <a:bodyPr/>
                    <a:lstStyle/>
                    <a:p>
                      <a:pPr>
                        <a:lnSpc>
                          <a:spcPct val="107000"/>
                        </a:lnSpc>
                      </a:pPr>
                      <a:r>
                        <a:rPr lang="tr-TR" sz="1600" b="1" dirty="0">
                          <a:solidFill>
                            <a:schemeClr val="tx1"/>
                          </a:solidFill>
                          <a:effectLst/>
                          <a:latin typeface="+mn-lt"/>
                          <a:cs typeface="Times New Roman" panose="02020603050405020304" pitchFamily="18" charset="0"/>
                        </a:rPr>
                        <a:t> Resim</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Resim Pr.</a:t>
                      </a: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39284871"/>
                  </a:ext>
                </a:extLst>
              </a:tr>
              <a:tr h="366551">
                <a:tc>
                  <a:txBody>
                    <a:bodyPr/>
                    <a:lstStyle/>
                    <a:p>
                      <a:pPr>
                        <a:lnSpc>
                          <a:spcPct val="107000"/>
                        </a:lnSpc>
                      </a:pPr>
                      <a:r>
                        <a:rPr lang="tr-TR" sz="1600" b="1" dirty="0">
                          <a:solidFill>
                            <a:schemeClr val="tx1"/>
                          </a:solidFill>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Grafik Tasarımı Pr.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98467589"/>
                  </a:ext>
                </a:extLst>
              </a:tr>
              <a:tr h="371054">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655418"/>
                  </a:ext>
                </a:extLst>
              </a:tr>
              <a:tr h="371054">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3640517"/>
                  </a:ext>
                </a:extLst>
              </a:tr>
              <a:tr h="371054">
                <a:tc>
                  <a:txBody>
                    <a:bodyPr/>
                    <a:lstStyle/>
                    <a:p>
                      <a:pPr>
                        <a:lnSpc>
                          <a:spcPct val="107000"/>
                        </a:lnSpc>
                        <a:spcAft>
                          <a:spcPts val="0"/>
                        </a:spcAft>
                      </a:pPr>
                      <a:r>
                        <a:rPr lang="tr-TR" sz="1600" b="1" dirty="0">
                          <a:solidFill>
                            <a:schemeClr val="tx1"/>
                          </a:solidFill>
                          <a:effectLst/>
                          <a:latin typeface="+mn-lt"/>
                        </a:rPr>
                        <a:t> Heykel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Heykel Pr.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38936943"/>
                  </a:ext>
                </a:extLst>
              </a:tr>
              <a:tr h="371054">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1056670356"/>
                  </a:ext>
                </a:extLst>
              </a:tr>
              <a:tr h="371054">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pPr>
                      <a:r>
                        <a:rPr lang="tr-TR" sz="1600" b="1" dirty="0">
                          <a:solidFill>
                            <a:schemeClr val="tx1"/>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2493936767"/>
                  </a:ext>
                </a:extLst>
              </a:tr>
              <a:tr h="371054">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 0</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 0</a:t>
                      </a: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0</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0</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3762868"/>
                  </a:ext>
                </a:extLst>
              </a:tr>
            </a:tbl>
          </a:graphicData>
        </a:graphic>
      </p:graphicFrame>
    </p:spTree>
    <p:extLst>
      <p:ext uri="{BB962C8B-B14F-4D97-AF65-F5344CB8AC3E}">
        <p14:creationId xmlns:p14="http://schemas.microsoft.com/office/powerpoint/2010/main" val="399948920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 Müdürlük</a:t>
            </a: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1424250941"/>
              </p:ext>
            </p:extLst>
          </p:nvPr>
        </p:nvGraphicFramePr>
        <p:xfrm>
          <a:off x="361699" y="2084307"/>
          <a:ext cx="11516263" cy="3081078"/>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a:solidFill>
                            <a:srgbClr val="3333FF"/>
                          </a:solidFill>
                          <a:effectLst/>
                        </a:rPr>
                        <a:t>Ünvanı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Prof. Dr. Raif KALYONCU</a:t>
                      </a:r>
                    </a:p>
                  </a:txBody>
                  <a:tcPr marL="0" marR="0" marT="0" marB="0" anchor="ctr"/>
                </a:tc>
                <a:extLst>
                  <a:ext uri="{0D108BD9-81ED-4DB2-BD59-A6C34878D82A}">
                    <a16:rowId xmlns:a16="http://schemas.microsoft.com/office/drawing/2014/main" val="1395922710"/>
                  </a:ext>
                </a:extLst>
              </a:tr>
              <a:tr h="504716">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Doç. Dr. İlkay Canan OKKALI</a:t>
                      </a:r>
                    </a:p>
                  </a:txBody>
                  <a:tcPr marL="0" marR="0" marT="0" marB="0" anchor="ctr"/>
                </a:tc>
                <a:extLst>
                  <a:ext uri="{0D108BD9-81ED-4DB2-BD59-A6C34878D82A}">
                    <a16:rowId xmlns:a16="http://schemas.microsoft.com/office/drawing/2014/main" val="4036107159"/>
                  </a:ext>
                </a:extLst>
              </a:tr>
              <a:tr h="520963">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a:solidFill>
                            <a:srgbClr val="485793"/>
                          </a:solidFill>
                          <a:effectLst/>
                          <a:latin typeface="+mn-lt"/>
                          <a:ea typeface="+mn-ea"/>
                          <a:cs typeface="+mn-cs"/>
                        </a:rPr>
                        <a:t>Doç. Ahmet TÜRE</a:t>
                      </a:r>
                    </a:p>
                  </a:txBody>
                  <a:tcPr marL="0" marR="0" marT="0" marB="0" anchor="ctr"/>
                </a:tc>
                <a:extLst>
                  <a:ext uri="{0D108BD9-81ED-4DB2-BD59-A6C34878D82A}">
                    <a16:rowId xmlns:a16="http://schemas.microsoft.com/office/drawing/2014/main" val="4209787686"/>
                  </a:ext>
                </a:extLst>
              </a:tr>
              <a:tr h="1045967">
                <a:tc>
                  <a:txBody>
                    <a:bodyPr/>
                    <a:lstStyle/>
                    <a:p>
                      <a:pPr marL="36000" algn="l" rtl="0">
                        <a:lnSpc>
                          <a:spcPct val="100000"/>
                        </a:lnSpc>
                        <a:spcAft>
                          <a:spcPts val="0"/>
                        </a:spcAft>
                      </a:pPr>
                      <a:r>
                        <a:rPr lang="tr-TR" sz="2000" dirty="0">
                          <a:effectLst/>
                        </a:rPr>
                        <a:t>Fakülte </a:t>
                      </a:r>
                      <a:r>
                        <a:rPr lang="tr-TR" sz="2000" baseline="0" dirty="0">
                          <a:effectLst/>
                        </a:rPr>
                        <a:t>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1" dirty="0">
                          <a:solidFill>
                            <a:srgbClr val="962E2E"/>
                          </a:solidFill>
                          <a:effectLst/>
                          <a:latin typeface="+mn-lt"/>
                          <a:ea typeface="Calibri" panose="020F0502020204030204" pitchFamily="34" charset="0"/>
                          <a:cs typeface="Calibri" panose="020F0502020204030204" pitchFamily="34" charset="0"/>
                        </a:rPr>
                        <a:t>Ömer Faruk EKŞİOĞLU</a:t>
                      </a:r>
                    </a:p>
                  </a:txBody>
                  <a:tcPr marL="0" marR="0" marT="0" marB="0" anchor="ctr"/>
                </a:tc>
                <a:extLst>
                  <a:ext uri="{0D108BD9-81ED-4DB2-BD59-A6C34878D82A}">
                    <a16:rowId xmlns:a16="http://schemas.microsoft.com/office/drawing/2014/main" val="287743400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40</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4198559948"/>
              </p:ext>
            </p:extLst>
          </p:nvPr>
        </p:nvGraphicFramePr>
        <p:xfrm>
          <a:off x="477079" y="1987827"/>
          <a:ext cx="11383965" cy="3667540"/>
        </p:xfrm>
        <a:graphic>
          <a:graphicData uri="http://schemas.openxmlformats.org/drawingml/2006/table">
            <a:tbl>
              <a:tblPr>
                <a:tableStyleId>{BDBED569-4797-4DF1-A0F4-6AAB3CD982D8}</a:tableStyleId>
              </a:tblPr>
              <a:tblGrid>
                <a:gridCol w="3127014">
                  <a:extLst>
                    <a:ext uri="{9D8B030D-6E8A-4147-A177-3AD203B41FA5}">
                      <a16:colId xmlns:a16="http://schemas.microsoft.com/office/drawing/2014/main" val="168006902"/>
                    </a:ext>
                  </a:extLst>
                </a:gridCol>
                <a:gridCol w="4200009">
                  <a:extLst>
                    <a:ext uri="{9D8B030D-6E8A-4147-A177-3AD203B41FA5}">
                      <a16:colId xmlns:a16="http://schemas.microsoft.com/office/drawing/2014/main" val="226199300"/>
                    </a:ext>
                  </a:extLst>
                </a:gridCol>
                <a:gridCol w="2033581">
                  <a:extLst>
                    <a:ext uri="{9D8B030D-6E8A-4147-A177-3AD203B41FA5}">
                      <a16:colId xmlns:a16="http://schemas.microsoft.com/office/drawing/2014/main" val="2852383516"/>
                    </a:ext>
                  </a:extLst>
                </a:gridCol>
                <a:gridCol w="2023361">
                  <a:extLst>
                    <a:ext uri="{9D8B030D-6E8A-4147-A177-3AD203B41FA5}">
                      <a16:colId xmlns:a16="http://schemas.microsoft.com/office/drawing/2014/main" val="1320489265"/>
                    </a:ext>
                  </a:extLst>
                </a:gridCol>
              </a:tblGrid>
              <a:tr h="45093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 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6202430"/>
                  </a:ext>
                </a:extLst>
              </a:tr>
              <a:tr h="399011">
                <a:tc>
                  <a:txBody>
                    <a:bodyPr/>
                    <a:lstStyle/>
                    <a:p>
                      <a:pPr>
                        <a:lnSpc>
                          <a:spcPct val="107000"/>
                        </a:lnSpc>
                      </a:pPr>
                      <a:r>
                        <a:rPr lang="tr-TR" sz="1600" b="1" dirty="0">
                          <a:solidFill>
                            <a:schemeClr val="tx1"/>
                          </a:solidFill>
                          <a:effectLst/>
                          <a:latin typeface="+mn-lt"/>
                          <a:cs typeface="Times New Roman" panose="02020603050405020304" pitchFamily="18" charset="0"/>
                        </a:rPr>
                        <a:t> Resim</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Resim Pr.</a:t>
                      </a: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8551698"/>
                  </a:ext>
                </a:extLst>
              </a:tr>
              <a:tr h="399011">
                <a:tc>
                  <a:txBody>
                    <a:bodyPr/>
                    <a:lstStyle/>
                    <a:p>
                      <a:pPr>
                        <a:lnSpc>
                          <a:spcPct val="107000"/>
                        </a:lnSpc>
                      </a:pPr>
                      <a:r>
                        <a:rPr lang="tr-TR" sz="1600" b="1" dirty="0">
                          <a:solidFill>
                            <a:schemeClr val="tx1"/>
                          </a:solidFill>
                          <a:effectLst/>
                          <a:latin typeface="+mn-lt"/>
                          <a:cs typeface="Times New Roman" panose="02020603050405020304" pitchFamily="18" charset="0"/>
                        </a:rPr>
                        <a:t> Grafik Tasarımı</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Grafik Tasarımı Pr.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7834321"/>
                  </a:ext>
                </a:extLst>
              </a:tr>
              <a:tr h="403914">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Çizgi Film ve Animasyon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84100932"/>
                  </a:ext>
                </a:extLst>
              </a:tr>
              <a:tr h="403914">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(Pasif)</a:t>
                      </a:r>
                    </a:p>
                  </a:txBody>
                  <a:tcPr marL="3810" marR="3810" marT="3810" marB="0" anchor="ctr"/>
                </a:tc>
                <a:tc>
                  <a:txBody>
                    <a:bodyPr/>
                    <a:lstStyle/>
                    <a:p>
                      <a:pPr>
                        <a:lnSpc>
                          <a:spcPct val="107000"/>
                        </a:lnSpc>
                      </a:pPr>
                      <a:r>
                        <a:rPr lang="tr-TR" sz="1600" b="1" dirty="0">
                          <a:solidFill>
                            <a:schemeClr val="tx1"/>
                          </a:solidFill>
                          <a:effectLst/>
                          <a:latin typeface="+mn-lt"/>
                          <a:cs typeface="Times New Roman" panose="02020603050405020304" pitchFamily="18" charset="0"/>
                        </a:rPr>
                        <a:t> Seramik ve Cam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chemeClr val="tx1"/>
                          </a:solidFill>
                          <a:effectLst/>
                          <a:latin typeface="+mn-lt"/>
                        </a:rPr>
                        <a:t> 0</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6553031"/>
                  </a:ext>
                </a:extLst>
              </a:tr>
              <a:tr h="403914">
                <a:tc>
                  <a:txBody>
                    <a:bodyPr/>
                    <a:lstStyle/>
                    <a:p>
                      <a:pPr>
                        <a:lnSpc>
                          <a:spcPct val="107000"/>
                        </a:lnSpc>
                        <a:spcAft>
                          <a:spcPts val="0"/>
                        </a:spcAft>
                      </a:pPr>
                      <a:r>
                        <a:rPr lang="tr-TR" sz="1600" b="1" dirty="0">
                          <a:solidFill>
                            <a:schemeClr val="tx1"/>
                          </a:solidFill>
                          <a:effectLst/>
                          <a:latin typeface="+mn-lt"/>
                        </a:rPr>
                        <a:t> Heykel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chemeClr val="tx1"/>
                          </a:solidFill>
                          <a:effectLst/>
                          <a:latin typeface="+mn-lt"/>
                        </a:rPr>
                        <a:t> Heykel Pr. (Pasif)</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extLst>
                  <a:ext uri="{0D108BD9-81ED-4DB2-BD59-A6C34878D82A}">
                    <a16:rowId xmlns:a16="http://schemas.microsoft.com/office/drawing/2014/main" val="511344372"/>
                  </a:ext>
                </a:extLst>
              </a:tr>
              <a:tr h="403914">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Geleneksel Türk Sanatları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extLst>
                  <a:ext uri="{0D108BD9-81ED-4DB2-BD59-A6C34878D82A}">
                    <a16:rowId xmlns:a16="http://schemas.microsoft.com/office/drawing/2014/main" val="2263546271"/>
                  </a:ext>
                </a:extLst>
              </a:tr>
              <a:tr h="403914">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(Pasif)</a:t>
                      </a:r>
                    </a:p>
                  </a:txBody>
                  <a:tcPr marL="3810" marR="3810" marT="3810" marB="0" anchor="ctr"/>
                </a:tc>
                <a:tc>
                  <a:txBody>
                    <a:bodyPr/>
                    <a:lstStyle/>
                    <a:p>
                      <a:pP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Fotoğraf Pr. (Pasif)</a:t>
                      </a:r>
                    </a:p>
                  </a:txBody>
                  <a:tcPr marL="3810" marR="3810" marT="381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tc>
                  <a:txBody>
                    <a:bodyPr/>
                    <a:lstStyle/>
                    <a:p>
                      <a:pPr algn="ctr">
                        <a:lnSpc>
                          <a:spcPct val="107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 0</a:t>
                      </a:r>
                    </a:p>
                  </a:txBody>
                  <a:tcPr marL="0" marR="0" marT="0" marB="0" anchor="ctr"/>
                </a:tc>
                <a:extLst>
                  <a:ext uri="{0D108BD9-81ED-4DB2-BD59-A6C34878D82A}">
                    <a16:rowId xmlns:a16="http://schemas.microsoft.com/office/drawing/2014/main" val="3445616522"/>
                  </a:ext>
                </a:extLst>
              </a:tr>
              <a:tr h="399011">
                <a:tc>
                  <a:txBody>
                    <a:bodyPr/>
                    <a:lstStyle/>
                    <a:p>
                      <a:pPr algn="r">
                        <a:lnSpc>
                          <a:spcPct val="107000"/>
                        </a:lnSpc>
                        <a:spcAft>
                          <a:spcPts val="0"/>
                        </a:spcAft>
                      </a:pPr>
                      <a:r>
                        <a:rPr lang="tr-TR" sz="1800" b="1" dirty="0">
                          <a:solidFill>
                            <a:srgbClr val="FF0000"/>
                          </a:solidFill>
                          <a:effectLst/>
                        </a:rPr>
                        <a:t> TOPLAM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 0</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0</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7173796"/>
                  </a:ext>
                </a:extLst>
              </a:tr>
            </a:tbl>
          </a:graphicData>
        </a:graphic>
      </p:graphicFrame>
    </p:spTree>
    <p:extLst>
      <p:ext uri="{BB962C8B-B14F-4D97-AF65-F5344CB8AC3E}">
        <p14:creationId xmlns:p14="http://schemas.microsoft.com/office/powerpoint/2010/main" val="197809498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38655203"/>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Resim</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31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31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63 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63 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48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79</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79</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78</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78 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157</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157</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268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268 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155</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latin typeface="Calibri" panose="020F0502020204030204" pitchFamily="34" charset="0"/>
                          <a:ea typeface="Calibri" panose="020F0502020204030204" pitchFamily="34" charset="0"/>
                          <a:cs typeface="Times New Roman" panose="02020603050405020304" pitchFamily="18" charset="0"/>
                        </a:rPr>
                        <a:t>155</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43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43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312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312 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311</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311</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170 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170 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333 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333 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112</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112 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54 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54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282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282 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387</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387</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168787356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42</a:t>
            </a:fld>
            <a:endParaRPr lang="tr-TR"/>
          </a:p>
        </p:txBody>
      </p:sp>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graphicFrame>
        <p:nvGraphicFramePr>
          <p:cNvPr id="7" name="Tablo 6"/>
          <p:cNvGraphicFramePr>
            <a:graphicFrameLocks noGrp="1"/>
          </p:cNvGraphicFramePr>
          <p:nvPr>
            <p:extLst>
              <p:ext uri="{D42A27DB-BD31-4B8C-83A1-F6EECF244321}">
                <p14:modId xmlns:p14="http://schemas.microsoft.com/office/powerpoint/2010/main" val="2548252155"/>
              </p:ext>
            </p:extLst>
          </p:nvPr>
        </p:nvGraphicFramePr>
        <p:xfrm>
          <a:off x="447261" y="2057399"/>
          <a:ext cx="11380305" cy="352671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180515">
                  <a:extLst>
                    <a:ext uri="{9D8B030D-6E8A-4147-A177-3AD203B41FA5}">
                      <a16:colId xmlns:a16="http://schemas.microsoft.com/office/drawing/2014/main" val="2224511047"/>
                    </a:ext>
                  </a:extLst>
                </a:gridCol>
                <a:gridCol w="752680">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Resim </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24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24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39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 39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 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30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30 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 48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48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144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144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135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135 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31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 31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156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156 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166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166 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156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156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181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 181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Dışı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40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 40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170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170 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221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221 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271"/>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4162602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490" y="775855"/>
            <a:ext cx="9959110" cy="729672"/>
          </a:xfrm>
        </p:spPr>
        <p:txBody>
          <a:bodyPr>
            <a:noAutofit/>
          </a:bodyPr>
          <a:lstStyle/>
          <a:p>
            <a:pPr algn="ctr"/>
            <a:r>
              <a:rPr lang="tr-TR" sz="3200" b="1" dirty="0">
                <a:solidFill>
                  <a:srgbClr val="FF0000"/>
                </a:solidFill>
              </a:rPr>
              <a:t>Çift </a:t>
            </a:r>
            <a:r>
              <a:rPr lang="tr-TR" sz="3200" b="1" dirty="0" err="1">
                <a:solidFill>
                  <a:srgbClr val="FF0000"/>
                </a:solidFill>
              </a:rPr>
              <a:t>Anadal</a:t>
            </a:r>
            <a:r>
              <a:rPr lang="tr-TR" sz="3200" b="1" dirty="0">
                <a:solidFill>
                  <a:srgbClr val="FF0000"/>
                </a:solidFill>
              </a:rPr>
              <a:t> Programı Sayısı </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310785831"/>
              </p:ext>
            </p:extLst>
          </p:nvPr>
        </p:nvGraphicFramePr>
        <p:xfrm>
          <a:off x="683490" y="1976580"/>
          <a:ext cx="11111347" cy="4059318"/>
        </p:xfrm>
        <a:graphic>
          <a:graphicData uri="http://schemas.openxmlformats.org/drawingml/2006/table">
            <a:tbl>
              <a:tblPr>
                <a:tableStyleId>{BDBED569-4797-4DF1-A0F4-6AAB3CD982D8}</a:tableStyleId>
              </a:tblPr>
              <a:tblGrid>
                <a:gridCol w="2687180">
                  <a:extLst>
                    <a:ext uri="{9D8B030D-6E8A-4147-A177-3AD203B41FA5}">
                      <a16:colId xmlns:a16="http://schemas.microsoft.com/office/drawing/2014/main" val="4121480407"/>
                    </a:ext>
                  </a:extLst>
                </a:gridCol>
                <a:gridCol w="3077703">
                  <a:extLst>
                    <a:ext uri="{9D8B030D-6E8A-4147-A177-3AD203B41FA5}">
                      <a16:colId xmlns:a16="http://schemas.microsoft.com/office/drawing/2014/main" val="2643212052"/>
                    </a:ext>
                  </a:extLst>
                </a:gridCol>
                <a:gridCol w="2519812">
                  <a:extLst>
                    <a:ext uri="{9D8B030D-6E8A-4147-A177-3AD203B41FA5}">
                      <a16:colId xmlns:a16="http://schemas.microsoft.com/office/drawing/2014/main" val="3742807400"/>
                    </a:ext>
                  </a:extLst>
                </a:gridCol>
                <a:gridCol w="2826652">
                  <a:extLst>
                    <a:ext uri="{9D8B030D-6E8A-4147-A177-3AD203B41FA5}">
                      <a16:colId xmlns:a16="http://schemas.microsoft.com/office/drawing/2014/main" val="3898239322"/>
                    </a:ext>
                  </a:extLst>
                </a:gridCol>
              </a:tblGrid>
              <a:tr h="402501">
                <a:tc gridSpan="2">
                  <a:txBody>
                    <a:bodyPr/>
                    <a:lstStyle/>
                    <a:p>
                      <a:pPr algn="r">
                        <a:lnSpc>
                          <a:spcPct val="107000"/>
                        </a:lnSpc>
                        <a:spcAft>
                          <a:spcPts val="0"/>
                        </a:spcAft>
                      </a:pPr>
                      <a:r>
                        <a:rPr lang="tr-TR" sz="2000" b="1" dirty="0">
                          <a:solidFill>
                            <a:srgbClr val="FF0000"/>
                          </a:solidFill>
                          <a:effectLst/>
                          <a:latin typeface="+mn-lt"/>
                        </a:rPr>
                        <a:t>Çift </a:t>
                      </a:r>
                      <a:r>
                        <a:rPr lang="tr-TR" sz="2000" b="1" dirty="0" err="1">
                          <a:solidFill>
                            <a:srgbClr val="FF0000"/>
                          </a:solidFill>
                          <a:effectLst/>
                          <a:latin typeface="+mn-lt"/>
                        </a:rPr>
                        <a:t>Anadal</a:t>
                      </a:r>
                      <a:r>
                        <a:rPr lang="tr-TR" sz="2000" b="1" dirty="0">
                          <a:solidFill>
                            <a:srgbClr val="FF0000"/>
                          </a:solidFill>
                          <a:effectLst/>
                          <a:latin typeface="+mn-lt"/>
                        </a:rPr>
                        <a:t> Programı Sayısı (Varsa)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359357848"/>
                  </a:ext>
                </a:extLst>
              </a:tr>
              <a:tr h="543740">
                <a:tc gridSpan="2">
                  <a:txBody>
                    <a:bodyPr/>
                    <a:lstStyle/>
                    <a:p>
                      <a:pPr algn="ctr">
                        <a:lnSpc>
                          <a:spcPct val="107000"/>
                        </a:lnSpc>
                        <a:spcAft>
                          <a:spcPts val="0"/>
                        </a:spcAft>
                      </a:pPr>
                      <a:r>
                        <a:rPr lang="tr-TR" sz="2000" b="1" dirty="0" err="1">
                          <a:solidFill>
                            <a:srgbClr val="3333FF"/>
                          </a:solidFill>
                          <a:effectLst/>
                          <a:latin typeface="+mn-lt"/>
                        </a:rPr>
                        <a:t>Anadal</a:t>
                      </a:r>
                      <a:r>
                        <a:rPr lang="tr-TR" sz="2000" b="1" dirty="0">
                          <a:solidFill>
                            <a:srgbClr val="3333FF"/>
                          </a:solidFill>
                          <a:effectLst/>
                          <a:latin typeface="+mn-lt"/>
                        </a:rPr>
                        <a:t> Program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endParaRPr lang="tr-TR"/>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dirty="0">
                          <a:solidFill>
                            <a:srgbClr val="3333FF"/>
                          </a:solidFill>
                          <a:effectLst/>
                          <a:latin typeface="+mn-lt"/>
                        </a:rPr>
                        <a:t>Çift </a:t>
                      </a:r>
                      <a:r>
                        <a:rPr lang="tr-TR" sz="2000" b="1" dirty="0" err="1">
                          <a:solidFill>
                            <a:srgbClr val="3333FF"/>
                          </a:solidFill>
                          <a:effectLst/>
                          <a:latin typeface="+mn-lt"/>
                        </a:rPr>
                        <a:t>Anadal</a:t>
                      </a:r>
                      <a:r>
                        <a:rPr lang="tr-TR" sz="2000" b="1" dirty="0">
                          <a:solidFill>
                            <a:srgbClr val="3333FF"/>
                          </a:solidFill>
                          <a:effectLst/>
                          <a:latin typeface="+mn-lt"/>
                        </a:rPr>
                        <a:t> Programı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2196538338"/>
                  </a:ext>
                </a:extLst>
              </a:tr>
              <a:tr h="677206">
                <a:tc>
                  <a:txBody>
                    <a:bodyPr/>
                    <a:lstStyle/>
                    <a:p>
                      <a:pPr algn="ctr">
                        <a:lnSpc>
                          <a:spcPct val="107000"/>
                        </a:lnSpc>
                        <a:spcAft>
                          <a:spcPts val="0"/>
                        </a:spcAft>
                      </a:pPr>
                      <a:r>
                        <a:rPr lang="tr-TR" sz="2000" dirty="0">
                          <a:solidFill>
                            <a:srgbClr val="FF0000"/>
                          </a:solidFill>
                          <a:effectLst/>
                          <a:latin typeface="+mn-lt"/>
                        </a:rPr>
                        <a:t>Birim / Bölüm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solidFill>
                            <a:srgbClr val="FF0000"/>
                          </a:solidFill>
                          <a:effectLst/>
                          <a:latin typeface="+mn-lt"/>
                        </a:rPr>
                        <a:t>Ana Bilim - Sanat Dalı/ Program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Birim / Bölüm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Ana Bilim - Sanat Dalı/ Program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3862211"/>
                  </a:ext>
                </a:extLst>
              </a:tr>
              <a:tr h="402501">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35322725"/>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8508549"/>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0554058"/>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56659235"/>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55670731"/>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59820116"/>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271" y="6309753"/>
            <a:ext cx="388992" cy="394395"/>
          </a:xfrm>
          <a:prstGeom prst="rect">
            <a:avLst/>
          </a:prstGeom>
        </p:spPr>
      </p:pic>
    </p:spTree>
    <p:extLst>
      <p:ext uri="{BB962C8B-B14F-4D97-AF65-F5344CB8AC3E}">
        <p14:creationId xmlns:p14="http://schemas.microsoft.com/office/powerpoint/2010/main" val="400482698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44</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14.01.2026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95365521"/>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110</a:t>
                      </a:r>
                    </a:p>
                  </a:txBody>
                  <a:tcPr marL="6350" marR="6350" marT="6350" marB="0" anchor="ctr"/>
                </a:tc>
                <a:tc>
                  <a:txBody>
                    <a:bodyPr/>
                    <a:lstStyle/>
                    <a:p>
                      <a:pPr algn="ctr">
                        <a:lnSpc>
                          <a:spcPct val="107000"/>
                        </a:lnSpc>
                        <a:spcAft>
                          <a:spcPts val="0"/>
                        </a:spcAft>
                      </a:pPr>
                      <a:r>
                        <a:rPr lang="tr-TR" sz="1100" dirty="0">
                          <a:effectLst/>
                        </a:rPr>
                        <a:t> 30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15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1 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11</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550</a:t>
                      </a:r>
                    </a:p>
                  </a:txBody>
                  <a:tcPr marL="6350" marR="6350" marT="6350" marB="0" anchor="ctr"/>
                </a:tc>
                <a:tc>
                  <a:txBody>
                    <a:bodyPr/>
                    <a:lstStyle/>
                    <a:p>
                      <a:pPr algn="ctr">
                        <a:lnSpc>
                          <a:spcPct val="107000"/>
                        </a:lnSpc>
                        <a:spcAft>
                          <a:spcPts val="0"/>
                        </a:spcAft>
                      </a:pPr>
                      <a:r>
                        <a:rPr lang="tr-TR" sz="1100" dirty="0">
                          <a:effectLst/>
                        </a:rPr>
                        <a:t>100 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50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50</a:t>
                      </a:r>
                    </a:p>
                  </a:txBody>
                  <a:tcPr marL="6350" marR="6350" marT="6350" marB="0" anchor="ctr"/>
                </a:tc>
                <a:tc>
                  <a:txBody>
                    <a:bodyPr/>
                    <a:lstStyle/>
                    <a:p>
                      <a:pPr algn="ctr">
                        <a:lnSpc>
                          <a:spcPct val="107000"/>
                        </a:lnSpc>
                        <a:spcAft>
                          <a:spcPts val="0"/>
                        </a:spcAft>
                      </a:pPr>
                      <a:r>
                        <a:rPr lang="tr-TR" sz="1100" dirty="0">
                          <a:effectLst/>
                        </a:rPr>
                        <a:t> 20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12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b="1" dirty="0">
                          <a:solidFill>
                            <a:srgbClr val="FF0000"/>
                          </a:solidFill>
                          <a:effectLst/>
                          <a:latin typeface="Times New Roman" panose="02020603050405020304" pitchFamily="18" charset="0"/>
                          <a:cs typeface="Times New Roman" panose="02020603050405020304" pitchFamily="18" charset="0"/>
                        </a:rPr>
                        <a:t>13</a:t>
                      </a:r>
                    </a:p>
                  </a:txBody>
                  <a:tcPr marL="6350" marR="6350" marT="6350" marB="0" anchor="ctr"/>
                </a:tc>
                <a:tc>
                  <a:txBody>
                    <a:bodyPr/>
                    <a:lstStyle/>
                    <a:p>
                      <a:pPr algn="ctr">
                        <a:lnSpc>
                          <a:spcPct val="107000"/>
                        </a:lnSpc>
                      </a:pPr>
                      <a:r>
                        <a:rPr lang="tr-TR" sz="1100" b="1" dirty="0">
                          <a:solidFill>
                            <a:srgbClr val="FF0000"/>
                          </a:solidFill>
                          <a:effectLst/>
                          <a:latin typeface="Times New Roman" panose="02020603050405020304" pitchFamily="18" charset="0"/>
                          <a:cs typeface="Times New Roman" panose="02020603050405020304" pitchFamily="18" charset="0"/>
                        </a:rPr>
                        <a:t>710</a:t>
                      </a:r>
                    </a:p>
                  </a:txBody>
                  <a:tcPr marL="6350" marR="6350" marT="6350" marB="0" anchor="ctr"/>
                </a:tc>
                <a:tc>
                  <a:txBody>
                    <a:bodyPr/>
                    <a:lstStyle/>
                    <a:p>
                      <a:pPr algn="ctr">
                        <a:lnSpc>
                          <a:spcPct val="107000"/>
                        </a:lnSpc>
                        <a:spcAft>
                          <a:spcPts val="0"/>
                        </a:spcAft>
                      </a:pPr>
                      <a:r>
                        <a:rPr lang="tr-TR" sz="1100" b="1" dirty="0">
                          <a:solidFill>
                            <a:srgbClr val="FF0000"/>
                          </a:solidFill>
                          <a:effectLst/>
                        </a:rPr>
                        <a:t> 150</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 77</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 2</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 2</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2 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 2</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 0</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14.01.2026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46</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471996598"/>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20</a:t>
                      </a:r>
                    </a:p>
                  </a:txBody>
                  <a:tcPr marL="6350" marR="6350" marT="6350" marB="0" anchor="ctr"/>
                </a:tc>
                <a:tc>
                  <a:txBody>
                    <a:bodyPr/>
                    <a:lstStyle/>
                    <a:p>
                      <a:pPr algn="ctr">
                        <a:lnSpc>
                          <a:spcPct val="107000"/>
                        </a:lnSpc>
                        <a:spcAft>
                          <a:spcPts val="0"/>
                        </a:spcAft>
                      </a:pPr>
                      <a:r>
                        <a:rPr lang="tr-TR" sz="2400" dirty="0">
                          <a:effectLst/>
                          <a:latin typeface="+mn-lt"/>
                        </a:rPr>
                        <a:t>30 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4818349"/>
                  </a:ext>
                </a:extLst>
              </a:tr>
              <a:tr h="451452">
                <a:tc>
                  <a:txBody>
                    <a:bodyPr/>
                    <a:lstStyle/>
                    <a:p>
                      <a:pPr algn="l">
                        <a:lnSpc>
                          <a:spcPct val="107000"/>
                        </a:lnSpc>
                        <a:spcAft>
                          <a:spcPts val="0"/>
                        </a:spcAft>
                      </a:pPr>
                      <a:r>
                        <a:rPr lang="tr-TR" sz="2400" b="1" dirty="0" smtClean="0">
                          <a:effectLst/>
                          <a:latin typeface="+mn-lt"/>
                        </a:rPr>
                        <a:t>Kütüphane (Öğrenci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80</a:t>
                      </a:r>
                    </a:p>
                  </a:txBody>
                  <a:tcPr marL="6350" marR="6350" marT="6350" marB="0" anchor="ctr"/>
                </a:tc>
                <a:tc>
                  <a:txBody>
                    <a:bodyPr/>
                    <a:lstStyle/>
                    <a:p>
                      <a:pPr algn="ctr">
                        <a:lnSpc>
                          <a:spcPct val="107000"/>
                        </a:lnSpc>
                        <a:spcAft>
                          <a:spcPts val="0"/>
                        </a:spcAft>
                      </a:pPr>
                      <a:r>
                        <a:rPr lang="tr-TR" sz="2400" dirty="0">
                          <a:effectLst/>
                          <a:latin typeface="+mn-lt"/>
                        </a:rPr>
                        <a:t>50</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b="1" dirty="0">
                          <a:solidFill>
                            <a:srgbClr val="FF0000"/>
                          </a:solidFill>
                          <a:effectLst/>
                          <a:latin typeface="+mn-lt"/>
                          <a:cs typeface="Times New Roman" panose="02020603050405020304" pitchFamily="18" charset="0"/>
                        </a:rPr>
                        <a:t>2</a:t>
                      </a:r>
                    </a:p>
                  </a:txBody>
                  <a:tcPr marL="6350" marR="6350" marT="6350" marB="0" anchor="ctr"/>
                </a:tc>
                <a:tc>
                  <a:txBody>
                    <a:bodyPr/>
                    <a:lstStyle/>
                    <a:p>
                      <a:pPr algn="ctr">
                        <a:lnSpc>
                          <a:spcPct val="107000"/>
                        </a:lnSpc>
                      </a:pPr>
                      <a:r>
                        <a:rPr lang="tr-TR" sz="2400" b="1" dirty="0">
                          <a:solidFill>
                            <a:srgbClr val="FF0000"/>
                          </a:solidFill>
                          <a:effectLst/>
                          <a:latin typeface="+mn-lt"/>
                          <a:cs typeface="Times New Roman" panose="02020603050405020304" pitchFamily="18" charset="0"/>
                        </a:rPr>
                        <a:t>100</a:t>
                      </a:r>
                    </a:p>
                  </a:txBody>
                  <a:tcPr marL="6350" marR="6350" marT="6350" marB="0" anchor="ctr"/>
                </a:tc>
                <a:tc>
                  <a:txBody>
                    <a:bodyPr/>
                    <a:lstStyle/>
                    <a:p>
                      <a:pPr algn="ctr">
                        <a:lnSpc>
                          <a:spcPct val="107000"/>
                        </a:lnSpc>
                        <a:spcAft>
                          <a:spcPts val="0"/>
                        </a:spcAft>
                      </a:pPr>
                      <a:r>
                        <a:rPr lang="tr-TR" sz="2400" b="1" dirty="0">
                          <a:solidFill>
                            <a:srgbClr val="FF0000"/>
                          </a:solidFill>
                          <a:effectLst/>
                          <a:latin typeface="+mn-lt"/>
                        </a:rPr>
                        <a:t>80</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14.01.2026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04813440"/>
              </p:ext>
            </p:extLst>
          </p:nvPr>
        </p:nvGraphicFramePr>
        <p:xfrm>
          <a:off x="346080" y="2068815"/>
          <a:ext cx="11572685" cy="3090196"/>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16</a:t>
                      </a:r>
                    </a:p>
                  </a:txBody>
                  <a:tcPr marL="9525" marR="9525" marT="9525" marB="0" anchor="ctr"/>
                </a:tc>
                <a:tc>
                  <a:txBody>
                    <a:bodyPr/>
                    <a:lstStyle/>
                    <a:p>
                      <a:pPr algn="ctr">
                        <a:lnSpc>
                          <a:spcPct val="107000"/>
                        </a:lnSpc>
                        <a:spcAft>
                          <a:spcPts val="0"/>
                        </a:spcAft>
                      </a:pPr>
                      <a:r>
                        <a:rPr lang="tr-TR" sz="2000" dirty="0">
                          <a:effectLst/>
                          <a:latin typeface="+mn-lt"/>
                        </a:rPr>
                        <a:t> 20</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 </a:t>
                      </a:r>
                      <a:r>
                        <a:rPr lang="tr-TR" sz="2000" dirty="0">
                          <a:solidFill>
                            <a:schemeClr val="tx1"/>
                          </a:solidFill>
                          <a:effectLst/>
                          <a:latin typeface="+mn-lt"/>
                        </a:rPr>
                        <a:t>550</a:t>
                      </a:r>
                      <a:endParaRPr lang="tr-TR" sz="20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smtClean="0">
                          <a:effectLst/>
                          <a:latin typeface="+mn-lt"/>
                          <a:cs typeface="Times New Roman" panose="02020603050405020304" pitchFamily="18" charset="0"/>
                        </a:rPr>
                        <a:t>1,25</a:t>
                      </a:r>
                      <a:endParaRPr lang="tr-TR" sz="2000"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smtClean="0">
                          <a:effectLst/>
                          <a:latin typeface="+mn-lt"/>
                        </a:rPr>
                        <a:t>34,37</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10</a:t>
                      </a:r>
                    </a:p>
                  </a:txBody>
                  <a:tcPr marL="9525" marR="9525" marT="9525" marB="0" anchor="ctr"/>
                </a:tc>
                <a:tc>
                  <a:txBody>
                    <a:bodyPr/>
                    <a:lstStyle/>
                    <a:p>
                      <a:pPr algn="ctr">
                        <a:lnSpc>
                          <a:spcPct val="107000"/>
                        </a:lnSpc>
                        <a:spcAft>
                          <a:spcPts val="0"/>
                        </a:spcAft>
                      </a:pPr>
                      <a:r>
                        <a:rPr lang="tr-TR" sz="2000" dirty="0">
                          <a:effectLst/>
                          <a:latin typeface="+mn-lt"/>
                        </a:rPr>
                        <a:t> 7</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 200</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smtClean="0">
                          <a:effectLst/>
                          <a:latin typeface="+mn-lt"/>
                          <a:cs typeface="Times New Roman" panose="02020603050405020304" pitchFamily="18" charset="0"/>
                        </a:rPr>
                        <a:t>0,7</a:t>
                      </a:r>
                      <a:endParaRPr lang="tr-TR" sz="2000"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20</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dirty="0">
                          <a:solidFill>
                            <a:srgbClr val="FF0000"/>
                          </a:solidFill>
                          <a:effectLst/>
                          <a:latin typeface="+mn-lt"/>
                          <a:cs typeface="Times New Roman" panose="02020603050405020304" pitchFamily="18" charset="0"/>
                        </a:rPr>
                        <a:t>26</a:t>
                      </a: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 27</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 750</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smtClean="0">
                          <a:solidFill>
                            <a:srgbClr val="FF0000"/>
                          </a:solidFill>
                          <a:effectLst/>
                          <a:latin typeface="+mn-lt"/>
                          <a:cs typeface="Times New Roman" panose="02020603050405020304" pitchFamily="18" charset="0"/>
                        </a:rPr>
                        <a:t>1,03</a:t>
                      </a:r>
                      <a:endParaRPr lang="tr-TR" sz="2000" dirty="0">
                        <a:solidFill>
                          <a:srgbClr val="FF0000"/>
                        </a:solidFill>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smtClean="0">
                          <a:solidFill>
                            <a:srgbClr val="FF0000"/>
                          </a:solidFill>
                          <a:effectLst/>
                          <a:latin typeface="+mn-lt"/>
                          <a:ea typeface="Calibri" panose="020F0502020204030204" pitchFamily="34" charset="0"/>
                          <a:cs typeface="Times New Roman" panose="02020603050405020304" pitchFamily="18" charset="0"/>
                        </a:rPr>
                        <a:t>28,84</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354569899"/>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41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28</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8</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8</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14.01.2026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48</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49</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4250664026"/>
              </p:ext>
            </p:extLst>
          </p:nvPr>
        </p:nvGraphicFramePr>
        <p:xfrm>
          <a:off x="496390" y="1782621"/>
          <a:ext cx="11372339" cy="3682752"/>
        </p:xfrm>
        <a:graphic>
          <a:graphicData uri="http://schemas.openxmlformats.org/drawingml/2006/table">
            <a:tbl>
              <a:tblPr firstRow="1" firstCol="1" bandRow="1">
                <a:tableStyleId>{BDBED569-4797-4DF1-A0F4-6AAB3CD982D8}</a:tableStyleId>
              </a:tblPr>
              <a:tblGrid>
                <a:gridCol w="2902592">
                  <a:extLst>
                    <a:ext uri="{9D8B030D-6E8A-4147-A177-3AD203B41FA5}">
                      <a16:colId xmlns:a16="http://schemas.microsoft.com/office/drawing/2014/main" val="3065712096"/>
                    </a:ext>
                  </a:extLst>
                </a:gridCol>
                <a:gridCol w="3001505">
                  <a:extLst>
                    <a:ext uri="{9D8B030D-6E8A-4147-A177-3AD203B41FA5}">
                      <a16:colId xmlns:a16="http://schemas.microsoft.com/office/drawing/2014/main" val="4090272509"/>
                    </a:ext>
                  </a:extLst>
                </a:gridCol>
                <a:gridCol w="2733655">
                  <a:extLst>
                    <a:ext uri="{9D8B030D-6E8A-4147-A177-3AD203B41FA5}">
                      <a16:colId xmlns:a16="http://schemas.microsoft.com/office/drawing/2014/main" val="2144326116"/>
                    </a:ext>
                  </a:extLst>
                </a:gridCol>
                <a:gridCol w="2734587">
                  <a:extLst>
                    <a:ext uri="{9D8B030D-6E8A-4147-A177-3AD203B41FA5}">
                      <a16:colId xmlns:a16="http://schemas.microsoft.com/office/drawing/2014/main" val="1937569056"/>
                    </a:ext>
                  </a:extLst>
                </a:gridCol>
              </a:tblGrid>
              <a:tr h="559051">
                <a:tc>
                  <a:txBody>
                    <a:bodyPr/>
                    <a:lstStyle/>
                    <a:p>
                      <a:pPr algn="ctr">
                        <a:lnSpc>
                          <a:spcPct val="100000"/>
                        </a:lnSpc>
                        <a:spcAft>
                          <a:spcPts val="0"/>
                        </a:spcAft>
                      </a:pPr>
                      <a:r>
                        <a:rPr lang="tr-TR" sz="1800" dirty="0">
                          <a:solidFill>
                            <a:srgbClr val="FF0000"/>
                          </a:solidFill>
                          <a:effectLst/>
                          <a:latin typeface="+mn-lt"/>
                        </a:rPr>
                        <a:t>BÖLÜM ADI*</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Başkanı </a:t>
                      </a:r>
                    </a:p>
                    <a:p>
                      <a:pPr algn="ctr">
                        <a:lnSpc>
                          <a:spcPct val="100000"/>
                        </a:lnSpc>
                        <a:spcAft>
                          <a:spcPts val="0"/>
                        </a:spcAft>
                      </a:pPr>
                      <a:r>
                        <a:rPr lang="tr-TR" sz="1800" dirty="0">
                          <a:solidFill>
                            <a:srgbClr val="FF0000"/>
                          </a:solidFill>
                          <a:effectLst/>
                          <a:latin typeface="+mn-lt"/>
                        </a:rPr>
                        <a:t>Ünvanı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Ünvanı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Ünvanı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324153"/>
                  </a:ext>
                </a:extLst>
              </a:tr>
              <a:tr h="387010">
                <a:tc>
                  <a:txBody>
                    <a:bodyPr/>
                    <a:lstStyle/>
                    <a:p>
                      <a:r>
                        <a:rPr lang="tr-TR" sz="1800" dirty="0">
                          <a:effectLst/>
                          <a:latin typeface="+mn-lt"/>
                          <a:cs typeface="Times New Roman" panose="02020603050405020304" pitchFamily="18" charset="0"/>
                        </a:rPr>
                        <a:t>Resim</a:t>
                      </a:r>
                    </a:p>
                  </a:txBody>
                  <a:tcPr marL="68580" marR="68580" marT="0" marB="0" anchor="ctr"/>
                </a:tc>
                <a:tc>
                  <a:txBody>
                    <a:bodyPr/>
                    <a:lstStyle/>
                    <a:p>
                      <a:r>
                        <a:rPr lang="tr-TR" sz="1800" dirty="0">
                          <a:effectLst/>
                          <a:latin typeface="+mn-lt"/>
                          <a:cs typeface="Times New Roman" panose="02020603050405020304" pitchFamily="18" charset="0"/>
                        </a:rPr>
                        <a:t>Doç. Ahmet TÜRE</a:t>
                      </a:r>
                    </a:p>
                  </a:txBody>
                  <a:tcPr marL="68580" marR="68580" marT="0" marB="0" anchor="ctr"/>
                </a:tc>
                <a:tc>
                  <a:txBody>
                    <a:bodyPr/>
                    <a:lstStyle/>
                    <a:p>
                      <a:r>
                        <a:rPr lang="tr-TR" sz="1800" dirty="0">
                          <a:effectLst/>
                          <a:latin typeface="+mn-lt"/>
                          <a:cs typeface="Times New Roman" panose="02020603050405020304" pitchFamily="18" charset="0"/>
                        </a:rPr>
                        <a:t>Doç. Sara ÇEBİ</a:t>
                      </a:r>
                    </a:p>
                  </a:txBody>
                  <a:tcPr marL="68580" marR="68580" marT="0" marB="0" anchor="ctr"/>
                </a:tc>
                <a:tc>
                  <a:txBody>
                    <a:bodyPr/>
                    <a:lstStyle/>
                    <a:p>
                      <a:pPr>
                        <a:lnSpc>
                          <a:spcPct val="107000"/>
                        </a:lnSpc>
                        <a:spcAft>
                          <a:spcPts val="0"/>
                        </a:spcAft>
                      </a:pPr>
                      <a:r>
                        <a:rPr lang="tr-TR" sz="1800" dirty="0">
                          <a:effectLst/>
                          <a:latin typeface="+mn-lt"/>
                        </a:rPr>
                        <a:t>Dr. Öğr. Üyesi Bihter AKYOL DAYI</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2003890"/>
                  </a:ext>
                </a:extLst>
              </a:tr>
              <a:tr h="447492">
                <a:tc>
                  <a:txBody>
                    <a:bodyPr/>
                    <a:lstStyle/>
                    <a:p>
                      <a:r>
                        <a:rPr lang="tr-TR" sz="1800" dirty="0">
                          <a:effectLst/>
                          <a:latin typeface="+mn-lt"/>
                          <a:cs typeface="Times New Roman" panose="02020603050405020304" pitchFamily="18" charset="0"/>
                        </a:rPr>
                        <a:t>Grafik Tasarımı</a:t>
                      </a:r>
                    </a:p>
                  </a:txBody>
                  <a:tcPr marL="68580" marR="68580" marT="0" marB="0" anchor="ctr"/>
                </a:tc>
                <a:tc>
                  <a:txBody>
                    <a:bodyPr/>
                    <a:lstStyle/>
                    <a:p>
                      <a:r>
                        <a:rPr lang="tr-TR" sz="1800" dirty="0">
                          <a:effectLst/>
                          <a:latin typeface="+mn-lt"/>
                          <a:cs typeface="Times New Roman" panose="02020603050405020304" pitchFamily="18" charset="0"/>
                        </a:rPr>
                        <a:t>Prof. Dr. Raif KALYONCU</a:t>
                      </a:r>
                    </a:p>
                  </a:txBody>
                  <a:tcPr marL="68580" marR="68580" marT="0" marB="0" anchor="ctr"/>
                </a:tc>
                <a:tc>
                  <a:txBody>
                    <a:bodyPr/>
                    <a:lstStyle/>
                    <a:p>
                      <a:r>
                        <a:rPr lang="tr-TR" sz="1800" dirty="0">
                          <a:effectLst/>
                          <a:latin typeface="+mn-lt"/>
                          <a:cs typeface="Times New Roman" panose="02020603050405020304" pitchFamily="18" charset="0"/>
                        </a:rPr>
                        <a:t>-</a:t>
                      </a: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462324"/>
                  </a:ext>
                </a:extLst>
              </a:tr>
              <a:tr h="447492">
                <a:tc>
                  <a:txBody>
                    <a:bodyPr/>
                    <a:lstStyle/>
                    <a:p>
                      <a:pPr>
                        <a:lnSpc>
                          <a:spcPct val="107000"/>
                        </a:lnSpc>
                        <a:spcAft>
                          <a:spcPts val="0"/>
                        </a:spcAft>
                      </a:pPr>
                      <a:r>
                        <a:rPr lang="tr-TR" sz="1800" dirty="0">
                          <a:effectLst/>
                          <a:latin typeface="+mn-lt"/>
                        </a:rPr>
                        <a:t>Çizgi Film ve Animasyon</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Prof. Dr. Raif KALYONCU</a:t>
                      </a: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5147221"/>
                  </a:ext>
                </a:extLst>
              </a:tr>
              <a:tr h="447492">
                <a:tc>
                  <a:txBody>
                    <a:bodyPr/>
                    <a:lstStyle/>
                    <a:p>
                      <a:pP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Seramik ve Cam</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latin typeface="+mn-lt"/>
                        </a:rPr>
                        <a:t>Prof. Dr. Raif KALYONCU</a:t>
                      </a: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0465583"/>
                  </a:ext>
                </a:extLst>
              </a:tr>
              <a:tr h="447492">
                <a:tc>
                  <a:txBody>
                    <a:bodyPr/>
                    <a:lstStyle/>
                    <a:p>
                      <a:pP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Heykel</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latin typeface="+mn-lt"/>
                        </a:rPr>
                        <a:t>Prof. Dr. Raif KALYONCU</a:t>
                      </a: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441749"/>
                  </a:ext>
                </a:extLst>
              </a:tr>
              <a:tr h="447492">
                <a:tc>
                  <a:txBody>
                    <a:bodyPr/>
                    <a:lstStyle/>
                    <a:p>
                      <a:r>
                        <a:rPr lang="tr-TR" sz="1800" dirty="0">
                          <a:effectLst/>
                          <a:latin typeface="+mn-lt"/>
                          <a:cs typeface="Times New Roman" panose="02020603050405020304" pitchFamily="18" charset="0"/>
                        </a:rPr>
                        <a:t>Geleneksel Türk Sanatları</a:t>
                      </a:r>
                    </a:p>
                  </a:txBody>
                  <a:tcPr marL="68580" marR="68580" marT="0" marB="0" anchor="ctr"/>
                </a:tc>
                <a:tc>
                  <a:txBody>
                    <a:bodyPr/>
                    <a:lstStyle/>
                    <a:p>
                      <a:pPr>
                        <a:lnSpc>
                          <a:spcPct val="107000"/>
                        </a:lnSpc>
                        <a:spcAft>
                          <a:spcPts val="0"/>
                        </a:spcAft>
                      </a:pPr>
                      <a:r>
                        <a:rPr lang="tr-TR" sz="1800" dirty="0">
                          <a:effectLst/>
                          <a:latin typeface="+mn-lt"/>
                        </a:rPr>
                        <a:t>Prof. Dr. Raif KALYONCU</a:t>
                      </a:r>
                    </a:p>
                  </a:txBody>
                  <a:tcPr marL="68580" marR="68580" marT="0" marB="0" anchor="ctr"/>
                </a:tc>
                <a:tc>
                  <a:txBody>
                    <a:bodyPr/>
                    <a:lstStyle/>
                    <a:p>
                      <a:r>
                        <a:rPr lang="tr-TR" sz="1800" dirty="0">
                          <a:effectLst/>
                          <a:latin typeface="+mn-lt"/>
                          <a:cs typeface="Times New Roman" panose="02020603050405020304" pitchFamily="18" charset="0"/>
                        </a:rPr>
                        <a:t>-</a:t>
                      </a: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911962"/>
                  </a:ext>
                </a:extLst>
              </a:tr>
              <a:tr h="299247">
                <a:tc>
                  <a:txBody>
                    <a:bodyPr/>
                    <a:lstStyle/>
                    <a:p>
                      <a:r>
                        <a:rPr lang="tr-TR" sz="1800" dirty="0">
                          <a:effectLst/>
                          <a:latin typeface="+mn-lt"/>
                          <a:cs typeface="Times New Roman" panose="02020603050405020304" pitchFamily="18" charset="0"/>
                        </a:rPr>
                        <a:t>Fotoğraf</a:t>
                      </a:r>
                    </a:p>
                  </a:txBody>
                  <a:tcPr marL="68580" marR="68580" marT="0" marB="0" anchor="ctr"/>
                </a:tc>
                <a:tc>
                  <a:txBody>
                    <a:bodyPr/>
                    <a:lstStyle/>
                    <a:p>
                      <a:pPr>
                        <a:lnSpc>
                          <a:spcPct val="107000"/>
                        </a:lnSpc>
                        <a:spcAft>
                          <a:spcPts val="0"/>
                        </a:spcAft>
                      </a:pPr>
                      <a:r>
                        <a:rPr lang="tr-TR" sz="1800" dirty="0">
                          <a:effectLst/>
                          <a:latin typeface="+mn-lt"/>
                        </a:rPr>
                        <a:t>Prof. Dr. Raif KALYONCU</a:t>
                      </a:r>
                    </a:p>
                  </a:txBody>
                  <a:tcPr marL="68580" marR="68580" marT="0" marB="0" anchor="ctr"/>
                </a:tc>
                <a:tc>
                  <a:txBody>
                    <a:bodyPr/>
                    <a:lstStyle/>
                    <a:p>
                      <a:r>
                        <a:rPr lang="tr-TR" sz="1800" dirty="0">
                          <a:effectLst/>
                          <a:latin typeface="+mn-lt"/>
                          <a:cs typeface="Times New Roman" panose="02020603050405020304" pitchFamily="18" charset="0"/>
                        </a:rPr>
                        <a:t>-</a:t>
                      </a: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8270523"/>
                  </a:ext>
                </a:extLst>
              </a:tr>
            </a:tbl>
          </a:graphicData>
        </a:graphic>
      </p:graphicFrame>
      <p:sp>
        <p:nvSpPr>
          <p:cNvPr id="10" name="Metin kutusu 9"/>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287090818"/>
              </p:ext>
            </p:extLst>
          </p:nvPr>
        </p:nvGraphicFramePr>
        <p:xfrm>
          <a:off x="241378" y="1968423"/>
          <a:ext cx="11466917" cy="3955026"/>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18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18572">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solidFill>
                            <a:srgbClr val="FF0000"/>
                          </a:solidFill>
                          <a:effectLst/>
                        </a:rPr>
                        <a:t> 21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solidFill>
                            <a:srgbClr val="FF0000"/>
                          </a:solidFill>
                          <a:effectLst/>
                        </a:rPr>
                        <a:t> 27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019502785"/>
              </p:ext>
            </p:extLst>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a16="http://schemas.microsoft.com/office/drawing/2014/main" val="2411480335"/>
                    </a:ext>
                  </a:extLst>
                </a:gridCol>
                <a:gridCol w="790980">
                  <a:extLst>
                    <a:ext uri="{9D8B030D-6E8A-4147-A177-3AD203B41FA5}">
                      <a16:colId xmlns:a16="http://schemas.microsoft.com/office/drawing/2014/main" val="2740012930"/>
                    </a:ext>
                  </a:extLst>
                </a:gridCol>
                <a:gridCol w="794327">
                  <a:extLst>
                    <a:ext uri="{9D8B030D-6E8A-4147-A177-3AD203B41FA5}">
                      <a16:colId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10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solidFill>
                            <a:srgbClr val="FF0000"/>
                          </a:solidFill>
                          <a:effectLst/>
                        </a:rPr>
                        <a:t> 8</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400" b="1" dirty="0">
                          <a:solidFill>
                            <a:srgbClr val="FF0000"/>
                          </a:solidFill>
                          <a:effectLst/>
                        </a:rPr>
                        <a:t>13 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14.01.2026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960259449"/>
              </p:ext>
            </p:extLst>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a16="http://schemas.microsoft.com/office/drawing/2014/main" val="163935098"/>
                    </a:ext>
                  </a:extLst>
                </a:gridCol>
                <a:gridCol w="754689">
                  <a:extLst>
                    <a:ext uri="{9D8B030D-6E8A-4147-A177-3AD203B41FA5}">
                      <a16:colId xmlns:a16="http://schemas.microsoft.com/office/drawing/2014/main" val="1347630180"/>
                    </a:ext>
                  </a:extLst>
                </a:gridCol>
                <a:gridCol w="633940">
                  <a:extLst>
                    <a:ext uri="{9D8B030D-6E8A-4147-A177-3AD203B41FA5}">
                      <a16:colId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smtClean="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 </a:t>
                      </a:r>
                      <a:r>
                        <a:rPr lang="tr-TR" sz="1600" b="1" dirty="0" smtClean="0">
                          <a:solidFill>
                            <a:srgbClr val="FF0000"/>
                          </a:solidFill>
                          <a:effectLst/>
                        </a:rPr>
                        <a:t>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 </a:t>
                      </a:r>
                      <a:r>
                        <a:rPr lang="tr-TR" sz="1600" b="1" dirty="0" smtClean="0">
                          <a:solidFill>
                            <a:srgbClr val="FF0000"/>
                          </a:solidFill>
                          <a:effectLst/>
                        </a:rPr>
                        <a:t>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140208837"/>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solidFill>
                            <a:srgbClr val="FF0000"/>
                          </a:solidFill>
                          <a:effectLst/>
                        </a:rPr>
                        <a:t> 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b="1" dirty="0">
                          <a:solidFill>
                            <a:srgbClr val="FF0000"/>
                          </a:solidFill>
                          <a:effectLst/>
                        </a:rPr>
                        <a:t> 10</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54</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4071066658"/>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17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20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b="1" dirty="0">
                          <a:solidFill>
                            <a:srgbClr val="FF0000"/>
                          </a:solidFill>
                          <a:effectLst/>
                        </a:rPr>
                        <a:t> 20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b="1" dirty="0">
                          <a:solidFill>
                            <a:srgbClr val="FF0000"/>
                          </a:solidFill>
                          <a:effectLst/>
                        </a:rPr>
                        <a:t> 23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117934465"/>
              </p:ext>
            </p:extLst>
          </p:nvPr>
        </p:nvGraphicFramePr>
        <p:xfrm>
          <a:off x="470263" y="1943069"/>
          <a:ext cx="11208215" cy="4163929"/>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32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47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10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28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 55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 82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14.01.2026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56</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1710280600"/>
              </p:ext>
            </p:extLst>
          </p:nvPr>
        </p:nvGraphicFramePr>
        <p:xfrm>
          <a:off x="457201" y="1848680"/>
          <a:ext cx="11390242" cy="4023257"/>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214863">
                  <a:extLst>
                    <a:ext uri="{9D8B030D-6E8A-4147-A177-3AD203B41FA5}">
                      <a16:colId xmlns:a16="http://schemas.microsoft.com/office/drawing/2014/main" val="3849964202"/>
                    </a:ext>
                  </a:extLst>
                </a:gridCol>
                <a:gridCol w="4399001">
                  <a:extLst>
                    <a:ext uri="{9D8B030D-6E8A-4147-A177-3AD203B41FA5}">
                      <a16:colId xmlns:a16="http://schemas.microsoft.com/office/drawing/2014/main" val="1885514975"/>
                    </a:ext>
                  </a:extLst>
                </a:gridCol>
                <a:gridCol w="974035">
                  <a:extLst>
                    <a:ext uri="{9D8B030D-6E8A-4147-A177-3AD203B41FA5}">
                      <a16:colId xmlns:a16="http://schemas.microsoft.com/office/drawing/2014/main" val="2981608465"/>
                    </a:ext>
                  </a:extLst>
                </a:gridCol>
                <a:gridCol w="983973">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4</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11</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336624">
                <a:tc>
                  <a:txBody>
                    <a:bodyPr/>
                    <a:lstStyle/>
                    <a:p>
                      <a:pPr marL="72000">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4</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6</a:t>
                      </a:r>
                    </a:p>
                  </a:txBody>
                  <a:tcPr marL="3175" marR="3175" marT="3175" marB="0" anchor="ctr"/>
                </a:tc>
                <a:tc>
                  <a:txBody>
                    <a:bodyPr/>
                    <a:lstStyle/>
                    <a:p>
                      <a:pPr marL="72000">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ea typeface="Calibri" panose="020F0502020204030204" pitchFamily="34" charset="0"/>
                          <a:cs typeface="Times New Roman" panose="02020603050405020304" pitchFamily="18" charset="0"/>
                        </a:rPr>
                        <a:t>6</a:t>
                      </a:r>
                    </a:p>
                  </a:txBody>
                  <a:tcPr marL="0" marR="0" marT="0" marB="0" anchor="ctr"/>
                </a:tc>
                <a:extLst>
                  <a:ext uri="{0D108BD9-81ED-4DB2-BD59-A6C34878D82A}">
                    <a16:rowId xmlns:a16="http://schemas.microsoft.com/office/drawing/2014/main" val="2278280707"/>
                  </a:ext>
                </a:extLst>
              </a:tr>
              <a:tr h="502364">
                <a:tc>
                  <a:txBody>
                    <a:bodyPr/>
                    <a:lstStyle/>
                    <a:p>
                      <a:pPr marL="72000">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3</a:t>
                      </a:r>
                    </a:p>
                  </a:txBody>
                  <a:tcPr marL="3175" marR="3175" marT="3175" marB="0" anchor="ctr"/>
                </a:tc>
                <a:tc>
                  <a:txBody>
                    <a:bodyPr/>
                    <a:lstStyle/>
                    <a:p>
                      <a:pPr marL="72000">
                        <a:lnSpc>
                          <a:spcPct val="100000"/>
                        </a:lnSpc>
                        <a:spcAft>
                          <a:spcPts val="0"/>
                        </a:spcAft>
                      </a:pPr>
                      <a:r>
                        <a:rPr lang="tr-TR" sz="1600" dirty="0">
                          <a:effectLst/>
                          <a:latin typeface="+mn-lt"/>
                        </a:rPr>
                        <a:t>Diğer (Açıkhava Etkinlikleri, Ziyaretler, Geziler vb.)</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10 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15</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6</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5</a:t>
                      </a:r>
                    </a:p>
                  </a:txBody>
                  <a:tcPr marL="3175" marR="3175" marT="3175" marB="0" anchor="ctr"/>
                </a:tc>
                <a:tc>
                  <a:txBody>
                    <a:bodyPr/>
                    <a:lstStyle/>
                    <a:p>
                      <a:pPr marL="72000">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42</a:t>
                      </a:r>
                    </a:p>
                  </a:txBody>
                  <a:tcPr marL="3175" marR="3175" marT="3175" marB="0" anchor="ctr"/>
                </a:tc>
                <a:tc>
                  <a:txBody>
                    <a:bodyPr/>
                    <a:lstStyle/>
                    <a:p>
                      <a:pPr marL="72000">
                        <a:lnSpc>
                          <a:spcPct val="100000"/>
                        </a:lnSpc>
                        <a:spcAft>
                          <a:spcPts val="0"/>
                        </a:spcAft>
                      </a:pPr>
                      <a:r>
                        <a:rPr lang="tr-TR" sz="1600" dirty="0">
                          <a:effectLst/>
                          <a:latin typeface="+mn-lt"/>
                          <a:cs typeface="Times New Roman" panose="02020603050405020304" pitchFamily="18" charset="0"/>
                        </a:rPr>
                        <a:t>137</a:t>
                      </a:r>
                    </a:p>
                  </a:txBody>
                  <a:tcPr marL="3175" marR="3175" marT="3175" marB="0" anchor="ctr"/>
                </a:tc>
                <a:tc>
                  <a:txBody>
                    <a:bodyPr/>
                    <a:lstStyle/>
                    <a:p>
                      <a:pPr marL="72000">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66621">
                <a:tc rowSpan="2">
                  <a:txBody>
                    <a:bodyPr/>
                    <a:lstStyle/>
                    <a:p>
                      <a:pPr marL="72000">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rowSpan="2">
                  <a:txBody>
                    <a:bodyPr/>
                    <a:lstStyle/>
                    <a:p>
                      <a:pPr marL="72000">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sz="1600" dirty="0"/>
                        <a:t>1</a:t>
                      </a:r>
                    </a:p>
                  </a:txBody>
                  <a:tcPr marL="0" marR="0" marT="0" marB="0" anchor="ctr"/>
                </a:tc>
                <a:tc>
                  <a:txBody>
                    <a:bodyPr/>
                    <a:lstStyle/>
                    <a:p>
                      <a:pPr marL="72000" algn="ctr">
                        <a:lnSpc>
                          <a:spcPct val="100000"/>
                        </a:lnSpc>
                        <a:spcAft>
                          <a:spcPts val="0"/>
                        </a:spcAft>
                      </a:pPr>
                      <a:r>
                        <a:rPr lang="tr-TR" sz="1600" b="0" dirty="0">
                          <a:solidFill>
                            <a:srgbClr val="FF0000"/>
                          </a:solidFill>
                          <a:effectLst/>
                          <a:latin typeface="+mn-lt"/>
                        </a:rPr>
                        <a:t> </a:t>
                      </a:r>
                      <a:r>
                        <a:rPr lang="tr-TR" sz="1600" b="0" dirty="0">
                          <a:solidFill>
                            <a:schemeClr val="tx1"/>
                          </a:solidFill>
                          <a:effectLst/>
                          <a:latin typeface="+mn-lt"/>
                        </a:rPr>
                        <a:t>1</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 77</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smtClean="0">
                          <a:solidFill>
                            <a:srgbClr val="FF0000"/>
                          </a:solidFill>
                          <a:effectLst/>
                          <a:latin typeface="+mn-lt"/>
                          <a:ea typeface="Calibri" panose="020F0502020204030204" pitchFamily="34" charset="0"/>
                          <a:cs typeface="Times New Roman" panose="02020603050405020304" pitchFamily="18" charset="0"/>
                        </a:rPr>
                        <a:t>184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57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700749237"/>
              </p:ext>
            </p:extLst>
          </p:nvPr>
        </p:nvGraphicFramePr>
        <p:xfrm>
          <a:off x="532060" y="1932315"/>
          <a:ext cx="11096724" cy="3623659"/>
        </p:xfrm>
        <a:graphic>
          <a:graphicData uri="http://schemas.openxmlformats.org/drawingml/2006/table">
            <a:tbl>
              <a:tblPr firstRow="1" firstCol="1" lastRow="1" lastCol="1" bandRow="1" bandCol="1">
                <a:tableStyleId>{5940675A-B579-460E-94D1-54222C63F5DA}</a:tableStyleId>
              </a:tblPr>
              <a:tblGrid>
                <a:gridCol w="8944627">
                  <a:extLst>
                    <a:ext uri="{9D8B030D-6E8A-4147-A177-3AD203B41FA5}">
                      <a16:colId xmlns:a16="http://schemas.microsoft.com/office/drawing/2014/main" val="2633809722"/>
                    </a:ext>
                  </a:extLst>
                </a:gridCol>
                <a:gridCol w="1022090">
                  <a:extLst>
                    <a:ext uri="{9D8B030D-6E8A-4147-A177-3AD203B41FA5}">
                      <a16:colId xmlns:a16="http://schemas.microsoft.com/office/drawing/2014/main" val="518810373"/>
                    </a:ext>
                  </a:extLst>
                </a:gridCol>
                <a:gridCol w="1130007">
                  <a:extLst>
                    <a:ext uri="{9D8B030D-6E8A-4147-A177-3AD203B41FA5}">
                      <a16:colId xmlns:a16="http://schemas.microsoft.com/office/drawing/2014/main" val="2738585799"/>
                    </a:ext>
                  </a:extLst>
                </a:gridCol>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36367">
                <a:tc>
                  <a:txBody>
                    <a:bodyPr/>
                    <a:lstStyle/>
                    <a:p>
                      <a:pPr marL="36195" marR="36195">
                        <a:lnSpc>
                          <a:spcPct val="107000"/>
                        </a:lnSpc>
                        <a:spcAft>
                          <a:spcPts val="0"/>
                        </a:spcAft>
                      </a:pPr>
                      <a:r>
                        <a:rPr lang="tr-TR" sz="1200" dirty="0">
                          <a:effectLst/>
                        </a:rPr>
                        <a:t>AKLIMA BİR FİKİR GELDİ – İLETİŞİM FİKİRLERİ YARIŞMASI / GAZETE VE DERGİ KATEGORİSİ AFİŞ TASARIMI ÖDÜLÜ / ATO CONGRESIUM – ANKARA /  T.C. KÜLTÜR VE TURİZM BAKANLIĞI, RADYO TELEVİZYON YAYINCILARI MESLEK BİRLİĞİ, TELİF HAKLARI GENEL MÜDÜRLÜĞÜ</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36367">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 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 1</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58</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661971242"/>
              </p:ext>
            </p:extLst>
          </p:nvPr>
        </p:nvGraphicFramePr>
        <p:xfrm>
          <a:off x="357809" y="2067433"/>
          <a:ext cx="11510341" cy="3836987"/>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gn="l">
                        <a:lnSpc>
                          <a:spcPct val="107000"/>
                        </a:lnSpc>
                        <a:spcAft>
                          <a:spcPts val="0"/>
                        </a:spcAft>
                      </a:pPr>
                      <a:r>
                        <a:rPr lang="tr-TR" sz="1200" b="0" dirty="0">
                          <a:solidFill>
                            <a:schemeClr val="tx1"/>
                          </a:solidFill>
                          <a:effectLst/>
                          <a:latin typeface="+mn-lt"/>
                        </a:rPr>
                        <a:t> Kuzey Makedonya</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0" dirty="0">
                          <a:solidFill>
                            <a:schemeClr val="tx1"/>
                          </a:solidFill>
                          <a:effectLst/>
                          <a:latin typeface="+mn-lt"/>
                          <a:cs typeface="Times New Roman" panose="02020603050405020304" pitchFamily="18" charset="0"/>
                        </a:rPr>
                        <a:t> </a:t>
                      </a:r>
                      <a:r>
                        <a:rPr lang="tr-TR" sz="1200" b="0" dirty="0" err="1">
                          <a:solidFill>
                            <a:schemeClr val="tx1"/>
                          </a:solidFill>
                          <a:effectLst/>
                          <a:latin typeface="+mn-lt"/>
                          <a:cs typeface="Times New Roman" panose="02020603050405020304" pitchFamily="18" charset="0"/>
                        </a:rPr>
                        <a:t>Goce</a:t>
                      </a:r>
                      <a:r>
                        <a:rPr lang="tr-TR" sz="1200" b="0" dirty="0">
                          <a:solidFill>
                            <a:schemeClr val="tx1"/>
                          </a:solidFill>
                          <a:effectLst/>
                          <a:latin typeface="+mn-lt"/>
                          <a:cs typeface="Times New Roman" panose="02020603050405020304" pitchFamily="18" charset="0"/>
                        </a:rPr>
                        <a:t> </a:t>
                      </a:r>
                      <a:r>
                        <a:rPr lang="tr-TR" sz="1200" b="0" dirty="0" err="1">
                          <a:solidFill>
                            <a:schemeClr val="tx1"/>
                          </a:solidFill>
                          <a:effectLst/>
                          <a:latin typeface="+mn-lt"/>
                          <a:cs typeface="Times New Roman" panose="02020603050405020304" pitchFamily="18" charset="0"/>
                        </a:rPr>
                        <a:t>Delcev</a:t>
                      </a:r>
                      <a:r>
                        <a:rPr lang="tr-TR" sz="1200" b="0" dirty="0">
                          <a:solidFill>
                            <a:schemeClr val="tx1"/>
                          </a:solidFill>
                          <a:effectLst/>
                          <a:latin typeface="+mn-lt"/>
                          <a:cs typeface="Times New Roman" panose="02020603050405020304" pitchFamily="18" charset="0"/>
                        </a:rPr>
                        <a:t> </a:t>
                      </a:r>
                      <a:r>
                        <a:rPr lang="tr-TR" sz="1200" b="0" dirty="0" err="1">
                          <a:solidFill>
                            <a:schemeClr val="tx1"/>
                          </a:solidFill>
                          <a:effectLst/>
                          <a:latin typeface="+mn-lt"/>
                          <a:cs typeface="Times New Roman" panose="02020603050405020304" pitchFamily="18" charset="0"/>
                        </a:rPr>
                        <a:t>University</a:t>
                      </a:r>
                      <a:endParaRPr lang="tr-TR" sz="1200" b="0" dirty="0">
                        <a:solidFill>
                          <a:schemeClr val="tx1"/>
                        </a:solidFill>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0" dirty="0">
                          <a:solidFill>
                            <a:schemeClr val="tx1"/>
                          </a:solidFill>
                          <a:effectLst/>
                          <a:latin typeface="+mn-lt"/>
                          <a:cs typeface="Times New Roman" panose="02020603050405020304" pitchFamily="18" charset="0"/>
                        </a:rPr>
                        <a:t>Resim ve Heykel</a:t>
                      </a:r>
                    </a:p>
                  </a:txBody>
                  <a:tcPr marL="6350" marR="6350" marT="6350" marB="0" anchor="ctr"/>
                </a:tc>
                <a:tc>
                  <a:txBody>
                    <a:bodyPr/>
                    <a:lstStyle/>
                    <a:p>
                      <a:pPr algn="ctr">
                        <a:lnSpc>
                          <a:spcPct val="107000"/>
                        </a:lnSpc>
                        <a:spcAft>
                          <a:spcPts val="0"/>
                        </a:spcAft>
                      </a:pPr>
                      <a:r>
                        <a:rPr lang="tr-TR" sz="1200" b="0" dirty="0">
                          <a:solidFill>
                            <a:schemeClr val="tx1"/>
                          </a:solidFill>
                          <a:effectLst/>
                          <a:latin typeface="+mn-lt"/>
                        </a:rPr>
                        <a:t> Öğrenci- Yüksek Lisans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2025-2029</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78323">
                <a:tc>
                  <a:txBody>
                    <a:bodyPr/>
                    <a:lstStyle/>
                    <a:p>
                      <a:pPr algn="l">
                        <a:lnSpc>
                          <a:spcPct val="107000"/>
                        </a:lnSpc>
                        <a:spcAft>
                          <a:spcPts val="0"/>
                        </a:spcAft>
                      </a:pPr>
                      <a:r>
                        <a:rPr lang="tr-TR" sz="1200" b="0" dirty="0">
                          <a:solidFill>
                            <a:schemeClr val="tx1"/>
                          </a:solidFill>
                          <a:effectLst/>
                          <a:latin typeface="+mn-lt"/>
                        </a:rPr>
                        <a:t> Fransa </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a:t>
                      </a:r>
                      <a:r>
                        <a:rPr lang="fr-FR" sz="1200" b="0" dirty="0">
                          <a:solidFill>
                            <a:schemeClr val="tx1"/>
                          </a:solidFill>
                          <a:effectLst/>
                          <a:latin typeface="+mn-lt"/>
                        </a:rPr>
                        <a:t>Institut </a:t>
                      </a:r>
                      <a:r>
                        <a:rPr lang="fr-FR" sz="1200" b="0" dirty="0" err="1">
                          <a:solidFill>
                            <a:schemeClr val="tx1"/>
                          </a:solidFill>
                          <a:effectLst/>
                          <a:latin typeface="+mn-lt"/>
                        </a:rPr>
                        <a:t>Superieur</a:t>
                      </a:r>
                      <a:r>
                        <a:rPr lang="fr-FR" sz="1200" b="0" dirty="0">
                          <a:solidFill>
                            <a:schemeClr val="tx1"/>
                          </a:solidFill>
                          <a:effectLst/>
                          <a:latin typeface="+mn-lt"/>
                        </a:rPr>
                        <a:t> des Beaux-Arts de Besançon</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Resim Bölümü</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0" dirty="0">
                          <a:solidFill>
                            <a:schemeClr val="tx1"/>
                          </a:solidFill>
                          <a:effectLst/>
                          <a:latin typeface="+mn-lt"/>
                        </a:rPr>
                        <a:t> Öğrenci- Yüksek Lisans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2021-2029</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78323">
                <a:tc>
                  <a:txBody>
                    <a:bodyPr/>
                    <a:lstStyle/>
                    <a:p>
                      <a:pPr algn="l">
                        <a:lnSpc>
                          <a:spcPct val="107000"/>
                        </a:lnSpc>
                        <a:spcAft>
                          <a:spcPts val="0"/>
                        </a:spcAft>
                      </a:pPr>
                      <a:r>
                        <a:rPr lang="tr-TR" sz="1200" b="0" dirty="0">
                          <a:solidFill>
                            <a:schemeClr val="tx1"/>
                          </a:solidFill>
                          <a:effectLst/>
                          <a:latin typeface="+mn-lt"/>
                        </a:rPr>
                        <a:t> Litvanya</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a:t>
                      </a:r>
                      <a:r>
                        <a:rPr lang="tr-TR" sz="1200" b="0" dirty="0" err="1">
                          <a:solidFill>
                            <a:schemeClr val="tx1"/>
                          </a:solidFill>
                          <a:effectLst/>
                          <a:latin typeface="+mn-lt"/>
                        </a:rPr>
                        <a:t>Vytautas</a:t>
                      </a:r>
                      <a:r>
                        <a:rPr lang="tr-TR" sz="1200" b="0" dirty="0">
                          <a:solidFill>
                            <a:schemeClr val="tx1"/>
                          </a:solidFill>
                          <a:effectLst/>
                          <a:latin typeface="+mn-lt"/>
                        </a:rPr>
                        <a:t> </a:t>
                      </a:r>
                      <a:r>
                        <a:rPr lang="tr-TR" sz="1200" b="0" dirty="0" err="1">
                          <a:solidFill>
                            <a:schemeClr val="tx1"/>
                          </a:solidFill>
                          <a:effectLst/>
                          <a:latin typeface="+mn-lt"/>
                        </a:rPr>
                        <a:t>Magnus</a:t>
                      </a:r>
                      <a:r>
                        <a:rPr lang="tr-TR" sz="1200" b="0" dirty="0">
                          <a:solidFill>
                            <a:schemeClr val="tx1"/>
                          </a:solidFill>
                          <a:effectLst/>
                          <a:latin typeface="+mn-lt"/>
                        </a:rPr>
                        <a:t> </a:t>
                      </a:r>
                      <a:r>
                        <a:rPr lang="tr-TR" sz="1200" b="0" dirty="0" err="1">
                          <a:solidFill>
                            <a:schemeClr val="tx1"/>
                          </a:solidFill>
                          <a:effectLst/>
                          <a:latin typeface="+mn-lt"/>
                        </a:rPr>
                        <a:t>University</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0" dirty="0">
                          <a:solidFill>
                            <a:schemeClr val="tx1"/>
                          </a:solidFill>
                          <a:effectLst/>
                          <a:latin typeface="+mn-lt"/>
                        </a:rPr>
                        <a:t> Öğrenci ve Personel-Lisans/Yüksek Lisans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2021-2029</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78323">
                <a:tc>
                  <a:txBody>
                    <a:bodyPr/>
                    <a:lstStyle/>
                    <a:p>
                      <a:pPr algn="l">
                        <a:lnSpc>
                          <a:spcPct val="107000"/>
                        </a:lnSpc>
                        <a:spcAft>
                          <a:spcPts val="0"/>
                        </a:spcAft>
                      </a:pPr>
                      <a:r>
                        <a:rPr lang="tr-TR" sz="1200" b="0" dirty="0">
                          <a:solidFill>
                            <a:schemeClr val="tx1"/>
                          </a:solidFill>
                          <a:effectLst/>
                          <a:latin typeface="+mn-lt"/>
                        </a:rPr>
                        <a:t> Letonya</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a:t>
                      </a:r>
                      <a:r>
                        <a:rPr lang="tr-TR" sz="1200" b="0" dirty="0" err="1">
                          <a:solidFill>
                            <a:schemeClr val="tx1"/>
                          </a:solidFill>
                          <a:effectLst/>
                          <a:latin typeface="+mn-lt"/>
                        </a:rPr>
                        <a:t>Rezekne</a:t>
                      </a:r>
                      <a:r>
                        <a:rPr lang="tr-TR" sz="1200" b="0" dirty="0">
                          <a:solidFill>
                            <a:schemeClr val="tx1"/>
                          </a:solidFill>
                          <a:effectLst/>
                          <a:latin typeface="+mn-lt"/>
                        </a:rPr>
                        <a:t> Academy of Technologies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0" dirty="0">
                          <a:solidFill>
                            <a:schemeClr val="tx1"/>
                          </a:solidFill>
                          <a:effectLst/>
                          <a:latin typeface="+mn-lt"/>
                        </a:rPr>
                        <a:t> Öğrenci ve Personel-Lisans/Yüksek Lisans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2021-2029</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295718">
                <a:tc>
                  <a:txBody>
                    <a:bodyPr/>
                    <a:lstStyle/>
                    <a:p>
                      <a:pPr algn="l">
                        <a:lnSpc>
                          <a:spcPct val="107000"/>
                        </a:lnSpc>
                        <a:spcAft>
                          <a:spcPts val="0"/>
                        </a:spcAft>
                      </a:pPr>
                      <a:r>
                        <a:rPr lang="tr-TR" sz="1200" b="0" dirty="0">
                          <a:solidFill>
                            <a:schemeClr val="tx1"/>
                          </a:solidFill>
                          <a:effectLst/>
                          <a:latin typeface="+mn-lt"/>
                        </a:rPr>
                        <a:t> İtalya</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0" dirty="0">
                          <a:solidFill>
                            <a:schemeClr val="tx1"/>
                          </a:solidFill>
                          <a:effectLst/>
                          <a:latin typeface="+mn-lt"/>
                          <a:cs typeface="Times New Roman" panose="02020603050405020304" pitchFamily="18" charset="0"/>
                        </a:rPr>
                        <a:t> </a:t>
                      </a:r>
                      <a:r>
                        <a:rPr lang="it-IT" sz="1200" b="0" dirty="0">
                          <a:solidFill>
                            <a:schemeClr val="tx1"/>
                          </a:solidFill>
                          <a:effectLst/>
                          <a:latin typeface="+mn-lt"/>
                          <a:cs typeface="Times New Roman" panose="02020603050405020304" pitchFamily="18" charset="0"/>
                        </a:rPr>
                        <a:t>Accademia di Belle Arti di Palermo</a:t>
                      </a:r>
                      <a:endParaRPr lang="tr-TR" sz="1200" b="0" dirty="0">
                        <a:solidFill>
                          <a:schemeClr val="tx1"/>
                        </a:solidFill>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0" dirty="0">
                        <a:solidFill>
                          <a:schemeClr val="tx1"/>
                        </a:solidFill>
                        <a:effectLst/>
                        <a:latin typeface="+mn-lt"/>
                        <a:cs typeface="Times New Roman" panose="02020603050405020304" pitchFamily="18" charset="0"/>
                      </a:endParaRPr>
                    </a:p>
                    <a:p>
                      <a:pPr algn="ctr">
                        <a:lnSpc>
                          <a:spcPct val="107000"/>
                        </a:lnSpc>
                      </a:pPr>
                      <a:r>
                        <a:rPr lang="tr-TR" sz="1200" b="0" dirty="0">
                          <a:solidFill>
                            <a:schemeClr val="tx1"/>
                          </a:solidFill>
                          <a:effectLst/>
                          <a:latin typeface="+mn-lt"/>
                          <a:cs typeface="Times New Roman" panose="02020603050405020304" pitchFamily="18" charset="0"/>
                        </a:rPr>
                        <a:t>Resim</a:t>
                      </a:r>
                    </a:p>
                  </a:txBody>
                  <a:tcPr marL="9525" marR="9525" marT="9525"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200" b="0" dirty="0">
                          <a:solidFill>
                            <a:schemeClr val="tx1"/>
                          </a:solidFill>
                          <a:effectLst/>
                          <a:latin typeface="+mn-lt"/>
                        </a:rPr>
                        <a:t> Öğrenci ve Personel-Lisans/Yüksek Lisans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2022-2029</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295718">
                <a:tc>
                  <a:txBody>
                    <a:bodyPr/>
                    <a:lstStyle/>
                    <a:p>
                      <a:pPr algn="l">
                        <a:lnSpc>
                          <a:spcPct val="107000"/>
                        </a:lnSpc>
                        <a:spcAft>
                          <a:spcPts val="0"/>
                        </a:spcAft>
                      </a:pPr>
                      <a:r>
                        <a:rPr lang="tr-TR" sz="1200" b="0" dirty="0">
                          <a:solidFill>
                            <a:schemeClr val="tx1"/>
                          </a:solidFill>
                          <a:effectLst/>
                          <a:latin typeface="+mn-lt"/>
                        </a:rPr>
                        <a:t> Letonya</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0" dirty="0">
                          <a:solidFill>
                            <a:schemeClr val="tx1"/>
                          </a:solidFill>
                          <a:effectLst/>
                          <a:latin typeface="+mn-lt"/>
                          <a:cs typeface="Times New Roman" panose="02020603050405020304" pitchFamily="18" charset="0"/>
                        </a:rPr>
                        <a:t> </a:t>
                      </a:r>
                      <a:r>
                        <a:rPr lang="tr-TR" sz="1200" b="0" dirty="0" err="1">
                          <a:solidFill>
                            <a:schemeClr val="tx1"/>
                          </a:solidFill>
                          <a:effectLst/>
                          <a:latin typeface="+mn-lt"/>
                          <a:cs typeface="Times New Roman" panose="02020603050405020304" pitchFamily="18" charset="0"/>
                        </a:rPr>
                        <a:t>Latvijas</a:t>
                      </a:r>
                      <a:r>
                        <a:rPr lang="tr-TR" sz="1200" b="0" dirty="0">
                          <a:solidFill>
                            <a:schemeClr val="tx1"/>
                          </a:solidFill>
                          <a:effectLst/>
                          <a:latin typeface="+mn-lt"/>
                          <a:cs typeface="Times New Roman" panose="02020603050405020304" pitchFamily="18" charset="0"/>
                        </a:rPr>
                        <a:t> </a:t>
                      </a:r>
                      <a:r>
                        <a:rPr lang="tr-TR" sz="1200" b="0" dirty="0" err="1">
                          <a:solidFill>
                            <a:schemeClr val="tx1"/>
                          </a:solidFill>
                          <a:effectLst/>
                          <a:latin typeface="+mn-lt"/>
                          <a:cs typeface="Times New Roman" panose="02020603050405020304" pitchFamily="18" charset="0"/>
                        </a:rPr>
                        <a:t>Universitate</a:t>
                      </a:r>
                      <a:endParaRPr lang="tr-TR" sz="1200" b="0" dirty="0">
                        <a:solidFill>
                          <a:schemeClr val="tx1"/>
                        </a:solidFill>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0" dirty="0">
                          <a:solidFill>
                            <a:schemeClr val="tx1"/>
                          </a:solidFill>
                          <a:effectLst/>
                          <a:latin typeface="+mn-lt"/>
                        </a:rPr>
                        <a:t>Güzel Sanatlar</a:t>
                      </a:r>
                      <a:endParaRPr lang="tr-TR" sz="1200" b="0" dirty="0">
                        <a:solidFill>
                          <a:schemeClr val="tx1"/>
                        </a:solidFill>
                        <a:effectLst/>
                        <a:latin typeface="+mn-lt"/>
                        <a:cs typeface="Times New Roman" panose="02020603050405020304" pitchFamily="18" charset="0"/>
                      </a:endParaRPr>
                    </a:p>
                  </a:txBody>
                  <a:tcPr marL="9525" marR="9525" marT="9525"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200" b="0" dirty="0">
                          <a:solidFill>
                            <a:schemeClr val="tx1"/>
                          </a:solidFill>
                          <a:effectLst/>
                          <a:latin typeface="+mn-lt"/>
                        </a:rPr>
                        <a:t> Öğrenci ve Personel-Lisans/Yüksek Lisans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200" b="0" dirty="0">
                          <a:solidFill>
                            <a:schemeClr val="tx1"/>
                          </a:solidFill>
                          <a:effectLst/>
                          <a:latin typeface="+mn-lt"/>
                        </a:rPr>
                        <a:t> 2021-2028</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295718">
                <a:tc>
                  <a:txBody>
                    <a:bodyPr/>
                    <a:lstStyle/>
                    <a:p>
                      <a:pPr algn="l">
                        <a:lnSpc>
                          <a:spcPct val="107000"/>
                        </a:lnSpc>
                        <a:spcAft>
                          <a:spcPts val="0"/>
                        </a:spcAft>
                      </a:pPr>
                      <a:r>
                        <a:rPr lang="tr-TR" sz="1200" b="0" dirty="0">
                          <a:solidFill>
                            <a:schemeClr val="tx1"/>
                          </a:solidFill>
                          <a:effectLst/>
                          <a:latin typeface="+mn-lt"/>
                        </a:rPr>
                        <a:t> Polonya</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0" dirty="0">
                          <a:solidFill>
                            <a:schemeClr val="tx1"/>
                          </a:solidFill>
                          <a:effectLst/>
                          <a:latin typeface="+mn-lt"/>
                          <a:cs typeface="Times New Roman" panose="02020603050405020304" pitchFamily="18" charset="0"/>
                        </a:rPr>
                        <a:t> </a:t>
                      </a:r>
                      <a:r>
                        <a:rPr lang="en-US" sz="1200" b="0" dirty="0">
                          <a:solidFill>
                            <a:schemeClr val="tx1"/>
                          </a:solidFill>
                          <a:effectLst/>
                          <a:latin typeface="+mn-lt"/>
                          <a:cs typeface="Times New Roman" panose="02020603050405020304" pitchFamily="18" charset="0"/>
                        </a:rPr>
                        <a:t>University of Applied Sciences in Tarnow</a:t>
                      </a:r>
                      <a:endParaRPr lang="tr-TR" sz="1200" b="0" dirty="0">
                        <a:solidFill>
                          <a:schemeClr val="tx1"/>
                        </a:solidFill>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0" dirty="0">
                          <a:solidFill>
                            <a:schemeClr val="tx1"/>
                          </a:solidFill>
                          <a:effectLst/>
                          <a:latin typeface="+mn-lt"/>
                        </a:rPr>
                        <a:t> Güzel Sanatlar</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200" b="0" dirty="0">
                          <a:solidFill>
                            <a:schemeClr val="tx1"/>
                          </a:solidFill>
                          <a:effectLst/>
                          <a:latin typeface="+mn-lt"/>
                          <a:cs typeface="Times New Roman" panose="02020603050405020304" pitchFamily="18" charset="0"/>
                        </a:rPr>
                        <a:t>Resim</a:t>
                      </a:r>
                    </a:p>
                  </a:txBody>
                  <a:tcPr marL="9525" marR="9525" marT="9525"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200" b="0" dirty="0">
                          <a:solidFill>
                            <a:schemeClr val="tx1"/>
                          </a:solidFill>
                          <a:effectLst/>
                          <a:latin typeface="+mn-lt"/>
                        </a:rPr>
                        <a:t> Öğrenci ve Personel-Lisans/Yüksek Lisans</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0" dirty="0">
                          <a:solidFill>
                            <a:schemeClr val="tx1"/>
                          </a:solidFill>
                          <a:effectLst/>
                          <a:latin typeface="+mn-lt"/>
                        </a:rPr>
                        <a:t> 2022-2029</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283293">
                <a:tc>
                  <a:txBody>
                    <a:bodyPr/>
                    <a:lstStyle/>
                    <a:p>
                      <a:pPr algn="ct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solidFill>
                            <a:srgbClr val="FF0000"/>
                          </a:solidFill>
                          <a:effectLst/>
                          <a:latin typeface="+mn-lt"/>
                        </a:rPr>
                        <a:t> </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a:solidFill>
                            <a:srgbClr val="FF0000"/>
                          </a:solidFill>
                          <a:effectLst/>
                          <a:latin typeface="+mn-lt"/>
                        </a:rPr>
                        <a:t> </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295718">
                <a:tc>
                  <a:txBody>
                    <a:bodyPr/>
                    <a:lstStyle/>
                    <a:p>
                      <a:pPr algn="ctr">
                        <a:lnSpc>
                          <a:spcPct val="107000"/>
                        </a:lnSpc>
                        <a:spcAft>
                          <a:spcPts val="0"/>
                        </a:spcAft>
                      </a:pPr>
                      <a:r>
                        <a:rPr lang="tr-TR" sz="1200" b="1">
                          <a:solidFill>
                            <a:srgbClr val="FF0000"/>
                          </a:solidFill>
                          <a:effectLst/>
                          <a:latin typeface="+mn-lt"/>
                        </a:rPr>
                        <a:t> </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dirty="0">
                        <a:solidFill>
                          <a:srgbClr val="FF0000"/>
                        </a:solidFill>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a:solidFill>
                            <a:srgbClr val="FF0000"/>
                          </a:solidFill>
                          <a:effectLst/>
                          <a:latin typeface="+mn-lt"/>
                        </a:rPr>
                        <a:t> </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solidFill>
                          <a:srgbClr val="FF0000"/>
                        </a:solidFill>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a:solidFill>
                            <a:srgbClr val="FF0000"/>
                          </a:solidFill>
                          <a:effectLst/>
                          <a:latin typeface="+mn-lt"/>
                        </a:rPr>
                        <a:t> </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pPr/>
              <a:t>14.01.2026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extLst>
              <p:ext uri="{D42A27DB-BD31-4B8C-83A1-F6EECF244321}">
                <p14:modId xmlns:p14="http://schemas.microsoft.com/office/powerpoint/2010/main" val="446780378"/>
              </p:ext>
            </p:extLst>
          </p:nvPr>
        </p:nvGraphicFramePr>
        <p:xfrm>
          <a:off x="496390" y="1820179"/>
          <a:ext cx="11390810" cy="3804934"/>
        </p:xfrm>
        <a:graphic>
          <a:graphicData uri="http://schemas.openxmlformats.org/drawingml/2006/table">
            <a:tbl>
              <a:tblPr firstRow="1" firstCol="1" bandRow="1">
                <a:tableStyleId>{BDBED569-4797-4DF1-A0F4-6AAB3CD982D8}</a:tableStyleId>
              </a:tblPr>
              <a:tblGrid>
                <a:gridCol w="2873357">
                  <a:extLst>
                    <a:ext uri="{9D8B030D-6E8A-4147-A177-3AD203B41FA5}">
                      <a16:colId xmlns:a16="http://schemas.microsoft.com/office/drawing/2014/main" val="2286719321"/>
                    </a:ext>
                  </a:extLst>
                </a:gridCol>
                <a:gridCol w="3232527">
                  <a:extLst>
                    <a:ext uri="{9D8B030D-6E8A-4147-A177-3AD203B41FA5}">
                      <a16:colId xmlns:a16="http://schemas.microsoft.com/office/drawing/2014/main" val="809016168"/>
                    </a:ext>
                  </a:extLst>
                </a:gridCol>
                <a:gridCol w="5284926">
                  <a:extLst>
                    <a:ext uri="{9D8B030D-6E8A-4147-A177-3AD203B41FA5}">
                      <a16:colId xmlns:a16="http://schemas.microsoft.com/office/drawing/2014/main" val="2705893195"/>
                    </a:ext>
                  </a:extLst>
                </a:gridCol>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Başkanı</a:t>
                      </a:r>
                    </a:p>
                    <a:p>
                      <a:pPr algn="ctr">
                        <a:lnSpc>
                          <a:spcPct val="107000"/>
                        </a:lnSpc>
                        <a:spcAft>
                          <a:spcPts val="0"/>
                        </a:spcAft>
                      </a:pPr>
                      <a:r>
                        <a:rPr lang="tr-TR" sz="1600" dirty="0">
                          <a:solidFill>
                            <a:srgbClr val="FF0000"/>
                          </a:solidFill>
                          <a:effectLst/>
                        </a:rPr>
                        <a:t>Ünvanı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70885">
                <a:tc>
                  <a:txBody>
                    <a:bodyPr/>
                    <a:lstStyle/>
                    <a:p>
                      <a:pPr>
                        <a:lnSpc>
                          <a:spcPct val="107000"/>
                        </a:lnSpc>
                        <a:spcAft>
                          <a:spcPts val="0"/>
                        </a:spcAft>
                      </a:pPr>
                      <a:r>
                        <a:rPr lang="tr-TR" sz="1600" dirty="0">
                          <a:effectLst/>
                        </a:rPr>
                        <a:t> Resim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Resim Anabilim Dalı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Doç. Ahmet TÜRE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3747212"/>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7662733"/>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8824849"/>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6882172"/>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3211023"/>
                  </a:ext>
                </a:extLst>
              </a:tr>
              <a:tr h="270885">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0749431"/>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44750"/>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9953548"/>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0586669"/>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70675770"/>
                  </a:ext>
                </a:extLst>
              </a:tr>
              <a:tr h="270885">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964512"/>
                  </a:ext>
                </a:extLst>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968856111"/>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a16="http://schemas.microsoft.com/office/drawing/2014/main" val="3486356541"/>
                    </a:ext>
                  </a:extLst>
                </a:gridCol>
                <a:gridCol w="1240613">
                  <a:extLst>
                    <a:ext uri="{9D8B030D-6E8A-4147-A177-3AD203B41FA5}">
                      <a16:colId xmlns:a16="http://schemas.microsoft.com/office/drawing/2014/main" val="1443208702"/>
                    </a:ext>
                  </a:extLst>
                </a:gridCol>
                <a:gridCol w="1240613">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dirty="0">
                          <a:effectLst/>
                        </a:rPr>
                        <a:t> 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1736445303"/>
              </p:ext>
            </p:extLst>
          </p:nvPr>
        </p:nvGraphicFramePr>
        <p:xfrm>
          <a:off x="429720" y="1976580"/>
          <a:ext cx="11272752" cy="3902985"/>
        </p:xfrm>
        <a:graphic>
          <a:graphicData uri="http://schemas.openxmlformats.org/drawingml/2006/table">
            <a:tbl>
              <a:tblPr firstRow="1" firstCol="1" bandRow="1">
                <a:tableStyleId>{BDBED569-4797-4DF1-A0F4-6AAB3CD982D8}</a:tableStyleId>
              </a:tblPr>
              <a:tblGrid>
                <a:gridCol w="5459259">
                  <a:extLst>
                    <a:ext uri="{9D8B030D-6E8A-4147-A177-3AD203B41FA5}">
                      <a16:colId xmlns:a16="http://schemas.microsoft.com/office/drawing/2014/main" val="1360695184"/>
                    </a:ext>
                  </a:extLst>
                </a:gridCol>
                <a:gridCol w="1840939">
                  <a:extLst>
                    <a:ext uri="{9D8B030D-6E8A-4147-A177-3AD203B41FA5}">
                      <a16:colId xmlns:a16="http://schemas.microsoft.com/office/drawing/2014/main" val="4121385939"/>
                    </a:ext>
                  </a:extLst>
                </a:gridCol>
                <a:gridCol w="2135759">
                  <a:extLst>
                    <a:ext uri="{9D8B030D-6E8A-4147-A177-3AD203B41FA5}">
                      <a16:colId xmlns:a16="http://schemas.microsoft.com/office/drawing/2014/main" val="3274120417"/>
                    </a:ext>
                  </a:extLst>
                </a:gridCol>
                <a:gridCol w="1836795">
                  <a:extLst>
                    <a:ext uri="{9D8B030D-6E8A-4147-A177-3AD203B41FA5}">
                      <a16:colId xmlns:a16="http://schemas.microsoft.com/office/drawing/2014/main" val="398416714"/>
                    </a:ext>
                  </a:extLst>
                </a:gridCol>
              </a:tblGrid>
              <a:tr h="313692">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8958110"/>
                  </a:ext>
                </a:extLst>
              </a:tr>
              <a:tr h="627384">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772180099"/>
                  </a:ext>
                </a:extLst>
              </a:tr>
              <a:tr h="274980">
                <a:tc>
                  <a:txBody>
                    <a:bodyPr/>
                    <a:lstStyle/>
                    <a:p>
                      <a:pPr marL="72000" algn="l" defTabSz="914400" rtl="0" eaLnBrk="1" fontAlgn="ctr" latinLnBrk="0" hangingPunct="1">
                        <a:lnSpc>
                          <a:spcPct val="100000"/>
                        </a:lnSpc>
                        <a:spcAft>
                          <a:spcPts val="0"/>
                        </a:spcAft>
                      </a:pPr>
                      <a:r>
                        <a:rPr lang="tr-TR" sz="1600" b="1" kern="1200" dirty="0">
                          <a:solidFill>
                            <a:schemeClr val="tx1"/>
                          </a:solidFill>
                          <a:effectLst/>
                          <a:latin typeface="+mn-lt"/>
                          <a:ea typeface="+mn-ea"/>
                          <a:cs typeface="+mn-cs"/>
                        </a:rPr>
                        <a:t>Resim Bölümü</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chemeClr val="tx1"/>
                          </a:solidFill>
                          <a:effectLst/>
                          <a:latin typeface="+mn-lt"/>
                          <a:ea typeface="+mn-ea"/>
                          <a:cs typeface="+mn-cs"/>
                        </a:rPr>
                        <a:t>76</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chemeClr val="tx1"/>
                          </a:solidFill>
                          <a:effectLst/>
                          <a:latin typeface="+mn-lt"/>
                          <a:ea typeface="+mn-ea"/>
                          <a:cs typeface="+mn-cs"/>
                        </a:rPr>
                        <a:t>76</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smtClean="0">
                          <a:solidFill>
                            <a:schemeClr val="tx1"/>
                          </a:solidFill>
                          <a:effectLst/>
                          <a:latin typeface="+mn-lt"/>
                          <a:ea typeface="+mn-ea"/>
                          <a:cs typeface="+mn-cs"/>
                        </a:rPr>
                        <a:t>0</a:t>
                      </a:r>
                      <a:endParaRPr lang="tr-TR" sz="1600" kern="1200" dirty="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val="914666932"/>
                  </a:ext>
                </a:extLst>
              </a:tr>
              <a:tr h="301016">
                <a:tc>
                  <a:txBody>
                    <a:bodyPr/>
                    <a:lstStyle/>
                    <a:p>
                      <a:pPr marL="72000" algn="l" defTabSz="914400" rtl="0" eaLnBrk="1" fontAlgn="ctr" latinLnBrk="0" hangingPunct="1">
                        <a:lnSpc>
                          <a:spcPct val="100000"/>
                        </a:lnSpc>
                        <a:spcAft>
                          <a:spcPts val="0"/>
                        </a:spcAft>
                      </a:pPr>
                      <a:r>
                        <a:rPr lang="tr-TR" sz="1600" b="1" kern="1200" dirty="0">
                          <a:solidFill>
                            <a:schemeClr val="tx1"/>
                          </a:solidFill>
                          <a:effectLst/>
                          <a:latin typeface="+mn-lt"/>
                          <a:ea typeface="+mn-ea"/>
                          <a:cs typeface="+mn-cs"/>
                        </a:rPr>
                        <a:t>Resim Anabilim Dalı</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chemeClr val="tx1"/>
                          </a:solidFill>
                          <a:effectLst/>
                          <a:latin typeface="+mn-lt"/>
                          <a:ea typeface="+mn-ea"/>
                          <a:cs typeface="+mn-cs"/>
                        </a:rPr>
                        <a:t>45</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chemeClr val="tx1"/>
                          </a:solidFill>
                          <a:effectLst/>
                          <a:latin typeface="+mn-lt"/>
                          <a:ea typeface="+mn-ea"/>
                          <a:cs typeface="+mn-cs"/>
                        </a:rPr>
                        <a:t>45</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smtClean="0">
                          <a:solidFill>
                            <a:schemeClr val="tx1"/>
                          </a:solidFill>
                          <a:effectLst/>
                          <a:latin typeface="+mn-lt"/>
                          <a:ea typeface="+mn-ea"/>
                          <a:cs typeface="+mn-cs"/>
                        </a:rPr>
                        <a:t>0</a:t>
                      </a:r>
                      <a:endParaRPr lang="tr-TR" sz="1600" kern="1200" dirty="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val="413421243"/>
                  </a:ext>
                </a:extLst>
              </a:tr>
              <a:tr h="301016">
                <a:tc>
                  <a:txBody>
                    <a:bodyPr/>
                    <a:lstStyle/>
                    <a:p>
                      <a:pPr marL="72000" algn="l" defTabSz="914400" rtl="0" eaLnBrk="1" fontAlgn="ctr" latinLnBrk="0" hangingPunct="1">
                        <a:lnSpc>
                          <a:spcPct val="100000"/>
                        </a:lnSpc>
                        <a:spcAft>
                          <a:spcPts val="0"/>
                        </a:spcAft>
                      </a:pPr>
                      <a:r>
                        <a:rPr lang="tr-TR" sz="1600" b="1" kern="1200" dirty="0">
                          <a:solidFill>
                            <a:schemeClr val="tx1"/>
                          </a:solidFill>
                          <a:effectLst/>
                          <a:latin typeface="+mn-lt"/>
                          <a:ea typeface="+mn-ea"/>
                          <a:cs typeface="+mn-cs"/>
                        </a:rPr>
                        <a:t>Grafik Bölümü (Tamamlanma aşamasında)</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chemeClr val="tx1"/>
                          </a:solidFill>
                          <a:effectLst/>
                          <a:latin typeface="+mn-lt"/>
                          <a:ea typeface="+mn-ea"/>
                          <a:cs typeface="+mn-cs"/>
                        </a:rPr>
                        <a:t>-</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chemeClr val="tx1"/>
                          </a:solidFill>
                          <a:effectLst/>
                          <a:latin typeface="+mn-lt"/>
                          <a:ea typeface="+mn-ea"/>
                          <a:cs typeface="+mn-cs"/>
                        </a:rPr>
                        <a:t>-</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chemeClr val="tx1"/>
                          </a:solidFill>
                          <a:effectLst/>
                          <a:latin typeface="+mn-lt"/>
                          <a:ea typeface="+mn-ea"/>
                          <a:cs typeface="+mn-cs"/>
                        </a:rPr>
                        <a:t>-</a:t>
                      </a:r>
                    </a:p>
                  </a:txBody>
                  <a:tcPr marL="44450" marR="44450" marT="0" marB="0" anchor="ctr"/>
                </a:tc>
                <a:extLst>
                  <a:ext uri="{0D108BD9-81ED-4DB2-BD59-A6C34878D82A}">
                    <a16:rowId xmlns:a16="http://schemas.microsoft.com/office/drawing/2014/main" val="3518616932"/>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302601711"/>
                  </a:ext>
                </a:extLst>
              </a:tr>
              <a:tr h="278801">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238739982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390641029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183566598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3254325613"/>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91404156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1903160799"/>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61</a:t>
            </a:fld>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62</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63</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509415643"/>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64</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33194030"/>
              </p:ext>
            </p:extLst>
          </p:nvPr>
        </p:nvGraphicFramePr>
        <p:xfrm>
          <a:off x="785192" y="1908314"/>
          <a:ext cx="10634869" cy="403484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3278706"/>
              </p:ext>
            </p:extLst>
          </p:nvPr>
        </p:nvGraphicFramePr>
        <p:xfrm>
          <a:off x="397563" y="1948069"/>
          <a:ext cx="11320673" cy="4093474"/>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8389602"/>
                  </a:ext>
                </a:extLst>
              </a:tr>
              <a:tr h="445641">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828443418"/>
              </p:ext>
            </p:extLst>
          </p:nvPr>
        </p:nvGraphicFramePr>
        <p:xfrm>
          <a:off x="397563" y="1967947"/>
          <a:ext cx="11390246" cy="3771775"/>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733947275"/>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14.01.2026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14490073"/>
              </p:ext>
            </p:extLst>
          </p:nvPr>
        </p:nvGraphicFramePr>
        <p:xfrm>
          <a:off x="326570" y="2011681"/>
          <a:ext cx="11600387" cy="3512858"/>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508001" y="2290618"/>
            <a:ext cx="11092872" cy="3886344"/>
          </a:xfrm>
        </p:spPr>
        <p:txBody>
          <a:bodyPr>
            <a:normAutofit/>
          </a:bodyPr>
          <a:lstStyle/>
          <a:p>
            <a:pPr>
              <a:lnSpc>
                <a:spcPct val="100000"/>
              </a:lnSpc>
              <a:spcBef>
                <a:spcPts val="0"/>
              </a:spcBef>
              <a:spcAft>
                <a:spcPts val="400"/>
              </a:spcAft>
            </a:pPr>
            <a:r>
              <a:rPr lang="tr-TR" sz="3200" dirty="0"/>
              <a:t>Fakültemiz Resim Programı akreditasyon hazırlık çalışmaları devam </a:t>
            </a:r>
            <a:r>
              <a:rPr lang="tr-TR" sz="3200" dirty="0" smtClean="0"/>
              <a:t>etmektedir. 2027 </a:t>
            </a:r>
            <a:r>
              <a:rPr lang="tr-TR" sz="3200" dirty="0"/>
              <a:t>yılında akreditasyon başvurusunun yapılması planlanmaktadır.</a:t>
            </a: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69</a:t>
            </a:fld>
            <a:endParaRPr lang="tr-TR"/>
          </a:p>
        </p:txBody>
      </p:sp>
    </p:spTree>
    <p:extLst>
      <p:ext uri="{BB962C8B-B14F-4D97-AF65-F5344CB8AC3E}">
        <p14:creationId xmlns:p14="http://schemas.microsoft.com/office/powerpoint/2010/main" val="176812619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14.01.2026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48683472"/>
              </p:ext>
            </p:extLst>
          </p:nvPr>
        </p:nvGraphicFramePr>
        <p:xfrm>
          <a:off x="640079" y="1958201"/>
          <a:ext cx="11265593" cy="4103740"/>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pPr>
                      <a:r>
                        <a:rPr lang="tr-TR" sz="1400" dirty="0">
                          <a:effectLst/>
                          <a:latin typeface="+mn-lt"/>
                          <a:cs typeface="Times New Roman" panose="02020603050405020304" pitchFamily="18" charset="0"/>
                        </a:rPr>
                        <a:t>Birim Danışma Kurulu</a:t>
                      </a:r>
                    </a:p>
                  </a:txBody>
                  <a:tcPr marL="46990" marR="46990" marT="6350" marB="0" anchor="ctr"/>
                </a:tc>
                <a:tc>
                  <a:txBody>
                    <a:bodyPr/>
                    <a:lstStyle/>
                    <a:p>
                      <a:pPr algn="ctr">
                        <a:lnSpc>
                          <a:spcPct val="107000"/>
                        </a:lnSpc>
                      </a:pPr>
                      <a:r>
                        <a:rPr lang="tr-TR" sz="1400" dirty="0">
                          <a:effectLst/>
                          <a:latin typeface="+mn-lt"/>
                          <a:cs typeface="Times New Roman" panose="02020603050405020304" pitchFamily="18" charset="0"/>
                        </a:rPr>
                        <a:t> 3</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r>
                        <a:rPr lang="tr-TR" sz="1400" dirty="0">
                          <a:effectLst/>
                          <a:latin typeface="+mn-lt"/>
                          <a:cs typeface="Times New Roman" panose="02020603050405020304" pitchFamily="18" charset="0"/>
                        </a:rPr>
                        <a:t>Eğitim Komisyonu</a:t>
                      </a:r>
                    </a:p>
                  </a:txBody>
                  <a:tcPr marL="46990" marR="46990" marT="6350" marB="0" anchor="ctr"/>
                </a:tc>
                <a:tc>
                  <a:txBody>
                    <a:bodyPr/>
                    <a:lstStyle/>
                    <a:p>
                      <a:pPr algn="ctr">
                        <a:lnSpc>
                          <a:spcPct val="107000"/>
                        </a:lnSpc>
                      </a:pPr>
                      <a:r>
                        <a:rPr lang="tr-TR" sz="1400" dirty="0">
                          <a:effectLst/>
                          <a:latin typeface="+mn-lt"/>
                          <a:cs typeface="Times New Roman" panose="02020603050405020304" pitchFamily="18" charset="0"/>
                        </a:rPr>
                        <a:t> 7</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pPr>
                      <a:r>
                        <a:rPr lang="tr-TR" sz="1400" dirty="0">
                          <a:effectLst/>
                          <a:latin typeface="+mn-lt"/>
                          <a:cs typeface="Times New Roman" panose="02020603050405020304" pitchFamily="18" charset="0"/>
                        </a:rPr>
                        <a:t>Yatay – Dikey Geçiş ve Uyum Komisyonu</a:t>
                      </a:r>
                    </a:p>
                  </a:txBody>
                  <a:tcPr marL="46990" marR="46990" marT="6350" marB="0" anchor="ctr"/>
                </a:tc>
                <a:tc>
                  <a:txBody>
                    <a:bodyPr/>
                    <a:lstStyle/>
                    <a:p>
                      <a:pPr algn="ctr">
                        <a:lnSpc>
                          <a:spcPct val="107000"/>
                        </a:lnSpc>
                        <a:spcAft>
                          <a:spcPts val="0"/>
                        </a:spcAft>
                      </a:pPr>
                      <a:r>
                        <a:rPr lang="tr-TR" sz="1400" dirty="0">
                          <a:effectLst/>
                          <a:latin typeface="+mn-lt"/>
                        </a:rPr>
                        <a:t> 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400" dirty="0">
                          <a:effectLst/>
                          <a:latin typeface="+mn-lt"/>
                        </a:rPr>
                        <a:t>Uluslararası İlişkiler ve Erasmus-Socrates Komisyonu</a:t>
                      </a:r>
                    </a:p>
                  </a:txBody>
                  <a:tcPr marL="46990" marR="4699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400" dirty="0">
                          <a:effectLst/>
                          <a:latin typeface="+mn-lt"/>
                        </a:rPr>
                        <a:t>Farabi ve Mevlana Komisyonu</a:t>
                      </a:r>
                    </a:p>
                  </a:txBody>
                  <a:tcPr marL="46990" marR="46990" marT="6350" marB="0" anchor="ctr"/>
                </a:tc>
                <a:tc>
                  <a:txBody>
                    <a:bodyPr/>
                    <a:lstStyle/>
                    <a:p>
                      <a:pPr algn="ctr">
                        <a:lnSpc>
                          <a:spcPct val="107000"/>
                        </a:lnSpc>
                        <a:spcAft>
                          <a:spcPts val="0"/>
                        </a:spcAft>
                      </a:pPr>
                      <a:r>
                        <a:rPr lang="tr-TR" sz="1400" dirty="0">
                          <a:effectLst/>
                          <a:latin typeface="+mn-lt"/>
                        </a:rPr>
                        <a:t> 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spcAft>
                          <a:spcPts val="0"/>
                        </a:spcAft>
                      </a:pPr>
                      <a:r>
                        <a:rPr lang="tr-TR" sz="1400" dirty="0">
                          <a:effectLst/>
                          <a:latin typeface="+mn-lt"/>
                        </a:rPr>
                        <a:t>Fakülte Sosyal ve Kültürel Etkinlikler Komisyonu</a:t>
                      </a:r>
                    </a:p>
                  </a:txBody>
                  <a:tcPr marL="46990" marR="46990" marT="6350" marB="0" anchor="ctr"/>
                </a:tc>
                <a:tc>
                  <a:txBody>
                    <a:bodyPr/>
                    <a:lstStyle/>
                    <a:p>
                      <a:pPr algn="ctr">
                        <a:lnSpc>
                          <a:spcPct val="107000"/>
                        </a:lnSpc>
                      </a:pPr>
                      <a:r>
                        <a:rPr lang="tr-TR" sz="1400" dirty="0">
                          <a:effectLst/>
                          <a:latin typeface="+mn-lt"/>
                          <a:cs typeface="Times New Roman" panose="02020603050405020304" pitchFamily="18" charset="0"/>
                        </a:rPr>
                        <a:t> 8</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r>
                        <a:rPr lang="tr-TR" sz="1400" dirty="0">
                          <a:effectLst/>
                          <a:latin typeface="+mn-lt"/>
                          <a:cs typeface="Times New Roman" panose="02020603050405020304" pitchFamily="18" charset="0"/>
                        </a:rPr>
                        <a:t>Fuar ve Sergi Düzenleme Komisyonu</a:t>
                      </a:r>
                    </a:p>
                  </a:txBody>
                  <a:tcPr marL="46990" marR="46990" marT="6350" marB="0" anchor="ctr"/>
                </a:tc>
                <a:tc>
                  <a:txBody>
                    <a:bodyPr/>
                    <a:lstStyle/>
                    <a:p>
                      <a:pPr algn="ctr">
                        <a:lnSpc>
                          <a:spcPct val="107000"/>
                        </a:lnSpc>
                      </a:pPr>
                      <a:r>
                        <a:rPr lang="tr-TR" sz="1400" dirty="0">
                          <a:effectLst/>
                          <a:latin typeface="+mn-lt"/>
                          <a:cs typeface="Times New Roman" panose="02020603050405020304" pitchFamily="18" charset="0"/>
                        </a:rPr>
                        <a:t> 4</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pPr>
                      <a:r>
                        <a:rPr lang="tr-TR" sz="1400" dirty="0">
                          <a:effectLst/>
                          <a:latin typeface="+mn-lt"/>
                          <a:cs typeface="Times New Roman" panose="02020603050405020304" pitchFamily="18" charset="0"/>
                        </a:rPr>
                        <a:t>Fakülte Kitaplık ve Yayın Komisyonu</a:t>
                      </a:r>
                    </a:p>
                  </a:txBody>
                  <a:tcPr marL="46990" marR="4699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400" dirty="0">
                          <a:effectLst/>
                          <a:latin typeface="+mn-lt"/>
                        </a:rPr>
                        <a:t>Fakülte Web Sayfası ve Dijital Arşiv Komisyonu</a:t>
                      </a:r>
                    </a:p>
                  </a:txBody>
                  <a:tcPr marL="46990" marR="46990" marT="6350" marB="0" anchor="ctr"/>
                </a:tc>
                <a:tc>
                  <a:txBody>
                    <a:bodyPr/>
                    <a:lstStyle/>
                    <a:p>
                      <a:pPr algn="ctr">
                        <a:lnSpc>
                          <a:spcPct val="107000"/>
                        </a:lnSpc>
                        <a:spcAft>
                          <a:spcPts val="0"/>
                        </a:spcAft>
                      </a:pPr>
                      <a:r>
                        <a:rPr lang="tr-TR" sz="1400" dirty="0">
                          <a:effectLst/>
                          <a:latin typeface="+mn-lt"/>
                        </a:rPr>
                        <a:t> 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400" dirty="0">
                          <a:effectLst/>
                          <a:latin typeface="+mn-lt"/>
                        </a:rPr>
                        <a:t>Sıfır Atık Birim Komisyonu</a:t>
                      </a:r>
                    </a:p>
                  </a:txBody>
                  <a:tcPr marL="46990" marR="46990" marT="6350" marB="0" anchor="ctr"/>
                </a:tc>
                <a:tc>
                  <a:txBody>
                    <a:bodyPr/>
                    <a:lstStyle/>
                    <a:p>
                      <a:pPr algn="ctr">
                        <a:lnSpc>
                          <a:spcPct val="107000"/>
                        </a:lnSpc>
                        <a:spcAft>
                          <a:spcPts val="0"/>
                        </a:spcAft>
                      </a:pPr>
                      <a:r>
                        <a:rPr lang="tr-TR" sz="1400" dirty="0">
                          <a:effectLst/>
                          <a:latin typeface="+mn-lt"/>
                        </a:rPr>
                        <a:t> 2</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r>
                        <a:rPr lang="tr-TR" sz="1400" dirty="0">
                          <a:effectLst/>
                          <a:latin typeface="+mn-lt"/>
                        </a:rPr>
                        <a:t>Pedagojik Formasyon Komisyonu</a:t>
                      </a:r>
                    </a:p>
                  </a:txBody>
                  <a:tcPr marL="46990" marR="4699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r>
                        <a:rPr lang="tr-TR" sz="1400" dirty="0">
                          <a:effectLst/>
                          <a:latin typeface="+mn-lt"/>
                        </a:rPr>
                        <a:t>Oryantasyon ve Mezunlarla İletişim Komisyonu</a:t>
                      </a:r>
                    </a:p>
                  </a:txBody>
                  <a:tcPr marL="46990" marR="4699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1800" dirty="0">
                <a:solidFill>
                  <a:srgbClr val="485793"/>
                </a:solidFill>
              </a:rPr>
              <a:t>Ders bilgi paketlerinde veri yer almaktadır. </a:t>
            </a:r>
          </a:p>
          <a:p>
            <a:pPr>
              <a:lnSpc>
                <a:spcPct val="100000"/>
              </a:lnSpc>
              <a:spcBef>
                <a:spcPts val="0"/>
              </a:spcBef>
              <a:spcAft>
                <a:spcPts val="400"/>
              </a:spcAft>
            </a:pPr>
            <a:r>
              <a:rPr lang="tr-TR" sz="1800" dirty="0">
                <a:solidFill>
                  <a:srgbClr val="485793"/>
                </a:solidFill>
              </a:rPr>
              <a:t>Sosyal, kültürel, sportif faaliyetler web sayfasında güncel olarak paylaşılmaktadır. </a:t>
            </a:r>
          </a:p>
          <a:p>
            <a:pPr>
              <a:lnSpc>
                <a:spcPct val="100000"/>
              </a:lnSpc>
              <a:spcBef>
                <a:spcPts val="0"/>
              </a:spcBef>
              <a:spcAft>
                <a:spcPts val="400"/>
              </a:spcAft>
            </a:pPr>
            <a:r>
              <a:rPr lang="tr-TR" sz="1800" dirty="0">
                <a:solidFill>
                  <a:srgbClr val="485793"/>
                </a:solidFill>
              </a:rPr>
              <a:t>Derslikler yenilenerek öğrenci sayısına uygun hale getirilmiştir. </a:t>
            </a:r>
          </a:p>
          <a:p>
            <a:pPr>
              <a:lnSpc>
                <a:spcPct val="100000"/>
              </a:lnSpc>
              <a:spcBef>
                <a:spcPts val="0"/>
              </a:spcBef>
              <a:spcAft>
                <a:spcPts val="400"/>
              </a:spcAft>
            </a:pPr>
            <a:r>
              <a:rPr lang="tr-TR" sz="1800" dirty="0">
                <a:solidFill>
                  <a:srgbClr val="485793"/>
                </a:solidFill>
              </a:rPr>
              <a:t>Kütüphane belirli gün ve saatlerde düzenli olarak öğrencilerin ulaşımına sunulmuştur.</a:t>
            </a:r>
          </a:p>
          <a:p>
            <a:pPr>
              <a:lnSpc>
                <a:spcPct val="100000"/>
              </a:lnSpc>
              <a:spcBef>
                <a:spcPts val="0"/>
              </a:spcBef>
              <a:spcAft>
                <a:spcPts val="400"/>
              </a:spcAft>
            </a:pPr>
            <a:r>
              <a:rPr lang="tr-TR" sz="1800" dirty="0">
                <a:solidFill>
                  <a:srgbClr val="485793"/>
                </a:solidFill>
              </a:rPr>
              <a:t>Öğrenim saatleri dışında çalışma alanları denetimli olarak öğrencilere açılmıştır.  </a:t>
            </a:r>
          </a:p>
          <a:p>
            <a:pPr>
              <a:lnSpc>
                <a:spcPct val="100000"/>
              </a:lnSpc>
              <a:spcBef>
                <a:spcPts val="0"/>
              </a:spcBef>
              <a:spcAft>
                <a:spcPts val="400"/>
              </a:spcAft>
            </a:pPr>
            <a:r>
              <a:rPr lang="tr-TR" sz="1800" dirty="0">
                <a:solidFill>
                  <a:srgbClr val="485793"/>
                </a:solidFill>
              </a:rPr>
              <a:t>Öğrencilerin </a:t>
            </a:r>
            <a:r>
              <a:rPr lang="tr-TR" sz="1800" dirty="0" smtClean="0">
                <a:solidFill>
                  <a:srgbClr val="485793"/>
                </a:solidFill>
              </a:rPr>
              <a:t>bütün öğretim elemanlarına ve Danışmanlarına </a:t>
            </a:r>
            <a:r>
              <a:rPr lang="tr-TR" sz="1800" dirty="0">
                <a:solidFill>
                  <a:srgbClr val="485793"/>
                </a:solidFill>
              </a:rPr>
              <a:t>sorunsuz ulaşımı için haftada belli saatler ders programına eklenmiştir.</a:t>
            </a:r>
          </a:p>
          <a:p>
            <a:pPr>
              <a:lnSpc>
                <a:spcPct val="100000"/>
              </a:lnSpc>
              <a:spcBef>
                <a:spcPts val="0"/>
              </a:spcBef>
              <a:spcAft>
                <a:spcPts val="400"/>
              </a:spcAft>
            </a:pPr>
            <a:r>
              <a:rPr lang="tr-TR" sz="1800" dirty="0">
                <a:solidFill>
                  <a:srgbClr val="485793"/>
                </a:solidFill>
              </a:rPr>
              <a:t>Engelli öğrenciler için düzenli olarak yetenek sınavı kılavuzunda yer verilmekte, sınav mekan koşulları düzenlenmektedir.</a:t>
            </a:r>
          </a:p>
          <a:p>
            <a:pPr>
              <a:lnSpc>
                <a:spcPct val="100000"/>
              </a:lnSpc>
              <a:spcBef>
                <a:spcPts val="0"/>
              </a:spcBef>
              <a:spcAft>
                <a:spcPts val="400"/>
              </a:spcAft>
            </a:pPr>
            <a:r>
              <a:rPr lang="tr-TR" sz="1800" dirty="0">
                <a:solidFill>
                  <a:srgbClr val="485793"/>
                </a:solidFill>
              </a:rPr>
              <a:t>Öğrencilere yönelik sosyal ve kültürel faaliyetler web sayfasından ve WhatsApp gruplarından  duyurulmaktadır.</a:t>
            </a:r>
          </a:p>
          <a:p>
            <a:pPr>
              <a:lnSpc>
                <a:spcPct val="100000"/>
              </a:lnSpc>
              <a:spcBef>
                <a:spcPts val="0"/>
              </a:spcBef>
              <a:spcAft>
                <a:spcPts val="400"/>
              </a:spcAft>
            </a:pPr>
            <a:r>
              <a:rPr lang="tr-TR" sz="1800" dirty="0">
                <a:solidFill>
                  <a:srgbClr val="485793"/>
                </a:solidFill>
              </a:rPr>
              <a:t>Akademisyenlerin akademik başarıları web sayfası ve sosyal medya üzerinden yer verilmektedir. </a:t>
            </a:r>
          </a:p>
        </p:txBody>
      </p:sp>
      <p:sp>
        <p:nvSpPr>
          <p:cNvPr id="2" name="Veri Yer Tutucusu 1"/>
          <p:cNvSpPr>
            <a:spLocks noGrp="1"/>
          </p:cNvSpPr>
          <p:nvPr>
            <p:ph type="dt" sz="half" idx="10"/>
          </p:nvPr>
        </p:nvSpPr>
        <p:spPr/>
        <p:txBody>
          <a:bodyPr/>
          <a:lstStyle/>
          <a:p>
            <a:fld id="{DC98A862-E39F-4620-A0F0-63790156FBD3}" type="datetime1">
              <a:rPr lang="tr-TR" smtClean="0"/>
              <a:pPr/>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70</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2BA39-A2E2-6B2A-62A8-A6FFA2A3E466}"/>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713FA848-46B1-281B-A801-783BD20330FF}"/>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4FA0423E-E7D4-40C1-C83A-36CD4DA22582}"/>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1800" dirty="0" smtClean="0">
                <a:solidFill>
                  <a:srgbClr val="485793"/>
                </a:solidFill>
              </a:rPr>
              <a:t>Trabzon </a:t>
            </a:r>
            <a:r>
              <a:rPr lang="tr-TR" sz="1800" dirty="0">
                <a:solidFill>
                  <a:srgbClr val="485793"/>
                </a:solidFill>
              </a:rPr>
              <a:t>Üniversitesi 2021-2025 Stratejik Planı kapsamında belirlenen amaç ve hedeflere ulaşmak için araştırma ve geliştirme faaliyetleri uygulanmaktadır. </a:t>
            </a:r>
          </a:p>
          <a:p>
            <a:pPr>
              <a:lnSpc>
                <a:spcPct val="100000"/>
              </a:lnSpc>
              <a:spcBef>
                <a:spcPts val="0"/>
              </a:spcBef>
              <a:spcAft>
                <a:spcPts val="400"/>
              </a:spcAft>
            </a:pPr>
            <a:r>
              <a:rPr lang="tr-TR" sz="1800" dirty="0">
                <a:solidFill>
                  <a:srgbClr val="485793"/>
                </a:solidFill>
              </a:rPr>
              <a:t>Araştırma ve geliştirmeye yönelik faaliyetler düzenli bir biçimde fakülte web sayfasında paylaşılmıştır.</a:t>
            </a:r>
          </a:p>
          <a:p>
            <a:pPr>
              <a:lnSpc>
                <a:spcPct val="100000"/>
              </a:lnSpc>
              <a:spcBef>
                <a:spcPts val="0"/>
              </a:spcBef>
              <a:spcAft>
                <a:spcPts val="400"/>
              </a:spcAft>
            </a:pPr>
            <a:r>
              <a:rPr lang="tr-TR" sz="1800" dirty="0">
                <a:solidFill>
                  <a:srgbClr val="485793"/>
                </a:solidFill>
              </a:rPr>
              <a:t>Birim araştırma gelişme çalışmalarını yürütürken kurumun sahip olduğu araştırma alt yapısındaki otomasyon sistemlerini kullanmaktadır. (BAP, Digital Dönüşüm Ofisi, Akademik Performans Veri Sistemi vs.)</a:t>
            </a:r>
          </a:p>
          <a:p>
            <a:pPr>
              <a:lnSpc>
                <a:spcPct val="100000"/>
              </a:lnSpc>
              <a:spcBef>
                <a:spcPts val="0"/>
              </a:spcBef>
              <a:spcAft>
                <a:spcPts val="400"/>
              </a:spcAft>
            </a:pPr>
            <a:r>
              <a:rPr lang="tr-TR" sz="1800" dirty="0">
                <a:solidFill>
                  <a:srgbClr val="485793"/>
                </a:solidFill>
              </a:rPr>
              <a:t>Birim, akademik personelin, öğrencinin ve kamunun gelişimine katkı sağlayacak sanatsal faaliyetler ve bilimsel etkinlikler düzenlemektedir. </a:t>
            </a:r>
          </a:p>
          <a:p>
            <a:pPr>
              <a:lnSpc>
                <a:spcPct val="100000"/>
              </a:lnSpc>
              <a:spcBef>
                <a:spcPts val="0"/>
              </a:spcBef>
              <a:spcAft>
                <a:spcPts val="400"/>
              </a:spcAft>
            </a:pPr>
            <a:r>
              <a:rPr lang="tr-TR" sz="1800" dirty="0">
                <a:solidFill>
                  <a:srgbClr val="485793"/>
                </a:solidFill>
              </a:rPr>
              <a:t>Araştırmacı performansının izlenmesinde kurumsal veri sistemlerinden yararlanılmaktadır. (YÖKSİS, TRÜ Performans Veri Sistemi vb.)</a:t>
            </a:r>
          </a:p>
        </p:txBody>
      </p:sp>
      <p:sp>
        <p:nvSpPr>
          <p:cNvPr id="2" name="Veri Yer Tutucusu 1">
            <a:extLst>
              <a:ext uri="{FF2B5EF4-FFF2-40B4-BE49-F238E27FC236}">
                <a16:creationId xmlns:a16="http://schemas.microsoft.com/office/drawing/2014/main" id="{3108078E-6D03-57FA-DE28-5A7696ABF3FE}"/>
              </a:ext>
            </a:extLst>
          </p:cNvPr>
          <p:cNvSpPr>
            <a:spLocks noGrp="1"/>
          </p:cNvSpPr>
          <p:nvPr>
            <p:ph type="dt" sz="half" idx="10"/>
          </p:nvPr>
        </p:nvSpPr>
        <p:spPr/>
        <p:txBody>
          <a:bodyPr/>
          <a:lstStyle/>
          <a:p>
            <a:fld id="{DC98A862-E39F-4620-A0F0-63790156FBD3}" type="datetime1">
              <a:rPr lang="tr-TR" smtClean="0"/>
              <a:pPr/>
              <a:t>14.01.2026</a:t>
            </a:fld>
            <a:endParaRPr lang="tr-TR"/>
          </a:p>
        </p:txBody>
      </p:sp>
      <p:sp>
        <p:nvSpPr>
          <p:cNvPr id="3" name="Slayt Numarası Yer Tutucusu 2">
            <a:extLst>
              <a:ext uri="{FF2B5EF4-FFF2-40B4-BE49-F238E27FC236}">
                <a16:creationId xmlns:a16="http://schemas.microsoft.com/office/drawing/2014/main" id="{2294213B-7F79-9EF3-DD1F-F2AE4C5763AD}"/>
              </a:ext>
            </a:extLst>
          </p:cNvPr>
          <p:cNvSpPr>
            <a:spLocks noGrp="1"/>
          </p:cNvSpPr>
          <p:nvPr>
            <p:ph type="sldNum" sz="quarter" idx="12"/>
          </p:nvPr>
        </p:nvSpPr>
        <p:spPr/>
        <p:txBody>
          <a:bodyPr/>
          <a:lstStyle/>
          <a:p>
            <a:fld id="{15D42E69-0B45-4D6A-BDA9-8F9042B0111B}" type="slidenum">
              <a:rPr lang="tr-TR" smtClean="0"/>
              <a:pPr/>
              <a:t>71</a:t>
            </a:fld>
            <a:endParaRPr lang="tr-TR"/>
          </a:p>
        </p:txBody>
      </p:sp>
      <p:sp>
        <p:nvSpPr>
          <p:cNvPr id="6" name="Metin kutusu 5">
            <a:extLst>
              <a:ext uri="{FF2B5EF4-FFF2-40B4-BE49-F238E27FC236}">
                <a16:creationId xmlns:a16="http://schemas.microsoft.com/office/drawing/2014/main" id="{5E7DB7CC-95B3-C0BF-F730-A277844E46E9}"/>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5823251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80001-1BEC-2EEC-3CF9-CD061D612FB4}"/>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CE710202-2B2A-DA70-3A3A-C29CDE8D6B39}"/>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A6C7171F-516C-24E9-E2C3-74B2351300F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1800" dirty="0">
                <a:solidFill>
                  <a:srgbClr val="485793"/>
                </a:solidFill>
              </a:rPr>
              <a:t>Birimin toplumsal katkı ölçütüne karşılık gelen planlamaları bulunmaktadır.</a:t>
            </a:r>
          </a:p>
          <a:p>
            <a:pPr>
              <a:lnSpc>
                <a:spcPct val="100000"/>
              </a:lnSpc>
              <a:spcBef>
                <a:spcPts val="0"/>
              </a:spcBef>
              <a:spcAft>
                <a:spcPts val="400"/>
              </a:spcAft>
            </a:pPr>
            <a:r>
              <a:rPr lang="tr-TR" sz="1800" dirty="0">
                <a:solidFill>
                  <a:srgbClr val="485793"/>
                </a:solidFill>
              </a:rPr>
              <a:t>Toplumsal katkı bağlamında düzenli olarak sanatsal etkinlikler düzenlenmekte ve web sayfasında paylaşılmaktadır. </a:t>
            </a:r>
          </a:p>
        </p:txBody>
      </p:sp>
      <p:sp>
        <p:nvSpPr>
          <p:cNvPr id="2" name="Veri Yer Tutucusu 1">
            <a:extLst>
              <a:ext uri="{FF2B5EF4-FFF2-40B4-BE49-F238E27FC236}">
                <a16:creationId xmlns:a16="http://schemas.microsoft.com/office/drawing/2014/main" id="{3B7007DE-3255-5F8D-908D-B0363AC5F5EC}"/>
              </a:ext>
            </a:extLst>
          </p:cNvPr>
          <p:cNvSpPr>
            <a:spLocks noGrp="1"/>
          </p:cNvSpPr>
          <p:nvPr>
            <p:ph type="dt" sz="half" idx="10"/>
          </p:nvPr>
        </p:nvSpPr>
        <p:spPr/>
        <p:txBody>
          <a:bodyPr/>
          <a:lstStyle/>
          <a:p>
            <a:fld id="{DC98A862-E39F-4620-A0F0-63790156FBD3}" type="datetime1">
              <a:rPr lang="tr-TR" smtClean="0"/>
              <a:pPr/>
              <a:t>14.01.2026</a:t>
            </a:fld>
            <a:endParaRPr lang="tr-TR"/>
          </a:p>
        </p:txBody>
      </p:sp>
      <p:sp>
        <p:nvSpPr>
          <p:cNvPr id="3" name="Slayt Numarası Yer Tutucusu 2">
            <a:extLst>
              <a:ext uri="{FF2B5EF4-FFF2-40B4-BE49-F238E27FC236}">
                <a16:creationId xmlns:a16="http://schemas.microsoft.com/office/drawing/2014/main" id="{B7F80FAB-CBFE-4EC7-42A6-032DD2242ADD}"/>
              </a:ext>
            </a:extLst>
          </p:cNvPr>
          <p:cNvSpPr>
            <a:spLocks noGrp="1"/>
          </p:cNvSpPr>
          <p:nvPr>
            <p:ph type="sldNum" sz="quarter" idx="12"/>
          </p:nvPr>
        </p:nvSpPr>
        <p:spPr/>
        <p:txBody>
          <a:bodyPr/>
          <a:lstStyle/>
          <a:p>
            <a:fld id="{15D42E69-0B45-4D6A-BDA9-8F9042B0111B}" type="slidenum">
              <a:rPr lang="tr-TR" smtClean="0"/>
              <a:pPr/>
              <a:t>72</a:t>
            </a:fld>
            <a:endParaRPr lang="tr-TR"/>
          </a:p>
        </p:txBody>
      </p:sp>
      <p:sp>
        <p:nvSpPr>
          <p:cNvPr id="6" name="Metin kutusu 5">
            <a:extLst>
              <a:ext uri="{FF2B5EF4-FFF2-40B4-BE49-F238E27FC236}">
                <a16:creationId xmlns:a16="http://schemas.microsoft.com/office/drawing/2014/main" id="{46B7B9FF-1306-8E64-29BF-1C0B2C82A0CC}"/>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32657155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1800" dirty="0">
                <a:solidFill>
                  <a:srgbClr val="485793"/>
                </a:solidFill>
              </a:rPr>
              <a:t>Birimin bu ölçüte karşılık gelen planlama ve uygulama eksikleri olmakla birlikte izleme/değerlendirme (PUKÖ döngüsünün işletilmesine yönelik )çalışmaları bulunmamaktadır.</a:t>
            </a:r>
          </a:p>
          <a:p>
            <a:pPr>
              <a:lnSpc>
                <a:spcPct val="100000"/>
              </a:lnSpc>
              <a:spcBef>
                <a:spcPts val="0"/>
              </a:spcBef>
              <a:spcAft>
                <a:spcPts val="400"/>
              </a:spcAft>
            </a:pPr>
            <a:r>
              <a:rPr lang="tr-TR" sz="1800" dirty="0">
                <a:solidFill>
                  <a:srgbClr val="485793"/>
                </a:solidFill>
              </a:rPr>
              <a:t>Öğretim ve araştırma yetkinlik ve gelişimi bağlamında eğiticilerin eğitimi faaliyetlerinin yürütülmesi.</a:t>
            </a:r>
          </a:p>
          <a:p>
            <a:pPr>
              <a:lnSpc>
                <a:spcPct val="100000"/>
              </a:lnSpc>
              <a:spcBef>
                <a:spcPts val="0"/>
              </a:spcBef>
              <a:spcAft>
                <a:spcPts val="400"/>
              </a:spcAft>
            </a:pPr>
            <a:r>
              <a:rPr lang="tr-TR" sz="1800" dirty="0">
                <a:solidFill>
                  <a:srgbClr val="485793"/>
                </a:solidFill>
              </a:rPr>
              <a:t>Eğitim ve öğretim faaliyetlerinin niteliğine ilişkin değerlendirme yapılacak mekanizmaların çeşitlendirilmesi.</a:t>
            </a:r>
          </a:p>
          <a:p>
            <a:pPr>
              <a:lnSpc>
                <a:spcPct val="100000"/>
              </a:lnSpc>
              <a:spcBef>
                <a:spcPts val="0"/>
              </a:spcBef>
              <a:spcAft>
                <a:spcPts val="400"/>
              </a:spcAft>
            </a:pPr>
            <a:r>
              <a:rPr lang="tr-TR" sz="1800" dirty="0" err="1">
                <a:solidFill>
                  <a:srgbClr val="485793"/>
                </a:solidFill>
              </a:rPr>
              <a:t>Puko</a:t>
            </a:r>
            <a:r>
              <a:rPr lang="tr-TR" sz="1800" dirty="0">
                <a:solidFill>
                  <a:srgbClr val="485793"/>
                </a:solidFill>
              </a:rPr>
              <a:t> döngüsünü izleyecek şekilde planlama yapılmalı.</a:t>
            </a:r>
          </a:p>
          <a:p>
            <a:pPr>
              <a:lnSpc>
                <a:spcPct val="100000"/>
              </a:lnSpc>
              <a:spcBef>
                <a:spcPts val="0"/>
              </a:spcBef>
              <a:spcAft>
                <a:spcPts val="400"/>
              </a:spcAft>
            </a:pPr>
            <a:r>
              <a:rPr lang="tr-TR" sz="1800" dirty="0">
                <a:solidFill>
                  <a:srgbClr val="485793"/>
                </a:solidFill>
              </a:rPr>
              <a:t>Birimin ortam ve kaynak kullanımı ile ilgili ileriye doğru planlamanın yapılması. </a:t>
            </a:r>
          </a:p>
          <a:p>
            <a:pPr>
              <a:lnSpc>
                <a:spcPct val="100000"/>
              </a:lnSpc>
              <a:spcBef>
                <a:spcPts val="0"/>
              </a:spcBef>
              <a:spcAft>
                <a:spcPts val="400"/>
              </a:spcAft>
            </a:pPr>
            <a:r>
              <a:rPr lang="tr-TR" sz="1800" dirty="0">
                <a:solidFill>
                  <a:srgbClr val="485793"/>
                </a:solidFill>
              </a:rPr>
              <a:t>Mekan ve kaynak kullanımında Akademik personel ve Öğrencilere ait değerlendirme formu düzenlenmesi. </a:t>
            </a:r>
          </a:p>
          <a:p>
            <a:pPr>
              <a:lnSpc>
                <a:spcPct val="100000"/>
              </a:lnSpc>
              <a:spcBef>
                <a:spcPts val="0"/>
              </a:spcBef>
              <a:spcAft>
                <a:spcPts val="400"/>
              </a:spcAft>
            </a:pPr>
            <a:r>
              <a:rPr lang="tr-TR" sz="1800" dirty="0">
                <a:solidFill>
                  <a:srgbClr val="485793"/>
                </a:solidFill>
              </a:rPr>
              <a:t>Kütüphane için süreli yayınlar ve eksik kitaplar için senelik planlamaların yapılması. </a:t>
            </a:r>
          </a:p>
          <a:p>
            <a:pPr>
              <a:lnSpc>
                <a:spcPct val="100000"/>
              </a:lnSpc>
              <a:spcBef>
                <a:spcPts val="0"/>
              </a:spcBef>
              <a:spcAft>
                <a:spcPts val="400"/>
              </a:spcAft>
            </a:pPr>
            <a:r>
              <a:rPr lang="tr-TR" sz="1800" dirty="0" smtClean="0">
                <a:solidFill>
                  <a:srgbClr val="485793"/>
                </a:solidFill>
              </a:rPr>
              <a:t>Danışmanlık </a:t>
            </a:r>
            <a:r>
              <a:rPr lang="tr-TR" sz="1800" dirty="0">
                <a:solidFill>
                  <a:srgbClr val="485793"/>
                </a:solidFill>
              </a:rPr>
              <a:t>formlarının kullanımı.</a:t>
            </a:r>
          </a:p>
          <a:p>
            <a:pPr>
              <a:lnSpc>
                <a:spcPct val="100000"/>
              </a:lnSpc>
              <a:spcBef>
                <a:spcPts val="0"/>
              </a:spcBef>
              <a:spcAft>
                <a:spcPts val="400"/>
              </a:spcAft>
            </a:pPr>
            <a:r>
              <a:rPr lang="tr-TR" sz="1800" dirty="0">
                <a:solidFill>
                  <a:srgbClr val="485793"/>
                </a:solidFill>
              </a:rPr>
              <a:t>Öğrencilere sunulan kütüphane ve ders saati dışındaki mekan kullanımı gibi faaliyetlerin planlamaya konulup belgelendirilmesi.</a:t>
            </a:r>
          </a:p>
        </p:txBody>
      </p:sp>
      <p:sp>
        <p:nvSpPr>
          <p:cNvPr id="2" name="Veri Yer Tutucusu 1"/>
          <p:cNvSpPr>
            <a:spLocks noGrp="1"/>
          </p:cNvSpPr>
          <p:nvPr>
            <p:ph type="dt" sz="half" idx="10"/>
          </p:nvPr>
        </p:nvSpPr>
        <p:spPr/>
        <p:txBody>
          <a:bodyPr/>
          <a:lstStyle/>
          <a:p>
            <a:fld id="{44BFD577-0848-44C6-9025-A8B26EA8EC55}" type="datetime1">
              <a:rPr lang="tr-TR" smtClean="0"/>
              <a:pPr/>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73</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819A-621A-7AC8-A6A2-C95312A530A1}"/>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0B5A0503-B905-BE92-8782-5E30FC9CFE46}"/>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606B47FA-E45C-5357-26E6-AD42C5500890}"/>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1800" dirty="0">
                <a:solidFill>
                  <a:srgbClr val="485793"/>
                </a:solidFill>
              </a:rPr>
              <a:t>Galeride yer alan fotoğrafların yapılan yenilikler göz önünde tutularak her yıl kontrolü yapılıp düzenli bir şekilde yenilenmesi.</a:t>
            </a:r>
          </a:p>
          <a:p>
            <a:pPr>
              <a:lnSpc>
                <a:spcPct val="100000"/>
              </a:lnSpc>
              <a:spcBef>
                <a:spcPts val="0"/>
              </a:spcBef>
              <a:spcAft>
                <a:spcPts val="400"/>
              </a:spcAft>
            </a:pPr>
            <a:r>
              <a:rPr lang="tr-TR" sz="1800" dirty="0">
                <a:solidFill>
                  <a:srgbClr val="485793"/>
                </a:solidFill>
              </a:rPr>
              <a:t>Fakülte kütüphanesi kullanımı ile ilgili web de duyuru</a:t>
            </a:r>
          </a:p>
          <a:p>
            <a:pPr>
              <a:lnSpc>
                <a:spcPct val="100000"/>
              </a:lnSpc>
              <a:spcBef>
                <a:spcPts val="0"/>
              </a:spcBef>
              <a:spcAft>
                <a:spcPts val="400"/>
              </a:spcAft>
            </a:pPr>
            <a:r>
              <a:rPr lang="tr-TR" sz="1800" dirty="0">
                <a:solidFill>
                  <a:srgbClr val="485793"/>
                </a:solidFill>
              </a:rPr>
              <a:t>Her yıl engelli öğrenciler ilgili yapılacak çalışmaların planlanması,</a:t>
            </a:r>
          </a:p>
          <a:p>
            <a:pPr>
              <a:lnSpc>
                <a:spcPct val="100000"/>
              </a:lnSpc>
              <a:spcBef>
                <a:spcPts val="0"/>
              </a:spcBef>
              <a:spcAft>
                <a:spcPts val="400"/>
              </a:spcAft>
            </a:pPr>
            <a:r>
              <a:rPr lang="tr-TR" sz="1800" dirty="0">
                <a:solidFill>
                  <a:srgbClr val="485793"/>
                </a:solidFill>
              </a:rPr>
              <a:t>Öğrencilere ve akademik personele değerlendirme formu düzenlenerek değerlendirilmesi. </a:t>
            </a:r>
          </a:p>
          <a:p>
            <a:pPr>
              <a:lnSpc>
                <a:spcPct val="100000"/>
              </a:lnSpc>
              <a:spcBef>
                <a:spcPts val="0"/>
              </a:spcBef>
              <a:spcAft>
                <a:spcPts val="400"/>
              </a:spcAft>
            </a:pPr>
            <a:r>
              <a:rPr lang="tr-TR" sz="1800" dirty="0">
                <a:solidFill>
                  <a:srgbClr val="485793"/>
                </a:solidFill>
              </a:rPr>
              <a:t>Her yıl yeni gelen engelli öğrencilerle ilgili akademik personele bilgi verilerek, özel durumlarına ait değerlendirme kriterleri ayrıca belirlenmeli.</a:t>
            </a:r>
          </a:p>
          <a:p>
            <a:pPr>
              <a:lnSpc>
                <a:spcPct val="100000"/>
              </a:lnSpc>
              <a:spcBef>
                <a:spcPts val="0"/>
              </a:spcBef>
              <a:spcAft>
                <a:spcPts val="400"/>
              </a:spcAft>
            </a:pPr>
            <a:r>
              <a:rPr lang="tr-TR" sz="1800" dirty="0">
                <a:solidFill>
                  <a:srgbClr val="485793"/>
                </a:solidFill>
              </a:rPr>
              <a:t>Birim Sosyal ve Kültürel Faaliyet komisyonuna ait yıllık hedeflerin planlamalarının sunulması. </a:t>
            </a:r>
          </a:p>
          <a:p>
            <a:pPr>
              <a:lnSpc>
                <a:spcPct val="100000"/>
              </a:lnSpc>
              <a:spcBef>
                <a:spcPts val="0"/>
              </a:spcBef>
              <a:spcAft>
                <a:spcPts val="400"/>
              </a:spcAft>
            </a:pPr>
            <a:r>
              <a:rPr lang="tr-TR" sz="1800" dirty="0">
                <a:solidFill>
                  <a:srgbClr val="485793"/>
                </a:solidFill>
              </a:rPr>
              <a:t>Sosyal Etkinlik Komisyonun iş akışlarından örnekler</a:t>
            </a:r>
          </a:p>
          <a:p>
            <a:pPr>
              <a:lnSpc>
                <a:spcPct val="100000"/>
              </a:lnSpc>
              <a:spcBef>
                <a:spcPts val="0"/>
              </a:spcBef>
              <a:spcAft>
                <a:spcPts val="400"/>
              </a:spcAft>
            </a:pPr>
            <a:r>
              <a:rPr lang="tr-TR" sz="1800" dirty="0">
                <a:solidFill>
                  <a:srgbClr val="485793"/>
                </a:solidFill>
              </a:rPr>
              <a:t>Faaliyet Raporları</a:t>
            </a:r>
          </a:p>
          <a:p>
            <a:pPr>
              <a:lnSpc>
                <a:spcPct val="100000"/>
              </a:lnSpc>
              <a:spcBef>
                <a:spcPts val="0"/>
              </a:spcBef>
              <a:spcAft>
                <a:spcPts val="400"/>
              </a:spcAft>
            </a:pPr>
            <a:r>
              <a:rPr lang="tr-TR" sz="1800" dirty="0">
                <a:solidFill>
                  <a:srgbClr val="485793"/>
                </a:solidFill>
              </a:rPr>
              <a:t>Paydaş katılımı</a:t>
            </a:r>
          </a:p>
          <a:p>
            <a:pPr>
              <a:lnSpc>
                <a:spcPct val="100000"/>
              </a:lnSpc>
              <a:spcBef>
                <a:spcPts val="0"/>
              </a:spcBef>
              <a:spcAft>
                <a:spcPts val="400"/>
              </a:spcAft>
            </a:pPr>
            <a:r>
              <a:rPr lang="tr-TR" sz="1800" dirty="0">
                <a:solidFill>
                  <a:srgbClr val="485793"/>
                </a:solidFill>
              </a:rPr>
              <a:t>Değerlendirme izleme</a:t>
            </a:r>
          </a:p>
        </p:txBody>
      </p:sp>
      <p:sp>
        <p:nvSpPr>
          <p:cNvPr id="2" name="Veri Yer Tutucusu 1">
            <a:extLst>
              <a:ext uri="{FF2B5EF4-FFF2-40B4-BE49-F238E27FC236}">
                <a16:creationId xmlns:a16="http://schemas.microsoft.com/office/drawing/2014/main" id="{121A3C49-7F28-C6CC-FB30-BFDBD621A605}"/>
              </a:ext>
            </a:extLst>
          </p:cNvPr>
          <p:cNvSpPr>
            <a:spLocks noGrp="1"/>
          </p:cNvSpPr>
          <p:nvPr>
            <p:ph type="dt" sz="half" idx="10"/>
          </p:nvPr>
        </p:nvSpPr>
        <p:spPr/>
        <p:txBody>
          <a:bodyPr/>
          <a:lstStyle/>
          <a:p>
            <a:fld id="{44BFD577-0848-44C6-9025-A8B26EA8EC55}" type="datetime1">
              <a:rPr lang="tr-TR" smtClean="0"/>
              <a:pPr/>
              <a:t>14.01.2026</a:t>
            </a:fld>
            <a:endParaRPr lang="tr-TR"/>
          </a:p>
        </p:txBody>
      </p:sp>
      <p:sp>
        <p:nvSpPr>
          <p:cNvPr id="3" name="Slayt Numarası Yer Tutucusu 2">
            <a:extLst>
              <a:ext uri="{FF2B5EF4-FFF2-40B4-BE49-F238E27FC236}">
                <a16:creationId xmlns:a16="http://schemas.microsoft.com/office/drawing/2014/main" id="{BB04B236-B8F2-E12E-E6B6-882D9616CE19}"/>
              </a:ext>
            </a:extLst>
          </p:cNvPr>
          <p:cNvSpPr>
            <a:spLocks noGrp="1"/>
          </p:cNvSpPr>
          <p:nvPr>
            <p:ph type="sldNum" sz="quarter" idx="12"/>
          </p:nvPr>
        </p:nvSpPr>
        <p:spPr/>
        <p:txBody>
          <a:bodyPr/>
          <a:lstStyle/>
          <a:p>
            <a:fld id="{15D42E69-0B45-4D6A-BDA9-8F9042B0111B}" type="slidenum">
              <a:rPr lang="tr-TR" smtClean="0"/>
              <a:pPr/>
              <a:t>74</a:t>
            </a:fld>
            <a:endParaRPr lang="tr-TR"/>
          </a:p>
        </p:txBody>
      </p:sp>
      <p:sp>
        <p:nvSpPr>
          <p:cNvPr id="6" name="Metin kutusu 5">
            <a:extLst>
              <a:ext uri="{FF2B5EF4-FFF2-40B4-BE49-F238E27FC236}">
                <a16:creationId xmlns:a16="http://schemas.microsoft.com/office/drawing/2014/main" id="{EDF21389-78F2-AEDD-B191-99445EE23A9F}"/>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32378135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B3232-1BA6-2496-6951-12D1EEDA4493}"/>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60161FFE-568E-E4CF-BF82-E00BCE4061D5}"/>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682EC6FF-FF88-4892-8140-0D65CF9B460E}"/>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1800" dirty="0">
                <a:solidFill>
                  <a:srgbClr val="485793"/>
                </a:solidFill>
              </a:rPr>
              <a:t>TRÜ Performans veri sistemi çıktıları </a:t>
            </a:r>
          </a:p>
          <a:p>
            <a:pPr>
              <a:lnSpc>
                <a:spcPct val="100000"/>
              </a:lnSpc>
              <a:spcBef>
                <a:spcPts val="0"/>
              </a:spcBef>
              <a:spcAft>
                <a:spcPts val="400"/>
              </a:spcAft>
            </a:pPr>
            <a:r>
              <a:rPr lang="tr-TR" sz="1800" dirty="0">
                <a:solidFill>
                  <a:srgbClr val="485793"/>
                </a:solidFill>
              </a:rPr>
              <a:t>Birim içi öğrencilere yönelik yapılan Sosyal, Kültürel, Sportif Faaliyetlere yer verilmesi.</a:t>
            </a:r>
          </a:p>
          <a:p>
            <a:pPr>
              <a:lnSpc>
                <a:spcPct val="100000"/>
              </a:lnSpc>
              <a:spcBef>
                <a:spcPts val="0"/>
              </a:spcBef>
              <a:spcAft>
                <a:spcPts val="400"/>
              </a:spcAft>
            </a:pPr>
            <a:r>
              <a:rPr lang="tr-TR" sz="1800" dirty="0" smtClean="0">
                <a:solidFill>
                  <a:srgbClr val="485793"/>
                </a:solidFill>
              </a:rPr>
              <a:t>Proje </a:t>
            </a:r>
            <a:r>
              <a:rPr lang="tr-TR" sz="1800" dirty="0">
                <a:solidFill>
                  <a:srgbClr val="485793"/>
                </a:solidFill>
              </a:rPr>
              <a:t>yazımı ile ilgili seminerler eklenebilir.</a:t>
            </a:r>
          </a:p>
          <a:p>
            <a:pPr>
              <a:lnSpc>
                <a:spcPct val="100000"/>
              </a:lnSpc>
              <a:spcBef>
                <a:spcPts val="0"/>
              </a:spcBef>
              <a:spcAft>
                <a:spcPts val="400"/>
              </a:spcAft>
            </a:pPr>
            <a:r>
              <a:rPr lang="tr-TR" sz="1800" dirty="0">
                <a:solidFill>
                  <a:srgbClr val="485793"/>
                </a:solidFill>
              </a:rPr>
              <a:t>Paydaş Üniversitelerle işbirliği içinde olunabilecek planlamalar yapılabilir.</a:t>
            </a:r>
          </a:p>
          <a:p>
            <a:pPr>
              <a:lnSpc>
                <a:spcPct val="100000"/>
              </a:lnSpc>
              <a:spcBef>
                <a:spcPts val="0"/>
              </a:spcBef>
              <a:spcAft>
                <a:spcPts val="400"/>
              </a:spcAft>
            </a:pPr>
            <a:r>
              <a:rPr lang="tr-TR" sz="1800" dirty="0">
                <a:solidFill>
                  <a:srgbClr val="485793"/>
                </a:solidFill>
              </a:rPr>
              <a:t>Birimin bu ölçüte karşılık gelen uygulamaları olmasına rağmen PUKÖ döngüsünün işletimine uygun planlama aşaması bulunmamaktadır. Bununla birlikte kontrol etme ve önlem alma aşamalarına da rastlanmamaktadır.</a:t>
            </a:r>
          </a:p>
          <a:p>
            <a:pPr>
              <a:lnSpc>
                <a:spcPct val="100000"/>
              </a:lnSpc>
              <a:spcBef>
                <a:spcPts val="0"/>
              </a:spcBef>
              <a:spcAft>
                <a:spcPts val="400"/>
              </a:spcAft>
            </a:pPr>
            <a:r>
              <a:rPr lang="tr-TR" sz="1800" dirty="0" smtClean="0">
                <a:solidFill>
                  <a:srgbClr val="485793"/>
                </a:solidFill>
              </a:rPr>
              <a:t>Öğretim </a:t>
            </a:r>
            <a:r>
              <a:rPr lang="tr-TR" sz="1800" dirty="0">
                <a:solidFill>
                  <a:srgbClr val="485793"/>
                </a:solidFill>
              </a:rPr>
              <a:t>elemanlarının araştırma yetkinliğinin geliştirilmesine yönelik planlamaları yer almamaktadır.</a:t>
            </a:r>
          </a:p>
        </p:txBody>
      </p:sp>
      <p:sp>
        <p:nvSpPr>
          <p:cNvPr id="2" name="Veri Yer Tutucusu 1">
            <a:extLst>
              <a:ext uri="{FF2B5EF4-FFF2-40B4-BE49-F238E27FC236}">
                <a16:creationId xmlns:a16="http://schemas.microsoft.com/office/drawing/2014/main" id="{B02E965D-4B78-B7EB-F85B-545A0C34FBAD}"/>
              </a:ext>
            </a:extLst>
          </p:cNvPr>
          <p:cNvSpPr>
            <a:spLocks noGrp="1"/>
          </p:cNvSpPr>
          <p:nvPr>
            <p:ph type="dt" sz="half" idx="10"/>
          </p:nvPr>
        </p:nvSpPr>
        <p:spPr/>
        <p:txBody>
          <a:bodyPr/>
          <a:lstStyle/>
          <a:p>
            <a:fld id="{44BFD577-0848-44C6-9025-A8B26EA8EC55}" type="datetime1">
              <a:rPr lang="tr-TR" smtClean="0"/>
              <a:pPr/>
              <a:t>14.01.2026</a:t>
            </a:fld>
            <a:endParaRPr lang="tr-TR"/>
          </a:p>
        </p:txBody>
      </p:sp>
      <p:sp>
        <p:nvSpPr>
          <p:cNvPr id="3" name="Slayt Numarası Yer Tutucusu 2">
            <a:extLst>
              <a:ext uri="{FF2B5EF4-FFF2-40B4-BE49-F238E27FC236}">
                <a16:creationId xmlns:a16="http://schemas.microsoft.com/office/drawing/2014/main" id="{BBD5DA68-64CD-D596-47E6-AF91E4DB8F28}"/>
              </a:ext>
            </a:extLst>
          </p:cNvPr>
          <p:cNvSpPr>
            <a:spLocks noGrp="1"/>
          </p:cNvSpPr>
          <p:nvPr>
            <p:ph type="sldNum" sz="quarter" idx="12"/>
          </p:nvPr>
        </p:nvSpPr>
        <p:spPr/>
        <p:txBody>
          <a:bodyPr/>
          <a:lstStyle/>
          <a:p>
            <a:fld id="{15D42E69-0B45-4D6A-BDA9-8F9042B0111B}" type="slidenum">
              <a:rPr lang="tr-TR" smtClean="0"/>
              <a:pPr/>
              <a:t>75</a:t>
            </a:fld>
            <a:endParaRPr lang="tr-TR"/>
          </a:p>
        </p:txBody>
      </p:sp>
      <p:sp>
        <p:nvSpPr>
          <p:cNvPr id="6" name="Metin kutusu 5">
            <a:extLst>
              <a:ext uri="{FF2B5EF4-FFF2-40B4-BE49-F238E27FC236}">
                <a16:creationId xmlns:a16="http://schemas.microsoft.com/office/drawing/2014/main" id="{FFF766F6-4C9B-6E84-04DA-E34FBB74CC69}"/>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8509211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F61E-7920-31F7-1013-0B5302056E98}"/>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039AB49D-842F-10A8-31F6-B825F2A318C4}"/>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0E9B741B-F925-FC75-4359-D357AB39B401}"/>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1800" dirty="0">
                <a:solidFill>
                  <a:srgbClr val="485793"/>
                </a:solidFill>
              </a:rPr>
              <a:t>Araştırma-geliştirme süreçlerinin değerlendirilmesine yönelik analiz yapılmamakta ve iyileştirmeye yönelik çalışmalar eksik kalmaktadır.</a:t>
            </a:r>
          </a:p>
          <a:p>
            <a:pPr>
              <a:lnSpc>
                <a:spcPct val="100000"/>
              </a:lnSpc>
              <a:spcBef>
                <a:spcPts val="0"/>
              </a:spcBef>
              <a:spcAft>
                <a:spcPts val="400"/>
              </a:spcAft>
            </a:pPr>
            <a:r>
              <a:rPr lang="tr-TR" sz="1800" dirty="0">
                <a:solidFill>
                  <a:srgbClr val="485793"/>
                </a:solidFill>
              </a:rPr>
              <a:t>Birimin toplumsal katkı ölçütüne karşılık gelen PUKÖ döngüsüne yönelik çalışmaları geliştirilmelidir.</a:t>
            </a:r>
          </a:p>
          <a:p>
            <a:pPr>
              <a:lnSpc>
                <a:spcPct val="100000"/>
              </a:lnSpc>
              <a:spcBef>
                <a:spcPts val="0"/>
              </a:spcBef>
              <a:spcAft>
                <a:spcPts val="400"/>
              </a:spcAft>
            </a:pPr>
            <a:r>
              <a:rPr lang="tr-TR" sz="1800" dirty="0">
                <a:solidFill>
                  <a:srgbClr val="485793"/>
                </a:solidFill>
              </a:rPr>
              <a:t>Toplumsal katkı süreçlerinin yönetimi ve organizasyonel yapısının işlerliğine ilişkin izleme ve iyileştirmeye yönelik çalışmalar yapılmalıdır. </a:t>
            </a:r>
          </a:p>
          <a:p>
            <a:pPr>
              <a:lnSpc>
                <a:spcPct val="100000"/>
              </a:lnSpc>
              <a:spcBef>
                <a:spcPts val="0"/>
              </a:spcBef>
              <a:spcAft>
                <a:spcPts val="400"/>
              </a:spcAft>
            </a:pPr>
            <a:r>
              <a:rPr lang="tr-TR" sz="1800" dirty="0">
                <a:solidFill>
                  <a:srgbClr val="485793"/>
                </a:solidFill>
              </a:rPr>
              <a:t>Toplumsal katkı performansını izlemek ve değerlendirmek tanımlı süreçlere ihtiyaç duyulmaktadır.</a:t>
            </a:r>
          </a:p>
        </p:txBody>
      </p:sp>
      <p:sp>
        <p:nvSpPr>
          <p:cNvPr id="2" name="Veri Yer Tutucusu 1">
            <a:extLst>
              <a:ext uri="{FF2B5EF4-FFF2-40B4-BE49-F238E27FC236}">
                <a16:creationId xmlns:a16="http://schemas.microsoft.com/office/drawing/2014/main" id="{39E3F449-11C1-9BF5-4DF2-991B8967EE53}"/>
              </a:ext>
            </a:extLst>
          </p:cNvPr>
          <p:cNvSpPr>
            <a:spLocks noGrp="1"/>
          </p:cNvSpPr>
          <p:nvPr>
            <p:ph type="dt" sz="half" idx="10"/>
          </p:nvPr>
        </p:nvSpPr>
        <p:spPr/>
        <p:txBody>
          <a:bodyPr/>
          <a:lstStyle/>
          <a:p>
            <a:fld id="{44BFD577-0848-44C6-9025-A8B26EA8EC55}" type="datetime1">
              <a:rPr lang="tr-TR" smtClean="0"/>
              <a:pPr/>
              <a:t>14.01.2026</a:t>
            </a:fld>
            <a:endParaRPr lang="tr-TR"/>
          </a:p>
        </p:txBody>
      </p:sp>
      <p:sp>
        <p:nvSpPr>
          <p:cNvPr id="3" name="Slayt Numarası Yer Tutucusu 2">
            <a:extLst>
              <a:ext uri="{FF2B5EF4-FFF2-40B4-BE49-F238E27FC236}">
                <a16:creationId xmlns:a16="http://schemas.microsoft.com/office/drawing/2014/main" id="{E927B729-57AA-A69C-C252-B70D5C73F213}"/>
              </a:ext>
            </a:extLst>
          </p:cNvPr>
          <p:cNvSpPr>
            <a:spLocks noGrp="1"/>
          </p:cNvSpPr>
          <p:nvPr>
            <p:ph type="sldNum" sz="quarter" idx="12"/>
          </p:nvPr>
        </p:nvSpPr>
        <p:spPr/>
        <p:txBody>
          <a:bodyPr/>
          <a:lstStyle/>
          <a:p>
            <a:fld id="{15D42E69-0B45-4D6A-BDA9-8F9042B0111B}" type="slidenum">
              <a:rPr lang="tr-TR" smtClean="0"/>
              <a:pPr/>
              <a:t>76</a:t>
            </a:fld>
            <a:endParaRPr lang="tr-TR"/>
          </a:p>
        </p:txBody>
      </p:sp>
      <p:sp>
        <p:nvSpPr>
          <p:cNvPr id="6" name="Metin kutusu 5">
            <a:extLst>
              <a:ext uri="{FF2B5EF4-FFF2-40B4-BE49-F238E27FC236}">
                <a16:creationId xmlns:a16="http://schemas.microsoft.com/office/drawing/2014/main" id="{87C92F06-A300-38B1-CAB7-EB0A4FE86E8C}"/>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29814636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5655783"/>
              </p:ext>
            </p:extLst>
          </p:nvPr>
        </p:nvGraphicFramePr>
        <p:xfrm>
          <a:off x="78377" y="2018897"/>
          <a:ext cx="11484628" cy="3894977"/>
        </p:xfrm>
        <a:graphic>
          <a:graphicData uri="http://schemas.openxmlformats.org/drawingml/2006/table">
            <a:tbl>
              <a:tblPr firstRow="1" firstCol="1" bandRow="1">
                <a:tableStyleId>{BDBED569-4797-4DF1-A0F4-6AAB3CD982D8}</a:tableStyleId>
              </a:tblPr>
              <a:tblGrid>
                <a:gridCol w="6723451">
                  <a:extLst>
                    <a:ext uri="{9D8B030D-6E8A-4147-A177-3AD203B41FA5}">
                      <a16:colId xmlns:a16="http://schemas.microsoft.com/office/drawing/2014/main" val="3455104190"/>
                    </a:ext>
                  </a:extLst>
                </a:gridCol>
                <a:gridCol w="4761177">
                  <a:extLst>
                    <a:ext uri="{9D8B030D-6E8A-4147-A177-3AD203B41FA5}">
                      <a16:colId xmlns:a16="http://schemas.microsoft.com/office/drawing/2014/main" val="708491503"/>
                    </a:ext>
                  </a:extLst>
                </a:gridCol>
              </a:tblGrid>
              <a:tr h="506858">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331948">
                <a:tc>
                  <a:txBody>
                    <a:bodyPr/>
                    <a:lstStyle/>
                    <a:p>
                      <a:pPr>
                        <a:lnSpc>
                          <a:spcPct val="107000"/>
                        </a:lnSpc>
                        <a:spcAft>
                          <a:spcPts val="0"/>
                        </a:spcAft>
                      </a:pPr>
                      <a:r>
                        <a:rPr lang="tr-TR" sz="1100" dirty="0">
                          <a:effectLst/>
                        </a:rPr>
                        <a:t> </a:t>
                      </a:r>
                      <a:r>
                        <a:rPr lang="tr-TR" sz="1100" dirty="0" smtClean="0">
                          <a:effectLst/>
                        </a:rPr>
                        <a:t>Resim programı müfredatının güncellenmesi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331948">
                <a:tc>
                  <a:txBody>
                    <a:bodyPr/>
                    <a:lstStyle/>
                    <a:p>
                      <a:pPr>
                        <a:lnSpc>
                          <a:spcPct val="107000"/>
                        </a:lnSpc>
                        <a:spcAft>
                          <a:spcPts val="0"/>
                        </a:spcAft>
                      </a:pPr>
                      <a:r>
                        <a:rPr lang="tr-TR" sz="1100" dirty="0">
                          <a:effectLst/>
                        </a:rPr>
                        <a:t> </a:t>
                      </a:r>
                      <a:r>
                        <a:rPr lang="tr-TR" sz="1100" dirty="0" smtClean="0">
                          <a:effectLst/>
                        </a:rPr>
                        <a:t>Grafik programı müfredatının</a:t>
                      </a:r>
                      <a:r>
                        <a:rPr lang="tr-TR" sz="1100" baseline="0" dirty="0" smtClean="0">
                          <a:effectLst/>
                        </a:rPr>
                        <a:t> hazırlanması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331948">
                <a:tc>
                  <a:txBody>
                    <a:bodyPr/>
                    <a:lstStyle/>
                    <a:p>
                      <a:pPr>
                        <a:lnSpc>
                          <a:spcPct val="107000"/>
                        </a:lnSpc>
                        <a:spcAft>
                          <a:spcPts val="0"/>
                        </a:spcAft>
                      </a:pPr>
                      <a:r>
                        <a:rPr lang="tr-TR" sz="1100" dirty="0">
                          <a:effectLst/>
                        </a:rPr>
                        <a:t> </a:t>
                      </a:r>
                      <a:r>
                        <a:rPr lang="tr-TR" sz="1100" dirty="0" smtClean="0">
                          <a:effectLst/>
                        </a:rPr>
                        <a:t>Doktora programı (sanatta yeterlik)</a:t>
                      </a:r>
                      <a:r>
                        <a:rPr lang="tr-TR" sz="1100" baseline="0" dirty="0" smtClean="0">
                          <a:effectLst/>
                        </a:rPr>
                        <a:t> dosyasının hazırlanması ve başvurusunun yapılması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331948">
                <a:tc>
                  <a:txBody>
                    <a:bodyPr/>
                    <a:lstStyle/>
                    <a:p>
                      <a:pPr>
                        <a:lnSpc>
                          <a:spcPct val="107000"/>
                        </a:lnSpc>
                        <a:spcAft>
                          <a:spcPts val="0"/>
                        </a:spcAft>
                      </a:pPr>
                      <a:r>
                        <a:rPr lang="tr-TR" sz="1100" dirty="0">
                          <a:effectLst/>
                        </a:rPr>
                        <a:t> </a:t>
                      </a:r>
                      <a:r>
                        <a:rPr lang="tr-TR" sz="1100" dirty="0" smtClean="0">
                          <a:effectLst/>
                        </a:rPr>
                        <a:t>Fakülte</a:t>
                      </a:r>
                      <a:r>
                        <a:rPr lang="tr-TR" sz="1100" baseline="0" dirty="0" smtClean="0">
                          <a:effectLst/>
                        </a:rPr>
                        <a:t> binasında engelli öğrencilere yönelik alt yapı çalışmalarının yapılması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331948">
                <a:tc>
                  <a:txBody>
                    <a:bodyPr/>
                    <a:lstStyle/>
                    <a:p>
                      <a:pPr>
                        <a:lnSpc>
                          <a:spcPct val="107000"/>
                        </a:lnSpc>
                        <a:spcAft>
                          <a:spcPts val="0"/>
                        </a:spcAft>
                      </a:pPr>
                      <a:r>
                        <a:rPr lang="tr-TR" sz="1100" dirty="0">
                          <a:effectLst/>
                        </a:rPr>
                        <a:t> </a:t>
                      </a:r>
                      <a:r>
                        <a:rPr lang="tr-TR" sz="1100" dirty="0" smtClean="0">
                          <a:effectLst/>
                        </a:rPr>
                        <a:t>Fakülte bünyesinde kantin</a:t>
                      </a:r>
                      <a:r>
                        <a:rPr lang="tr-TR" sz="1100" baseline="0" dirty="0" smtClean="0">
                          <a:effectLst/>
                        </a:rPr>
                        <a:t> açılması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348473">
                <a:tc>
                  <a:txBody>
                    <a:bodyPr/>
                    <a:lstStyle/>
                    <a:p>
                      <a:pPr>
                        <a:lnSpc>
                          <a:spcPct val="107000"/>
                        </a:lnSpc>
                        <a:spcAft>
                          <a:spcPts val="0"/>
                        </a:spcAft>
                      </a:pPr>
                      <a:r>
                        <a:rPr lang="tr-TR" sz="1100" dirty="0">
                          <a:effectLst/>
                        </a:rPr>
                        <a:t> </a:t>
                      </a:r>
                      <a:r>
                        <a:rPr lang="tr-TR" sz="1100" dirty="0" smtClean="0">
                          <a:effectLst/>
                        </a:rPr>
                        <a:t>Web sayfasına yönelik (program</a:t>
                      </a:r>
                      <a:r>
                        <a:rPr lang="tr-TR" sz="1100" baseline="0" dirty="0" smtClean="0">
                          <a:effectLst/>
                        </a:rPr>
                        <a:t> bazında web sayfalarının güncellenmesi, </a:t>
                      </a:r>
                      <a:r>
                        <a:rPr lang="tr-TR" sz="1100" dirty="0" smtClean="0">
                          <a:effectLst/>
                        </a:rPr>
                        <a:t>görev tanımları, iş akış şemaları</a:t>
                      </a:r>
                      <a:r>
                        <a:rPr lang="tr-TR" sz="1100" baseline="0" dirty="0" smtClean="0">
                          <a:effectLst/>
                        </a:rPr>
                        <a:t> vb.) iyileştirmelerin yapılması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r h="348473">
                <a:tc>
                  <a:txBody>
                    <a:bodyPr/>
                    <a:lstStyle/>
                    <a:p>
                      <a:pPr>
                        <a:lnSpc>
                          <a:spcPct val="107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Akademik kurulların ve komisyonların çalışma takvimlerinin</a:t>
                      </a:r>
                      <a:r>
                        <a:rPr lang="tr-TR" sz="1100" baseline="0" dirty="0" smtClean="0">
                          <a:effectLst/>
                          <a:latin typeface="Calibri" panose="020F0502020204030204" pitchFamily="34" charset="0"/>
                          <a:ea typeface="Calibri" panose="020F0502020204030204" pitchFamily="34" charset="0"/>
                          <a:cs typeface="Times New Roman" panose="02020603050405020304" pitchFamily="18" charset="0"/>
                        </a:rPr>
                        <a:t> hazırlanması ile birlikte usul esasları ve görev tanımlarında varsa eksikliklerin giderilmesi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1411429"/>
                  </a:ext>
                </a:extLst>
              </a:tr>
              <a:tr h="331948">
                <a:tc>
                  <a:txBody>
                    <a:bodyPr/>
                    <a:lstStyle/>
                    <a:p>
                      <a:pPr>
                        <a:lnSpc>
                          <a:spcPct val="107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PÜKO döngüsünün akademik ve idari tüm faaliyetlerde</a:t>
                      </a:r>
                      <a:r>
                        <a:rPr lang="tr-TR"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işlevsel hale getirilmesi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4376240"/>
                  </a:ext>
                </a:extLst>
              </a:tr>
              <a:tr h="331948">
                <a:tc>
                  <a:txBody>
                    <a:bodyPr/>
                    <a:lstStyle/>
                    <a:p>
                      <a:pPr>
                        <a:lnSpc>
                          <a:spcPct val="107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İç ve dış paydaş toplantılarının planlanarak</a:t>
                      </a:r>
                      <a:r>
                        <a:rPr lang="tr-TR" sz="1100" baseline="0" dirty="0" smtClean="0">
                          <a:effectLst/>
                          <a:latin typeface="Calibri" panose="020F0502020204030204" pitchFamily="34" charset="0"/>
                          <a:ea typeface="Calibri" panose="020F0502020204030204" pitchFamily="34" charset="0"/>
                          <a:cs typeface="Times New Roman" panose="02020603050405020304" pitchFamily="18" charset="0"/>
                        </a:rPr>
                        <a:t> gerçekleştirilmesi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699155"/>
                  </a:ext>
                </a:extLst>
              </a:tr>
              <a:tr h="331948">
                <a:tc>
                  <a:txBody>
                    <a:bodyPr/>
                    <a:lstStyle/>
                    <a:p>
                      <a:pPr>
                        <a:lnSpc>
                          <a:spcPct val="107000"/>
                        </a:lnSpc>
                        <a:spcAft>
                          <a:spcPts val="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Anket </a:t>
                      </a:r>
                      <a:r>
                        <a:rPr lang="tr-TR" sz="1100" baseline="0" dirty="0" smtClean="0">
                          <a:effectLst/>
                          <a:latin typeface="Calibri" panose="020F0502020204030204" pitchFamily="34" charset="0"/>
                          <a:ea typeface="Calibri" panose="020F0502020204030204" pitchFamily="34" charset="0"/>
                          <a:cs typeface="Times New Roman" panose="02020603050405020304" pitchFamily="18" charset="0"/>
                        </a:rPr>
                        <a:t>uygulamalarının akademik-idari personellerimiz ve öğrencilerimiz için geliştirilmesi ve kullanılması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5825309"/>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182816157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78</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14.01.2026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79</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24D1-2993-DEC1-7E62-1B8C5C4AFCF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F9B3FC7-E125-6BB3-C957-8A66A6AC5AA3}"/>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1DA636DB-B8BC-87F9-E26A-5E3CB1FE8534}"/>
              </a:ext>
            </a:extLst>
          </p:cNvPr>
          <p:cNvSpPr>
            <a:spLocks noGrp="1"/>
          </p:cNvSpPr>
          <p:nvPr>
            <p:ph type="dt" sz="half" idx="10"/>
          </p:nvPr>
        </p:nvSpPr>
        <p:spPr/>
        <p:txBody>
          <a:bodyPr/>
          <a:lstStyle/>
          <a:p>
            <a:fld id="{DCD45871-5E83-4270-BE5D-5E99A6218E3D}" type="datetime1">
              <a:rPr lang="tr-TR" smtClean="0"/>
              <a:pPr/>
              <a:t>14.01.2026</a:t>
            </a:fld>
            <a:endParaRPr lang="tr-TR"/>
          </a:p>
        </p:txBody>
      </p:sp>
      <p:sp>
        <p:nvSpPr>
          <p:cNvPr id="6" name="Slayt Numarası Yer Tutucusu 5">
            <a:extLst>
              <a:ext uri="{FF2B5EF4-FFF2-40B4-BE49-F238E27FC236}">
                <a16:creationId xmlns:a16="http://schemas.microsoft.com/office/drawing/2014/main" id="{AAEE1710-1D14-47A4-14B1-7F7B7D181224}"/>
              </a:ext>
            </a:extLst>
          </p:cNvPr>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5" name="Tablo 4">
            <a:extLst>
              <a:ext uri="{FF2B5EF4-FFF2-40B4-BE49-F238E27FC236}">
                <a16:creationId xmlns:a16="http://schemas.microsoft.com/office/drawing/2014/main" id="{718C1144-C668-2EF6-18E1-C50523349BE8}"/>
              </a:ext>
            </a:extLst>
          </p:cNvPr>
          <p:cNvGraphicFramePr>
            <a:graphicFrameLocks noGrp="1"/>
          </p:cNvGraphicFramePr>
          <p:nvPr>
            <p:extLst>
              <p:ext uri="{D42A27DB-BD31-4B8C-83A1-F6EECF244321}">
                <p14:modId xmlns:p14="http://schemas.microsoft.com/office/powerpoint/2010/main" val="1026744317"/>
              </p:ext>
            </p:extLst>
          </p:nvPr>
        </p:nvGraphicFramePr>
        <p:xfrm>
          <a:off x="640079" y="1958201"/>
          <a:ext cx="11265593" cy="4103740"/>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pPr>
                      <a:r>
                        <a:rPr lang="tr-TR" sz="1400" dirty="0">
                          <a:effectLst/>
                          <a:latin typeface="+mn-lt"/>
                          <a:cs typeface="Times New Roman" panose="02020603050405020304" pitchFamily="18" charset="0"/>
                        </a:rPr>
                        <a:t>Burs ve Ödül Komisyonu</a:t>
                      </a:r>
                    </a:p>
                  </a:txBody>
                  <a:tcPr marL="46990" marR="46990" marT="6350" marB="0" anchor="ctr"/>
                </a:tc>
                <a:tc>
                  <a:txBody>
                    <a:bodyPr/>
                    <a:lstStyle/>
                    <a:p>
                      <a:pPr algn="ctr">
                        <a:lnSpc>
                          <a:spcPct val="107000"/>
                        </a:lnSpc>
                      </a:pPr>
                      <a:r>
                        <a:rPr lang="tr-TR" sz="1400" dirty="0">
                          <a:effectLst/>
                          <a:latin typeface="+mn-lt"/>
                          <a:cs typeface="Times New Roman" panose="02020603050405020304" pitchFamily="18" charset="0"/>
                        </a:rPr>
                        <a:t> 3</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r>
                        <a:rPr lang="tr-TR" sz="1400" dirty="0">
                          <a:effectLst/>
                          <a:latin typeface="+mn-lt"/>
                          <a:cs typeface="Times New Roman" panose="02020603050405020304" pitchFamily="18" charset="0"/>
                        </a:rPr>
                        <a:t>Birim Kalite Komisyonu</a:t>
                      </a:r>
                    </a:p>
                  </a:txBody>
                  <a:tcPr marL="46990" marR="46990" marT="6350" marB="0" anchor="ctr"/>
                </a:tc>
                <a:tc>
                  <a:txBody>
                    <a:bodyPr/>
                    <a:lstStyle/>
                    <a:p>
                      <a:pPr algn="ctr">
                        <a:lnSpc>
                          <a:spcPct val="107000"/>
                        </a:lnSpc>
                      </a:pPr>
                      <a:r>
                        <a:rPr lang="tr-TR" sz="1400" dirty="0">
                          <a:effectLst/>
                          <a:latin typeface="+mn-lt"/>
                          <a:cs typeface="Times New Roman" panose="02020603050405020304" pitchFamily="18" charset="0"/>
                        </a:rPr>
                        <a:t> 5</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1</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1</a:t>
                      </a: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r>
                        <a:rPr lang="tr-TR" sz="1400" dirty="0">
                          <a:effectLst/>
                          <a:latin typeface="+mn-lt"/>
                        </a:rPr>
                        <a:t>Liderlik, Yönetişim ve Kalite Alt Komisyonu</a:t>
                      </a:r>
                    </a:p>
                  </a:txBody>
                  <a:tcPr marL="46990" marR="4699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1</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400" dirty="0">
                          <a:effectLst/>
                          <a:latin typeface="+mn-lt"/>
                        </a:rPr>
                        <a:t>Eğitim ve Öğretim Alt Komisyonu</a:t>
                      </a:r>
                    </a:p>
                  </a:txBody>
                  <a:tcPr marL="46990" marR="4699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1</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400" dirty="0">
                          <a:effectLst/>
                          <a:latin typeface="+mn-lt"/>
                        </a:rPr>
                        <a:t>Araştırma ve Geliştirme Alt Komisyonu</a:t>
                      </a:r>
                    </a:p>
                  </a:txBody>
                  <a:tcPr marL="46990" marR="46990" marT="6350" marB="0" anchor="ctr"/>
                </a:tc>
                <a:tc>
                  <a:txBody>
                    <a:bodyPr/>
                    <a:lstStyle/>
                    <a:p>
                      <a:pPr algn="ct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1</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0</a:t>
                      </a: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spcAft>
                          <a:spcPts val="0"/>
                        </a:spcAft>
                      </a:pPr>
                      <a:r>
                        <a:rPr lang="tr-TR" sz="1400" dirty="0">
                          <a:effectLst/>
                          <a:latin typeface="+mn-lt"/>
                        </a:rPr>
                        <a:t>Toplumsal Katkı Alt Komisyonu</a:t>
                      </a:r>
                    </a:p>
                  </a:txBody>
                  <a:tcPr marL="46990" marR="46990" marT="6350" marB="0" anchor="ctr"/>
                </a:tc>
                <a:tc>
                  <a:txBody>
                    <a:bodyPr/>
                    <a:lstStyle/>
                    <a:p>
                      <a:pPr algn="ctr">
                        <a:lnSpc>
                          <a:spcPct val="107000"/>
                        </a:lnSpc>
                      </a:pPr>
                      <a:r>
                        <a:rPr lang="tr-TR" sz="1400" dirty="0">
                          <a:effectLst/>
                          <a:latin typeface="+mn-lt"/>
                          <a:cs typeface="Times New Roman" panose="02020603050405020304" pitchFamily="18" charset="0"/>
                        </a:rPr>
                        <a:t> 3</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1</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 0</a:t>
                      </a: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endParaRPr lang="tr-TR" sz="1400" dirty="0">
                        <a:effectLst/>
                        <a:latin typeface="+mn-lt"/>
                        <a:cs typeface="Times New Roman" panose="02020603050405020304" pitchFamily="18" charset="0"/>
                      </a:endParaRPr>
                    </a:p>
                  </a:txBody>
                  <a:tcPr marL="46990" marR="46990" marT="6350"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40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400"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pPr>
                      <a:endParaRPr lang="tr-TR" sz="1400" dirty="0">
                        <a:effectLst/>
                        <a:latin typeface="+mn-lt"/>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endParaRPr lang="tr-TR" sz="1400" dirty="0">
                        <a:effectLst/>
                        <a:latin typeface="+mn-lt"/>
                      </a:endParaRPr>
                    </a:p>
                  </a:txBody>
                  <a:tcPr marL="46990" marR="4699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endParaRPr lang="tr-TR" sz="1400" dirty="0">
                        <a:effectLst/>
                        <a:latin typeface="+mn-lt"/>
                      </a:endParaRPr>
                    </a:p>
                  </a:txBody>
                  <a:tcPr marL="46990" marR="4699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endParaRPr lang="tr-TR" sz="1400" dirty="0">
                        <a:effectLst/>
                        <a:latin typeface="+mn-lt"/>
                      </a:endParaRPr>
                    </a:p>
                  </a:txBody>
                  <a:tcPr marL="46990" marR="4699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endParaRPr lang="tr-TR" sz="1400" dirty="0">
                        <a:effectLst/>
                        <a:latin typeface="+mn-lt"/>
                      </a:endParaRPr>
                    </a:p>
                  </a:txBody>
                  <a:tcPr marL="46990" marR="4699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a:extLst>
              <a:ext uri="{FF2B5EF4-FFF2-40B4-BE49-F238E27FC236}">
                <a16:creationId xmlns:a16="http://schemas.microsoft.com/office/drawing/2014/main" id="{95A7E51E-EC6A-2D57-27D0-A45F9F5AFA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795427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11009</TotalTime>
  <Words>6406</Words>
  <Application>Microsoft Office PowerPoint</Application>
  <PresentationFormat>Geniş ekran</PresentationFormat>
  <Paragraphs>2856</Paragraphs>
  <Slides>79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79</vt:i4>
      </vt:variant>
    </vt:vector>
  </HeadingPairs>
  <TitlesOfParts>
    <vt:vector size="83" baseType="lpstr">
      <vt:lpstr>Arial</vt:lpstr>
      <vt:lpstr>Calibri</vt:lpstr>
      <vt:lpstr>Times New Roman</vt:lpstr>
      <vt:lpstr>Office Teması</vt:lpstr>
      <vt:lpstr>PowerPoint Sunusu</vt:lpstr>
      <vt:lpstr>SUNUM PLANI</vt:lpstr>
      <vt:lpstr>PowerPoint Sunusu</vt:lpstr>
      <vt:lpstr>YÖNETİM: Dekanlık/ Müdürlük</vt:lpstr>
      <vt:lpstr>PowerPoint Sunusu</vt:lpstr>
      <vt:lpstr>YÖNETİM: Ana Bilim/Sanat Dalı / Program Başkanlıkları</vt:lpstr>
      <vt:lpstr>Kurullar / Komisyonlar</vt:lpstr>
      <vt:lpstr>Kurullar / Komisyonlar</vt:lpstr>
      <vt:lpstr>PowerPoint Sunusu</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Sunusu</vt:lpstr>
      <vt:lpstr>Ön Lisans / 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Özel Yetenek Sınavı / ÖZYES Yerleşme ve Kesin Kayıt Sonuçları </vt:lpstr>
      <vt:lpstr>YKS/ÖZYES Tercih/ Yerleşme Durumu</vt:lpstr>
      <vt:lpstr>YKS/ÖZYES 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Çift Anadal Programı Sayısı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Öz Değerlendirme: Birimin Güçlü Yönleri</vt:lpstr>
      <vt:lpstr>Öz Değerlendirme: Birimin Güçlü Yönleri</vt:lpstr>
      <vt:lpstr>Öz Değerlendirme: Birimin Güçlü Yönleri</vt:lpstr>
      <vt:lpstr>Öz Değerlendirme: Birimin Geliştirmeye Açık Yönleri</vt:lpstr>
      <vt:lpstr>Öz Değerlendirme: Birimin Geliştirmeye Açık Yönleri</vt:lpstr>
      <vt:lpstr>Öz Değerlendirme: Birimin Geliştirmeye Açık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Trabzon Üniversitesi</cp:lastModifiedBy>
  <cp:revision>1044</cp:revision>
  <cp:lastPrinted>2023-06-23T13:03:34Z</cp:lastPrinted>
  <dcterms:created xsi:type="dcterms:W3CDTF">2021-05-17T12:15:06Z</dcterms:created>
  <dcterms:modified xsi:type="dcterms:W3CDTF">2026-01-14T13:12:08Z</dcterms:modified>
</cp:coreProperties>
</file>