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37" r:id="rId2"/>
    <p:sldId id="330" r:id="rId3"/>
    <p:sldId id="493" r:id="rId4"/>
    <p:sldId id="286" r:id="rId5"/>
    <p:sldId id="464" r:id="rId6"/>
    <p:sldId id="494" r:id="rId7"/>
    <p:sldId id="354" r:id="rId8"/>
    <p:sldId id="502" r:id="rId9"/>
    <p:sldId id="496" r:id="rId10"/>
    <p:sldId id="340" r:id="rId11"/>
    <p:sldId id="299" r:id="rId12"/>
    <p:sldId id="497" r:id="rId13"/>
    <p:sldId id="450" r:id="rId14"/>
    <p:sldId id="451" r:id="rId15"/>
    <p:sldId id="437" r:id="rId16"/>
    <p:sldId id="452" r:id="rId17"/>
    <p:sldId id="498" r:id="rId18"/>
    <p:sldId id="501" r:id="rId19"/>
    <p:sldId id="500" r:id="rId20"/>
    <p:sldId id="491" r:id="rId21"/>
    <p:sldId id="456" r:id="rId22"/>
    <p:sldId id="342" r:id="rId23"/>
    <p:sldId id="504" r:id="rId24"/>
    <p:sldId id="347" r:id="rId25"/>
    <p:sldId id="506" r:id="rId26"/>
    <p:sldId id="507" r:id="rId27"/>
    <p:sldId id="350" r:id="rId28"/>
    <p:sldId id="427" r:id="rId29"/>
  </p:sldIdLst>
  <p:sldSz cx="12192000" cy="6858000"/>
  <p:notesSz cx="9875838" cy="67421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ksel ÇELENK" initials="GÇ" lastIdx="2" clrIdx="0">
    <p:extLst>
      <p:ext uri="{19B8F6BF-5375-455C-9EA6-DF929625EA0E}">
        <p15:presenceInfo xmlns:p15="http://schemas.microsoft.com/office/powerpoint/2012/main" userId="Goksel ÇELEN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333FF"/>
    <a:srgbClr val="0066FF"/>
    <a:srgbClr val="000099"/>
    <a:srgbClr val="485793"/>
    <a:srgbClr val="962E2E"/>
    <a:srgbClr val="FDCBCC"/>
    <a:srgbClr val="EAEFF7"/>
    <a:srgbClr val="FEECEC"/>
    <a:srgbClr val="F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941" autoAdjust="0"/>
    <p:restoredTop sz="96404" autoAdjust="0"/>
  </p:normalViewPr>
  <p:slideViewPr>
    <p:cSldViewPr snapToGrid="0">
      <p:cViewPr varScale="1">
        <p:scale>
          <a:sx n="111" d="100"/>
          <a:sy n="111" d="100"/>
        </p:scale>
        <p:origin x="138" y="12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5.png"/><Relationship Id="rId7" Type="http://schemas.openxmlformats.org/officeDocument/2006/relationships/image" Target="../media/image23.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6.svg"/></Relationships>
</file>

<file path=ppt/diagrams/_rels/data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5.png"/><Relationship Id="rId7" Type="http://schemas.openxmlformats.org/officeDocument/2006/relationships/image" Target="../media/image23.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76861F-B292-45B9-9ABE-8031342E093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DA557B3-1E7C-4C9E-84A0-3D53279646FE}">
      <dgm:prSet/>
      <dgm:spPr/>
      <dgm:t>
        <a:bodyPr/>
        <a:lstStyle/>
        <a:p>
          <a:pPr>
            <a:lnSpc>
              <a:spcPct val="100000"/>
            </a:lnSpc>
          </a:pPr>
          <a:r>
            <a:rPr lang="tr-TR" b="1"/>
            <a:t>1. Akademik uzmanlık ve bilimsel temelli yaklaşım</a:t>
          </a:r>
          <a:br>
            <a:rPr lang="tr-TR"/>
          </a:br>
          <a:r>
            <a:rPr lang="tr-TR"/>
            <a:t>Birim, psikoloji ve bağımlılık alanında uzman akademik kadronun bilgi birikimi ve bilimsel yetkinliğiyle faaliyetlerini yürütmekte; tüm eğitim, seminer ve farkındalık çalışmaları güncel bilimsel literatür ve kanıta dayalı yaklaşımlar doğrultusunda planlanmaktadır.</a:t>
          </a:r>
          <a:endParaRPr lang="en-US"/>
        </a:p>
      </dgm:t>
    </dgm:pt>
    <dgm:pt modelId="{8ABBE9DB-C7FD-4F1D-80F8-56CF90010FA4}" type="parTrans" cxnId="{CBFB12A4-132B-4BE6-B310-E8D5C9DD7A40}">
      <dgm:prSet/>
      <dgm:spPr/>
      <dgm:t>
        <a:bodyPr/>
        <a:lstStyle/>
        <a:p>
          <a:endParaRPr lang="en-US"/>
        </a:p>
      </dgm:t>
    </dgm:pt>
    <dgm:pt modelId="{5AFC1697-C466-45BF-9337-106847B3FB87}" type="sibTrans" cxnId="{CBFB12A4-132B-4BE6-B310-E8D5C9DD7A40}">
      <dgm:prSet/>
      <dgm:spPr/>
      <dgm:t>
        <a:bodyPr/>
        <a:lstStyle/>
        <a:p>
          <a:endParaRPr lang="en-US"/>
        </a:p>
      </dgm:t>
    </dgm:pt>
    <dgm:pt modelId="{596A9D45-8FC4-4603-AAFA-AB8C04CE2922}">
      <dgm:prSet/>
      <dgm:spPr/>
      <dgm:t>
        <a:bodyPr/>
        <a:lstStyle/>
        <a:p>
          <a:pPr>
            <a:lnSpc>
              <a:spcPct val="100000"/>
            </a:lnSpc>
          </a:pPr>
          <a:r>
            <a:rPr lang="tr-TR" b="1"/>
            <a:t>2. Kurumsal iş birliği ve güçlü paydaş ağı</a:t>
          </a:r>
          <a:br>
            <a:rPr lang="tr-TR"/>
          </a:br>
          <a:r>
            <a:rPr lang="tr-TR"/>
            <a:t>İl Sağlık Müdürlüğü, Denetimli Serbestlik Müdürlüğü, İl Emniyet Müdürlüğü, İl Jandarma Komutanlığı, Yeşilay ve YEDAM gibi kurumlarla sürdürülen aktif iş birlikleri sayesinde birim, bağımlılıkla mücadelede çok paydaşlı ve bütüncül bir model sunmaktadır.</a:t>
          </a:r>
          <a:endParaRPr lang="en-US"/>
        </a:p>
      </dgm:t>
    </dgm:pt>
    <dgm:pt modelId="{845BA87A-2EBE-4336-8CC6-0F569F5F4360}" type="parTrans" cxnId="{EFB9C57E-79AE-4714-BAC3-3BD33CA43FCC}">
      <dgm:prSet/>
      <dgm:spPr/>
      <dgm:t>
        <a:bodyPr/>
        <a:lstStyle/>
        <a:p>
          <a:endParaRPr lang="en-US"/>
        </a:p>
      </dgm:t>
    </dgm:pt>
    <dgm:pt modelId="{194E56F4-23CA-4052-8708-A91F6AA38A6D}" type="sibTrans" cxnId="{EFB9C57E-79AE-4714-BAC3-3BD33CA43FCC}">
      <dgm:prSet/>
      <dgm:spPr/>
      <dgm:t>
        <a:bodyPr/>
        <a:lstStyle/>
        <a:p>
          <a:endParaRPr lang="en-US"/>
        </a:p>
      </dgm:t>
    </dgm:pt>
    <dgm:pt modelId="{5E475C50-3C41-4603-A0E6-C7BA5E1001D5}">
      <dgm:prSet/>
      <dgm:spPr/>
      <dgm:t>
        <a:bodyPr/>
        <a:lstStyle/>
        <a:p>
          <a:pPr>
            <a:lnSpc>
              <a:spcPct val="100000"/>
            </a:lnSpc>
          </a:pPr>
          <a:r>
            <a:rPr lang="tr-TR" b="1"/>
            <a:t>3. Eğitim–öğretim süreçlerine etkin entegrasyon</a:t>
          </a:r>
          <a:br>
            <a:rPr lang="tr-TR"/>
          </a:br>
          <a:r>
            <a:rPr lang="tr-TR"/>
            <a:t>Bağımlılıkla mücadele teması; lisans dersleri, uyum eğitimleri, ders içi seminerler ve konuk konuşmacı uygulamaları aracılığıyla doğrudan eğitim-öğretim süreçlerine entegre edilmekte, öğrencilerin teorik bilgiyi uygulamayla ilişkilendirmesi sağlanmaktadır.</a:t>
          </a:r>
          <a:endParaRPr lang="en-US"/>
        </a:p>
      </dgm:t>
    </dgm:pt>
    <dgm:pt modelId="{39F313CA-A873-4FD4-BCB9-A0DBAD574681}" type="parTrans" cxnId="{9487F363-7DCC-4368-AC11-3EC990070917}">
      <dgm:prSet/>
      <dgm:spPr/>
      <dgm:t>
        <a:bodyPr/>
        <a:lstStyle/>
        <a:p>
          <a:endParaRPr lang="en-US"/>
        </a:p>
      </dgm:t>
    </dgm:pt>
    <dgm:pt modelId="{E17A3D9C-C160-4785-ADB7-7D0CFA181EE8}" type="sibTrans" cxnId="{9487F363-7DCC-4368-AC11-3EC990070917}">
      <dgm:prSet/>
      <dgm:spPr/>
      <dgm:t>
        <a:bodyPr/>
        <a:lstStyle/>
        <a:p>
          <a:endParaRPr lang="en-US"/>
        </a:p>
      </dgm:t>
    </dgm:pt>
    <dgm:pt modelId="{4785573A-147C-43AC-B12D-54B4B1B049A8}">
      <dgm:prSet/>
      <dgm:spPr/>
      <dgm:t>
        <a:bodyPr/>
        <a:lstStyle/>
        <a:p>
          <a:pPr>
            <a:lnSpc>
              <a:spcPct val="100000"/>
            </a:lnSpc>
          </a:pPr>
          <a:r>
            <a:rPr lang="tr-TR" b="1" dirty="0"/>
            <a:t>4. Öğrenci katılımı ve akran temelli çalışmaların güçlülüğü</a:t>
          </a:r>
          <a:br>
            <a:rPr lang="tr-TR" dirty="0"/>
          </a:br>
          <a:r>
            <a:rPr lang="tr-TR" dirty="0"/>
            <a:t>Psikoloji öğrencileri başta olmak üzere farklı fakültelerden öğrencilerin aktif katılım gösterdiği akran eğitimi, proje ve saha çalışmaları sayesinde birim, sürdürülebilir ve yaygın etkili farkındalık faaliyetleri yürütmektedir.</a:t>
          </a:r>
          <a:endParaRPr lang="en-US" dirty="0"/>
        </a:p>
      </dgm:t>
    </dgm:pt>
    <dgm:pt modelId="{4248E46E-7395-4DC1-9DC3-CC7B7C957A12}" type="parTrans" cxnId="{DA95F2EC-1A45-4DD9-A01E-B2C2ECD1961C}">
      <dgm:prSet/>
      <dgm:spPr/>
      <dgm:t>
        <a:bodyPr/>
        <a:lstStyle/>
        <a:p>
          <a:endParaRPr lang="en-US"/>
        </a:p>
      </dgm:t>
    </dgm:pt>
    <dgm:pt modelId="{20F39048-5A7B-4F3C-90E9-58DD6339EB04}" type="sibTrans" cxnId="{DA95F2EC-1A45-4DD9-A01E-B2C2ECD1961C}">
      <dgm:prSet/>
      <dgm:spPr/>
      <dgm:t>
        <a:bodyPr/>
        <a:lstStyle/>
        <a:p>
          <a:endParaRPr lang="en-US"/>
        </a:p>
      </dgm:t>
    </dgm:pt>
    <dgm:pt modelId="{1CFC30CE-368B-4144-8568-796EC040E80F}" type="pres">
      <dgm:prSet presAssocID="{3076861F-B292-45B9-9ABE-8031342E0939}" presName="root" presStyleCnt="0">
        <dgm:presLayoutVars>
          <dgm:dir/>
          <dgm:resizeHandles val="exact"/>
        </dgm:presLayoutVars>
      </dgm:prSet>
      <dgm:spPr/>
    </dgm:pt>
    <dgm:pt modelId="{0B9792AC-A3AF-4DE1-B297-6CF39DBB6926}" type="pres">
      <dgm:prSet presAssocID="{3DA557B3-1E7C-4C9E-84A0-3D53279646FE}" presName="compNode" presStyleCnt="0"/>
      <dgm:spPr/>
    </dgm:pt>
    <dgm:pt modelId="{07217994-ACC7-479A-8001-F88597B7C80C}" type="pres">
      <dgm:prSet presAssocID="{3DA557B3-1E7C-4C9E-84A0-3D53279646FE}" presName="bgRect" presStyleLbl="bgShp" presStyleIdx="0" presStyleCnt="4"/>
      <dgm:spPr/>
    </dgm:pt>
    <dgm:pt modelId="{6A540209-0416-4295-8B0B-8618FFCA4181}" type="pres">
      <dgm:prSet presAssocID="{3DA557B3-1E7C-4C9E-84A0-3D53279646F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ain in head"/>
        </a:ext>
      </dgm:extLst>
    </dgm:pt>
    <dgm:pt modelId="{7A23DCCE-8CA7-42A0-AA05-A4CBD956206E}" type="pres">
      <dgm:prSet presAssocID="{3DA557B3-1E7C-4C9E-84A0-3D53279646FE}" presName="spaceRect" presStyleCnt="0"/>
      <dgm:spPr/>
    </dgm:pt>
    <dgm:pt modelId="{765B1F4E-B299-42FA-BB40-95B567C11FB7}" type="pres">
      <dgm:prSet presAssocID="{3DA557B3-1E7C-4C9E-84A0-3D53279646FE}" presName="parTx" presStyleLbl="revTx" presStyleIdx="0" presStyleCnt="4">
        <dgm:presLayoutVars>
          <dgm:chMax val="0"/>
          <dgm:chPref val="0"/>
        </dgm:presLayoutVars>
      </dgm:prSet>
      <dgm:spPr/>
    </dgm:pt>
    <dgm:pt modelId="{28637914-F8FB-4653-806E-AA472F99011A}" type="pres">
      <dgm:prSet presAssocID="{5AFC1697-C466-45BF-9337-106847B3FB87}" presName="sibTrans" presStyleCnt="0"/>
      <dgm:spPr/>
    </dgm:pt>
    <dgm:pt modelId="{40C82D03-DCB2-4855-8303-6F441EAC6BB6}" type="pres">
      <dgm:prSet presAssocID="{596A9D45-8FC4-4603-AAFA-AB8C04CE2922}" presName="compNode" presStyleCnt="0"/>
      <dgm:spPr/>
    </dgm:pt>
    <dgm:pt modelId="{53E1EEA2-A4D2-49AF-9A81-5AD6F12DE8C8}" type="pres">
      <dgm:prSet presAssocID="{596A9D45-8FC4-4603-AAFA-AB8C04CE2922}" presName="bgRect" presStyleLbl="bgShp" presStyleIdx="1" presStyleCnt="4"/>
      <dgm:spPr/>
    </dgm:pt>
    <dgm:pt modelId="{A6E8C3AE-EAA3-425B-898F-601D59A764B9}" type="pres">
      <dgm:prSet presAssocID="{596A9D45-8FC4-4603-AAFA-AB8C04CE292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etoskop"/>
        </a:ext>
      </dgm:extLst>
    </dgm:pt>
    <dgm:pt modelId="{8B2D4584-A512-4730-A59C-BD685A656730}" type="pres">
      <dgm:prSet presAssocID="{596A9D45-8FC4-4603-AAFA-AB8C04CE2922}" presName="spaceRect" presStyleCnt="0"/>
      <dgm:spPr/>
    </dgm:pt>
    <dgm:pt modelId="{DB01A03B-FEA4-4C13-81AF-53CC23ABE24D}" type="pres">
      <dgm:prSet presAssocID="{596A9D45-8FC4-4603-AAFA-AB8C04CE2922}" presName="parTx" presStyleLbl="revTx" presStyleIdx="1" presStyleCnt="4">
        <dgm:presLayoutVars>
          <dgm:chMax val="0"/>
          <dgm:chPref val="0"/>
        </dgm:presLayoutVars>
      </dgm:prSet>
      <dgm:spPr/>
    </dgm:pt>
    <dgm:pt modelId="{59AA384B-A19F-4222-914E-116A87BC10F1}" type="pres">
      <dgm:prSet presAssocID="{194E56F4-23CA-4052-8708-A91F6AA38A6D}" presName="sibTrans" presStyleCnt="0"/>
      <dgm:spPr/>
    </dgm:pt>
    <dgm:pt modelId="{FD2A0405-4826-403E-8741-8CC8795FD8DE}" type="pres">
      <dgm:prSet presAssocID="{5E475C50-3C41-4603-A0E6-C7BA5E1001D5}" presName="compNode" presStyleCnt="0"/>
      <dgm:spPr/>
    </dgm:pt>
    <dgm:pt modelId="{EA613981-ED81-4782-A1DE-E0459CA9E36B}" type="pres">
      <dgm:prSet presAssocID="{5E475C50-3C41-4603-A0E6-C7BA5E1001D5}" presName="bgRect" presStyleLbl="bgShp" presStyleIdx="2" presStyleCnt="4"/>
      <dgm:spPr/>
    </dgm:pt>
    <dgm:pt modelId="{6F2CC222-042A-4B03-8ACE-A2678BB7BC64}" type="pres">
      <dgm:prSet presAssocID="{5E475C50-3C41-4603-A0E6-C7BA5E1001D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Öğretmen"/>
        </a:ext>
      </dgm:extLst>
    </dgm:pt>
    <dgm:pt modelId="{22D561A4-BE77-4583-A770-156A725B96DA}" type="pres">
      <dgm:prSet presAssocID="{5E475C50-3C41-4603-A0E6-C7BA5E1001D5}" presName="spaceRect" presStyleCnt="0"/>
      <dgm:spPr/>
    </dgm:pt>
    <dgm:pt modelId="{B0992096-3F11-42F9-BC0D-046544C90026}" type="pres">
      <dgm:prSet presAssocID="{5E475C50-3C41-4603-A0E6-C7BA5E1001D5}" presName="parTx" presStyleLbl="revTx" presStyleIdx="2" presStyleCnt="4">
        <dgm:presLayoutVars>
          <dgm:chMax val="0"/>
          <dgm:chPref val="0"/>
        </dgm:presLayoutVars>
      </dgm:prSet>
      <dgm:spPr/>
    </dgm:pt>
    <dgm:pt modelId="{93F3EC47-8D31-438B-87B8-824AA5C4C91B}" type="pres">
      <dgm:prSet presAssocID="{E17A3D9C-C160-4785-ADB7-7D0CFA181EE8}" presName="sibTrans" presStyleCnt="0"/>
      <dgm:spPr/>
    </dgm:pt>
    <dgm:pt modelId="{DFF7D18E-DA0D-41EE-824D-CE7A517FB39B}" type="pres">
      <dgm:prSet presAssocID="{4785573A-147C-43AC-B12D-54B4B1B049A8}" presName="compNode" presStyleCnt="0"/>
      <dgm:spPr/>
    </dgm:pt>
    <dgm:pt modelId="{F33767C6-67EC-4C7F-A5F2-A63B1B274152}" type="pres">
      <dgm:prSet presAssocID="{4785573A-147C-43AC-B12D-54B4B1B049A8}" presName="bgRect" presStyleLbl="bgShp" presStyleIdx="3" presStyleCnt="4"/>
      <dgm:spPr/>
    </dgm:pt>
    <dgm:pt modelId="{BCA8B63B-0FB8-4BB8-B7DE-33D670A522F5}" type="pres">
      <dgm:prSet presAssocID="{4785573A-147C-43AC-B12D-54B4B1B049A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rup"/>
        </a:ext>
      </dgm:extLst>
    </dgm:pt>
    <dgm:pt modelId="{ED90B397-196E-474E-8C68-47B11BD4ED94}" type="pres">
      <dgm:prSet presAssocID="{4785573A-147C-43AC-B12D-54B4B1B049A8}" presName="spaceRect" presStyleCnt="0"/>
      <dgm:spPr/>
    </dgm:pt>
    <dgm:pt modelId="{5DABD88B-03F9-4DD5-AB68-512A9507DD5D}" type="pres">
      <dgm:prSet presAssocID="{4785573A-147C-43AC-B12D-54B4B1B049A8}" presName="parTx" presStyleLbl="revTx" presStyleIdx="3" presStyleCnt="4">
        <dgm:presLayoutVars>
          <dgm:chMax val="0"/>
          <dgm:chPref val="0"/>
        </dgm:presLayoutVars>
      </dgm:prSet>
      <dgm:spPr/>
    </dgm:pt>
  </dgm:ptLst>
  <dgm:cxnLst>
    <dgm:cxn modelId="{9487F363-7DCC-4368-AC11-3EC990070917}" srcId="{3076861F-B292-45B9-9ABE-8031342E0939}" destId="{5E475C50-3C41-4603-A0E6-C7BA5E1001D5}" srcOrd="2" destOrd="0" parTransId="{39F313CA-A873-4FD4-BCB9-A0DBAD574681}" sibTransId="{E17A3D9C-C160-4785-ADB7-7D0CFA181EE8}"/>
    <dgm:cxn modelId="{56B88C4C-4AC1-46A3-B268-95A94B7C65E0}" type="presOf" srcId="{4785573A-147C-43AC-B12D-54B4B1B049A8}" destId="{5DABD88B-03F9-4DD5-AB68-512A9507DD5D}" srcOrd="0" destOrd="0" presId="urn:microsoft.com/office/officeart/2018/2/layout/IconVerticalSolidList"/>
    <dgm:cxn modelId="{C0271A4D-79DA-4565-B866-1A898B58F4CE}" type="presOf" srcId="{596A9D45-8FC4-4603-AAFA-AB8C04CE2922}" destId="{DB01A03B-FEA4-4C13-81AF-53CC23ABE24D}" srcOrd="0" destOrd="0" presId="urn:microsoft.com/office/officeart/2018/2/layout/IconVerticalSolidList"/>
    <dgm:cxn modelId="{30F9766F-B559-4D31-B79E-14F89ED509ED}" type="presOf" srcId="{3DA557B3-1E7C-4C9E-84A0-3D53279646FE}" destId="{765B1F4E-B299-42FA-BB40-95B567C11FB7}" srcOrd="0" destOrd="0" presId="urn:microsoft.com/office/officeart/2018/2/layout/IconVerticalSolidList"/>
    <dgm:cxn modelId="{EFB9C57E-79AE-4714-BAC3-3BD33CA43FCC}" srcId="{3076861F-B292-45B9-9ABE-8031342E0939}" destId="{596A9D45-8FC4-4603-AAFA-AB8C04CE2922}" srcOrd="1" destOrd="0" parTransId="{845BA87A-2EBE-4336-8CC6-0F569F5F4360}" sibTransId="{194E56F4-23CA-4052-8708-A91F6AA38A6D}"/>
    <dgm:cxn modelId="{F493D393-857C-4A91-9694-D9A750CABD1D}" type="presOf" srcId="{5E475C50-3C41-4603-A0E6-C7BA5E1001D5}" destId="{B0992096-3F11-42F9-BC0D-046544C90026}" srcOrd="0" destOrd="0" presId="urn:microsoft.com/office/officeart/2018/2/layout/IconVerticalSolidList"/>
    <dgm:cxn modelId="{CBFB12A4-132B-4BE6-B310-E8D5C9DD7A40}" srcId="{3076861F-B292-45B9-9ABE-8031342E0939}" destId="{3DA557B3-1E7C-4C9E-84A0-3D53279646FE}" srcOrd="0" destOrd="0" parTransId="{8ABBE9DB-C7FD-4F1D-80F8-56CF90010FA4}" sibTransId="{5AFC1697-C466-45BF-9337-106847B3FB87}"/>
    <dgm:cxn modelId="{DA95F2EC-1A45-4DD9-A01E-B2C2ECD1961C}" srcId="{3076861F-B292-45B9-9ABE-8031342E0939}" destId="{4785573A-147C-43AC-B12D-54B4B1B049A8}" srcOrd="3" destOrd="0" parTransId="{4248E46E-7395-4DC1-9DC3-CC7B7C957A12}" sibTransId="{20F39048-5A7B-4F3C-90E9-58DD6339EB04}"/>
    <dgm:cxn modelId="{8E0DFCF6-8245-4483-ABF5-E10620AAC02E}" type="presOf" srcId="{3076861F-B292-45B9-9ABE-8031342E0939}" destId="{1CFC30CE-368B-4144-8568-796EC040E80F}" srcOrd="0" destOrd="0" presId="urn:microsoft.com/office/officeart/2018/2/layout/IconVerticalSolidList"/>
    <dgm:cxn modelId="{72CC8F01-CF78-4F90-8B9D-E32F58C2DABC}" type="presParOf" srcId="{1CFC30CE-368B-4144-8568-796EC040E80F}" destId="{0B9792AC-A3AF-4DE1-B297-6CF39DBB6926}" srcOrd="0" destOrd="0" presId="urn:microsoft.com/office/officeart/2018/2/layout/IconVerticalSolidList"/>
    <dgm:cxn modelId="{E621CDF4-1E51-49A0-8B0A-0BE835563260}" type="presParOf" srcId="{0B9792AC-A3AF-4DE1-B297-6CF39DBB6926}" destId="{07217994-ACC7-479A-8001-F88597B7C80C}" srcOrd="0" destOrd="0" presId="urn:microsoft.com/office/officeart/2018/2/layout/IconVerticalSolidList"/>
    <dgm:cxn modelId="{D049B101-2974-4E2A-BCC8-62AA318A37E1}" type="presParOf" srcId="{0B9792AC-A3AF-4DE1-B297-6CF39DBB6926}" destId="{6A540209-0416-4295-8B0B-8618FFCA4181}" srcOrd="1" destOrd="0" presId="urn:microsoft.com/office/officeart/2018/2/layout/IconVerticalSolidList"/>
    <dgm:cxn modelId="{5D11D747-73BB-4BA9-B562-FB79B012BD33}" type="presParOf" srcId="{0B9792AC-A3AF-4DE1-B297-6CF39DBB6926}" destId="{7A23DCCE-8CA7-42A0-AA05-A4CBD956206E}" srcOrd="2" destOrd="0" presId="urn:microsoft.com/office/officeart/2018/2/layout/IconVerticalSolidList"/>
    <dgm:cxn modelId="{B3A73159-511E-4EB5-8630-010530A9ADB6}" type="presParOf" srcId="{0B9792AC-A3AF-4DE1-B297-6CF39DBB6926}" destId="{765B1F4E-B299-42FA-BB40-95B567C11FB7}" srcOrd="3" destOrd="0" presId="urn:microsoft.com/office/officeart/2018/2/layout/IconVerticalSolidList"/>
    <dgm:cxn modelId="{F4230A31-B02A-465F-8810-9E22C468998A}" type="presParOf" srcId="{1CFC30CE-368B-4144-8568-796EC040E80F}" destId="{28637914-F8FB-4653-806E-AA472F99011A}" srcOrd="1" destOrd="0" presId="urn:microsoft.com/office/officeart/2018/2/layout/IconVerticalSolidList"/>
    <dgm:cxn modelId="{B28795C3-0FA7-48C6-B7FB-94A7E07BE165}" type="presParOf" srcId="{1CFC30CE-368B-4144-8568-796EC040E80F}" destId="{40C82D03-DCB2-4855-8303-6F441EAC6BB6}" srcOrd="2" destOrd="0" presId="urn:microsoft.com/office/officeart/2018/2/layout/IconVerticalSolidList"/>
    <dgm:cxn modelId="{626D8649-C2D8-46D0-929D-C6FA6492F7C0}" type="presParOf" srcId="{40C82D03-DCB2-4855-8303-6F441EAC6BB6}" destId="{53E1EEA2-A4D2-49AF-9A81-5AD6F12DE8C8}" srcOrd="0" destOrd="0" presId="urn:microsoft.com/office/officeart/2018/2/layout/IconVerticalSolidList"/>
    <dgm:cxn modelId="{49860FAB-8BD0-44F8-881F-BD28351604C9}" type="presParOf" srcId="{40C82D03-DCB2-4855-8303-6F441EAC6BB6}" destId="{A6E8C3AE-EAA3-425B-898F-601D59A764B9}" srcOrd="1" destOrd="0" presId="urn:microsoft.com/office/officeart/2018/2/layout/IconVerticalSolidList"/>
    <dgm:cxn modelId="{8C95060D-ABC8-4B03-9D7B-6DBEFB340CE7}" type="presParOf" srcId="{40C82D03-DCB2-4855-8303-6F441EAC6BB6}" destId="{8B2D4584-A512-4730-A59C-BD685A656730}" srcOrd="2" destOrd="0" presId="urn:microsoft.com/office/officeart/2018/2/layout/IconVerticalSolidList"/>
    <dgm:cxn modelId="{45850AC6-32DF-4AB9-A66D-07591A9C9A7D}" type="presParOf" srcId="{40C82D03-DCB2-4855-8303-6F441EAC6BB6}" destId="{DB01A03B-FEA4-4C13-81AF-53CC23ABE24D}" srcOrd="3" destOrd="0" presId="urn:microsoft.com/office/officeart/2018/2/layout/IconVerticalSolidList"/>
    <dgm:cxn modelId="{15C62F3B-EECA-4DF7-8EDA-EE7E61E5DED7}" type="presParOf" srcId="{1CFC30CE-368B-4144-8568-796EC040E80F}" destId="{59AA384B-A19F-4222-914E-116A87BC10F1}" srcOrd="3" destOrd="0" presId="urn:microsoft.com/office/officeart/2018/2/layout/IconVerticalSolidList"/>
    <dgm:cxn modelId="{20A89FF9-7D0F-4109-8E32-D5E0D808BF4E}" type="presParOf" srcId="{1CFC30CE-368B-4144-8568-796EC040E80F}" destId="{FD2A0405-4826-403E-8741-8CC8795FD8DE}" srcOrd="4" destOrd="0" presId="urn:microsoft.com/office/officeart/2018/2/layout/IconVerticalSolidList"/>
    <dgm:cxn modelId="{19BFB3DE-6C72-4077-BEE3-5D7065465317}" type="presParOf" srcId="{FD2A0405-4826-403E-8741-8CC8795FD8DE}" destId="{EA613981-ED81-4782-A1DE-E0459CA9E36B}" srcOrd="0" destOrd="0" presId="urn:microsoft.com/office/officeart/2018/2/layout/IconVerticalSolidList"/>
    <dgm:cxn modelId="{51976FC6-9062-49E4-9666-8F595F4AF64F}" type="presParOf" srcId="{FD2A0405-4826-403E-8741-8CC8795FD8DE}" destId="{6F2CC222-042A-4B03-8ACE-A2678BB7BC64}" srcOrd="1" destOrd="0" presId="urn:microsoft.com/office/officeart/2018/2/layout/IconVerticalSolidList"/>
    <dgm:cxn modelId="{A797C351-8D9A-424A-B121-2D93D1756177}" type="presParOf" srcId="{FD2A0405-4826-403E-8741-8CC8795FD8DE}" destId="{22D561A4-BE77-4583-A770-156A725B96DA}" srcOrd="2" destOrd="0" presId="urn:microsoft.com/office/officeart/2018/2/layout/IconVerticalSolidList"/>
    <dgm:cxn modelId="{92807AF4-6CAA-4CAA-AA82-BBF967181B32}" type="presParOf" srcId="{FD2A0405-4826-403E-8741-8CC8795FD8DE}" destId="{B0992096-3F11-42F9-BC0D-046544C90026}" srcOrd="3" destOrd="0" presId="urn:microsoft.com/office/officeart/2018/2/layout/IconVerticalSolidList"/>
    <dgm:cxn modelId="{2DCEAC23-8E40-4094-940B-46F6F9D3BF93}" type="presParOf" srcId="{1CFC30CE-368B-4144-8568-796EC040E80F}" destId="{93F3EC47-8D31-438B-87B8-824AA5C4C91B}" srcOrd="5" destOrd="0" presId="urn:microsoft.com/office/officeart/2018/2/layout/IconVerticalSolidList"/>
    <dgm:cxn modelId="{6D7FBFF0-FC57-49E1-B91F-AFCFB5D74DCC}" type="presParOf" srcId="{1CFC30CE-368B-4144-8568-796EC040E80F}" destId="{DFF7D18E-DA0D-41EE-824D-CE7A517FB39B}" srcOrd="6" destOrd="0" presId="urn:microsoft.com/office/officeart/2018/2/layout/IconVerticalSolidList"/>
    <dgm:cxn modelId="{FD140818-133F-4557-BDA1-439038E5135C}" type="presParOf" srcId="{DFF7D18E-DA0D-41EE-824D-CE7A517FB39B}" destId="{F33767C6-67EC-4C7F-A5F2-A63B1B274152}" srcOrd="0" destOrd="0" presId="urn:microsoft.com/office/officeart/2018/2/layout/IconVerticalSolidList"/>
    <dgm:cxn modelId="{364F246E-D7FD-41F1-9066-97FB89082A25}" type="presParOf" srcId="{DFF7D18E-DA0D-41EE-824D-CE7A517FB39B}" destId="{BCA8B63B-0FB8-4BB8-B7DE-33D670A522F5}" srcOrd="1" destOrd="0" presId="urn:microsoft.com/office/officeart/2018/2/layout/IconVerticalSolidList"/>
    <dgm:cxn modelId="{A2882046-4971-40D9-AAC5-2CEE49F00FC9}" type="presParOf" srcId="{DFF7D18E-DA0D-41EE-824D-CE7A517FB39B}" destId="{ED90B397-196E-474E-8C68-47B11BD4ED94}" srcOrd="2" destOrd="0" presId="urn:microsoft.com/office/officeart/2018/2/layout/IconVerticalSolidList"/>
    <dgm:cxn modelId="{A4186E26-252F-48DA-803D-DAF33EA246B4}" type="presParOf" srcId="{DFF7D18E-DA0D-41EE-824D-CE7A517FB39B}" destId="{5DABD88B-03F9-4DD5-AB68-512A9507DD5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76861F-B292-45B9-9ABE-8031342E093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DA557B3-1E7C-4C9E-84A0-3D53279646FE}">
      <dgm:prSet/>
      <dgm:spPr/>
      <dgm:t>
        <a:bodyPr/>
        <a:lstStyle/>
        <a:p>
          <a:pPr>
            <a:lnSpc>
              <a:spcPct val="100000"/>
            </a:lnSpc>
          </a:pPr>
          <a:r>
            <a:rPr lang="tr-TR" b="1" dirty="0"/>
            <a:t>5. Toplumsal katkı ve </a:t>
          </a:r>
          <a:r>
            <a:rPr lang="tr-TR" b="1" u="sng" dirty="0"/>
            <a:t>saha temelli </a:t>
          </a:r>
          <a:r>
            <a:rPr lang="tr-TR" b="1" dirty="0"/>
            <a:t>uygulama deneyimi</a:t>
          </a:r>
          <a:br>
            <a:rPr lang="tr-TR" dirty="0"/>
          </a:br>
          <a:r>
            <a:rPr lang="tr-TR" dirty="0"/>
            <a:t>Birim; üniversite kampüsüyle sınırlı kalmayıp lise öğrencileri, aileler ve farklı risk gruplarına yönelik seminer, sergi ve saha etkinlikleriyle toplumsal katkı misyonunu güçlü biçimde yerine getirmektedir.</a:t>
          </a:r>
          <a:endParaRPr lang="en-US" dirty="0"/>
        </a:p>
      </dgm:t>
    </dgm:pt>
    <dgm:pt modelId="{8ABBE9DB-C7FD-4F1D-80F8-56CF90010FA4}" type="parTrans" cxnId="{CBFB12A4-132B-4BE6-B310-E8D5C9DD7A40}">
      <dgm:prSet/>
      <dgm:spPr/>
      <dgm:t>
        <a:bodyPr/>
        <a:lstStyle/>
        <a:p>
          <a:endParaRPr lang="en-US"/>
        </a:p>
      </dgm:t>
    </dgm:pt>
    <dgm:pt modelId="{5AFC1697-C466-45BF-9337-106847B3FB87}" type="sibTrans" cxnId="{CBFB12A4-132B-4BE6-B310-E8D5C9DD7A40}">
      <dgm:prSet/>
      <dgm:spPr/>
      <dgm:t>
        <a:bodyPr/>
        <a:lstStyle/>
        <a:p>
          <a:endParaRPr lang="en-US"/>
        </a:p>
      </dgm:t>
    </dgm:pt>
    <dgm:pt modelId="{596A9D45-8FC4-4603-AAFA-AB8C04CE2922}">
      <dgm:prSet/>
      <dgm:spPr/>
      <dgm:t>
        <a:bodyPr/>
        <a:lstStyle/>
        <a:p>
          <a:pPr>
            <a:lnSpc>
              <a:spcPct val="100000"/>
            </a:lnSpc>
          </a:pPr>
          <a:r>
            <a:rPr lang="tr-TR" b="1" dirty="0"/>
            <a:t>6. Proje üretme ve uygulama kapasitesi</a:t>
          </a:r>
          <a:br>
            <a:rPr lang="tr-TR" dirty="0"/>
          </a:br>
          <a:r>
            <a:rPr lang="tr-TR" dirty="0"/>
            <a:t>TÜBİTAK destekli çalışmalar, UNIDES projeleri ve yerel iş birliklerine dayalı faaliyetler aracılığıyla birim, proje geliştirme ve uygulama konusunda yüksek bir kurumsal kapasiteye sahiptir.</a:t>
          </a:r>
          <a:endParaRPr lang="en-US" dirty="0"/>
        </a:p>
      </dgm:t>
    </dgm:pt>
    <dgm:pt modelId="{845BA87A-2EBE-4336-8CC6-0F569F5F4360}" type="parTrans" cxnId="{EFB9C57E-79AE-4714-BAC3-3BD33CA43FCC}">
      <dgm:prSet/>
      <dgm:spPr/>
      <dgm:t>
        <a:bodyPr/>
        <a:lstStyle/>
        <a:p>
          <a:endParaRPr lang="en-US"/>
        </a:p>
      </dgm:t>
    </dgm:pt>
    <dgm:pt modelId="{194E56F4-23CA-4052-8708-A91F6AA38A6D}" type="sibTrans" cxnId="{EFB9C57E-79AE-4714-BAC3-3BD33CA43FCC}">
      <dgm:prSet/>
      <dgm:spPr/>
      <dgm:t>
        <a:bodyPr/>
        <a:lstStyle/>
        <a:p>
          <a:endParaRPr lang="en-US"/>
        </a:p>
      </dgm:t>
    </dgm:pt>
    <dgm:pt modelId="{5E475C50-3C41-4603-A0E6-C7BA5E1001D5}">
      <dgm:prSet/>
      <dgm:spPr/>
      <dgm:t>
        <a:bodyPr/>
        <a:lstStyle/>
        <a:p>
          <a:pPr>
            <a:lnSpc>
              <a:spcPct val="100000"/>
            </a:lnSpc>
          </a:pPr>
          <a:r>
            <a:rPr lang="tr-TR" b="1" dirty="0"/>
            <a:t>7. Görünürlük ve kurumsal tanınırlık</a:t>
          </a:r>
          <a:br>
            <a:rPr lang="tr-TR" dirty="0"/>
          </a:br>
          <a:r>
            <a:rPr lang="tr-TR" dirty="0"/>
            <a:t>Yürütülen etkinliklerin düzenli olarak kurumsal web sayfasında ve üniversite iletişim kanallarında duyurulması, birimin görünürlüğünü ve kurumsal tanınırlığını artırmakta; faaliyetlerin izlenebilirliğini ve şeffaflığını güçlendirmektedir.</a:t>
          </a:r>
          <a:endParaRPr lang="en-US" dirty="0"/>
        </a:p>
      </dgm:t>
    </dgm:pt>
    <dgm:pt modelId="{39F313CA-A873-4FD4-BCB9-A0DBAD574681}" type="parTrans" cxnId="{9487F363-7DCC-4368-AC11-3EC990070917}">
      <dgm:prSet/>
      <dgm:spPr/>
      <dgm:t>
        <a:bodyPr/>
        <a:lstStyle/>
        <a:p>
          <a:endParaRPr lang="en-US"/>
        </a:p>
      </dgm:t>
    </dgm:pt>
    <dgm:pt modelId="{E17A3D9C-C160-4785-ADB7-7D0CFA181EE8}" type="sibTrans" cxnId="{9487F363-7DCC-4368-AC11-3EC990070917}">
      <dgm:prSet/>
      <dgm:spPr/>
      <dgm:t>
        <a:bodyPr/>
        <a:lstStyle/>
        <a:p>
          <a:endParaRPr lang="en-US"/>
        </a:p>
      </dgm:t>
    </dgm:pt>
    <dgm:pt modelId="{4785573A-147C-43AC-B12D-54B4B1B049A8}">
      <dgm:prSet/>
      <dgm:spPr/>
      <dgm:t>
        <a:bodyPr/>
        <a:lstStyle/>
        <a:p>
          <a:pPr>
            <a:lnSpc>
              <a:spcPct val="100000"/>
            </a:lnSpc>
          </a:pPr>
          <a:r>
            <a:rPr lang="tr-TR" b="1" dirty="0"/>
            <a:t>8. Önleyici ve koruyucu ruh sağlığı perspektifi</a:t>
          </a:r>
          <a:br>
            <a:rPr lang="tr-TR" dirty="0"/>
          </a:br>
          <a:r>
            <a:rPr lang="tr-TR" dirty="0"/>
            <a:t>Birim, yalnızca müdahaleye değil; önleme, erken farkındalık ve psikososyal güçlendirmeye odaklanan yaklaşımıyla üniversite bünyesinde stratejik bir rol üstlenmektedir.</a:t>
          </a:r>
          <a:endParaRPr lang="en-US" dirty="0"/>
        </a:p>
      </dgm:t>
    </dgm:pt>
    <dgm:pt modelId="{4248E46E-7395-4DC1-9DC3-CC7B7C957A12}" type="parTrans" cxnId="{DA95F2EC-1A45-4DD9-A01E-B2C2ECD1961C}">
      <dgm:prSet/>
      <dgm:spPr/>
      <dgm:t>
        <a:bodyPr/>
        <a:lstStyle/>
        <a:p>
          <a:endParaRPr lang="en-US"/>
        </a:p>
      </dgm:t>
    </dgm:pt>
    <dgm:pt modelId="{20F39048-5A7B-4F3C-90E9-58DD6339EB04}" type="sibTrans" cxnId="{DA95F2EC-1A45-4DD9-A01E-B2C2ECD1961C}">
      <dgm:prSet/>
      <dgm:spPr/>
      <dgm:t>
        <a:bodyPr/>
        <a:lstStyle/>
        <a:p>
          <a:endParaRPr lang="en-US"/>
        </a:p>
      </dgm:t>
    </dgm:pt>
    <dgm:pt modelId="{1CFC30CE-368B-4144-8568-796EC040E80F}" type="pres">
      <dgm:prSet presAssocID="{3076861F-B292-45B9-9ABE-8031342E0939}" presName="root" presStyleCnt="0">
        <dgm:presLayoutVars>
          <dgm:dir/>
          <dgm:resizeHandles val="exact"/>
        </dgm:presLayoutVars>
      </dgm:prSet>
      <dgm:spPr/>
    </dgm:pt>
    <dgm:pt modelId="{0B9792AC-A3AF-4DE1-B297-6CF39DBB6926}" type="pres">
      <dgm:prSet presAssocID="{3DA557B3-1E7C-4C9E-84A0-3D53279646FE}" presName="compNode" presStyleCnt="0"/>
      <dgm:spPr/>
    </dgm:pt>
    <dgm:pt modelId="{07217994-ACC7-479A-8001-F88597B7C80C}" type="pres">
      <dgm:prSet presAssocID="{3DA557B3-1E7C-4C9E-84A0-3D53279646FE}" presName="bgRect" presStyleLbl="bgShp" presStyleIdx="0" presStyleCnt="4"/>
      <dgm:spPr/>
    </dgm:pt>
    <dgm:pt modelId="{6A540209-0416-4295-8B0B-8618FFCA4181}" type="pres">
      <dgm:prSet presAssocID="{3DA557B3-1E7C-4C9E-84A0-3D53279646F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ain in head"/>
        </a:ext>
      </dgm:extLst>
    </dgm:pt>
    <dgm:pt modelId="{7A23DCCE-8CA7-42A0-AA05-A4CBD956206E}" type="pres">
      <dgm:prSet presAssocID="{3DA557B3-1E7C-4C9E-84A0-3D53279646FE}" presName="spaceRect" presStyleCnt="0"/>
      <dgm:spPr/>
    </dgm:pt>
    <dgm:pt modelId="{765B1F4E-B299-42FA-BB40-95B567C11FB7}" type="pres">
      <dgm:prSet presAssocID="{3DA557B3-1E7C-4C9E-84A0-3D53279646FE}" presName="parTx" presStyleLbl="revTx" presStyleIdx="0" presStyleCnt="4">
        <dgm:presLayoutVars>
          <dgm:chMax val="0"/>
          <dgm:chPref val="0"/>
        </dgm:presLayoutVars>
      </dgm:prSet>
      <dgm:spPr/>
    </dgm:pt>
    <dgm:pt modelId="{28637914-F8FB-4653-806E-AA472F99011A}" type="pres">
      <dgm:prSet presAssocID="{5AFC1697-C466-45BF-9337-106847B3FB87}" presName="sibTrans" presStyleCnt="0"/>
      <dgm:spPr/>
    </dgm:pt>
    <dgm:pt modelId="{40C82D03-DCB2-4855-8303-6F441EAC6BB6}" type="pres">
      <dgm:prSet presAssocID="{596A9D45-8FC4-4603-AAFA-AB8C04CE2922}" presName="compNode" presStyleCnt="0"/>
      <dgm:spPr/>
    </dgm:pt>
    <dgm:pt modelId="{53E1EEA2-A4D2-49AF-9A81-5AD6F12DE8C8}" type="pres">
      <dgm:prSet presAssocID="{596A9D45-8FC4-4603-AAFA-AB8C04CE2922}" presName="bgRect" presStyleLbl="bgShp" presStyleIdx="1" presStyleCnt="4"/>
      <dgm:spPr/>
    </dgm:pt>
    <dgm:pt modelId="{A6E8C3AE-EAA3-425B-898F-601D59A764B9}" type="pres">
      <dgm:prSet presAssocID="{596A9D45-8FC4-4603-AAFA-AB8C04CE292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etoskop"/>
        </a:ext>
      </dgm:extLst>
    </dgm:pt>
    <dgm:pt modelId="{8B2D4584-A512-4730-A59C-BD685A656730}" type="pres">
      <dgm:prSet presAssocID="{596A9D45-8FC4-4603-AAFA-AB8C04CE2922}" presName="spaceRect" presStyleCnt="0"/>
      <dgm:spPr/>
    </dgm:pt>
    <dgm:pt modelId="{DB01A03B-FEA4-4C13-81AF-53CC23ABE24D}" type="pres">
      <dgm:prSet presAssocID="{596A9D45-8FC4-4603-AAFA-AB8C04CE2922}" presName="parTx" presStyleLbl="revTx" presStyleIdx="1" presStyleCnt="4">
        <dgm:presLayoutVars>
          <dgm:chMax val="0"/>
          <dgm:chPref val="0"/>
        </dgm:presLayoutVars>
      </dgm:prSet>
      <dgm:spPr/>
    </dgm:pt>
    <dgm:pt modelId="{59AA384B-A19F-4222-914E-116A87BC10F1}" type="pres">
      <dgm:prSet presAssocID="{194E56F4-23CA-4052-8708-A91F6AA38A6D}" presName="sibTrans" presStyleCnt="0"/>
      <dgm:spPr/>
    </dgm:pt>
    <dgm:pt modelId="{FD2A0405-4826-403E-8741-8CC8795FD8DE}" type="pres">
      <dgm:prSet presAssocID="{5E475C50-3C41-4603-A0E6-C7BA5E1001D5}" presName="compNode" presStyleCnt="0"/>
      <dgm:spPr/>
    </dgm:pt>
    <dgm:pt modelId="{EA613981-ED81-4782-A1DE-E0459CA9E36B}" type="pres">
      <dgm:prSet presAssocID="{5E475C50-3C41-4603-A0E6-C7BA5E1001D5}" presName="bgRect" presStyleLbl="bgShp" presStyleIdx="2" presStyleCnt="4"/>
      <dgm:spPr/>
    </dgm:pt>
    <dgm:pt modelId="{6F2CC222-042A-4B03-8ACE-A2678BB7BC64}" type="pres">
      <dgm:prSet presAssocID="{5E475C50-3C41-4603-A0E6-C7BA5E1001D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Öğretmen"/>
        </a:ext>
      </dgm:extLst>
    </dgm:pt>
    <dgm:pt modelId="{22D561A4-BE77-4583-A770-156A725B96DA}" type="pres">
      <dgm:prSet presAssocID="{5E475C50-3C41-4603-A0E6-C7BA5E1001D5}" presName="spaceRect" presStyleCnt="0"/>
      <dgm:spPr/>
    </dgm:pt>
    <dgm:pt modelId="{B0992096-3F11-42F9-BC0D-046544C90026}" type="pres">
      <dgm:prSet presAssocID="{5E475C50-3C41-4603-A0E6-C7BA5E1001D5}" presName="parTx" presStyleLbl="revTx" presStyleIdx="2" presStyleCnt="4">
        <dgm:presLayoutVars>
          <dgm:chMax val="0"/>
          <dgm:chPref val="0"/>
        </dgm:presLayoutVars>
      </dgm:prSet>
      <dgm:spPr/>
    </dgm:pt>
    <dgm:pt modelId="{93F3EC47-8D31-438B-87B8-824AA5C4C91B}" type="pres">
      <dgm:prSet presAssocID="{E17A3D9C-C160-4785-ADB7-7D0CFA181EE8}" presName="sibTrans" presStyleCnt="0"/>
      <dgm:spPr/>
    </dgm:pt>
    <dgm:pt modelId="{DFF7D18E-DA0D-41EE-824D-CE7A517FB39B}" type="pres">
      <dgm:prSet presAssocID="{4785573A-147C-43AC-B12D-54B4B1B049A8}" presName="compNode" presStyleCnt="0"/>
      <dgm:spPr/>
    </dgm:pt>
    <dgm:pt modelId="{F33767C6-67EC-4C7F-A5F2-A63B1B274152}" type="pres">
      <dgm:prSet presAssocID="{4785573A-147C-43AC-B12D-54B4B1B049A8}" presName="bgRect" presStyleLbl="bgShp" presStyleIdx="3" presStyleCnt="4"/>
      <dgm:spPr/>
    </dgm:pt>
    <dgm:pt modelId="{BCA8B63B-0FB8-4BB8-B7DE-33D670A522F5}" type="pres">
      <dgm:prSet presAssocID="{4785573A-147C-43AC-B12D-54B4B1B049A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rup"/>
        </a:ext>
      </dgm:extLst>
    </dgm:pt>
    <dgm:pt modelId="{ED90B397-196E-474E-8C68-47B11BD4ED94}" type="pres">
      <dgm:prSet presAssocID="{4785573A-147C-43AC-B12D-54B4B1B049A8}" presName="spaceRect" presStyleCnt="0"/>
      <dgm:spPr/>
    </dgm:pt>
    <dgm:pt modelId="{5DABD88B-03F9-4DD5-AB68-512A9507DD5D}" type="pres">
      <dgm:prSet presAssocID="{4785573A-147C-43AC-B12D-54B4B1B049A8}" presName="parTx" presStyleLbl="revTx" presStyleIdx="3" presStyleCnt="4">
        <dgm:presLayoutVars>
          <dgm:chMax val="0"/>
          <dgm:chPref val="0"/>
        </dgm:presLayoutVars>
      </dgm:prSet>
      <dgm:spPr/>
    </dgm:pt>
  </dgm:ptLst>
  <dgm:cxnLst>
    <dgm:cxn modelId="{9487F363-7DCC-4368-AC11-3EC990070917}" srcId="{3076861F-B292-45B9-9ABE-8031342E0939}" destId="{5E475C50-3C41-4603-A0E6-C7BA5E1001D5}" srcOrd="2" destOrd="0" parTransId="{39F313CA-A873-4FD4-BCB9-A0DBAD574681}" sibTransId="{E17A3D9C-C160-4785-ADB7-7D0CFA181EE8}"/>
    <dgm:cxn modelId="{56B88C4C-4AC1-46A3-B268-95A94B7C65E0}" type="presOf" srcId="{4785573A-147C-43AC-B12D-54B4B1B049A8}" destId="{5DABD88B-03F9-4DD5-AB68-512A9507DD5D}" srcOrd="0" destOrd="0" presId="urn:microsoft.com/office/officeart/2018/2/layout/IconVerticalSolidList"/>
    <dgm:cxn modelId="{C0271A4D-79DA-4565-B866-1A898B58F4CE}" type="presOf" srcId="{596A9D45-8FC4-4603-AAFA-AB8C04CE2922}" destId="{DB01A03B-FEA4-4C13-81AF-53CC23ABE24D}" srcOrd="0" destOrd="0" presId="urn:microsoft.com/office/officeart/2018/2/layout/IconVerticalSolidList"/>
    <dgm:cxn modelId="{30F9766F-B559-4D31-B79E-14F89ED509ED}" type="presOf" srcId="{3DA557B3-1E7C-4C9E-84A0-3D53279646FE}" destId="{765B1F4E-B299-42FA-BB40-95B567C11FB7}" srcOrd="0" destOrd="0" presId="urn:microsoft.com/office/officeart/2018/2/layout/IconVerticalSolidList"/>
    <dgm:cxn modelId="{EFB9C57E-79AE-4714-BAC3-3BD33CA43FCC}" srcId="{3076861F-B292-45B9-9ABE-8031342E0939}" destId="{596A9D45-8FC4-4603-AAFA-AB8C04CE2922}" srcOrd="1" destOrd="0" parTransId="{845BA87A-2EBE-4336-8CC6-0F569F5F4360}" sibTransId="{194E56F4-23CA-4052-8708-A91F6AA38A6D}"/>
    <dgm:cxn modelId="{F493D393-857C-4A91-9694-D9A750CABD1D}" type="presOf" srcId="{5E475C50-3C41-4603-A0E6-C7BA5E1001D5}" destId="{B0992096-3F11-42F9-BC0D-046544C90026}" srcOrd="0" destOrd="0" presId="urn:microsoft.com/office/officeart/2018/2/layout/IconVerticalSolidList"/>
    <dgm:cxn modelId="{CBFB12A4-132B-4BE6-B310-E8D5C9DD7A40}" srcId="{3076861F-B292-45B9-9ABE-8031342E0939}" destId="{3DA557B3-1E7C-4C9E-84A0-3D53279646FE}" srcOrd="0" destOrd="0" parTransId="{8ABBE9DB-C7FD-4F1D-80F8-56CF90010FA4}" sibTransId="{5AFC1697-C466-45BF-9337-106847B3FB87}"/>
    <dgm:cxn modelId="{DA95F2EC-1A45-4DD9-A01E-B2C2ECD1961C}" srcId="{3076861F-B292-45B9-9ABE-8031342E0939}" destId="{4785573A-147C-43AC-B12D-54B4B1B049A8}" srcOrd="3" destOrd="0" parTransId="{4248E46E-7395-4DC1-9DC3-CC7B7C957A12}" sibTransId="{20F39048-5A7B-4F3C-90E9-58DD6339EB04}"/>
    <dgm:cxn modelId="{8E0DFCF6-8245-4483-ABF5-E10620AAC02E}" type="presOf" srcId="{3076861F-B292-45B9-9ABE-8031342E0939}" destId="{1CFC30CE-368B-4144-8568-796EC040E80F}" srcOrd="0" destOrd="0" presId="urn:microsoft.com/office/officeart/2018/2/layout/IconVerticalSolidList"/>
    <dgm:cxn modelId="{72CC8F01-CF78-4F90-8B9D-E32F58C2DABC}" type="presParOf" srcId="{1CFC30CE-368B-4144-8568-796EC040E80F}" destId="{0B9792AC-A3AF-4DE1-B297-6CF39DBB6926}" srcOrd="0" destOrd="0" presId="urn:microsoft.com/office/officeart/2018/2/layout/IconVerticalSolidList"/>
    <dgm:cxn modelId="{E621CDF4-1E51-49A0-8B0A-0BE835563260}" type="presParOf" srcId="{0B9792AC-A3AF-4DE1-B297-6CF39DBB6926}" destId="{07217994-ACC7-479A-8001-F88597B7C80C}" srcOrd="0" destOrd="0" presId="urn:microsoft.com/office/officeart/2018/2/layout/IconVerticalSolidList"/>
    <dgm:cxn modelId="{D049B101-2974-4E2A-BCC8-62AA318A37E1}" type="presParOf" srcId="{0B9792AC-A3AF-4DE1-B297-6CF39DBB6926}" destId="{6A540209-0416-4295-8B0B-8618FFCA4181}" srcOrd="1" destOrd="0" presId="urn:microsoft.com/office/officeart/2018/2/layout/IconVerticalSolidList"/>
    <dgm:cxn modelId="{5D11D747-73BB-4BA9-B562-FB79B012BD33}" type="presParOf" srcId="{0B9792AC-A3AF-4DE1-B297-6CF39DBB6926}" destId="{7A23DCCE-8CA7-42A0-AA05-A4CBD956206E}" srcOrd="2" destOrd="0" presId="urn:microsoft.com/office/officeart/2018/2/layout/IconVerticalSolidList"/>
    <dgm:cxn modelId="{B3A73159-511E-4EB5-8630-010530A9ADB6}" type="presParOf" srcId="{0B9792AC-A3AF-4DE1-B297-6CF39DBB6926}" destId="{765B1F4E-B299-42FA-BB40-95B567C11FB7}" srcOrd="3" destOrd="0" presId="urn:microsoft.com/office/officeart/2018/2/layout/IconVerticalSolidList"/>
    <dgm:cxn modelId="{F4230A31-B02A-465F-8810-9E22C468998A}" type="presParOf" srcId="{1CFC30CE-368B-4144-8568-796EC040E80F}" destId="{28637914-F8FB-4653-806E-AA472F99011A}" srcOrd="1" destOrd="0" presId="urn:microsoft.com/office/officeart/2018/2/layout/IconVerticalSolidList"/>
    <dgm:cxn modelId="{B28795C3-0FA7-48C6-B7FB-94A7E07BE165}" type="presParOf" srcId="{1CFC30CE-368B-4144-8568-796EC040E80F}" destId="{40C82D03-DCB2-4855-8303-6F441EAC6BB6}" srcOrd="2" destOrd="0" presId="urn:microsoft.com/office/officeart/2018/2/layout/IconVerticalSolidList"/>
    <dgm:cxn modelId="{626D8649-C2D8-46D0-929D-C6FA6492F7C0}" type="presParOf" srcId="{40C82D03-DCB2-4855-8303-6F441EAC6BB6}" destId="{53E1EEA2-A4D2-49AF-9A81-5AD6F12DE8C8}" srcOrd="0" destOrd="0" presId="urn:microsoft.com/office/officeart/2018/2/layout/IconVerticalSolidList"/>
    <dgm:cxn modelId="{49860FAB-8BD0-44F8-881F-BD28351604C9}" type="presParOf" srcId="{40C82D03-DCB2-4855-8303-6F441EAC6BB6}" destId="{A6E8C3AE-EAA3-425B-898F-601D59A764B9}" srcOrd="1" destOrd="0" presId="urn:microsoft.com/office/officeart/2018/2/layout/IconVerticalSolidList"/>
    <dgm:cxn modelId="{8C95060D-ABC8-4B03-9D7B-6DBEFB340CE7}" type="presParOf" srcId="{40C82D03-DCB2-4855-8303-6F441EAC6BB6}" destId="{8B2D4584-A512-4730-A59C-BD685A656730}" srcOrd="2" destOrd="0" presId="urn:microsoft.com/office/officeart/2018/2/layout/IconVerticalSolidList"/>
    <dgm:cxn modelId="{45850AC6-32DF-4AB9-A66D-07591A9C9A7D}" type="presParOf" srcId="{40C82D03-DCB2-4855-8303-6F441EAC6BB6}" destId="{DB01A03B-FEA4-4C13-81AF-53CC23ABE24D}" srcOrd="3" destOrd="0" presId="urn:microsoft.com/office/officeart/2018/2/layout/IconVerticalSolidList"/>
    <dgm:cxn modelId="{15C62F3B-EECA-4DF7-8EDA-EE7E61E5DED7}" type="presParOf" srcId="{1CFC30CE-368B-4144-8568-796EC040E80F}" destId="{59AA384B-A19F-4222-914E-116A87BC10F1}" srcOrd="3" destOrd="0" presId="urn:microsoft.com/office/officeart/2018/2/layout/IconVerticalSolidList"/>
    <dgm:cxn modelId="{20A89FF9-7D0F-4109-8E32-D5E0D808BF4E}" type="presParOf" srcId="{1CFC30CE-368B-4144-8568-796EC040E80F}" destId="{FD2A0405-4826-403E-8741-8CC8795FD8DE}" srcOrd="4" destOrd="0" presId="urn:microsoft.com/office/officeart/2018/2/layout/IconVerticalSolidList"/>
    <dgm:cxn modelId="{19BFB3DE-6C72-4077-BEE3-5D7065465317}" type="presParOf" srcId="{FD2A0405-4826-403E-8741-8CC8795FD8DE}" destId="{EA613981-ED81-4782-A1DE-E0459CA9E36B}" srcOrd="0" destOrd="0" presId="urn:microsoft.com/office/officeart/2018/2/layout/IconVerticalSolidList"/>
    <dgm:cxn modelId="{51976FC6-9062-49E4-9666-8F595F4AF64F}" type="presParOf" srcId="{FD2A0405-4826-403E-8741-8CC8795FD8DE}" destId="{6F2CC222-042A-4B03-8ACE-A2678BB7BC64}" srcOrd="1" destOrd="0" presId="urn:microsoft.com/office/officeart/2018/2/layout/IconVerticalSolidList"/>
    <dgm:cxn modelId="{A797C351-8D9A-424A-B121-2D93D1756177}" type="presParOf" srcId="{FD2A0405-4826-403E-8741-8CC8795FD8DE}" destId="{22D561A4-BE77-4583-A770-156A725B96DA}" srcOrd="2" destOrd="0" presId="urn:microsoft.com/office/officeart/2018/2/layout/IconVerticalSolidList"/>
    <dgm:cxn modelId="{92807AF4-6CAA-4CAA-AA82-BBF967181B32}" type="presParOf" srcId="{FD2A0405-4826-403E-8741-8CC8795FD8DE}" destId="{B0992096-3F11-42F9-BC0D-046544C90026}" srcOrd="3" destOrd="0" presId="urn:microsoft.com/office/officeart/2018/2/layout/IconVerticalSolidList"/>
    <dgm:cxn modelId="{2DCEAC23-8E40-4094-940B-46F6F9D3BF93}" type="presParOf" srcId="{1CFC30CE-368B-4144-8568-796EC040E80F}" destId="{93F3EC47-8D31-438B-87B8-824AA5C4C91B}" srcOrd="5" destOrd="0" presId="urn:microsoft.com/office/officeart/2018/2/layout/IconVerticalSolidList"/>
    <dgm:cxn modelId="{6D7FBFF0-FC57-49E1-B91F-AFCFB5D74DCC}" type="presParOf" srcId="{1CFC30CE-368B-4144-8568-796EC040E80F}" destId="{DFF7D18E-DA0D-41EE-824D-CE7A517FB39B}" srcOrd="6" destOrd="0" presId="urn:microsoft.com/office/officeart/2018/2/layout/IconVerticalSolidList"/>
    <dgm:cxn modelId="{FD140818-133F-4557-BDA1-439038E5135C}" type="presParOf" srcId="{DFF7D18E-DA0D-41EE-824D-CE7A517FB39B}" destId="{F33767C6-67EC-4C7F-A5F2-A63B1B274152}" srcOrd="0" destOrd="0" presId="urn:microsoft.com/office/officeart/2018/2/layout/IconVerticalSolidList"/>
    <dgm:cxn modelId="{364F246E-D7FD-41F1-9066-97FB89082A25}" type="presParOf" srcId="{DFF7D18E-DA0D-41EE-824D-CE7A517FB39B}" destId="{BCA8B63B-0FB8-4BB8-B7DE-33D670A522F5}" srcOrd="1" destOrd="0" presId="urn:microsoft.com/office/officeart/2018/2/layout/IconVerticalSolidList"/>
    <dgm:cxn modelId="{A2882046-4971-40D9-AAC5-2CEE49F00FC9}" type="presParOf" srcId="{DFF7D18E-DA0D-41EE-824D-CE7A517FB39B}" destId="{ED90B397-196E-474E-8C68-47B11BD4ED94}" srcOrd="2" destOrd="0" presId="urn:microsoft.com/office/officeart/2018/2/layout/IconVerticalSolidList"/>
    <dgm:cxn modelId="{A4186E26-252F-48DA-803D-DAF33EA246B4}" type="presParOf" srcId="{DFF7D18E-DA0D-41EE-824D-CE7A517FB39B}" destId="{5DABD88B-03F9-4DD5-AB68-512A9507DD5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D4CBD5-3955-4946-A1FC-EC67C2769D1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E29F908-9523-4CDC-8799-638F17614376}">
      <dgm:prSet/>
      <dgm:spPr/>
      <dgm:t>
        <a:bodyPr/>
        <a:lstStyle/>
        <a:p>
          <a:pPr>
            <a:lnSpc>
              <a:spcPct val="100000"/>
            </a:lnSpc>
          </a:pPr>
          <a:r>
            <a:rPr lang="tr-TR" b="1" dirty="0"/>
            <a:t>1. İnsan kaynağının niceliksel olarak güçlendirilmesi</a:t>
          </a:r>
          <a:br>
            <a:rPr lang="tr-TR" dirty="0"/>
          </a:br>
          <a:r>
            <a:rPr lang="tr-TR" dirty="0"/>
            <a:t>Birim faaliyetleri sınırlı sayıda akademik ve idari personel ile yürütülmektedir. Artan etkinlik çeşitliliği ve paydaş sayısı dikkate alındığında, insan kaynağının nicelik ve çeşitlilik açısından güçlendirilmesi gerekmektedir.</a:t>
          </a:r>
          <a:endParaRPr lang="en-US" dirty="0"/>
        </a:p>
      </dgm:t>
    </dgm:pt>
    <dgm:pt modelId="{828D8165-72F9-448B-92EE-52B77DE29B49}" type="parTrans" cxnId="{4A660A87-5014-4BE2-BA26-33D8B54346A4}">
      <dgm:prSet/>
      <dgm:spPr/>
      <dgm:t>
        <a:bodyPr/>
        <a:lstStyle/>
        <a:p>
          <a:endParaRPr lang="en-US"/>
        </a:p>
      </dgm:t>
    </dgm:pt>
    <dgm:pt modelId="{1F3288BF-C1CB-4B85-B900-1F210D8B7419}" type="sibTrans" cxnId="{4A660A87-5014-4BE2-BA26-33D8B54346A4}">
      <dgm:prSet/>
      <dgm:spPr/>
      <dgm:t>
        <a:bodyPr/>
        <a:lstStyle/>
        <a:p>
          <a:endParaRPr lang="en-US"/>
        </a:p>
      </dgm:t>
    </dgm:pt>
    <dgm:pt modelId="{7D14F16C-3D42-478A-B563-4C48CFED8FCE}">
      <dgm:prSet/>
      <dgm:spPr/>
      <dgm:t>
        <a:bodyPr/>
        <a:lstStyle/>
        <a:p>
          <a:pPr>
            <a:lnSpc>
              <a:spcPct val="100000"/>
            </a:lnSpc>
          </a:pPr>
          <a:r>
            <a:rPr lang="tr-TR" b="1" dirty="0"/>
            <a:t>2. Sistematik izleme ve etki değerlendirme mekanizmalarının geliştirilmesi</a:t>
          </a:r>
          <a:br>
            <a:rPr lang="tr-TR" dirty="0"/>
          </a:br>
          <a:r>
            <a:rPr lang="tr-TR" dirty="0"/>
            <a:t>Yürütülen eğitim, seminer ve farkındalık çalışmalarının kısa, orta ve uzun vadeli etkililiğini ölçmeye yönelik standartlaştırılmış izleme ve değerlendirme araçlarının geliştirilmesine ihtiyaç bulunmaktadır.</a:t>
          </a:r>
          <a:endParaRPr lang="en-US" dirty="0"/>
        </a:p>
      </dgm:t>
    </dgm:pt>
    <dgm:pt modelId="{5E6675EC-1A49-4B02-AEA1-9BB69735DF36}" type="parTrans" cxnId="{F7C3CE4D-2840-43E5-B881-68F9028E9A08}">
      <dgm:prSet/>
      <dgm:spPr/>
      <dgm:t>
        <a:bodyPr/>
        <a:lstStyle/>
        <a:p>
          <a:endParaRPr lang="en-US"/>
        </a:p>
      </dgm:t>
    </dgm:pt>
    <dgm:pt modelId="{DE515BA1-0003-424D-87F1-4009F29D0279}" type="sibTrans" cxnId="{F7C3CE4D-2840-43E5-B881-68F9028E9A08}">
      <dgm:prSet/>
      <dgm:spPr/>
      <dgm:t>
        <a:bodyPr/>
        <a:lstStyle/>
        <a:p>
          <a:endParaRPr lang="en-US"/>
        </a:p>
      </dgm:t>
    </dgm:pt>
    <dgm:pt modelId="{4C4B655B-BF55-4FB2-8C00-1C809BD678E6}">
      <dgm:prSet/>
      <dgm:spPr/>
      <dgm:t>
        <a:bodyPr/>
        <a:lstStyle/>
        <a:p>
          <a:pPr>
            <a:lnSpc>
              <a:spcPct val="100000"/>
            </a:lnSpc>
          </a:pPr>
          <a:r>
            <a:rPr lang="tr-TR" b="1" dirty="0"/>
            <a:t>3. Dijital içerik ve çevrim içi yaygınlaştırma kapasitesi</a:t>
          </a:r>
          <a:br>
            <a:rPr lang="tr-TR" dirty="0"/>
          </a:br>
          <a:r>
            <a:rPr lang="tr-TR" dirty="0"/>
            <a:t>Birim faaliyetlerinin dijital eğitim modülleri, çevrim içi seminerler ve sürdürülebilir dijital içeriklere dönüştürülmesi, erişilebilirliği ve etki alanını artırma açısından geliştirilebilir bir alan olarak değerlendirilmektedir.</a:t>
          </a:r>
          <a:endParaRPr lang="en-US" dirty="0"/>
        </a:p>
      </dgm:t>
    </dgm:pt>
    <dgm:pt modelId="{10DBFAF9-20CF-4F7A-A787-28C4E89F4D46}" type="parTrans" cxnId="{BD5BD7AA-68D6-45E5-966F-6D3DDE1B8AA3}">
      <dgm:prSet/>
      <dgm:spPr/>
      <dgm:t>
        <a:bodyPr/>
        <a:lstStyle/>
        <a:p>
          <a:endParaRPr lang="en-US"/>
        </a:p>
      </dgm:t>
    </dgm:pt>
    <dgm:pt modelId="{EBF174DE-FF87-48B4-9725-19CD831148B3}" type="sibTrans" cxnId="{BD5BD7AA-68D6-45E5-966F-6D3DDE1B8AA3}">
      <dgm:prSet/>
      <dgm:spPr/>
      <dgm:t>
        <a:bodyPr/>
        <a:lstStyle/>
        <a:p>
          <a:endParaRPr lang="en-US"/>
        </a:p>
      </dgm:t>
    </dgm:pt>
    <dgm:pt modelId="{4C6C68CF-50AA-437E-85FD-EFE862FD5FB3}">
      <dgm:prSet/>
      <dgm:spPr/>
      <dgm:t>
        <a:bodyPr/>
        <a:lstStyle/>
        <a:p>
          <a:pPr>
            <a:lnSpc>
              <a:spcPct val="100000"/>
            </a:lnSpc>
          </a:pPr>
          <a:r>
            <a:rPr lang="tr-TR" b="1" dirty="0"/>
            <a:t>4. Kurumsal veri arşivi ve dokümantasyon altyapısı</a:t>
          </a:r>
          <a:br>
            <a:rPr lang="tr-TR" dirty="0"/>
          </a:br>
          <a:r>
            <a:rPr lang="tr-TR" dirty="0"/>
            <a:t>Etkinliklere ait katılımcı verileri, geri bildirimler ve çıktıların daha sistematik bir biçimde arşivlenmesi; raporlama, kanıt üretimi ve kalite süreçleri açısından geliştirilmeye açık bir alandır.</a:t>
          </a:r>
          <a:endParaRPr lang="en-US" dirty="0"/>
        </a:p>
      </dgm:t>
    </dgm:pt>
    <dgm:pt modelId="{F1C60B14-6876-49B5-A429-DC65F66B362A}" type="parTrans" cxnId="{8529E5D1-557D-45A8-8010-9D336A7D8728}">
      <dgm:prSet/>
      <dgm:spPr/>
      <dgm:t>
        <a:bodyPr/>
        <a:lstStyle/>
        <a:p>
          <a:endParaRPr lang="en-US"/>
        </a:p>
      </dgm:t>
    </dgm:pt>
    <dgm:pt modelId="{3F8745F1-4A8C-44B3-84E1-D2CE9A0DC77C}" type="sibTrans" cxnId="{8529E5D1-557D-45A8-8010-9D336A7D8728}">
      <dgm:prSet/>
      <dgm:spPr/>
      <dgm:t>
        <a:bodyPr/>
        <a:lstStyle/>
        <a:p>
          <a:endParaRPr lang="en-US"/>
        </a:p>
      </dgm:t>
    </dgm:pt>
    <dgm:pt modelId="{886704AA-C99D-4449-B962-DE93C810B7F4}" type="pres">
      <dgm:prSet presAssocID="{CBD4CBD5-3955-4946-A1FC-EC67C2769D1E}" presName="root" presStyleCnt="0">
        <dgm:presLayoutVars>
          <dgm:dir/>
          <dgm:resizeHandles val="exact"/>
        </dgm:presLayoutVars>
      </dgm:prSet>
      <dgm:spPr/>
    </dgm:pt>
    <dgm:pt modelId="{43CB37AA-447F-4F69-A1A7-B28D22AE7F29}" type="pres">
      <dgm:prSet presAssocID="{4E29F908-9523-4CDC-8799-638F17614376}" presName="compNode" presStyleCnt="0"/>
      <dgm:spPr/>
    </dgm:pt>
    <dgm:pt modelId="{D84145A8-D625-45D0-9AAE-6D25D12D05C6}" type="pres">
      <dgm:prSet presAssocID="{4E29F908-9523-4CDC-8799-638F17614376}" presName="bgRect" presStyleLbl="bgShp" presStyleIdx="0" presStyleCnt="4"/>
      <dgm:spPr/>
    </dgm:pt>
    <dgm:pt modelId="{EA51D6D2-5209-4A5C-8E9A-D1B1E61A81C2}" type="pres">
      <dgm:prSet presAssocID="{4E29F908-9523-4CDC-8799-638F176143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anching Diagram"/>
        </a:ext>
      </dgm:extLst>
    </dgm:pt>
    <dgm:pt modelId="{2C5B88D9-F471-4978-A495-644ED6512FFA}" type="pres">
      <dgm:prSet presAssocID="{4E29F908-9523-4CDC-8799-638F17614376}" presName="spaceRect" presStyleCnt="0"/>
      <dgm:spPr/>
    </dgm:pt>
    <dgm:pt modelId="{CE3C25A5-8B12-43CF-9A31-F78B982EBD26}" type="pres">
      <dgm:prSet presAssocID="{4E29F908-9523-4CDC-8799-638F17614376}" presName="parTx" presStyleLbl="revTx" presStyleIdx="0" presStyleCnt="4">
        <dgm:presLayoutVars>
          <dgm:chMax val="0"/>
          <dgm:chPref val="0"/>
        </dgm:presLayoutVars>
      </dgm:prSet>
      <dgm:spPr/>
    </dgm:pt>
    <dgm:pt modelId="{B7318B1D-4907-4A7E-9D09-3EE3C3CF0480}" type="pres">
      <dgm:prSet presAssocID="{1F3288BF-C1CB-4B85-B900-1F210D8B7419}" presName="sibTrans" presStyleCnt="0"/>
      <dgm:spPr/>
    </dgm:pt>
    <dgm:pt modelId="{6C78E9EF-596B-4727-A719-8759291CF31E}" type="pres">
      <dgm:prSet presAssocID="{7D14F16C-3D42-478A-B563-4C48CFED8FCE}" presName="compNode" presStyleCnt="0"/>
      <dgm:spPr/>
    </dgm:pt>
    <dgm:pt modelId="{6BD2E92B-7E44-4379-8AF1-7180DF615196}" type="pres">
      <dgm:prSet presAssocID="{7D14F16C-3D42-478A-B563-4C48CFED8FCE}" presName="bgRect" presStyleLbl="bgShp" presStyleIdx="1" presStyleCnt="4"/>
      <dgm:spPr/>
    </dgm:pt>
    <dgm:pt modelId="{800DE3E4-CCBF-4CB8-B87F-40D8F2FACA84}" type="pres">
      <dgm:prSet presAssocID="{7D14F16C-3D42-478A-B563-4C48CFED8FC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Öğretmen"/>
        </a:ext>
      </dgm:extLst>
    </dgm:pt>
    <dgm:pt modelId="{6D1FB342-37BA-4BA8-AF9E-F50B4D4F6C6E}" type="pres">
      <dgm:prSet presAssocID="{7D14F16C-3D42-478A-B563-4C48CFED8FCE}" presName="spaceRect" presStyleCnt="0"/>
      <dgm:spPr/>
    </dgm:pt>
    <dgm:pt modelId="{078D915D-EC11-4B5E-8DA6-82ABFEED67F7}" type="pres">
      <dgm:prSet presAssocID="{7D14F16C-3D42-478A-B563-4C48CFED8FCE}" presName="parTx" presStyleLbl="revTx" presStyleIdx="1" presStyleCnt="4">
        <dgm:presLayoutVars>
          <dgm:chMax val="0"/>
          <dgm:chPref val="0"/>
        </dgm:presLayoutVars>
      </dgm:prSet>
      <dgm:spPr/>
    </dgm:pt>
    <dgm:pt modelId="{3BBF53AD-2620-4DF8-B3B5-2D3ED9B2CD9E}" type="pres">
      <dgm:prSet presAssocID="{DE515BA1-0003-424D-87F1-4009F29D0279}" presName="sibTrans" presStyleCnt="0"/>
      <dgm:spPr/>
    </dgm:pt>
    <dgm:pt modelId="{85EED013-38B1-49A3-A25B-B4C33EB66F78}" type="pres">
      <dgm:prSet presAssocID="{4C4B655B-BF55-4FB2-8C00-1C809BD678E6}" presName="compNode" presStyleCnt="0"/>
      <dgm:spPr/>
    </dgm:pt>
    <dgm:pt modelId="{35C26355-7214-4CF6-AE51-FD2EA4F87372}" type="pres">
      <dgm:prSet presAssocID="{4C4B655B-BF55-4FB2-8C00-1C809BD678E6}" presName="bgRect" presStyleLbl="bgShp" presStyleIdx="2" presStyleCnt="4"/>
      <dgm:spPr/>
    </dgm:pt>
    <dgm:pt modelId="{8916882A-E06C-4D41-9ABB-805B598AE965}" type="pres">
      <dgm:prSet presAssocID="{4C4B655B-BF55-4FB2-8C00-1C809BD678E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Kitaplar"/>
        </a:ext>
      </dgm:extLst>
    </dgm:pt>
    <dgm:pt modelId="{80528BFB-A2AA-44EA-B0ED-BFB3083539E9}" type="pres">
      <dgm:prSet presAssocID="{4C4B655B-BF55-4FB2-8C00-1C809BD678E6}" presName="spaceRect" presStyleCnt="0"/>
      <dgm:spPr/>
    </dgm:pt>
    <dgm:pt modelId="{CFD472B8-70E6-4767-945F-29186AB9E1C3}" type="pres">
      <dgm:prSet presAssocID="{4C4B655B-BF55-4FB2-8C00-1C809BD678E6}" presName="parTx" presStyleLbl="revTx" presStyleIdx="2" presStyleCnt="4">
        <dgm:presLayoutVars>
          <dgm:chMax val="0"/>
          <dgm:chPref val="0"/>
        </dgm:presLayoutVars>
      </dgm:prSet>
      <dgm:spPr/>
    </dgm:pt>
    <dgm:pt modelId="{0ACE6564-7FDF-4E15-B824-43A883A559D9}" type="pres">
      <dgm:prSet presAssocID="{EBF174DE-FF87-48B4-9725-19CD831148B3}" presName="sibTrans" presStyleCnt="0"/>
      <dgm:spPr/>
    </dgm:pt>
    <dgm:pt modelId="{292849D0-7BC9-4CD0-8955-C388D77F7EFD}" type="pres">
      <dgm:prSet presAssocID="{4C6C68CF-50AA-437E-85FD-EFE862FD5FB3}" presName="compNode" presStyleCnt="0"/>
      <dgm:spPr/>
    </dgm:pt>
    <dgm:pt modelId="{48BEABA7-1210-45AE-B32C-50B8BA2281B0}" type="pres">
      <dgm:prSet presAssocID="{4C6C68CF-50AA-437E-85FD-EFE862FD5FB3}" presName="bgRect" presStyleLbl="bgShp" presStyleIdx="3" presStyleCnt="4"/>
      <dgm:spPr/>
    </dgm:pt>
    <dgm:pt modelId="{F25DBA16-5158-4734-8B1E-30C3933408DC}" type="pres">
      <dgm:prSet presAssocID="{4C6C68CF-50AA-437E-85FD-EFE862FD5FB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Open Folder"/>
        </a:ext>
      </dgm:extLst>
    </dgm:pt>
    <dgm:pt modelId="{1EC5010C-666E-43E4-855A-ABF0BAAAC0DD}" type="pres">
      <dgm:prSet presAssocID="{4C6C68CF-50AA-437E-85FD-EFE862FD5FB3}" presName="spaceRect" presStyleCnt="0"/>
      <dgm:spPr/>
    </dgm:pt>
    <dgm:pt modelId="{250E9E76-9006-4130-8212-D42505EC6C91}" type="pres">
      <dgm:prSet presAssocID="{4C6C68CF-50AA-437E-85FD-EFE862FD5FB3}" presName="parTx" presStyleLbl="revTx" presStyleIdx="3" presStyleCnt="4">
        <dgm:presLayoutVars>
          <dgm:chMax val="0"/>
          <dgm:chPref val="0"/>
        </dgm:presLayoutVars>
      </dgm:prSet>
      <dgm:spPr/>
    </dgm:pt>
  </dgm:ptLst>
  <dgm:cxnLst>
    <dgm:cxn modelId="{F38C2B0E-E7AF-40E5-80F1-3268292A4455}" type="presOf" srcId="{4C4B655B-BF55-4FB2-8C00-1C809BD678E6}" destId="{CFD472B8-70E6-4767-945F-29186AB9E1C3}" srcOrd="0" destOrd="0" presId="urn:microsoft.com/office/officeart/2018/2/layout/IconVerticalSolidList"/>
    <dgm:cxn modelId="{A1B77741-1D67-48A0-8884-87F074498107}" type="presOf" srcId="{7D14F16C-3D42-478A-B563-4C48CFED8FCE}" destId="{078D915D-EC11-4B5E-8DA6-82ABFEED67F7}" srcOrd="0" destOrd="0" presId="urn:microsoft.com/office/officeart/2018/2/layout/IconVerticalSolidList"/>
    <dgm:cxn modelId="{F7C3CE4D-2840-43E5-B881-68F9028E9A08}" srcId="{CBD4CBD5-3955-4946-A1FC-EC67C2769D1E}" destId="{7D14F16C-3D42-478A-B563-4C48CFED8FCE}" srcOrd="1" destOrd="0" parTransId="{5E6675EC-1A49-4B02-AEA1-9BB69735DF36}" sibTransId="{DE515BA1-0003-424D-87F1-4009F29D0279}"/>
    <dgm:cxn modelId="{4A660A87-5014-4BE2-BA26-33D8B54346A4}" srcId="{CBD4CBD5-3955-4946-A1FC-EC67C2769D1E}" destId="{4E29F908-9523-4CDC-8799-638F17614376}" srcOrd="0" destOrd="0" parTransId="{828D8165-72F9-448B-92EE-52B77DE29B49}" sibTransId="{1F3288BF-C1CB-4B85-B900-1F210D8B7419}"/>
    <dgm:cxn modelId="{09F47C9F-1AC3-4386-8E3B-09BF44D7469A}" type="presOf" srcId="{4E29F908-9523-4CDC-8799-638F17614376}" destId="{CE3C25A5-8B12-43CF-9A31-F78B982EBD26}" srcOrd="0" destOrd="0" presId="urn:microsoft.com/office/officeart/2018/2/layout/IconVerticalSolidList"/>
    <dgm:cxn modelId="{BD5BD7AA-68D6-45E5-966F-6D3DDE1B8AA3}" srcId="{CBD4CBD5-3955-4946-A1FC-EC67C2769D1E}" destId="{4C4B655B-BF55-4FB2-8C00-1C809BD678E6}" srcOrd="2" destOrd="0" parTransId="{10DBFAF9-20CF-4F7A-A787-28C4E89F4D46}" sibTransId="{EBF174DE-FF87-48B4-9725-19CD831148B3}"/>
    <dgm:cxn modelId="{BD473EC8-4CF7-4ABD-BEAE-5CA365B6D4FA}" type="presOf" srcId="{4C6C68CF-50AA-437E-85FD-EFE862FD5FB3}" destId="{250E9E76-9006-4130-8212-D42505EC6C91}" srcOrd="0" destOrd="0" presId="urn:microsoft.com/office/officeart/2018/2/layout/IconVerticalSolidList"/>
    <dgm:cxn modelId="{8529E5D1-557D-45A8-8010-9D336A7D8728}" srcId="{CBD4CBD5-3955-4946-A1FC-EC67C2769D1E}" destId="{4C6C68CF-50AA-437E-85FD-EFE862FD5FB3}" srcOrd="3" destOrd="0" parTransId="{F1C60B14-6876-49B5-A429-DC65F66B362A}" sibTransId="{3F8745F1-4A8C-44B3-84E1-D2CE9A0DC77C}"/>
    <dgm:cxn modelId="{F4CBF3FB-67A2-4915-835C-5DA491506522}" type="presOf" srcId="{CBD4CBD5-3955-4946-A1FC-EC67C2769D1E}" destId="{886704AA-C99D-4449-B962-DE93C810B7F4}" srcOrd="0" destOrd="0" presId="urn:microsoft.com/office/officeart/2018/2/layout/IconVerticalSolidList"/>
    <dgm:cxn modelId="{426C9625-E080-4730-A4EF-B48C15D70256}" type="presParOf" srcId="{886704AA-C99D-4449-B962-DE93C810B7F4}" destId="{43CB37AA-447F-4F69-A1A7-B28D22AE7F29}" srcOrd="0" destOrd="0" presId="urn:microsoft.com/office/officeart/2018/2/layout/IconVerticalSolidList"/>
    <dgm:cxn modelId="{8938B181-BAAE-4E7A-BF13-7E40881C41AF}" type="presParOf" srcId="{43CB37AA-447F-4F69-A1A7-B28D22AE7F29}" destId="{D84145A8-D625-45D0-9AAE-6D25D12D05C6}" srcOrd="0" destOrd="0" presId="urn:microsoft.com/office/officeart/2018/2/layout/IconVerticalSolidList"/>
    <dgm:cxn modelId="{10D4EDEA-4715-43BB-ABB3-0AF94A8546B7}" type="presParOf" srcId="{43CB37AA-447F-4F69-A1A7-B28D22AE7F29}" destId="{EA51D6D2-5209-4A5C-8E9A-D1B1E61A81C2}" srcOrd="1" destOrd="0" presId="urn:microsoft.com/office/officeart/2018/2/layout/IconVerticalSolidList"/>
    <dgm:cxn modelId="{E37B6579-B28F-4EA6-9DA6-918FE442080C}" type="presParOf" srcId="{43CB37AA-447F-4F69-A1A7-B28D22AE7F29}" destId="{2C5B88D9-F471-4978-A495-644ED6512FFA}" srcOrd="2" destOrd="0" presId="urn:microsoft.com/office/officeart/2018/2/layout/IconVerticalSolidList"/>
    <dgm:cxn modelId="{2C598889-D74C-44A9-A5BC-4E66C7507510}" type="presParOf" srcId="{43CB37AA-447F-4F69-A1A7-B28D22AE7F29}" destId="{CE3C25A5-8B12-43CF-9A31-F78B982EBD26}" srcOrd="3" destOrd="0" presId="urn:microsoft.com/office/officeart/2018/2/layout/IconVerticalSolidList"/>
    <dgm:cxn modelId="{FD8F8352-2B9D-415D-8E93-9AFF067F5348}" type="presParOf" srcId="{886704AA-C99D-4449-B962-DE93C810B7F4}" destId="{B7318B1D-4907-4A7E-9D09-3EE3C3CF0480}" srcOrd="1" destOrd="0" presId="urn:microsoft.com/office/officeart/2018/2/layout/IconVerticalSolidList"/>
    <dgm:cxn modelId="{AF2A2A1A-546A-4285-8311-3324F9CC28C7}" type="presParOf" srcId="{886704AA-C99D-4449-B962-DE93C810B7F4}" destId="{6C78E9EF-596B-4727-A719-8759291CF31E}" srcOrd="2" destOrd="0" presId="urn:microsoft.com/office/officeart/2018/2/layout/IconVerticalSolidList"/>
    <dgm:cxn modelId="{80CB9263-F050-4B60-849E-D1D086176BCD}" type="presParOf" srcId="{6C78E9EF-596B-4727-A719-8759291CF31E}" destId="{6BD2E92B-7E44-4379-8AF1-7180DF615196}" srcOrd="0" destOrd="0" presId="urn:microsoft.com/office/officeart/2018/2/layout/IconVerticalSolidList"/>
    <dgm:cxn modelId="{F9774EA6-7F54-4D7F-B7AC-7A96B2A956DD}" type="presParOf" srcId="{6C78E9EF-596B-4727-A719-8759291CF31E}" destId="{800DE3E4-CCBF-4CB8-B87F-40D8F2FACA84}" srcOrd="1" destOrd="0" presId="urn:microsoft.com/office/officeart/2018/2/layout/IconVerticalSolidList"/>
    <dgm:cxn modelId="{1F0809C4-1A03-43D2-A84E-02A4D291B2A2}" type="presParOf" srcId="{6C78E9EF-596B-4727-A719-8759291CF31E}" destId="{6D1FB342-37BA-4BA8-AF9E-F50B4D4F6C6E}" srcOrd="2" destOrd="0" presId="urn:microsoft.com/office/officeart/2018/2/layout/IconVerticalSolidList"/>
    <dgm:cxn modelId="{258B507E-CC4C-48C4-95D3-E8B8B72AFF3E}" type="presParOf" srcId="{6C78E9EF-596B-4727-A719-8759291CF31E}" destId="{078D915D-EC11-4B5E-8DA6-82ABFEED67F7}" srcOrd="3" destOrd="0" presId="urn:microsoft.com/office/officeart/2018/2/layout/IconVerticalSolidList"/>
    <dgm:cxn modelId="{406FDD08-3FB7-4E46-BD5E-2F99FC51EDB7}" type="presParOf" srcId="{886704AA-C99D-4449-B962-DE93C810B7F4}" destId="{3BBF53AD-2620-4DF8-B3B5-2D3ED9B2CD9E}" srcOrd="3" destOrd="0" presId="urn:microsoft.com/office/officeart/2018/2/layout/IconVerticalSolidList"/>
    <dgm:cxn modelId="{47BCDC83-BA82-4522-B799-E3554F5897F7}" type="presParOf" srcId="{886704AA-C99D-4449-B962-DE93C810B7F4}" destId="{85EED013-38B1-49A3-A25B-B4C33EB66F78}" srcOrd="4" destOrd="0" presId="urn:microsoft.com/office/officeart/2018/2/layout/IconVerticalSolidList"/>
    <dgm:cxn modelId="{292CACA7-889F-4EA0-A6AB-ADAA05B7CFEB}" type="presParOf" srcId="{85EED013-38B1-49A3-A25B-B4C33EB66F78}" destId="{35C26355-7214-4CF6-AE51-FD2EA4F87372}" srcOrd="0" destOrd="0" presId="urn:microsoft.com/office/officeart/2018/2/layout/IconVerticalSolidList"/>
    <dgm:cxn modelId="{5E2B8AAC-70CA-49AB-905E-7A0EF8E12423}" type="presParOf" srcId="{85EED013-38B1-49A3-A25B-B4C33EB66F78}" destId="{8916882A-E06C-4D41-9ABB-805B598AE965}" srcOrd="1" destOrd="0" presId="urn:microsoft.com/office/officeart/2018/2/layout/IconVerticalSolidList"/>
    <dgm:cxn modelId="{E2E9A9F6-0228-414E-96A3-294E1274BAF4}" type="presParOf" srcId="{85EED013-38B1-49A3-A25B-B4C33EB66F78}" destId="{80528BFB-A2AA-44EA-B0ED-BFB3083539E9}" srcOrd="2" destOrd="0" presId="urn:microsoft.com/office/officeart/2018/2/layout/IconVerticalSolidList"/>
    <dgm:cxn modelId="{8C5067B3-7081-4A61-981C-150DD5C9EF4F}" type="presParOf" srcId="{85EED013-38B1-49A3-A25B-B4C33EB66F78}" destId="{CFD472B8-70E6-4767-945F-29186AB9E1C3}" srcOrd="3" destOrd="0" presId="urn:microsoft.com/office/officeart/2018/2/layout/IconVerticalSolidList"/>
    <dgm:cxn modelId="{8CCDAF02-29C0-4F1D-A70B-7A1BCBE5A338}" type="presParOf" srcId="{886704AA-C99D-4449-B962-DE93C810B7F4}" destId="{0ACE6564-7FDF-4E15-B824-43A883A559D9}" srcOrd="5" destOrd="0" presId="urn:microsoft.com/office/officeart/2018/2/layout/IconVerticalSolidList"/>
    <dgm:cxn modelId="{6D1F699F-3BD7-4B20-BE5E-C8703623E7E6}" type="presParOf" srcId="{886704AA-C99D-4449-B962-DE93C810B7F4}" destId="{292849D0-7BC9-4CD0-8955-C388D77F7EFD}" srcOrd="6" destOrd="0" presId="urn:microsoft.com/office/officeart/2018/2/layout/IconVerticalSolidList"/>
    <dgm:cxn modelId="{5325ECEE-BED5-4CB3-96C9-18CF2D456009}" type="presParOf" srcId="{292849D0-7BC9-4CD0-8955-C388D77F7EFD}" destId="{48BEABA7-1210-45AE-B32C-50B8BA2281B0}" srcOrd="0" destOrd="0" presId="urn:microsoft.com/office/officeart/2018/2/layout/IconVerticalSolidList"/>
    <dgm:cxn modelId="{4E1615B2-17D0-4EE8-9AD4-48BED7CFC451}" type="presParOf" srcId="{292849D0-7BC9-4CD0-8955-C388D77F7EFD}" destId="{F25DBA16-5158-4734-8B1E-30C3933408DC}" srcOrd="1" destOrd="0" presId="urn:microsoft.com/office/officeart/2018/2/layout/IconVerticalSolidList"/>
    <dgm:cxn modelId="{F03CDE5E-3A7B-4C95-A101-C8BC1D7D3E92}" type="presParOf" srcId="{292849D0-7BC9-4CD0-8955-C388D77F7EFD}" destId="{1EC5010C-666E-43E4-855A-ABF0BAAAC0DD}" srcOrd="2" destOrd="0" presId="urn:microsoft.com/office/officeart/2018/2/layout/IconVerticalSolidList"/>
    <dgm:cxn modelId="{809A2A94-0A0B-4926-94A1-729CD7EE0758}" type="presParOf" srcId="{292849D0-7BC9-4CD0-8955-C388D77F7EFD}" destId="{250E9E76-9006-4130-8212-D42505EC6C9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D4CBD5-3955-4946-A1FC-EC67C2769D1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E29F908-9523-4CDC-8799-638F17614376}">
      <dgm:prSet/>
      <dgm:spPr/>
      <dgm:t>
        <a:bodyPr/>
        <a:lstStyle/>
        <a:p>
          <a:pPr>
            <a:lnSpc>
              <a:spcPct val="100000"/>
            </a:lnSpc>
          </a:pPr>
          <a:r>
            <a:rPr lang="tr-TR" b="1" dirty="0"/>
            <a:t>5. Ulusal ve uluslararası akademik iş birliklerinin artırılması</a:t>
          </a:r>
          <a:br>
            <a:rPr lang="tr-TR" dirty="0"/>
          </a:br>
          <a:r>
            <a:rPr lang="tr-TR" dirty="0"/>
            <a:t>Mevcut iş birliklerine ek olarak, üniversiteler arası ve uluslararası düzeyde bağımlılıkla mücadele alanında yürütülen akademik ve uygulamalı çalışmaların artırılması, birimin bilimsel görünürlüğünü güçlendirecektir.</a:t>
          </a:r>
          <a:endParaRPr lang="en-US" dirty="0"/>
        </a:p>
      </dgm:t>
    </dgm:pt>
    <dgm:pt modelId="{828D8165-72F9-448B-92EE-52B77DE29B49}" type="parTrans" cxnId="{4A660A87-5014-4BE2-BA26-33D8B54346A4}">
      <dgm:prSet/>
      <dgm:spPr/>
      <dgm:t>
        <a:bodyPr/>
        <a:lstStyle/>
        <a:p>
          <a:endParaRPr lang="en-US"/>
        </a:p>
      </dgm:t>
    </dgm:pt>
    <dgm:pt modelId="{1F3288BF-C1CB-4B85-B900-1F210D8B7419}" type="sibTrans" cxnId="{4A660A87-5014-4BE2-BA26-33D8B54346A4}">
      <dgm:prSet/>
      <dgm:spPr/>
      <dgm:t>
        <a:bodyPr/>
        <a:lstStyle/>
        <a:p>
          <a:endParaRPr lang="en-US"/>
        </a:p>
      </dgm:t>
    </dgm:pt>
    <dgm:pt modelId="{4C4B655B-BF55-4FB2-8C00-1C809BD678E6}">
      <dgm:prSet/>
      <dgm:spPr/>
      <dgm:t>
        <a:bodyPr/>
        <a:lstStyle/>
        <a:p>
          <a:pPr>
            <a:lnSpc>
              <a:spcPct val="100000"/>
            </a:lnSpc>
          </a:pPr>
          <a:r>
            <a:rPr lang="tr-TR" b="1" dirty="0"/>
            <a:t>7. Öğrenci temelli çalışmaların kurumsallaştırılması</a:t>
          </a:r>
          <a:br>
            <a:rPr lang="tr-TR" dirty="0"/>
          </a:br>
          <a:r>
            <a:rPr lang="tr-TR" dirty="0"/>
            <a:t>Akran eğitimi ve öğrenci katılımlı faaliyetlerin sürekliliğinin sağlanabilmesi için bu çalışmaların daha net bir çerçeveye oturtulması ve kurumsal hafızaya aktarılması geliştirilmeye açık bir alan olarak değerlendirilmektedir.</a:t>
          </a:r>
          <a:endParaRPr lang="en-US" dirty="0"/>
        </a:p>
      </dgm:t>
    </dgm:pt>
    <dgm:pt modelId="{10DBFAF9-20CF-4F7A-A787-28C4E89F4D46}" type="parTrans" cxnId="{BD5BD7AA-68D6-45E5-966F-6D3DDE1B8AA3}">
      <dgm:prSet/>
      <dgm:spPr/>
      <dgm:t>
        <a:bodyPr/>
        <a:lstStyle/>
        <a:p>
          <a:endParaRPr lang="en-US"/>
        </a:p>
      </dgm:t>
    </dgm:pt>
    <dgm:pt modelId="{EBF174DE-FF87-48B4-9725-19CD831148B3}" type="sibTrans" cxnId="{BD5BD7AA-68D6-45E5-966F-6D3DDE1B8AA3}">
      <dgm:prSet/>
      <dgm:spPr/>
      <dgm:t>
        <a:bodyPr/>
        <a:lstStyle/>
        <a:p>
          <a:endParaRPr lang="en-US"/>
        </a:p>
      </dgm:t>
    </dgm:pt>
    <dgm:pt modelId="{4C6C68CF-50AA-437E-85FD-EFE862FD5FB3}">
      <dgm:prSet/>
      <dgm:spPr/>
      <dgm:t>
        <a:bodyPr/>
        <a:lstStyle/>
        <a:p>
          <a:pPr>
            <a:lnSpc>
              <a:spcPct val="100000"/>
            </a:lnSpc>
          </a:pPr>
          <a:r>
            <a:rPr lang="tr-TR" b="1" dirty="0"/>
            <a:t>8. Görünürlük ve etki alanının ölçülebilirliğinin artırılması</a:t>
          </a:r>
          <a:br>
            <a:rPr lang="tr-TR" dirty="0"/>
          </a:br>
          <a:r>
            <a:rPr lang="tr-TR" dirty="0"/>
            <a:t>Faaliyetlerin görünürlüğü yüksek olmakla birlikte, bu görünürlüğün nicel göstergeler (erişilen kişi sayısı, tekrar oranları, memnuniyet düzeyi vb.) ile daha sistematik biçimde raporlanması gerekmektedir.</a:t>
          </a:r>
        </a:p>
      </dgm:t>
    </dgm:pt>
    <dgm:pt modelId="{F1C60B14-6876-49B5-A429-DC65F66B362A}" type="parTrans" cxnId="{8529E5D1-557D-45A8-8010-9D336A7D8728}">
      <dgm:prSet/>
      <dgm:spPr/>
      <dgm:t>
        <a:bodyPr/>
        <a:lstStyle/>
        <a:p>
          <a:endParaRPr lang="en-US"/>
        </a:p>
      </dgm:t>
    </dgm:pt>
    <dgm:pt modelId="{3F8745F1-4A8C-44B3-84E1-D2CE9A0DC77C}" type="sibTrans" cxnId="{8529E5D1-557D-45A8-8010-9D336A7D8728}">
      <dgm:prSet/>
      <dgm:spPr/>
      <dgm:t>
        <a:bodyPr/>
        <a:lstStyle/>
        <a:p>
          <a:endParaRPr lang="en-US"/>
        </a:p>
      </dgm:t>
    </dgm:pt>
    <dgm:pt modelId="{886704AA-C99D-4449-B962-DE93C810B7F4}" type="pres">
      <dgm:prSet presAssocID="{CBD4CBD5-3955-4946-A1FC-EC67C2769D1E}" presName="root" presStyleCnt="0">
        <dgm:presLayoutVars>
          <dgm:dir/>
          <dgm:resizeHandles val="exact"/>
        </dgm:presLayoutVars>
      </dgm:prSet>
      <dgm:spPr/>
    </dgm:pt>
    <dgm:pt modelId="{43CB37AA-447F-4F69-A1A7-B28D22AE7F29}" type="pres">
      <dgm:prSet presAssocID="{4E29F908-9523-4CDC-8799-638F17614376}" presName="compNode" presStyleCnt="0"/>
      <dgm:spPr/>
    </dgm:pt>
    <dgm:pt modelId="{D84145A8-D625-45D0-9AAE-6D25D12D05C6}" type="pres">
      <dgm:prSet presAssocID="{4E29F908-9523-4CDC-8799-638F17614376}" presName="bgRect" presStyleLbl="bgShp" presStyleIdx="0" presStyleCnt="3"/>
      <dgm:spPr/>
    </dgm:pt>
    <dgm:pt modelId="{EA51D6D2-5209-4A5C-8E9A-D1B1E61A81C2}" type="pres">
      <dgm:prSet presAssocID="{4E29F908-9523-4CDC-8799-638F1761437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anching Diagram"/>
        </a:ext>
      </dgm:extLst>
    </dgm:pt>
    <dgm:pt modelId="{2C5B88D9-F471-4978-A495-644ED6512FFA}" type="pres">
      <dgm:prSet presAssocID="{4E29F908-9523-4CDC-8799-638F17614376}" presName="spaceRect" presStyleCnt="0"/>
      <dgm:spPr/>
    </dgm:pt>
    <dgm:pt modelId="{CE3C25A5-8B12-43CF-9A31-F78B982EBD26}" type="pres">
      <dgm:prSet presAssocID="{4E29F908-9523-4CDC-8799-638F17614376}" presName="parTx" presStyleLbl="revTx" presStyleIdx="0" presStyleCnt="3">
        <dgm:presLayoutVars>
          <dgm:chMax val="0"/>
          <dgm:chPref val="0"/>
        </dgm:presLayoutVars>
      </dgm:prSet>
      <dgm:spPr/>
    </dgm:pt>
    <dgm:pt modelId="{B7318B1D-4907-4A7E-9D09-3EE3C3CF0480}" type="pres">
      <dgm:prSet presAssocID="{1F3288BF-C1CB-4B85-B900-1F210D8B7419}" presName="sibTrans" presStyleCnt="0"/>
      <dgm:spPr/>
    </dgm:pt>
    <dgm:pt modelId="{85EED013-38B1-49A3-A25B-B4C33EB66F78}" type="pres">
      <dgm:prSet presAssocID="{4C4B655B-BF55-4FB2-8C00-1C809BD678E6}" presName="compNode" presStyleCnt="0"/>
      <dgm:spPr/>
    </dgm:pt>
    <dgm:pt modelId="{35C26355-7214-4CF6-AE51-FD2EA4F87372}" type="pres">
      <dgm:prSet presAssocID="{4C4B655B-BF55-4FB2-8C00-1C809BD678E6}" presName="bgRect" presStyleLbl="bgShp" presStyleIdx="1" presStyleCnt="3"/>
      <dgm:spPr/>
    </dgm:pt>
    <dgm:pt modelId="{8916882A-E06C-4D41-9ABB-805B598AE965}" type="pres">
      <dgm:prSet presAssocID="{4C4B655B-BF55-4FB2-8C00-1C809BD678E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Kitaplar"/>
        </a:ext>
      </dgm:extLst>
    </dgm:pt>
    <dgm:pt modelId="{80528BFB-A2AA-44EA-B0ED-BFB3083539E9}" type="pres">
      <dgm:prSet presAssocID="{4C4B655B-BF55-4FB2-8C00-1C809BD678E6}" presName="spaceRect" presStyleCnt="0"/>
      <dgm:spPr/>
    </dgm:pt>
    <dgm:pt modelId="{CFD472B8-70E6-4767-945F-29186AB9E1C3}" type="pres">
      <dgm:prSet presAssocID="{4C4B655B-BF55-4FB2-8C00-1C809BD678E6}" presName="parTx" presStyleLbl="revTx" presStyleIdx="1" presStyleCnt="3">
        <dgm:presLayoutVars>
          <dgm:chMax val="0"/>
          <dgm:chPref val="0"/>
        </dgm:presLayoutVars>
      </dgm:prSet>
      <dgm:spPr/>
    </dgm:pt>
    <dgm:pt modelId="{0ACE6564-7FDF-4E15-B824-43A883A559D9}" type="pres">
      <dgm:prSet presAssocID="{EBF174DE-FF87-48B4-9725-19CD831148B3}" presName="sibTrans" presStyleCnt="0"/>
      <dgm:spPr/>
    </dgm:pt>
    <dgm:pt modelId="{292849D0-7BC9-4CD0-8955-C388D77F7EFD}" type="pres">
      <dgm:prSet presAssocID="{4C6C68CF-50AA-437E-85FD-EFE862FD5FB3}" presName="compNode" presStyleCnt="0"/>
      <dgm:spPr/>
    </dgm:pt>
    <dgm:pt modelId="{48BEABA7-1210-45AE-B32C-50B8BA2281B0}" type="pres">
      <dgm:prSet presAssocID="{4C6C68CF-50AA-437E-85FD-EFE862FD5FB3}" presName="bgRect" presStyleLbl="bgShp" presStyleIdx="2" presStyleCnt="3" custLinFactNeighborX="1901" custLinFactNeighborY="4595"/>
      <dgm:spPr/>
    </dgm:pt>
    <dgm:pt modelId="{F25DBA16-5158-4734-8B1E-30C3933408DC}" type="pres">
      <dgm:prSet presAssocID="{4C6C68CF-50AA-437E-85FD-EFE862FD5FB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pen Folder"/>
        </a:ext>
      </dgm:extLst>
    </dgm:pt>
    <dgm:pt modelId="{1EC5010C-666E-43E4-855A-ABF0BAAAC0DD}" type="pres">
      <dgm:prSet presAssocID="{4C6C68CF-50AA-437E-85FD-EFE862FD5FB3}" presName="spaceRect" presStyleCnt="0"/>
      <dgm:spPr/>
    </dgm:pt>
    <dgm:pt modelId="{250E9E76-9006-4130-8212-D42505EC6C91}" type="pres">
      <dgm:prSet presAssocID="{4C6C68CF-50AA-437E-85FD-EFE862FD5FB3}" presName="parTx" presStyleLbl="revTx" presStyleIdx="2" presStyleCnt="3">
        <dgm:presLayoutVars>
          <dgm:chMax val="0"/>
          <dgm:chPref val="0"/>
        </dgm:presLayoutVars>
      </dgm:prSet>
      <dgm:spPr/>
    </dgm:pt>
  </dgm:ptLst>
  <dgm:cxnLst>
    <dgm:cxn modelId="{F38C2B0E-E7AF-40E5-80F1-3268292A4455}" type="presOf" srcId="{4C4B655B-BF55-4FB2-8C00-1C809BD678E6}" destId="{CFD472B8-70E6-4767-945F-29186AB9E1C3}" srcOrd="0" destOrd="0" presId="urn:microsoft.com/office/officeart/2018/2/layout/IconVerticalSolidList"/>
    <dgm:cxn modelId="{4A660A87-5014-4BE2-BA26-33D8B54346A4}" srcId="{CBD4CBD5-3955-4946-A1FC-EC67C2769D1E}" destId="{4E29F908-9523-4CDC-8799-638F17614376}" srcOrd="0" destOrd="0" parTransId="{828D8165-72F9-448B-92EE-52B77DE29B49}" sibTransId="{1F3288BF-C1CB-4B85-B900-1F210D8B7419}"/>
    <dgm:cxn modelId="{09F47C9F-1AC3-4386-8E3B-09BF44D7469A}" type="presOf" srcId="{4E29F908-9523-4CDC-8799-638F17614376}" destId="{CE3C25A5-8B12-43CF-9A31-F78B982EBD26}" srcOrd="0" destOrd="0" presId="urn:microsoft.com/office/officeart/2018/2/layout/IconVerticalSolidList"/>
    <dgm:cxn modelId="{BD5BD7AA-68D6-45E5-966F-6D3DDE1B8AA3}" srcId="{CBD4CBD5-3955-4946-A1FC-EC67C2769D1E}" destId="{4C4B655B-BF55-4FB2-8C00-1C809BD678E6}" srcOrd="1" destOrd="0" parTransId="{10DBFAF9-20CF-4F7A-A787-28C4E89F4D46}" sibTransId="{EBF174DE-FF87-48B4-9725-19CD831148B3}"/>
    <dgm:cxn modelId="{BD473EC8-4CF7-4ABD-BEAE-5CA365B6D4FA}" type="presOf" srcId="{4C6C68CF-50AA-437E-85FD-EFE862FD5FB3}" destId="{250E9E76-9006-4130-8212-D42505EC6C91}" srcOrd="0" destOrd="0" presId="urn:microsoft.com/office/officeart/2018/2/layout/IconVerticalSolidList"/>
    <dgm:cxn modelId="{8529E5D1-557D-45A8-8010-9D336A7D8728}" srcId="{CBD4CBD5-3955-4946-A1FC-EC67C2769D1E}" destId="{4C6C68CF-50AA-437E-85FD-EFE862FD5FB3}" srcOrd="2" destOrd="0" parTransId="{F1C60B14-6876-49B5-A429-DC65F66B362A}" sibTransId="{3F8745F1-4A8C-44B3-84E1-D2CE9A0DC77C}"/>
    <dgm:cxn modelId="{F4CBF3FB-67A2-4915-835C-5DA491506522}" type="presOf" srcId="{CBD4CBD5-3955-4946-A1FC-EC67C2769D1E}" destId="{886704AA-C99D-4449-B962-DE93C810B7F4}" srcOrd="0" destOrd="0" presId="urn:microsoft.com/office/officeart/2018/2/layout/IconVerticalSolidList"/>
    <dgm:cxn modelId="{426C9625-E080-4730-A4EF-B48C15D70256}" type="presParOf" srcId="{886704AA-C99D-4449-B962-DE93C810B7F4}" destId="{43CB37AA-447F-4F69-A1A7-B28D22AE7F29}" srcOrd="0" destOrd="0" presId="urn:microsoft.com/office/officeart/2018/2/layout/IconVerticalSolidList"/>
    <dgm:cxn modelId="{8938B181-BAAE-4E7A-BF13-7E40881C41AF}" type="presParOf" srcId="{43CB37AA-447F-4F69-A1A7-B28D22AE7F29}" destId="{D84145A8-D625-45D0-9AAE-6D25D12D05C6}" srcOrd="0" destOrd="0" presId="urn:microsoft.com/office/officeart/2018/2/layout/IconVerticalSolidList"/>
    <dgm:cxn modelId="{10D4EDEA-4715-43BB-ABB3-0AF94A8546B7}" type="presParOf" srcId="{43CB37AA-447F-4F69-A1A7-B28D22AE7F29}" destId="{EA51D6D2-5209-4A5C-8E9A-D1B1E61A81C2}" srcOrd="1" destOrd="0" presId="urn:microsoft.com/office/officeart/2018/2/layout/IconVerticalSolidList"/>
    <dgm:cxn modelId="{E37B6579-B28F-4EA6-9DA6-918FE442080C}" type="presParOf" srcId="{43CB37AA-447F-4F69-A1A7-B28D22AE7F29}" destId="{2C5B88D9-F471-4978-A495-644ED6512FFA}" srcOrd="2" destOrd="0" presId="urn:microsoft.com/office/officeart/2018/2/layout/IconVerticalSolidList"/>
    <dgm:cxn modelId="{2C598889-D74C-44A9-A5BC-4E66C7507510}" type="presParOf" srcId="{43CB37AA-447F-4F69-A1A7-B28D22AE7F29}" destId="{CE3C25A5-8B12-43CF-9A31-F78B982EBD26}" srcOrd="3" destOrd="0" presId="urn:microsoft.com/office/officeart/2018/2/layout/IconVerticalSolidList"/>
    <dgm:cxn modelId="{FD8F8352-2B9D-415D-8E93-9AFF067F5348}" type="presParOf" srcId="{886704AA-C99D-4449-B962-DE93C810B7F4}" destId="{B7318B1D-4907-4A7E-9D09-3EE3C3CF0480}" srcOrd="1" destOrd="0" presId="urn:microsoft.com/office/officeart/2018/2/layout/IconVerticalSolidList"/>
    <dgm:cxn modelId="{47BCDC83-BA82-4522-B799-E3554F5897F7}" type="presParOf" srcId="{886704AA-C99D-4449-B962-DE93C810B7F4}" destId="{85EED013-38B1-49A3-A25B-B4C33EB66F78}" srcOrd="2" destOrd="0" presId="urn:microsoft.com/office/officeart/2018/2/layout/IconVerticalSolidList"/>
    <dgm:cxn modelId="{292CACA7-889F-4EA0-A6AB-ADAA05B7CFEB}" type="presParOf" srcId="{85EED013-38B1-49A3-A25B-B4C33EB66F78}" destId="{35C26355-7214-4CF6-AE51-FD2EA4F87372}" srcOrd="0" destOrd="0" presId="urn:microsoft.com/office/officeart/2018/2/layout/IconVerticalSolidList"/>
    <dgm:cxn modelId="{5E2B8AAC-70CA-49AB-905E-7A0EF8E12423}" type="presParOf" srcId="{85EED013-38B1-49A3-A25B-B4C33EB66F78}" destId="{8916882A-E06C-4D41-9ABB-805B598AE965}" srcOrd="1" destOrd="0" presId="urn:microsoft.com/office/officeart/2018/2/layout/IconVerticalSolidList"/>
    <dgm:cxn modelId="{E2E9A9F6-0228-414E-96A3-294E1274BAF4}" type="presParOf" srcId="{85EED013-38B1-49A3-A25B-B4C33EB66F78}" destId="{80528BFB-A2AA-44EA-B0ED-BFB3083539E9}" srcOrd="2" destOrd="0" presId="urn:microsoft.com/office/officeart/2018/2/layout/IconVerticalSolidList"/>
    <dgm:cxn modelId="{8C5067B3-7081-4A61-981C-150DD5C9EF4F}" type="presParOf" srcId="{85EED013-38B1-49A3-A25B-B4C33EB66F78}" destId="{CFD472B8-70E6-4767-945F-29186AB9E1C3}" srcOrd="3" destOrd="0" presId="urn:microsoft.com/office/officeart/2018/2/layout/IconVerticalSolidList"/>
    <dgm:cxn modelId="{8CCDAF02-29C0-4F1D-A70B-7A1BCBE5A338}" type="presParOf" srcId="{886704AA-C99D-4449-B962-DE93C810B7F4}" destId="{0ACE6564-7FDF-4E15-B824-43A883A559D9}" srcOrd="3" destOrd="0" presId="urn:microsoft.com/office/officeart/2018/2/layout/IconVerticalSolidList"/>
    <dgm:cxn modelId="{6D1F699F-3BD7-4B20-BE5E-C8703623E7E6}" type="presParOf" srcId="{886704AA-C99D-4449-B962-DE93C810B7F4}" destId="{292849D0-7BC9-4CD0-8955-C388D77F7EFD}" srcOrd="4" destOrd="0" presId="urn:microsoft.com/office/officeart/2018/2/layout/IconVerticalSolidList"/>
    <dgm:cxn modelId="{5325ECEE-BED5-4CB3-96C9-18CF2D456009}" type="presParOf" srcId="{292849D0-7BC9-4CD0-8955-C388D77F7EFD}" destId="{48BEABA7-1210-45AE-B32C-50B8BA2281B0}" srcOrd="0" destOrd="0" presId="urn:microsoft.com/office/officeart/2018/2/layout/IconVerticalSolidList"/>
    <dgm:cxn modelId="{4E1615B2-17D0-4EE8-9AD4-48BED7CFC451}" type="presParOf" srcId="{292849D0-7BC9-4CD0-8955-C388D77F7EFD}" destId="{F25DBA16-5158-4734-8B1E-30C3933408DC}" srcOrd="1" destOrd="0" presId="urn:microsoft.com/office/officeart/2018/2/layout/IconVerticalSolidList"/>
    <dgm:cxn modelId="{F03CDE5E-3A7B-4C95-A101-C8BC1D7D3E92}" type="presParOf" srcId="{292849D0-7BC9-4CD0-8955-C388D77F7EFD}" destId="{1EC5010C-666E-43E4-855A-ABF0BAAAC0DD}" srcOrd="2" destOrd="0" presId="urn:microsoft.com/office/officeart/2018/2/layout/IconVerticalSolidList"/>
    <dgm:cxn modelId="{809A2A94-0A0B-4926-94A1-729CD7EE0758}" type="presParOf" srcId="{292849D0-7BC9-4CD0-8955-C388D77F7EFD}" destId="{250E9E76-9006-4130-8212-D42505EC6C9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4A39DB-34E5-46F2-B392-C103F4BEE051}"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AEB46FE6-6E03-466A-B701-43E38BB39334}">
      <dgm:prSet/>
      <dgm:spPr/>
      <dgm:t>
        <a:bodyPr/>
        <a:lstStyle/>
        <a:p>
          <a:r>
            <a:rPr lang="tr-TR"/>
            <a:t>Uyum Eğitimleri (Standart Program)</a:t>
          </a:r>
          <a:endParaRPr lang="en-US"/>
        </a:p>
      </dgm:t>
    </dgm:pt>
    <dgm:pt modelId="{8C21BBE3-5BD1-47EB-9896-56998695B4F7}" type="parTrans" cxnId="{428855F7-99EB-493D-BB6F-FDD84034EA11}">
      <dgm:prSet/>
      <dgm:spPr/>
      <dgm:t>
        <a:bodyPr/>
        <a:lstStyle/>
        <a:p>
          <a:endParaRPr lang="en-US"/>
        </a:p>
      </dgm:t>
    </dgm:pt>
    <dgm:pt modelId="{F0A5204A-ACF0-443C-A818-8DEF1727F306}" type="sibTrans" cxnId="{428855F7-99EB-493D-BB6F-FDD84034EA11}">
      <dgm:prSet/>
      <dgm:spPr/>
      <dgm:t>
        <a:bodyPr/>
        <a:lstStyle/>
        <a:p>
          <a:endParaRPr lang="en-US"/>
        </a:p>
      </dgm:t>
    </dgm:pt>
    <dgm:pt modelId="{5EF784B8-FA33-44D6-AE42-CA194BC90128}">
      <dgm:prSet/>
      <dgm:spPr/>
      <dgm:t>
        <a:bodyPr/>
        <a:lstStyle/>
        <a:p>
          <a:r>
            <a:rPr lang="tr-TR" dirty="0"/>
            <a:t>Akran Eğitimi ve Öğrenci Katılımı</a:t>
          </a:r>
          <a:endParaRPr lang="en-US" dirty="0"/>
        </a:p>
      </dgm:t>
    </dgm:pt>
    <dgm:pt modelId="{15287489-B427-4DA0-85DE-05A7F74F5E16}" type="parTrans" cxnId="{621072BF-AE39-4E3B-BCE2-09DB7EACCE2E}">
      <dgm:prSet/>
      <dgm:spPr/>
      <dgm:t>
        <a:bodyPr/>
        <a:lstStyle/>
        <a:p>
          <a:endParaRPr lang="en-US"/>
        </a:p>
      </dgm:t>
    </dgm:pt>
    <dgm:pt modelId="{40582599-7D71-427A-84AF-DAFEF5BDCCFA}" type="sibTrans" cxnId="{621072BF-AE39-4E3B-BCE2-09DB7EACCE2E}">
      <dgm:prSet/>
      <dgm:spPr/>
      <dgm:t>
        <a:bodyPr/>
        <a:lstStyle/>
        <a:p>
          <a:endParaRPr lang="en-US"/>
        </a:p>
      </dgm:t>
    </dgm:pt>
    <dgm:pt modelId="{18232C53-2E26-4DCB-8B39-B32979286623}">
      <dgm:prSet/>
      <dgm:spPr/>
      <dgm:t>
        <a:bodyPr/>
        <a:lstStyle/>
        <a:p>
          <a:r>
            <a:rPr lang="tr-TR" dirty="0"/>
            <a:t>Eğitim – Farkındalık – Atölyeler</a:t>
          </a:r>
          <a:endParaRPr lang="en-US" dirty="0"/>
        </a:p>
      </dgm:t>
    </dgm:pt>
    <dgm:pt modelId="{8CF23E52-88BE-4C34-B717-B7F970DE204D}" type="parTrans" cxnId="{647E67C9-C27B-4338-8838-BD4A10D12E44}">
      <dgm:prSet/>
      <dgm:spPr/>
      <dgm:t>
        <a:bodyPr/>
        <a:lstStyle/>
        <a:p>
          <a:endParaRPr lang="en-US"/>
        </a:p>
      </dgm:t>
    </dgm:pt>
    <dgm:pt modelId="{542D0596-EBD1-4CC2-AE7B-AB0900B7CA7C}" type="sibTrans" cxnId="{647E67C9-C27B-4338-8838-BD4A10D12E44}">
      <dgm:prSet/>
      <dgm:spPr/>
      <dgm:t>
        <a:bodyPr/>
        <a:lstStyle/>
        <a:p>
          <a:endParaRPr lang="en-US"/>
        </a:p>
      </dgm:t>
    </dgm:pt>
    <dgm:pt modelId="{1D4A4B20-5FDC-47EC-A6C0-3F274A7A01F0}">
      <dgm:prSet custT="1"/>
      <dgm:spPr/>
      <dgm:t>
        <a:bodyPr/>
        <a:lstStyle/>
        <a:p>
          <a:r>
            <a:rPr lang="tr-TR" sz="1600" dirty="0"/>
            <a:t>Proje Tabanlı ve Dış Kaynaklı Çalışmalar</a:t>
          </a:r>
        </a:p>
        <a:p>
          <a:r>
            <a:rPr lang="tr-TR" sz="1200" dirty="0"/>
            <a:t>(TÜBİTAK, BAP, AB vb.)</a:t>
          </a:r>
          <a:endParaRPr lang="en-US" sz="1200" dirty="0"/>
        </a:p>
      </dgm:t>
    </dgm:pt>
    <dgm:pt modelId="{E3E2C82F-02FA-4F89-836F-DE1F9BBFDFE2}" type="parTrans" cxnId="{71B420A0-C14C-4297-A598-6670D22EA200}">
      <dgm:prSet/>
      <dgm:spPr/>
      <dgm:t>
        <a:bodyPr/>
        <a:lstStyle/>
        <a:p>
          <a:endParaRPr lang="en-US"/>
        </a:p>
      </dgm:t>
    </dgm:pt>
    <dgm:pt modelId="{75A7EA5F-8DB5-4356-AF10-B669938D721B}" type="sibTrans" cxnId="{71B420A0-C14C-4297-A598-6670D22EA200}">
      <dgm:prSet/>
      <dgm:spPr/>
      <dgm:t>
        <a:bodyPr/>
        <a:lstStyle/>
        <a:p>
          <a:endParaRPr lang="en-US"/>
        </a:p>
      </dgm:t>
    </dgm:pt>
    <dgm:pt modelId="{F671E004-D8C0-4508-9B3E-3A715C07B286}">
      <dgm:prSet/>
      <dgm:spPr/>
      <dgm:t>
        <a:bodyPr/>
        <a:lstStyle/>
        <a:p>
          <a:r>
            <a:rPr lang="tr-TR" dirty="0"/>
            <a:t>Sürdürülebilir ve Kurumsal Bağımlılıkla Mücadele Modeli</a:t>
          </a:r>
          <a:endParaRPr lang="en-US" dirty="0"/>
        </a:p>
      </dgm:t>
    </dgm:pt>
    <dgm:pt modelId="{BA0E86EE-73AA-4D2F-B614-2987C96B1364}" type="parTrans" cxnId="{2F7D61D5-0053-4798-9119-DCFF4BC6B7EA}">
      <dgm:prSet/>
      <dgm:spPr/>
      <dgm:t>
        <a:bodyPr/>
        <a:lstStyle/>
        <a:p>
          <a:endParaRPr lang="en-US"/>
        </a:p>
      </dgm:t>
    </dgm:pt>
    <dgm:pt modelId="{310EE478-A89D-4D8C-BAD1-7BE0F01B57D6}" type="sibTrans" cxnId="{2F7D61D5-0053-4798-9119-DCFF4BC6B7EA}">
      <dgm:prSet/>
      <dgm:spPr/>
      <dgm:t>
        <a:bodyPr/>
        <a:lstStyle/>
        <a:p>
          <a:endParaRPr lang="en-US"/>
        </a:p>
      </dgm:t>
    </dgm:pt>
    <dgm:pt modelId="{0B949CF0-A5B7-4A09-9A4C-CD8CCBA5A1CF}" type="pres">
      <dgm:prSet presAssocID="{BA4A39DB-34E5-46F2-B392-C103F4BEE051}" presName="root" presStyleCnt="0">
        <dgm:presLayoutVars>
          <dgm:dir/>
          <dgm:resizeHandles val="exact"/>
        </dgm:presLayoutVars>
      </dgm:prSet>
      <dgm:spPr/>
    </dgm:pt>
    <dgm:pt modelId="{BD880576-2B68-440E-A060-71F33265772F}" type="pres">
      <dgm:prSet presAssocID="{AEB46FE6-6E03-466A-B701-43E38BB39334}" presName="compNode" presStyleCnt="0"/>
      <dgm:spPr/>
    </dgm:pt>
    <dgm:pt modelId="{E9413835-69A5-4DB6-904B-BD1B6F8B239F}" type="pres">
      <dgm:prSet presAssocID="{AEB46FE6-6E03-466A-B701-43E38BB3933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rrow Circle"/>
        </a:ext>
      </dgm:extLst>
    </dgm:pt>
    <dgm:pt modelId="{9AA581B9-E222-4633-AA6C-E839DD26243B}" type="pres">
      <dgm:prSet presAssocID="{AEB46FE6-6E03-466A-B701-43E38BB39334}" presName="spaceRect" presStyleCnt="0"/>
      <dgm:spPr/>
    </dgm:pt>
    <dgm:pt modelId="{ACDC7428-CDF6-4DDD-83B5-5BCA546C79EB}" type="pres">
      <dgm:prSet presAssocID="{AEB46FE6-6E03-466A-B701-43E38BB39334}" presName="textRect" presStyleLbl="revTx" presStyleIdx="0" presStyleCnt="5">
        <dgm:presLayoutVars>
          <dgm:chMax val="1"/>
          <dgm:chPref val="1"/>
        </dgm:presLayoutVars>
      </dgm:prSet>
      <dgm:spPr/>
    </dgm:pt>
    <dgm:pt modelId="{8C465E9D-1E1A-4508-847A-061BB5817F70}" type="pres">
      <dgm:prSet presAssocID="{F0A5204A-ACF0-443C-A818-8DEF1727F306}" presName="sibTrans" presStyleCnt="0"/>
      <dgm:spPr/>
    </dgm:pt>
    <dgm:pt modelId="{3E6089EA-5908-467A-B58A-7BFBE3850E84}" type="pres">
      <dgm:prSet presAssocID="{5EF784B8-FA33-44D6-AE42-CA194BC90128}" presName="compNode" presStyleCnt="0"/>
      <dgm:spPr/>
    </dgm:pt>
    <dgm:pt modelId="{44120C74-36D5-41D3-BB4D-0B12F222D7C6}" type="pres">
      <dgm:prSet presAssocID="{5EF784B8-FA33-44D6-AE42-CA194BC9012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Öğretmen"/>
        </a:ext>
      </dgm:extLst>
    </dgm:pt>
    <dgm:pt modelId="{7FC97667-F1AE-45DC-890C-0825AB673EBB}" type="pres">
      <dgm:prSet presAssocID="{5EF784B8-FA33-44D6-AE42-CA194BC90128}" presName="spaceRect" presStyleCnt="0"/>
      <dgm:spPr/>
    </dgm:pt>
    <dgm:pt modelId="{32857FC7-F1F7-4862-90A5-E8467FE1884F}" type="pres">
      <dgm:prSet presAssocID="{5EF784B8-FA33-44D6-AE42-CA194BC90128}" presName="textRect" presStyleLbl="revTx" presStyleIdx="1" presStyleCnt="5">
        <dgm:presLayoutVars>
          <dgm:chMax val="1"/>
          <dgm:chPref val="1"/>
        </dgm:presLayoutVars>
      </dgm:prSet>
      <dgm:spPr/>
    </dgm:pt>
    <dgm:pt modelId="{46D9CF75-4F95-48AA-9965-791C9E8E5A9C}" type="pres">
      <dgm:prSet presAssocID="{40582599-7D71-427A-84AF-DAFEF5BDCCFA}" presName="sibTrans" presStyleCnt="0"/>
      <dgm:spPr/>
    </dgm:pt>
    <dgm:pt modelId="{53D1A7FC-EC51-4DFA-9F54-B9DC9DEF62EF}" type="pres">
      <dgm:prSet presAssocID="{18232C53-2E26-4DCB-8B39-B32979286623}" presName="compNode" presStyleCnt="0"/>
      <dgm:spPr/>
    </dgm:pt>
    <dgm:pt modelId="{CF89B8B5-C10B-4B95-903A-00B6811B1553}" type="pres">
      <dgm:prSet presAssocID="{18232C53-2E26-4DCB-8B39-B3297928662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ınıf"/>
        </a:ext>
      </dgm:extLst>
    </dgm:pt>
    <dgm:pt modelId="{214BD323-AC6C-46F3-85C7-E0B9F4874F6B}" type="pres">
      <dgm:prSet presAssocID="{18232C53-2E26-4DCB-8B39-B32979286623}" presName="spaceRect" presStyleCnt="0"/>
      <dgm:spPr/>
    </dgm:pt>
    <dgm:pt modelId="{D6E6C483-EE81-4664-88BC-3E86A583F297}" type="pres">
      <dgm:prSet presAssocID="{18232C53-2E26-4DCB-8B39-B32979286623}" presName="textRect" presStyleLbl="revTx" presStyleIdx="2" presStyleCnt="5">
        <dgm:presLayoutVars>
          <dgm:chMax val="1"/>
          <dgm:chPref val="1"/>
        </dgm:presLayoutVars>
      </dgm:prSet>
      <dgm:spPr/>
    </dgm:pt>
    <dgm:pt modelId="{0344F6B1-60A6-421D-A1BC-D4D30868953E}" type="pres">
      <dgm:prSet presAssocID="{542D0596-EBD1-4CC2-AE7B-AB0900B7CA7C}" presName="sibTrans" presStyleCnt="0"/>
      <dgm:spPr/>
    </dgm:pt>
    <dgm:pt modelId="{F718B65F-11A1-43CF-92EE-9162BD40B050}" type="pres">
      <dgm:prSet presAssocID="{1D4A4B20-5FDC-47EC-A6C0-3F274A7A01F0}" presName="compNode" presStyleCnt="0"/>
      <dgm:spPr/>
    </dgm:pt>
    <dgm:pt modelId="{D5D43025-401F-4AAF-83C5-2B406C84AF3C}" type="pres">
      <dgm:prSet presAssocID="{1D4A4B20-5FDC-47EC-A6C0-3F274A7A01F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urna"/>
        </a:ext>
      </dgm:extLst>
    </dgm:pt>
    <dgm:pt modelId="{BEDC3E30-A27D-481F-A943-796B43644DFC}" type="pres">
      <dgm:prSet presAssocID="{1D4A4B20-5FDC-47EC-A6C0-3F274A7A01F0}" presName="spaceRect" presStyleCnt="0"/>
      <dgm:spPr/>
    </dgm:pt>
    <dgm:pt modelId="{1DDFAAE9-66F1-49EF-AAE2-8D0F1BFED645}" type="pres">
      <dgm:prSet presAssocID="{1D4A4B20-5FDC-47EC-A6C0-3F274A7A01F0}" presName="textRect" presStyleLbl="revTx" presStyleIdx="3" presStyleCnt="5">
        <dgm:presLayoutVars>
          <dgm:chMax val="1"/>
          <dgm:chPref val="1"/>
        </dgm:presLayoutVars>
      </dgm:prSet>
      <dgm:spPr/>
    </dgm:pt>
    <dgm:pt modelId="{580D493F-CE06-432E-8E12-39EBA35AD12B}" type="pres">
      <dgm:prSet presAssocID="{75A7EA5F-8DB5-4356-AF10-B669938D721B}" presName="sibTrans" presStyleCnt="0"/>
      <dgm:spPr/>
    </dgm:pt>
    <dgm:pt modelId="{CDA53F92-4B3E-435D-B7AA-12BE76A6EC6A}" type="pres">
      <dgm:prSet presAssocID="{F671E004-D8C0-4508-9B3E-3A715C07B286}" presName="compNode" presStyleCnt="0"/>
      <dgm:spPr/>
    </dgm:pt>
    <dgm:pt modelId="{0FC079BE-BD53-4DE0-AF9E-2C42249343EA}" type="pres">
      <dgm:prSet presAssocID="{F671E004-D8C0-4508-9B3E-3A715C07B28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okalaşma"/>
        </a:ext>
      </dgm:extLst>
    </dgm:pt>
    <dgm:pt modelId="{71C35CF1-21B1-4B54-AC1C-A82672FEDFC2}" type="pres">
      <dgm:prSet presAssocID="{F671E004-D8C0-4508-9B3E-3A715C07B286}" presName="spaceRect" presStyleCnt="0"/>
      <dgm:spPr/>
    </dgm:pt>
    <dgm:pt modelId="{A7CE24FE-2084-499D-96E5-F3840A5AF2E0}" type="pres">
      <dgm:prSet presAssocID="{F671E004-D8C0-4508-9B3E-3A715C07B286}" presName="textRect" presStyleLbl="revTx" presStyleIdx="4" presStyleCnt="5">
        <dgm:presLayoutVars>
          <dgm:chMax val="1"/>
          <dgm:chPref val="1"/>
        </dgm:presLayoutVars>
      </dgm:prSet>
      <dgm:spPr/>
    </dgm:pt>
  </dgm:ptLst>
  <dgm:cxnLst>
    <dgm:cxn modelId="{5586B802-6E78-44D6-8CFD-ED9E2A281F3E}" type="presOf" srcId="{BA4A39DB-34E5-46F2-B392-C103F4BEE051}" destId="{0B949CF0-A5B7-4A09-9A4C-CD8CCBA5A1CF}" srcOrd="0" destOrd="0" presId="urn:microsoft.com/office/officeart/2018/2/layout/IconLabelList"/>
    <dgm:cxn modelId="{032CC205-2369-43C0-861E-E0760CC6A73F}" type="presOf" srcId="{18232C53-2E26-4DCB-8B39-B32979286623}" destId="{D6E6C483-EE81-4664-88BC-3E86A583F297}" srcOrd="0" destOrd="0" presId="urn:microsoft.com/office/officeart/2018/2/layout/IconLabelList"/>
    <dgm:cxn modelId="{A6ED0029-0F67-4BE8-8497-40C7FAE5B0A4}" type="presOf" srcId="{1D4A4B20-5FDC-47EC-A6C0-3F274A7A01F0}" destId="{1DDFAAE9-66F1-49EF-AAE2-8D0F1BFED645}" srcOrd="0" destOrd="0" presId="urn:microsoft.com/office/officeart/2018/2/layout/IconLabelList"/>
    <dgm:cxn modelId="{7B33FA6E-A72C-4EBA-A026-2B2477606548}" type="presOf" srcId="{F671E004-D8C0-4508-9B3E-3A715C07B286}" destId="{A7CE24FE-2084-499D-96E5-F3840A5AF2E0}" srcOrd="0" destOrd="0" presId="urn:microsoft.com/office/officeart/2018/2/layout/IconLabelList"/>
    <dgm:cxn modelId="{437B207B-3FE5-4B5B-ABFE-06B30771381C}" type="presOf" srcId="{AEB46FE6-6E03-466A-B701-43E38BB39334}" destId="{ACDC7428-CDF6-4DDD-83B5-5BCA546C79EB}" srcOrd="0" destOrd="0" presId="urn:microsoft.com/office/officeart/2018/2/layout/IconLabelList"/>
    <dgm:cxn modelId="{71B420A0-C14C-4297-A598-6670D22EA200}" srcId="{BA4A39DB-34E5-46F2-B392-C103F4BEE051}" destId="{1D4A4B20-5FDC-47EC-A6C0-3F274A7A01F0}" srcOrd="3" destOrd="0" parTransId="{E3E2C82F-02FA-4F89-836F-DE1F9BBFDFE2}" sibTransId="{75A7EA5F-8DB5-4356-AF10-B669938D721B}"/>
    <dgm:cxn modelId="{733AB7A0-9A3D-4087-980B-3488E1883319}" type="presOf" srcId="{5EF784B8-FA33-44D6-AE42-CA194BC90128}" destId="{32857FC7-F1F7-4862-90A5-E8467FE1884F}" srcOrd="0" destOrd="0" presId="urn:microsoft.com/office/officeart/2018/2/layout/IconLabelList"/>
    <dgm:cxn modelId="{621072BF-AE39-4E3B-BCE2-09DB7EACCE2E}" srcId="{BA4A39DB-34E5-46F2-B392-C103F4BEE051}" destId="{5EF784B8-FA33-44D6-AE42-CA194BC90128}" srcOrd="1" destOrd="0" parTransId="{15287489-B427-4DA0-85DE-05A7F74F5E16}" sibTransId="{40582599-7D71-427A-84AF-DAFEF5BDCCFA}"/>
    <dgm:cxn modelId="{647E67C9-C27B-4338-8838-BD4A10D12E44}" srcId="{BA4A39DB-34E5-46F2-B392-C103F4BEE051}" destId="{18232C53-2E26-4DCB-8B39-B32979286623}" srcOrd="2" destOrd="0" parTransId="{8CF23E52-88BE-4C34-B717-B7F970DE204D}" sibTransId="{542D0596-EBD1-4CC2-AE7B-AB0900B7CA7C}"/>
    <dgm:cxn modelId="{2F7D61D5-0053-4798-9119-DCFF4BC6B7EA}" srcId="{BA4A39DB-34E5-46F2-B392-C103F4BEE051}" destId="{F671E004-D8C0-4508-9B3E-3A715C07B286}" srcOrd="4" destOrd="0" parTransId="{BA0E86EE-73AA-4D2F-B614-2987C96B1364}" sibTransId="{310EE478-A89D-4D8C-BAD1-7BE0F01B57D6}"/>
    <dgm:cxn modelId="{428855F7-99EB-493D-BB6F-FDD84034EA11}" srcId="{BA4A39DB-34E5-46F2-B392-C103F4BEE051}" destId="{AEB46FE6-6E03-466A-B701-43E38BB39334}" srcOrd="0" destOrd="0" parTransId="{8C21BBE3-5BD1-47EB-9896-56998695B4F7}" sibTransId="{F0A5204A-ACF0-443C-A818-8DEF1727F306}"/>
    <dgm:cxn modelId="{6EA9700C-BDC3-4054-B7D6-59E62AFF2227}" type="presParOf" srcId="{0B949CF0-A5B7-4A09-9A4C-CD8CCBA5A1CF}" destId="{BD880576-2B68-440E-A060-71F33265772F}" srcOrd="0" destOrd="0" presId="urn:microsoft.com/office/officeart/2018/2/layout/IconLabelList"/>
    <dgm:cxn modelId="{778913A8-177C-40DB-BA5B-1C6F51719627}" type="presParOf" srcId="{BD880576-2B68-440E-A060-71F33265772F}" destId="{E9413835-69A5-4DB6-904B-BD1B6F8B239F}" srcOrd="0" destOrd="0" presId="urn:microsoft.com/office/officeart/2018/2/layout/IconLabelList"/>
    <dgm:cxn modelId="{19CFC8EB-E275-4BED-8F2B-74C33C8A75CA}" type="presParOf" srcId="{BD880576-2B68-440E-A060-71F33265772F}" destId="{9AA581B9-E222-4633-AA6C-E839DD26243B}" srcOrd="1" destOrd="0" presId="urn:microsoft.com/office/officeart/2018/2/layout/IconLabelList"/>
    <dgm:cxn modelId="{2428A256-661B-4382-8967-9335743CA96E}" type="presParOf" srcId="{BD880576-2B68-440E-A060-71F33265772F}" destId="{ACDC7428-CDF6-4DDD-83B5-5BCA546C79EB}" srcOrd="2" destOrd="0" presId="urn:microsoft.com/office/officeart/2018/2/layout/IconLabelList"/>
    <dgm:cxn modelId="{2853A1B1-B9CA-4E08-B5CE-5CA17F9EE03E}" type="presParOf" srcId="{0B949CF0-A5B7-4A09-9A4C-CD8CCBA5A1CF}" destId="{8C465E9D-1E1A-4508-847A-061BB5817F70}" srcOrd="1" destOrd="0" presId="urn:microsoft.com/office/officeart/2018/2/layout/IconLabelList"/>
    <dgm:cxn modelId="{07D6454A-EA11-4E88-9FF0-5861D377E111}" type="presParOf" srcId="{0B949CF0-A5B7-4A09-9A4C-CD8CCBA5A1CF}" destId="{3E6089EA-5908-467A-B58A-7BFBE3850E84}" srcOrd="2" destOrd="0" presId="urn:microsoft.com/office/officeart/2018/2/layout/IconLabelList"/>
    <dgm:cxn modelId="{57C845D1-F894-4B37-B682-2C5C6573CA25}" type="presParOf" srcId="{3E6089EA-5908-467A-B58A-7BFBE3850E84}" destId="{44120C74-36D5-41D3-BB4D-0B12F222D7C6}" srcOrd="0" destOrd="0" presId="urn:microsoft.com/office/officeart/2018/2/layout/IconLabelList"/>
    <dgm:cxn modelId="{E1600691-24DF-4EF9-81D9-590625472EEF}" type="presParOf" srcId="{3E6089EA-5908-467A-B58A-7BFBE3850E84}" destId="{7FC97667-F1AE-45DC-890C-0825AB673EBB}" srcOrd="1" destOrd="0" presId="urn:microsoft.com/office/officeart/2018/2/layout/IconLabelList"/>
    <dgm:cxn modelId="{345DC950-D187-4DE3-9571-1870F8EC6CD0}" type="presParOf" srcId="{3E6089EA-5908-467A-B58A-7BFBE3850E84}" destId="{32857FC7-F1F7-4862-90A5-E8467FE1884F}" srcOrd="2" destOrd="0" presId="urn:microsoft.com/office/officeart/2018/2/layout/IconLabelList"/>
    <dgm:cxn modelId="{A7C72534-0C4F-4A01-BE54-EFC72A07F094}" type="presParOf" srcId="{0B949CF0-A5B7-4A09-9A4C-CD8CCBA5A1CF}" destId="{46D9CF75-4F95-48AA-9965-791C9E8E5A9C}" srcOrd="3" destOrd="0" presId="urn:microsoft.com/office/officeart/2018/2/layout/IconLabelList"/>
    <dgm:cxn modelId="{A0F7F925-79C0-41BE-841C-404794DAAB88}" type="presParOf" srcId="{0B949CF0-A5B7-4A09-9A4C-CD8CCBA5A1CF}" destId="{53D1A7FC-EC51-4DFA-9F54-B9DC9DEF62EF}" srcOrd="4" destOrd="0" presId="urn:microsoft.com/office/officeart/2018/2/layout/IconLabelList"/>
    <dgm:cxn modelId="{F9354BD2-F0DE-46AF-AC67-4B14E8078C8E}" type="presParOf" srcId="{53D1A7FC-EC51-4DFA-9F54-B9DC9DEF62EF}" destId="{CF89B8B5-C10B-4B95-903A-00B6811B1553}" srcOrd="0" destOrd="0" presId="urn:microsoft.com/office/officeart/2018/2/layout/IconLabelList"/>
    <dgm:cxn modelId="{00D91C6C-D055-4239-A380-CDA5FE5D28DF}" type="presParOf" srcId="{53D1A7FC-EC51-4DFA-9F54-B9DC9DEF62EF}" destId="{214BD323-AC6C-46F3-85C7-E0B9F4874F6B}" srcOrd="1" destOrd="0" presId="urn:microsoft.com/office/officeart/2018/2/layout/IconLabelList"/>
    <dgm:cxn modelId="{46E1E0F3-3E12-45ED-A151-DA0C93F64EAC}" type="presParOf" srcId="{53D1A7FC-EC51-4DFA-9F54-B9DC9DEF62EF}" destId="{D6E6C483-EE81-4664-88BC-3E86A583F297}" srcOrd="2" destOrd="0" presId="urn:microsoft.com/office/officeart/2018/2/layout/IconLabelList"/>
    <dgm:cxn modelId="{7A86876D-05C7-4756-BA14-2D5FF7912C4C}" type="presParOf" srcId="{0B949CF0-A5B7-4A09-9A4C-CD8CCBA5A1CF}" destId="{0344F6B1-60A6-421D-A1BC-D4D30868953E}" srcOrd="5" destOrd="0" presId="urn:microsoft.com/office/officeart/2018/2/layout/IconLabelList"/>
    <dgm:cxn modelId="{27C24DB8-A523-4FEA-86DA-5B61AE9E3373}" type="presParOf" srcId="{0B949CF0-A5B7-4A09-9A4C-CD8CCBA5A1CF}" destId="{F718B65F-11A1-43CF-92EE-9162BD40B050}" srcOrd="6" destOrd="0" presId="urn:microsoft.com/office/officeart/2018/2/layout/IconLabelList"/>
    <dgm:cxn modelId="{94597659-C6F5-4F19-82D0-C784F5093876}" type="presParOf" srcId="{F718B65F-11A1-43CF-92EE-9162BD40B050}" destId="{D5D43025-401F-4AAF-83C5-2B406C84AF3C}" srcOrd="0" destOrd="0" presId="urn:microsoft.com/office/officeart/2018/2/layout/IconLabelList"/>
    <dgm:cxn modelId="{C3A12B0F-5A90-4C15-A337-DCD7D03134D5}" type="presParOf" srcId="{F718B65F-11A1-43CF-92EE-9162BD40B050}" destId="{BEDC3E30-A27D-481F-A943-796B43644DFC}" srcOrd="1" destOrd="0" presId="urn:microsoft.com/office/officeart/2018/2/layout/IconLabelList"/>
    <dgm:cxn modelId="{BB987C68-F209-4D09-B52A-C01CA185236E}" type="presParOf" srcId="{F718B65F-11A1-43CF-92EE-9162BD40B050}" destId="{1DDFAAE9-66F1-49EF-AAE2-8D0F1BFED645}" srcOrd="2" destOrd="0" presId="urn:microsoft.com/office/officeart/2018/2/layout/IconLabelList"/>
    <dgm:cxn modelId="{F0859ACF-6BA1-437B-A89D-295D73E56114}" type="presParOf" srcId="{0B949CF0-A5B7-4A09-9A4C-CD8CCBA5A1CF}" destId="{580D493F-CE06-432E-8E12-39EBA35AD12B}" srcOrd="7" destOrd="0" presId="urn:microsoft.com/office/officeart/2018/2/layout/IconLabelList"/>
    <dgm:cxn modelId="{FBC7FB0E-1416-48EE-B80D-EAB3181C1DD8}" type="presParOf" srcId="{0B949CF0-A5B7-4A09-9A4C-CD8CCBA5A1CF}" destId="{CDA53F92-4B3E-435D-B7AA-12BE76A6EC6A}" srcOrd="8" destOrd="0" presId="urn:microsoft.com/office/officeart/2018/2/layout/IconLabelList"/>
    <dgm:cxn modelId="{78A3CD11-0DDD-422A-9298-BA79EABE804A}" type="presParOf" srcId="{CDA53F92-4B3E-435D-B7AA-12BE76A6EC6A}" destId="{0FC079BE-BD53-4DE0-AF9E-2C42249343EA}" srcOrd="0" destOrd="0" presId="urn:microsoft.com/office/officeart/2018/2/layout/IconLabelList"/>
    <dgm:cxn modelId="{C9CA2147-336A-4F16-BB48-F066BB365E08}" type="presParOf" srcId="{CDA53F92-4B3E-435D-B7AA-12BE76A6EC6A}" destId="{71C35CF1-21B1-4B54-AC1C-A82672FEDFC2}" srcOrd="1" destOrd="0" presId="urn:microsoft.com/office/officeart/2018/2/layout/IconLabelList"/>
    <dgm:cxn modelId="{1C582181-2EA0-4105-A9E5-796C74DFB584}" type="presParOf" srcId="{CDA53F92-4B3E-435D-B7AA-12BE76A6EC6A}" destId="{A7CE24FE-2084-499D-96E5-F3840A5AF2E0}"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17994-ACC7-479A-8001-F88597B7C80C}">
      <dsp:nvSpPr>
        <dsp:cNvPr id="0" name=""/>
        <dsp:cNvSpPr/>
      </dsp:nvSpPr>
      <dsp:spPr>
        <a:xfrm>
          <a:off x="0" y="3430"/>
          <a:ext cx="11380304" cy="7514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540209-0416-4295-8B0B-8618FFCA4181}">
      <dsp:nvSpPr>
        <dsp:cNvPr id="0" name=""/>
        <dsp:cNvSpPr/>
      </dsp:nvSpPr>
      <dsp:spPr>
        <a:xfrm>
          <a:off x="227312" y="172506"/>
          <a:ext cx="413699" cy="4132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5B1F4E-B299-42FA-BB40-95B567C11FB7}">
      <dsp:nvSpPr>
        <dsp:cNvPr id="0" name=""/>
        <dsp:cNvSpPr/>
      </dsp:nvSpPr>
      <dsp:spPr>
        <a:xfrm>
          <a:off x="868325" y="3430"/>
          <a:ext cx="10485678" cy="798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499" tIns="84499" rIns="84499" bIns="84499" numCol="1" spcCol="1270" anchor="ctr" anchorCtr="0">
          <a:noAutofit/>
        </a:bodyPr>
        <a:lstStyle/>
        <a:p>
          <a:pPr marL="0" lvl="0" indent="0" algn="l" defTabSz="622300">
            <a:lnSpc>
              <a:spcPct val="100000"/>
            </a:lnSpc>
            <a:spcBef>
              <a:spcPct val="0"/>
            </a:spcBef>
            <a:spcAft>
              <a:spcPct val="35000"/>
            </a:spcAft>
            <a:buNone/>
          </a:pPr>
          <a:r>
            <a:rPr lang="tr-TR" sz="1400" b="1" kern="1200"/>
            <a:t>1. Akademik uzmanlık ve bilimsel temelli yaklaşım</a:t>
          </a:r>
          <a:br>
            <a:rPr lang="tr-TR" sz="1400" kern="1200"/>
          </a:br>
          <a:r>
            <a:rPr lang="tr-TR" sz="1400" kern="1200"/>
            <a:t>Birim, psikoloji ve bağımlılık alanında uzman akademik kadronun bilgi birikimi ve bilimsel yetkinliğiyle faaliyetlerini yürütmekte; tüm eğitim, seminer ve farkındalık çalışmaları güncel bilimsel literatür ve kanıta dayalı yaklaşımlar doğrultusunda planlanmaktadır.</a:t>
          </a:r>
          <a:endParaRPr lang="en-US" sz="1400" kern="1200"/>
        </a:p>
      </dsp:txBody>
      <dsp:txXfrm>
        <a:off x="868325" y="3430"/>
        <a:ext cx="10485678" cy="798412"/>
      </dsp:txXfrm>
    </dsp:sp>
    <dsp:sp modelId="{53E1EEA2-A4D2-49AF-9A81-5AD6F12DE8C8}">
      <dsp:nvSpPr>
        <dsp:cNvPr id="0" name=""/>
        <dsp:cNvSpPr/>
      </dsp:nvSpPr>
      <dsp:spPr>
        <a:xfrm>
          <a:off x="0" y="1001446"/>
          <a:ext cx="11380304" cy="7514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E8C3AE-EAA3-425B-898F-601D59A764B9}">
      <dsp:nvSpPr>
        <dsp:cNvPr id="0" name=""/>
        <dsp:cNvSpPr/>
      </dsp:nvSpPr>
      <dsp:spPr>
        <a:xfrm>
          <a:off x="227312" y="1170521"/>
          <a:ext cx="413699" cy="4132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01A03B-FEA4-4C13-81AF-53CC23ABE24D}">
      <dsp:nvSpPr>
        <dsp:cNvPr id="0" name=""/>
        <dsp:cNvSpPr/>
      </dsp:nvSpPr>
      <dsp:spPr>
        <a:xfrm>
          <a:off x="868325" y="1001446"/>
          <a:ext cx="10485678" cy="798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499" tIns="84499" rIns="84499" bIns="84499" numCol="1" spcCol="1270" anchor="ctr" anchorCtr="0">
          <a:noAutofit/>
        </a:bodyPr>
        <a:lstStyle/>
        <a:p>
          <a:pPr marL="0" lvl="0" indent="0" algn="l" defTabSz="622300">
            <a:lnSpc>
              <a:spcPct val="100000"/>
            </a:lnSpc>
            <a:spcBef>
              <a:spcPct val="0"/>
            </a:spcBef>
            <a:spcAft>
              <a:spcPct val="35000"/>
            </a:spcAft>
            <a:buNone/>
          </a:pPr>
          <a:r>
            <a:rPr lang="tr-TR" sz="1400" b="1" kern="1200"/>
            <a:t>2. Kurumsal iş birliği ve güçlü paydaş ağı</a:t>
          </a:r>
          <a:br>
            <a:rPr lang="tr-TR" sz="1400" kern="1200"/>
          </a:br>
          <a:r>
            <a:rPr lang="tr-TR" sz="1400" kern="1200"/>
            <a:t>İl Sağlık Müdürlüğü, Denetimli Serbestlik Müdürlüğü, İl Emniyet Müdürlüğü, İl Jandarma Komutanlığı, Yeşilay ve YEDAM gibi kurumlarla sürdürülen aktif iş birlikleri sayesinde birim, bağımlılıkla mücadelede çok paydaşlı ve bütüncül bir model sunmaktadır.</a:t>
          </a:r>
          <a:endParaRPr lang="en-US" sz="1400" kern="1200"/>
        </a:p>
      </dsp:txBody>
      <dsp:txXfrm>
        <a:off x="868325" y="1001446"/>
        <a:ext cx="10485678" cy="798412"/>
      </dsp:txXfrm>
    </dsp:sp>
    <dsp:sp modelId="{EA613981-ED81-4782-A1DE-E0459CA9E36B}">
      <dsp:nvSpPr>
        <dsp:cNvPr id="0" name=""/>
        <dsp:cNvSpPr/>
      </dsp:nvSpPr>
      <dsp:spPr>
        <a:xfrm>
          <a:off x="0" y="1999461"/>
          <a:ext cx="11380304" cy="7514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2CC222-042A-4B03-8ACE-A2678BB7BC64}">
      <dsp:nvSpPr>
        <dsp:cNvPr id="0" name=""/>
        <dsp:cNvSpPr/>
      </dsp:nvSpPr>
      <dsp:spPr>
        <a:xfrm>
          <a:off x="227312" y="2168537"/>
          <a:ext cx="413699" cy="4132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992096-3F11-42F9-BC0D-046544C90026}">
      <dsp:nvSpPr>
        <dsp:cNvPr id="0" name=""/>
        <dsp:cNvSpPr/>
      </dsp:nvSpPr>
      <dsp:spPr>
        <a:xfrm>
          <a:off x="868325" y="1999461"/>
          <a:ext cx="10485678" cy="798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499" tIns="84499" rIns="84499" bIns="84499" numCol="1" spcCol="1270" anchor="ctr" anchorCtr="0">
          <a:noAutofit/>
        </a:bodyPr>
        <a:lstStyle/>
        <a:p>
          <a:pPr marL="0" lvl="0" indent="0" algn="l" defTabSz="622300">
            <a:lnSpc>
              <a:spcPct val="100000"/>
            </a:lnSpc>
            <a:spcBef>
              <a:spcPct val="0"/>
            </a:spcBef>
            <a:spcAft>
              <a:spcPct val="35000"/>
            </a:spcAft>
            <a:buNone/>
          </a:pPr>
          <a:r>
            <a:rPr lang="tr-TR" sz="1400" b="1" kern="1200"/>
            <a:t>3. Eğitim–öğretim süreçlerine etkin entegrasyon</a:t>
          </a:r>
          <a:br>
            <a:rPr lang="tr-TR" sz="1400" kern="1200"/>
          </a:br>
          <a:r>
            <a:rPr lang="tr-TR" sz="1400" kern="1200"/>
            <a:t>Bağımlılıkla mücadele teması; lisans dersleri, uyum eğitimleri, ders içi seminerler ve konuk konuşmacı uygulamaları aracılığıyla doğrudan eğitim-öğretim süreçlerine entegre edilmekte, öğrencilerin teorik bilgiyi uygulamayla ilişkilendirmesi sağlanmaktadır.</a:t>
          </a:r>
          <a:endParaRPr lang="en-US" sz="1400" kern="1200"/>
        </a:p>
      </dsp:txBody>
      <dsp:txXfrm>
        <a:off x="868325" y="1999461"/>
        <a:ext cx="10485678" cy="798412"/>
      </dsp:txXfrm>
    </dsp:sp>
    <dsp:sp modelId="{F33767C6-67EC-4C7F-A5F2-A63B1B274152}">
      <dsp:nvSpPr>
        <dsp:cNvPr id="0" name=""/>
        <dsp:cNvSpPr/>
      </dsp:nvSpPr>
      <dsp:spPr>
        <a:xfrm>
          <a:off x="0" y="2997477"/>
          <a:ext cx="11380304" cy="7514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A8B63B-0FB8-4BB8-B7DE-33D670A522F5}">
      <dsp:nvSpPr>
        <dsp:cNvPr id="0" name=""/>
        <dsp:cNvSpPr/>
      </dsp:nvSpPr>
      <dsp:spPr>
        <a:xfrm>
          <a:off x="227312" y="3166552"/>
          <a:ext cx="413699" cy="41329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ABD88B-03F9-4DD5-AB68-512A9507DD5D}">
      <dsp:nvSpPr>
        <dsp:cNvPr id="0" name=""/>
        <dsp:cNvSpPr/>
      </dsp:nvSpPr>
      <dsp:spPr>
        <a:xfrm>
          <a:off x="868325" y="2997477"/>
          <a:ext cx="10485678" cy="798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499" tIns="84499" rIns="84499" bIns="84499" numCol="1" spcCol="1270" anchor="ctr" anchorCtr="0">
          <a:noAutofit/>
        </a:bodyPr>
        <a:lstStyle/>
        <a:p>
          <a:pPr marL="0" lvl="0" indent="0" algn="l" defTabSz="622300">
            <a:lnSpc>
              <a:spcPct val="100000"/>
            </a:lnSpc>
            <a:spcBef>
              <a:spcPct val="0"/>
            </a:spcBef>
            <a:spcAft>
              <a:spcPct val="35000"/>
            </a:spcAft>
            <a:buNone/>
          </a:pPr>
          <a:r>
            <a:rPr lang="tr-TR" sz="1400" b="1" kern="1200" dirty="0"/>
            <a:t>4. Öğrenci katılımı ve akran temelli çalışmaların güçlülüğü</a:t>
          </a:r>
          <a:br>
            <a:rPr lang="tr-TR" sz="1400" kern="1200" dirty="0"/>
          </a:br>
          <a:r>
            <a:rPr lang="tr-TR" sz="1400" kern="1200" dirty="0"/>
            <a:t>Psikoloji öğrencileri başta olmak üzere farklı fakültelerden öğrencilerin aktif katılım gösterdiği akran eğitimi, proje ve saha çalışmaları sayesinde birim, sürdürülebilir ve yaygın etkili farkındalık faaliyetleri yürütmektedir.</a:t>
          </a:r>
          <a:endParaRPr lang="en-US" sz="1400" kern="1200" dirty="0"/>
        </a:p>
      </dsp:txBody>
      <dsp:txXfrm>
        <a:off x="868325" y="2997477"/>
        <a:ext cx="10485678" cy="798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17994-ACC7-479A-8001-F88597B7C80C}">
      <dsp:nvSpPr>
        <dsp:cNvPr id="0" name=""/>
        <dsp:cNvSpPr/>
      </dsp:nvSpPr>
      <dsp:spPr>
        <a:xfrm>
          <a:off x="0" y="3430"/>
          <a:ext cx="11380304" cy="7514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540209-0416-4295-8B0B-8618FFCA4181}">
      <dsp:nvSpPr>
        <dsp:cNvPr id="0" name=""/>
        <dsp:cNvSpPr/>
      </dsp:nvSpPr>
      <dsp:spPr>
        <a:xfrm>
          <a:off x="227312" y="172506"/>
          <a:ext cx="413699" cy="4132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5B1F4E-B299-42FA-BB40-95B567C11FB7}">
      <dsp:nvSpPr>
        <dsp:cNvPr id="0" name=""/>
        <dsp:cNvSpPr/>
      </dsp:nvSpPr>
      <dsp:spPr>
        <a:xfrm>
          <a:off x="868325" y="3430"/>
          <a:ext cx="10485678" cy="798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499" tIns="84499" rIns="84499" bIns="84499" numCol="1" spcCol="1270" anchor="ctr" anchorCtr="0">
          <a:noAutofit/>
        </a:bodyPr>
        <a:lstStyle/>
        <a:p>
          <a:pPr marL="0" lvl="0" indent="0" algn="l" defTabSz="622300">
            <a:lnSpc>
              <a:spcPct val="100000"/>
            </a:lnSpc>
            <a:spcBef>
              <a:spcPct val="0"/>
            </a:spcBef>
            <a:spcAft>
              <a:spcPct val="35000"/>
            </a:spcAft>
            <a:buNone/>
          </a:pPr>
          <a:r>
            <a:rPr lang="tr-TR" sz="1400" b="1" kern="1200" dirty="0"/>
            <a:t>5. Toplumsal katkı ve </a:t>
          </a:r>
          <a:r>
            <a:rPr lang="tr-TR" sz="1400" b="1" u="sng" kern="1200" dirty="0"/>
            <a:t>saha temelli </a:t>
          </a:r>
          <a:r>
            <a:rPr lang="tr-TR" sz="1400" b="1" kern="1200" dirty="0"/>
            <a:t>uygulama deneyimi</a:t>
          </a:r>
          <a:br>
            <a:rPr lang="tr-TR" sz="1400" kern="1200" dirty="0"/>
          </a:br>
          <a:r>
            <a:rPr lang="tr-TR" sz="1400" kern="1200" dirty="0"/>
            <a:t>Birim; üniversite kampüsüyle sınırlı kalmayıp lise öğrencileri, aileler ve farklı risk gruplarına yönelik seminer, sergi ve saha etkinlikleriyle toplumsal katkı misyonunu güçlü biçimde yerine getirmektedir.</a:t>
          </a:r>
          <a:endParaRPr lang="en-US" sz="1400" kern="1200" dirty="0"/>
        </a:p>
      </dsp:txBody>
      <dsp:txXfrm>
        <a:off x="868325" y="3430"/>
        <a:ext cx="10485678" cy="798412"/>
      </dsp:txXfrm>
    </dsp:sp>
    <dsp:sp modelId="{53E1EEA2-A4D2-49AF-9A81-5AD6F12DE8C8}">
      <dsp:nvSpPr>
        <dsp:cNvPr id="0" name=""/>
        <dsp:cNvSpPr/>
      </dsp:nvSpPr>
      <dsp:spPr>
        <a:xfrm>
          <a:off x="0" y="1001446"/>
          <a:ext cx="11380304" cy="7514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E8C3AE-EAA3-425B-898F-601D59A764B9}">
      <dsp:nvSpPr>
        <dsp:cNvPr id="0" name=""/>
        <dsp:cNvSpPr/>
      </dsp:nvSpPr>
      <dsp:spPr>
        <a:xfrm>
          <a:off x="227312" y="1170521"/>
          <a:ext cx="413699" cy="4132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01A03B-FEA4-4C13-81AF-53CC23ABE24D}">
      <dsp:nvSpPr>
        <dsp:cNvPr id="0" name=""/>
        <dsp:cNvSpPr/>
      </dsp:nvSpPr>
      <dsp:spPr>
        <a:xfrm>
          <a:off x="868325" y="1001446"/>
          <a:ext cx="10485678" cy="798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499" tIns="84499" rIns="84499" bIns="84499" numCol="1" spcCol="1270" anchor="ctr" anchorCtr="0">
          <a:noAutofit/>
        </a:bodyPr>
        <a:lstStyle/>
        <a:p>
          <a:pPr marL="0" lvl="0" indent="0" algn="l" defTabSz="622300">
            <a:lnSpc>
              <a:spcPct val="100000"/>
            </a:lnSpc>
            <a:spcBef>
              <a:spcPct val="0"/>
            </a:spcBef>
            <a:spcAft>
              <a:spcPct val="35000"/>
            </a:spcAft>
            <a:buNone/>
          </a:pPr>
          <a:r>
            <a:rPr lang="tr-TR" sz="1400" b="1" kern="1200" dirty="0"/>
            <a:t>6. Proje üretme ve uygulama kapasitesi</a:t>
          </a:r>
          <a:br>
            <a:rPr lang="tr-TR" sz="1400" kern="1200" dirty="0"/>
          </a:br>
          <a:r>
            <a:rPr lang="tr-TR" sz="1400" kern="1200" dirty="0"/>
            <a:t>TÜBİTAK destekli çalışmalar, UNIDES projeleri ve yerel iş birliklerine dayalı faaliyetler aracılığıyla birim, proje geliştirme ve uygulama konusunda yüksek bir kurumsal kapasiteye sahiptir.</a:t>
          </a:r>
          <a:endParaRPr lang="en-US" sz="1400" kern="1200" dirty="0"/>
        </a:p>
      </dsp:txBody>
      <dsp:txXfrm>
        <a:off x="868325" y="1001446"/>
        <a:ext cx="10485678" cy="798412"/>
      </dsp:txXfrm>
    </dsp:sp>
    <dsp:sp modelId="{EA613981-ED81-4782-A1DE-E0459CA9E36B}">
      <dsp:nvSpPr>
        <dsp:cNvPr id="0" name=""/>
        <dsp:cNvSpPr/>
      </dsp:nvSpPr>
      <dsp:spPr>
        <a:xfrm>
          <a:off x="0" y="1999461"/>
          <a:ext cx="11380304" cy="7514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2CC222-042A-4B03-8ACE-A2678BB7BC64}">
      <dsp:nvSpPr>
        <dsp:cNvPr id="0" name=""/>
        <dsp:cNvSpPr/>
      </dsp:nvSpPr>
      <dsp:spPr>
        <a:xfrm>
          <a:off x="227312" y="2168537"/>
          <a:ext cx="413699" cy="4132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992096-3F11-42F9-BC0D-046544C90026}">
      <dsp:nvSpPr>
        <dsp:cNvPr id="0" name=""/>
        <dsp:cNvSpPr/>
      </dsp:nvSpPr>
      <dsp:spPr>
        <a:xfrm>
          <a:off x="868325" y="1999461"/>
          <a:ext cx="10485678" cy="798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499" tIns="84499" rIns="84499" bIns="84499" numCol="1" spcCol="1270" anchor="ctr" anchorCtr="0">
          <a:noAutofit/>
        </a:bodyPr>
        <a:lstStyle/>
        <a:p>
          <a:pPr marL="0" lvl="0" indent="0" algn="l" defTabSz="622300">
            <a:lnSpc>
              <a:spcPct val="100000"/>
            </a:lnSpc>
            <a:spcBef>
              <a:spcPct val="0"/>
            </a:spcBef>
            <a:spcAft>
              <a:spcPct val="35000"/>
            </a:spcAft>
            <a:buNone/>
          </a:pPr>
          <a:r>
            <a:rPr lang="tr-TR" sz="1400" b="1" kern="1200" dirty="0"/>
            <a:t>7. Görünürlük ve kurumsal tanınırlık</a:t>
          </a:r>
          <a:br>
            <a:rPr lang="tr-TR" sz="1400" kern="1200" dirty="0"/>
          </a:br>
          <a:r>
            <a:rPr lang="tr-TR" sz="1400" kern="1200" dirty="0"/>
            <a:t>Yürütülen etkinliklerin düzenli olarak kurumsal web sayfasında ve üniversite iletişim kanallarında duyurulması, birimin görünürlüğünü ve kurumsal tanınırlığını artırmakta; faaliyetlerin izlenebilirliğini ve şeffaflığını güçlendirmektedir.</a:t>
          </a:r>
          <a:endParaRPr lang="en-US" sz="1400" kern="1200" dirty="0"/>
        </a:p>
      </dsp:txBody>
      <dsp:txXfrm>
        <a:off x="868325" y="1999461"/>
        <a:ext cx="10485678" cy="798412"/>
      </dsp:txXfrm>
    </dsp:sp>
    <dsp:sp modelId="{F33767C6-67EC-4C7F-A5F2-A63B1B274152}">
      <dsp:nvSpPr>
        <dsp:cNvPr id="0" name=""/>
        <dsp:cNvSpPr/>
      </dsp:nvSpPr>
      <dsp:spPr>
        <a:xfrm>
          <a:off x="0" y="2997477"/>
          <a:ext cx="11380304" cy="7514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A8B63B-0FB8-4BB8-B7DE-33D670A522F5}">
      <dsp:nvSpPr>
        <dsp:cNvPr id="0" name=""/>
        <dsp:cNvSpPr/>
      </dsp:nvSpPr>
      <dsp:spPr>
        <a:xfrm>
          <a:off x="227312" y="3166552"/>
          <a:ext cx="413699" cy="41329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ABD88B-03F9-4DD5-AB68-512A9507DD5D}">
      <dsp:nvSpPr>
        <dsp:cNvPr id="0" name=""/>
        <dsp:cNvSpPr/>
      </dsp:nvSpPr>
      <dsp:spPr>
        <a:xfrm>
          <a:off x="868325" y="2997477"/>
          <a:ext cx="10485678" cy="798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499" tIns="84499" rIns="84499" bIns="84499" numCol="1" spcCol="1270" anchor="ctr" anchorCtr="0">
          <a:noAutofit/>
        </a:bodyPr>
        <a:lstStyle/>
        <a:p>
          <a:pPr marL="0" lvl="0" indent="0" algn="l" defTabSz="622300">
            <a:lnSpc>
              <a:spcPct val="100000"/>
            </a:lnSpc>
            <a:spcBef>
              <a:spcPct val="0"/>
            </a:spcBef>
            <a:spcAft>
              <a:spcPct val="35000"/>
            </a:spcAft>
            <a:buNone/>
          </a:pPr>
          <a:r>
            <a:rPr lang="tr-TR" sz="1400" b="1" kern="1200" dirty="0"/>
            <a:t>8. Önleyici ve koruyucu ruh sağlığı perspektifi</a:t>
          </a:r>
          <a:br>
            <a:rPr lang="tr-TR" sz="1400" kern="1200" dirty="0"/>
          </a:br>
          <a:r>
            <a:rPr lang="tr-TR" sz="1400" kern="1200" dirty="0"/>
            <a:t>Birim, yalnızca müdahaleye değil; önleme, erken farkındalık ve psikososyal güçlendirmeye odaklanan yaklaşımıyla üniversite bünyesinde stratejik bir rol üstlenmektedir.</a:t>
          </a:r>
          <a:endParaRPr lang="en-US" sz="1400" kern="1200" dirty="0"/>
        </a:p>
      </dsp:txBody>
      <dsp:txXfrm>
        <a:off x="868325" y="2997477"/>
        <a:ext cx="10485678" cy="7984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4145A8-D625-45D0-9AAE-6D25D12D05C6}">
      <dsp:nvSpPr>
        <dsp:cNvPr id="0" name=""/>
        <dsp:cNvSpPr/>
      </dsp:nvSpPr>
      <dsp:spPr>
        <a:xfrm>
          <a:off x="0" y="3428"/>
          <a:ext cx="11231217" cy="7509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51D6D2-5209-4A5C-8E9A-D1B1E61A81C2}">
      <dsp:nvSpPr>
        <dsp:cNvPr id="0" name=""/>
        <dsp:cNvSpPr/>
      </dsp:nvSpPr>
      <dsp:spPr>
        <a:xfrm>
          <a:off x="227158" y="172389"/>
          <a:ext cx="413419" cy="4130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3C25A5-8B12-43CF-9A31-F78B982EBD26}">
      <dsp:nvSpPr>
        <dsp:cNvPr id="0" name=""/>
        <dsp:cNvSpPr/>
      </dsp:nvSpPr>
      <dsp:spPr>
        <a:xfrm>
          <a:off x="867737" y="3428"/>
          <a:ext cx="10337196" cy="797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441" tIns="84441" rIns="84441" bIns="84441" numCol="1" spcCol="1270" anchor="ctr" anchorCtr="0">
          <a:noAutofit/>
        </a:bodyPr>
        <a:lstStyle/>
        <a:p>
          <a:pPr marL="0" lvl="0" indent="0" algn="l" defTabSz="622300">
            <a:lnSpc>
              <a:spcPct val="100000"/>
            </a:lnSpc>
            <a:spcBef>
              <a:spcPct val="0"/>
            </a:spcBef>
            <a:spcAft>
              <a:spcPct val="35000"/>
            </a:spcAft>
            <a:buNone/>
          </a:pPr>
          <a:r>
            <a:rPr lang="tr-TR" sz="1400" b="1" kern="1200" dirty="0"/>
            <a:t>1. İnsan kaynağının niceliksel olarak güçlendirilmesi</a:t>
          </a:r>
          <a:br>
            <a:rPr lang="tr-TR" sz="1400" kern="1200" dirty="0"/>
          </a:br>
          <a:r>
            <a:rPr lang="tr-TR" sz="1400" kern="1200" dirty="0"/>
            <a:t>Birim faaliyetleri sınırlı sayıda akademik ve idari personel ile yürütülmektedir. Artan etkinlik çeşitliliği ve paydaş sayısı dikkate alındığında, insan kaynağının nicelik ve çeşitlilik açısından güçlendirilmesi gerekmektedir.</a:t>
          </a:r>
          <a:endParaRPr lang="en-US" sz="1400" kern="1200" dirty="0"/>
        </a:p>
      </dsp:txBody>
      <dsp:txXfrm>
        <a:off x="867737" y="3428"/>
        <a:ext cx="10337196" cy="797871"/>
      </dsp:txXfrm>
    </dsp:sp>
    <dsp:sp modelId="{6BD2E92B-7E44-4379-8AF1-7180DF615196}">
      <dsp:nvSpPr>
        <dsp:cNvPr id="0" name=""/>
        <dsp:cNvSpPr/>
      </dsp:nvSpPr>
      <dsp:spPr>
        <a:xfrm>
          <a:off x="0" y="1000768"/>
          <a:ext cx="11231217" cy="7509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0DE3E4-CCBF-4CB8-B87F-40D8F2FACA84}">
      <dsp:nvSpPr>
        <dsp:cNvPr id="0" name=""/>
        <dsp:cNvSpPr/>
      </dsp:nvSpPr>
      <dsp:spPr>
        <a:xfrm>
          <a:off x="227158" y="1169729"/>
          <a:ext cx="413419" cy="4130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8D915D-EC11-4B5E-8DA6-82ABFEED67F7}">
      <dsp:nvSpPr>
        <dsp:cNvPr id="0" name=""/>
        <dsp:cNvSpPr/>
      </dsp:nvSpPr>
      <dsp:spPr>
        <a:xfrm>
          <a:off x="867737" y="1000768"/>
          <a:ext cx="10337196" cy="797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441" tIns="84441" rIns="84441" bIns="84441" numCol="1" spcCol="1270" anchor="ctr" anchorCtr="0">
          <a:noAutofit/>
        </a:bodyPr>
        <a:lstStyle/>
        <a:p>
          <a:pPr marL="0" lvl="0" indent="0" algn="l" defTabSz="622300">
            <a:lnSpc>
              <a:spcPct val="100000"/>
            </a:lnSpc>
            <a:spcBef>
              <a:spcPct val="0"/>
            </a:spcBef>
            <a:spcAft>
              <a:spcPct val="35000"/>
            </a:spcAft>
            <a:buNone/>
          </a:pPr>
          <a:r>
            <a:rPr lang="tr-TR" sz="1400" b="1" kern="1200" dirty="0"/>
            <a:t>2. Sistematik izleme ve etki değerlendirme mekanizmalarının geliştirilmesi</a:t>
          </a:r>
          <a:br>
            <a:rPr lang="tr-TR" sz="1400" kern="1200" dirty="0"/>
          </a:br>
          <a:r>
            <a:rPr lang="tr-TR" sz="1400" kern="1200" dirty="0"/>
            <a:t>Yürütülen eğitim, seminer ve farkındalık çalışmalarının kısa, orta ve uzun vadeli etkililiğini ölçmeye yönelik standartlaştırılmış izleme ve değerlendirme araçlarının geliştirilmesine ihtiyaç bulunmaktadır.</a:t>
          </a:r>
          <a:endParaRPr lang="en-US" sz="1400" kern="1200" dirty="0"/>
        </a:p>
      </dsp:txBody>
      <dsp:txXfrm>
        <a:off x="867737" y="1000768"/>
        <a:ext cx="10337196" cy="797871"/>
      </dsp:txXfrm>
    </dsp:sp>
    <dsp:sp modelId="{35C26355-7214-4CF6-AE51-FD2EA4F87372}">
      <dsp:nvSpPr>
        <dsp:cNvPr id="0" name=""/>
        <dsp:cNvSpPr/>
      </dsp:nvSpPr>
      <dsp:spPr>
        <a:xfrm>
          <a:off x="0" y="1998107"/>
          <a:ext cx="11231217" cy="7509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16882A-E06C-4D41-9ABB-805B598AE965}">
      <dsp:nvSpPr>
        <dsp:cNvPr id="0" name=""/>
        <dsp:cNvSpPr/>
      </dsp:nvSpPr>
      <dsp:spPr>
        <a:xfrm>
          <a:off x="227158" y="2167069"/>
          <a:ext cx="413419" cy="4130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D472B8-70E6-4767-945F-29186AB9E1C3}">
      <dsp:nvSpPr>
        <dsp:cNvPr id="0" name=""/>
        <dsp:cNvSpPr/>
      </dsp:nvSpPr>
      <dsp:spPr>
        <a:xfrm>
          <a:off x="867737" y="1998107"/>
          <a:ext cx="10337196" cy="797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441" tIns="84441" rIns="84441" bIns="84441" numCol="1" spcCol="1270" anchor="ctr" anchorCtr="0">
          <a:noAutofit/>
        </a:bodyPr>
        <a:lstStyle/>
        <a:p>
          <a:pPr marL="0" lvl="0" indent="0" algn="l" defTabSz="622300">
            <a:lnSpc>
              <a:spcPct val="100000"/>
            </a:lnSpc>
            <a:spcBef>
              <a:spcPct val="0"/>
            </a:spcBef>
            <a:spcAft>
              <a:spcPct val="35000"/>
            </a:spcAft>
            <a:buNone/>
          </a:pPr>
          <a:r>
            <a:rPr lang="tr-TR" sz="1400" b="1" kern="1200" dirty="0"/>
            <a:t>3. Dijital içerik ve çevrim içi yaygınlaştırma kapasitesi</a:t>
          </a:r>
          <a:br>
            <a:rPr lang="tr-TR" sz="1400" kern="1200" dirty="0"/>
          </a:br>
          <a:r>
            <a:rPr lang="tr-TR" sz="1400" kern="1200" dirty="0"/>
            <a:t>Birim faaliyetlerinin dijital eğitim modülleri, çevrim içi seminerler ve sürdürülebilir dijital içeriklere dönüştürülmesi, erişilebilirliği ve etki alanını artırma açısından geliştirilebilir bir alan olarak değerlendirilmektedir.</a:t>
          </a:r>
          <a:endParaRPr lang="en-US" sz="1400" kern="1200" dirty="0"/>
        </a:p>
      </dsp:txBody>
      <dsp:txXfrm>
        <a:off x="867737" y="1998107"/>
        <a:ext cx="10337196" cy="797871"/>
      </dsp:txXfrm>
    </dsp:sp>
    <dsp:sp modelId="{48BEABA7-1210-45AE-B32C-50B8BA2281B0}">
      <dsp:nvSpPr>
        <dsp:cNvPr id="0" name=""/>
        <dsp:cNvSpPr/>
      </dsp:nvSpPr>
      <dsp:spPr>
        <a:xfrm>
          <a:off x="0" y="2995447"/>
          <a:ext cx="11231217" cy="7509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5DBA16-5158-4734-8B1E-30C3933408DC}">
      <dsp:nvSpPr>
        <dsp:cNvPr id="0" name=""/>
        <dsp:cNvSpPr/>
      </dsp:nvSpPr>
      <dsp:spPr>
        <a:xfrm>
          <a:off x="227158" y="3164409"/>
          <a:ext cx="413419" cy="4130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0E9E76-9006-4130-8212-D42505EC6C91}">
      <dsp:nvSpPr>
        <dsp:cNvPr id="0" name=""/>
        <dsp:cNvSpPr/>
      </dsp:nvSpPr>
      <dsp:spPr>
        <a:xfrm>
          <a:off x="867737" y="2995447"/>
          <a:ext cx="10337196" cy="797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441" tIns="84441" rIns="84441" bIns="84441" numCol="1" spcCol="1270" anchor="ctr" anchorCtr="0">
          <a:noAutofit/>
        </a:bodyPr>
        <a:lstStyle/>
        <a:p>
          <a:pPr marL="0" lvl="0" indent="0" algn="l" defTabSz="622300">
            <a:lnSpc>
              <a:spcPct val="100000"/>
            </a:lnSpc>
            <a:spcBef>
              <a:spcPct val="0"/>
            </a:spcBef>
            <a:spcAft>
              <a:spcPct val="35000"/>
            </a:spcAft>
            <a:buNone/>
          </a:pPr>
          <a:r>
            <a:rPr lang="tr-TR" sz="1400" b="1" kern="1200" dirty="0"/>
            <a:t>4. Kurumsal veri arşivi ve dokümantasyon altyapısı</a:t>
          </a:r>
          <a:br>
            <a:rPr lang="tr-TR" sz="1400" kern="1200" dirty="0"/>
          </a:br>
          <a:r>
            <a:rPr lang="tr-TR" sz="1400" kern="1200" dirty="0"/>
            <a:t>Etkinliklere ait katılımcı verileri, geri bildirimler ve çıktıların daha sistematik bir biçimde arşivlenmesi; raporlama, kanıt üretimi ve kalite süreçleri açısından geliştirilmeye açık bir alandır.</a:t>
          </a:r>
          <a:endParaRPr lang="en-US" sz="1400" kern="1200" dirty="0"/>
        </a:p>
      </dsp:txBody>
      <dsp:txXfrm>
        <a:off x="867737" y="2995447"/>
        <a:ext cx="10337196" cy="7978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4145A8-D625-45D0-9AAE-6D25D12D05C6}">
      <dsp:nvSpPr>
        <dsp:cNvPr id="0" name=""/>
        <dsp:cNvSpPr/>
      </dsp:nvSpPr>
      <dsp:spPr>
        <a:xfrm>
          <a:off x="0" y="463"/>
          <a:ext cx="11231217" cy="10845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51D6D2-5209-4A5C-8E9A-D1B1E61A81C2}">
      <dsp:nvSpPr>
        <dsp:cNvPr id="0" name=""/>
        <dsp:cNvSpPr/>
      </dsp:nvSpPr>
      <dsp:spPr>
        <a:xfrm>
          <a:off x="328067" y="244480"/>
          <a:ext cx="596486" cy="5964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3C25A5-8B12-43CF-9A31-F78B982EBD26}">
      <dsp:nvSpPr>
        <dsp:cNvPr id="0" name=""/>
        <dsp:cNvSpPr/>
      </dsp:nvSpPr>
      <dsp:spPr>
        <a:xfrm>
          <a:off x="1252620" y="463"/>
          <a:ext cx="9978596" cy="1084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778" tIns="114778" rIns="114778" bIns="114778" numCol="1" spcCol="1270" anchor="ctr" anchorCtr="0">
          <a:noAutofit/>
        </a:bodyPr>
        <a:lstStyle/>
        <a:p>
          <a:pPr marL="0" lvl="0" indent="0" algn="l" defTabSz="711200">
            <a:lnSpc>
              <a:spcPct val="100000"/>
            </a:lnSpc>
            <a:spcBef>
              <a:spcPct val="0"/>
            </a:spcBef>
            <a:spcAft>
              <a:spcPct val="35000"/>
            </a:spcAft>
            <a:buNone/>
          </a:pPr>
          <a:r>
            <a:rPr lang="tr-TR" sz="1600" b="1" kern="1200" dirty="0"/>
            <a:t>5. Ulusal ve uluslararası akademik iş birliklerinin artırılması</a:t>
          </a:r>
          <a:br>
            <a:rPr lang="tr-TR" sz="1600" kern="1200" dirty="0"/>
          </a:br>
          <a:r>
            <a:rPr lang="tr-TR" sz="1600" kern="1200" dirty="0"/>
            <a:t>Mevcut iş birliklerine ek olarak, üniversiteler arası ve uluslararası düzeyde bağımlılıkla mücadele alanında yürütülen akademik ve uygulamalı çalışmaların artırılması, birimin bilimsel görünürlüğünü güçlendirecektir.</a:t>
          </a:r>
          <a:endParaRPr lang="en-US" sz="1600" kern="1200" dirty="0"/>
        </a:p>
      </dsp:txBody>
      <dsp:txXfrm>
        <a:off x="1252620" y="463"/>
        <a:ext cx="9978596" cy="1084520"/>
      </dsp:txXfrm>
    </dsp:sp>
    <dsp:sp modelId="{35C26355-7214-4CF6-AE51-FD2EA4F87372}">
      <dsp:nvSpPr>
        <dsp:cNvPr id="0" name=""/>
        <dsp:cNvSpPr/>
      </dsp:nvSpPr>
      <dsp:spPr>
        <a:xfrm>
          <a:off x="0" y="1356113"/>
          <a:ext cx="11231217" cy="10845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16882A-E06C-4D41-9ABB-805B598AE965}">
      <dsp:nvSpPr>
        <dsp:cNvPr id="0" name=""/>
        <dsp:cNvSpPr/>
      </dsp:nvSpPr>
      <dsp:spPr>
        <a:xfrm>
          <a:off x="328067" y="1600130"/>
          <a:ext cx="596486" cy="5964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D472B8-70E6-4767-945F-29186AB9E1C3}">
      <dsp:nvSpPr>
        <dsp:cNvPr id="0" name=""/>
        <dsp:cNvSpPr/>
      </dsp:nvSpPr>
      <dsp:spPr>
        <a:xfrm>
          <a:off x="1252620" y="1356113"/>
          <a:ext cx="9978596" cy="1084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778" tIns="114778" rIns="114778" bIns="114778" numCol="1" spcCol="1270" anchor="ctr" anchorCtr="0">
          <a:noAutofit/>
        </a:bodyPr>
        <a:lstStyle/>
        <a:p>
          <a:pPr marL="0" lvl="0" indent="0" algn="l" defTabSz="711200">
            <a:lnSpc>
              <a:spcPct val="100000"/>
            </a:lnSpc>
            <a:spcBef>
              <a:spcPct val="0"/>
            </a:spcBef>
            <a:spcAft>
              <a:spcPct val="35000"/>
            </a:spcAft>
            <a:buNone/>
          </a:pPr>
          <a:r>
            <a:rPr lang="tr-TR" sz="1600" b="1" kern="1200" dirty="0"/>
            <a:t>7. Öğrenci temelli çalışmaların kurumsallaştırılması</a:t>
          </a:r>
          <a:br>
            <a:rPr lang="tr-TR" sz="1600" kern="1200" dirty="0"/>
          </a:br>
          <a:r>
            <a:rPr lang="tr-TR" sz="1600" kern="1200" dirty="0"/>
            <a:t>Akran eğitimi ve öğrenci katılımlı faaliyetlerin sürekliliğinin sağlanabilmesi için bu çalışmaların daha net bir çerçeveye oturtulması ve kurumsal hafızaya aktarılması geliştirilmeye açık bir alan olarak değerlendirilmektedir.</a:t>
          </a:r>
          <a:endParaRPr lang="en-US" sz="1600" kern="1200" dirty="0"/>
        </a:p>
      </dsp:txBody>
      <dsp:txXfrm>
        <a:off x="1252620" y="1356113"/>
        <a:ext cx="9978596" cy="1084520"/>
      </dsp:txXfrm>
    </dsp:sp>
    <dsp:sp modelId="{48BEABA7-1210-45AE-B32C-50B8BA2281B0}">
      <dsp:nvSpPr>
        <dsp:cNvPr id="0" name=""/>
        <dsp:cNvSpPr/>
      </dsp:nvSpPr>
      <dsp:spPr>
        <a:xfrm>
          <a:off x="0" y="2712227"/>
          <a:ext cx="11231217" cy="10845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5DBA16-5158-4734-8B1E-30C3933408DC}">
      <dsp:nvSpPr>
        <dsp:cNvPr id="0" name=""/>
        <dsp:cNvSpPr/>
      </dsp:nvSpPr>
      <dsp:spPr>
        <a:xfrm>
          <a:off x="328067" y="2955781"/>
          <a:ext cx="596486" cy="5964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0E9E76-9006-4130-8212-D42505EC6C91}">
      <dsp:nvSpPr>
        <dsp:cNvPr id="0" name=""/>
        <dsp:cNvSpPr/>
      </dsp:nvSpPr>
      <dsp:spPr>
        <a:xfrm>
          <a:off x="1252620" y="2711764"/>
          <a:ext cx="9978596" cy="1084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778" tIns="114778" rIns="114778" bIns="114778" numCol="1" spcCol="1270" anchor="ctr" anchorCtr="0">
          <a:noAutofit/>
        </a:bodyPr>
        <a:lstStyle/>
        <a:p>
          <a:pPr marL="0" lvl="0" indent="0" algn="l" defTabSz="711200">
            <a:lnSpc>
              <a:spcPct val="100000"/>
            </a:lnSpc>
            <a:spcBef>
              <a:spcPct val="0"/>
            </a:spcBef>
            <a:spcAft>
              <a:spcPct val="35000"/>
            </a:spcAft>
            <a:buNone/>
          </a:pPr>
          <a:r>
            <a:rPr lang="tr-TR" sz="1600" b="1" kern="1200" dirty="0"/>
            <a:t>8. Görünürlük ve etki alanının ölçülebilirliğinin artırılması</a:t>
          </a:r>
          <a:br>
            <a:rPr lang="tr-TR" sz="1600" kern="1200" dirty="0"/>
          </a:br>
          <a:r>
            <a:rPr lang="tr-TR" sz="1600" kern="1200" dirty="0"/>
            <a:t>Faaliyetlerin görünürlüğü yüksek olmakla birlikte, bu görünürlüğün nicel göstergeler (erişilen kişi sayısı, tekrar oranları, memnuniyet düzeyi vb.) ile daha sistematik biçimde raporlanması gerekmektedir.</a:t>
          </a:r>
        </a:p>
      </dsp:txBody>
      <dsp:txXfrm>
        <a:off x="1252620" y="2711764"/>
        <a:ext cx="9978596" cy="10845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13835-69A5-4DB6-904B-BD1B6F8B239F}">
      <dsp:nvSpPr>
        <dsp:cNvPr id="0" name=""/>
        <dsp:cNvSpPr/>
      </dsp:nvSpPr>
      <dsp:spPr>
        <a:xfrm>
          <a:off x="492575" y="896181"/>
          <a:ext cx="798134" cy="7981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DC7428-CDF6-4DDD-83B5-5BCA546C79EB}">
      <dsp:nvSpPr>
        <dsp:cNvPr id="0" name=""/>
        <dsp:cNvSpPr/>
      </dsp:nvSpPr>
      <dsp:spPr>
        <a:xfrm>
          <a:off x="4826" y="1960524"/>
          <a:ext cx="1773632" cy="70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tr-TR" sz="1600" kern="1200"/>
            <a:t>Uyum Eğitimleri (Standart Program)</a:t>
          </a:r>
          <a:endParaRPr lang="en-US" sz="1600" kern="1200"/>
        </a:p>
      </dsp:txBody>
      <dsp:txXfrm>
        <a:off x="4826" y="1960524"/>
        <a:ext cx="1773632" cy="709453"/>
      </dsp:txXfrm>
    </dsp:sp>
    <dsp:sp modelId="{44120C74-36D5-41D3-BB4D-0B12F222D7C6}">
      <dsp:nvSpPr>
        <dsp:cNvPr id="0" name=""/>
        <dsp:cNvSpPr/>
      </dsp:nvSpPr>
      <dsp:spPr>
        <a:xfrm>
          <a:off x="2576594" y="896181"/>
          <a:ext cx="798134" cy="7981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857FC7-F1F7-4862-90A5-E8467FE1884F}">
      <dsp:nvSpPr>
        <dsp:cNvPr id="0" name=""/>
        <dsp:cNvSpPr/>
      </dsp:nvSpPr>
      <dsp:spPr>
        <a:xfrm>
          <a:off x="2088845" y="1960524"/>
          <a:ext cx="1773632" cy="70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tr-TR" sz="1600" kern="1200" dirty="0"/>
            <a:t>Akran Eğitimi ve Öğrenci Katılımı</a:t>
          </a:r>
          <a:endParaRPr lang="en-US" sz="1600" kern="1200" dirty="0"/>
        </a:p>
      </dsp:txBody>
      <dsp:txXfrm>
        <a:off x="2088845" y="1960524"/>
        <a:ext cx="1773632" cy="709453"/>
      </dsp:txXfrm>
    </dsp:sp>
    <dsp:sp modelId="{CF89B8B5-C10B-4B95-903A-00B6811B1553}">
      <dsp:nvSpPr>
        <dsp:cNvPr id="0" name=""/>
        <dsp:cNvSpPr/>
      </dsp:nvSpPr>
      <dsp:spPr>
        <a:xfrm>
          <a:off x="4660612" y="896181"/>
          <a:ext cx="798134" cy="7981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E6C483-EE81-4664-88BC-3E86A583F297}">
      <dsp:nvSpPr>
        <dsp:cNvPr id="0" name=""/>
        <dsp:cNvSpPr/>
      </dsp:nvSpPr>
      <dsp:spPr>
        <a:xfrm>
          <a:off x="4172863" y="1960524"/>
          <a:ext cx="1773632" cy="70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tr-TR" sz="1600" kern="1200" dirty="0"/>
            <a:t>Eğitim – Farkındalık – Atölyeler</a:t>
          </a:r>
          <a:endParaRPr lang="en-US" sz="1600" kern="1200" dirty="0"/>
        </a:p>
      </dsp:txBody>
      <dsp:txXfrm>
        <a:off x="4172863" y="1960524"/>
        <a:ext cx="1773632" cy="709453"/>
      </dsp:txXfrm>
    </dsp:sp>
    <dsp:sp modelId="{D5D43025-401F-4AAF-83C5-2B406C84AF3C}">
      <dsp:nvSpPr>
        <dsp:cNvPr id="0" name=""/>
        <dsp:cNvSpPr/>
      </dsp:nvSpPr>
      <dsp:spPr>
        <a:xfrm>
          <a:off x="6744631" y="896181"/>
          <a:ext cx="798134" cy="7981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DFAAE9-66F1-49EF-AAE2-8D0F1BFED645}">
      <dsp:nvSpPr>
        <dsp:cNvPr id="0" name=""/>
        <dsp:cNvSpPr/>
      </dsp:nvSpPr>
      <dsp:spPr>
        <a:xfrm>
          <a:off x="6256882" y="1960524"/>
          <a:ext cx="1773632" cy="70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tr-TR" sz="1600" kern="1200" dirty="0"/>
            <a:t>Proje Tabanlı ve Dış Kaynaklı Çalışmalar</a:t>
          </a:r>
        </a:p>
        <a:p>
          <a:pPr marL="0" lvl="0" indent="0" algn="ctr" defTabSz="711200">
            <a:lnSpc>
              <a:spcPct val="90000"/>
            </a:lnSpc>
            <a:spcBef>
              <a:spcPct val="0"/>
            </a:spcBef>
            <a:spcAft>
              <a:spcPct val="35000"/>
            </a:spcAft>
            <a:buNone/>
          </a:pPr>
          <a:r>
            <a:rPr lang="tr-TR" sz="1200" kern="1200" dirty="0"/>
            <a:t>(TÜBİTAK, BAP, AB vb.)</a:t>
          </a:r>
          <a:endParaRPr lang="en-US" sz="1200" kern="1200" dirty="0"/>
        </a:p>
      </dsp:txBody>
      <dsp:txXfrm>
        <a:off x="6256882" y="1960524"/>
        <a:ext cx="1773632" cy="709453"/>
      </dsp:txXfrm>
    </dsp:sp>
    <dsp:sp modelId="{0FC079BE-BD53-4DE0-AF9E-2C42249343EA}">
      <dsp:nvSpPr>
        <dsp:cNvPr id="0" name=""/>
        <dsp:cNvSpPr/>
      </dsp:nvSpPr>
      <dsp:spPr>
        <a:xfrm>
          <a:off x="8828649" y="896181"/>
          <a:ext cx="798134" cy="79813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CE24FE-2084-499D-96E5-F3840A5AF2E0}">
      <dsp:nvSpPr>
        <dsp:cNvPr id="0" name=""/>
        <dsp:cNvSpPr/>
      </dsp:nvSpPr>
      <dsp:spPr>
        <a:xfrm>
          <a:off x="8340900" y="1960524"/>
          <a:ext cx="1773632" cy="70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tr-TR" sz="1600" kern="1200" dirty="0"/>
            <a:t>Sürdürülebilir ve Kurumsal Bağımlılıkla Mücadele Modeli</a:t>
          </a:r>
          <a:endParaRPr lang="en-US" sz="1600" kern="1200" dirty="0"/>
        </a:p>
      </dsp:txBody>
      <dsp:txXfrm>
        <a:off x="8340900" y="1960524"/>
        <a:ext cx="1773632" cy="70945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4279530" cy="338276"/>
          </a:xfrm>
          <a:prstGeom prst="rect">
            <a:avLst/>
          </a:prstGeom>
        </p:spPr>
        <p:txBody>
          <a:bodyPr vert="horz" lIns="94921" tIns="47460" rIns="94921" bIns="47460" rtlCol="0"/>
          <a:lstStyle>
            <a:lvl1pPr algn="l">
              <a:defRPr sz="1300"/>
            </a:lvl1pPr>
          </a:lstStyle>
          <a:p>
            <a:endParaRPr lang="tr-TR"/>
          </a:p>
        </p:txBody>
      </p:sp>
      <p:sp>
        <p:nvSpPr>
          <p:cNvPr id="3" name="Veri Yer Tutucusu 2"/>
          <p:cNvSpPr>
            <a:spLocks noGrp="1"/>
          </p:cNvSpPr>
          <p:nvPr>
            <p:ph type="dt" sz="quarter" idx="1"/>
          </p:nvPr>
        </p:nvSpPr>
        <p:spPr>
          <a:xfrm>
            <a:off x="5594025" y="1"/>
            <a:ext cx="4279530" cy="338276"/>
          </a:xfrm>
          <a:prstGeom prst="rect">
            <a:avLst/>
          </a:prstGeom>
        </p:spPr>
        <p:txBody>
          <a:bodyPr vert="horz" lIns="94921" tIns="47460" rIns="94921" bIns="47460" rtlCol="0"/>
          <a:lstStyle>
            <a:lvl1pPr algn="r">
              <a:defRPr sz="1300"/>
            </a:lvl1pPr>
          </a:lstStyle>
          <a:p>
            <a:fld id="{73E168EF-4E9B-41F4-B881-6944BD393365}" type="datetimeFigureOut">
              <a:rPr lang="tr-TR" smtClean="0"/>
              <a:pPr/>
              <a:t>15.01.2026</a:t>
            </a:fld>
            <a:endParaRPr lang="tr-TR"/>
          </a:p>
        </p:txBody>
      </p:sp>
      <p:sp>
        <p:nvSpPr>
          <p:cNvPr id="4" name="Altbilgi Yer Tutucusu 3"/>
          <p:cNvSpPr>
            <a:spLocks noGrp="1"/>
          </p:cNvSpPr>
          <p:nvPr>
            <p:ph type="ftr" sz="quarter" idx="2"/>
          </p:nvPr>
        </p:nvSpPr>
        <p:spPr>
          <a:xfrm>
            <a:off x="1" y="6403839"/>
            <a:ext cx="4279530" cy="338276"/>
          </a:xfrm>
          <a:prstGeom prst="rect">
            <a:avLst/>
          </a:prstGeom>
        </p:spPr>
        <p:txBody>
          <a:bodyPr vert="horz" lIns="94921" tIns="47460" rIns="94921" bIns="47460" rtlCol="0" anchor="b"/>
          <a:lstStyle>
            <a:lvl1pPr algn="l">
              <a:defRPr sz="1300"/>
            </a:lvl1pPr>
          </a:lstStyle>
          <a:p>
            <a:endParaRPr lang="tr-TR"/>
          </a:p>
        </p:txBody>
      </p:sp>
      <p:sp>
        <p:nvSpPr>
          <p:cNvPr id="5" name="Slayt Numarası Yer Tutucusu 4"/>
          <p:cNvSpPr>
            <a:spLocks noGrp="1"/>
          </p:cNvSpPr>
          <p:nvPr>
            <p:ph type="sldNum" sz="quarter" idx="3"/>
          </p:nvPr>
        </p:nvSpPr>
        <p:spPr>
          <a:xfrm>
            <a:off x="5594025" y="6403839"/>
            <a:ext cx="4279530" cy="338276"/>
          </a:xfrm>
          <a:prstGeom prst="rect">
            <a:avLst/>
          </a:prstGeom>
        </p:spPr>
        <p:txBody>
          <a:bodyPr vert="horz" lIns="94921" tIns="47460" rIns="94921" bIns="47460" rtlCol="0" anchor="b"/>
          <a:lstStyle>
            <a:lvl1pPr algn="r">
              <a:defRPr sz="1300"/>
            </a:lvl1pPr>
          </a:lstStyle>
          <a:p>
            <a:fld id="{DC18D3CF-5597-44A7-8F4A-E1D64F873D85}" type="slidenum">
              <a:rPr lang="tr-TR" smtClean="0"/>
              <a:pPr/>
              <a:t>‹#›</a:t>
            </a:fld>
            <a:endParaRPr lang="tr-TR"/>
          </a:p>
        </p:txBody>
      </p:sp>
    </p:spTree>
    <p:extLst>
      <p:ext uri="{BB962C8B-B14F-4D97-AF65-F5344CB8AC3E}">
        <p14:creationId xmlns:p14="http://schemas.microsoft.com/office/powerpoint/2010/main" val="3050207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4279530" cy="338276"/>
          </a:xfrm>
          <a:prstGeom prst="rect">
            <a:avLst/>
          </a:prstGeom>
        </p:spPr>
        <p:txBody>
          <a:bodyPr vert="horz" lIns="94921" tIns="47460" rIns="94921" bIns="47460" rtlCol="0"/>
          <a:lstStyle>
            <a:lvl1pPr algn="l">
              <a:defRPr sz="1300"/>
            </a:lvl1pPr>
          </a:lstStyle>
          <a:p>
            <a:endParaRPr lang="tr-TR"/>
          </a:p>
        </p:txBody>
      </p:sp>
      <p:sp>
        <p:nvSpPr>
          <p:cNvPr id="3" name="Veri Yer Tutucusu 2"/>
          <p:cNvSpPr>
            <a:spLocks noGrp="1"/>
          </p:cNvSpPr>
          <p:nvPr>
            <p:ph type="dt" idx="1"/>
          </p:nvPr>
        </p:nvSpPr>
        <p:spPr>
          <a:xfrm>
            <a:off x="5594025" y="1"/>
            <a:ext cx="4279530" cy="338276"/>
          </a:xfrm>
          <a:prstGeom prst="rect">
            <a:avLst/>
          </a:prstGeom>
        </p:spPr>
        <p:txBody>
          <a:bodyPr vert="horz" lIns="94921" tIns="47460" rIns="94921" bIns="47460" rtlCol="0"/>
          <a:lstStyle>
            <a:lvl1pPr algn="r">
              <a:defRPr sz="1300"/>
            </a:lvl1pPr>
          </a:lstStyle>
          <a:p>
            <a:fld id="{45C60E83-197E-47D0-B69C-C515D1DB79D6}" type="datetimeFigureOut">
              <a:rPr lang="tr-TR" smtClean="0"/>
              <a:pPr/>
              <a:t>15.01.2026</a:t>
            </a:fld>
            <a:endParaRPr lang="tr-TR"/>
          </a:p>
        </p:txBody>
      </p:sp>
      <p:sp>
        <p:nvSpPr>
          <p:cNvPr id="4" name="Slayt Görüntüsü Yer Tutucusu 3"/>
          <p:cNvSpPr>
            <a:spLocks noGrp="1" noRot="1" noChangeAspect="1"/>
          </p:cNvSpPr>
          <p:nvPr>
            <p:ph type="sldImg" idx="2"/>
          </p:nvPr>
        </p:nvSpPr>
        <p:spPr>
          <a:xfrm>
            <a:off x="2914650" y="841375"/>
            <a:ext cx="4046538" cy="2276475"/>
          </a:xfrm>
          <a:prstGeom prst="rect">
            <a:avLst/>
          </a:prstGeom>
          <a:noFill/>
          <a:ln w="12700">
            <a:solidFill>
              <a:prstClr val="black"/>
            </a:solidFill>
          </a:ln>
        </p:spPr>
        <p:txBody>
          <a:bodyPr vert="horz" lIns="94921" tIns="47460" rIns="94921" bIns="47460" rtlCol="0" anchor="ctr"/>
          <a:lstStyle/>
          <a:p>
            <a:endParaRPr lang="tr-TR"/>
          </a:p>
        </p:txBody>
      </p:sp>
      <p:sp>
        <p:nvSpPr>
          <p:cNvPr id="5" name="Not Yer Tutucusu 4"/>
          <p:cNvSpPr>
            <a:spLocks noGrp="1"/>
          </p:cNvSpPr>
          <p:nvPr>
            <p:ph type="body" sz="quarter" idx="3"/>
          </p:nvPr>
        </p:nvSpPr>
        <p:spPr>
          <a:xfrm>
            <a:off x="987585" y="3244644"/>
            <a:ext cx="7900670" cy="2654707"/>
          </a:xfrm>
          <a:prstGeom prst="rect">
            <a:avLst/>
          </a:prstGeom>
        </p:spPr>
        <p:txBody>
          <a:bodyPr vert="horz" lIns="94921" tIns="47460" rIns="94921" bIns="4746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1" y="6403839"/>
            <a:ext cx="4279530" cy="338276"/>
          </a:xfrm>
          <a:prstGeom prst="rect">
            <a:avLst/>
          </a:prstGeom>
        </p:spPr>
        <p:txBody>
          <a:bodyPr vert="horz" lIns="94921" tIns="47460" rIns="94921" bIns="47460" rtlCol="0" anchor="b"/>
          <a:lstStyle>
            <a:lvl1pPr algn="l">
              <a:defRPr sz="1300"/>
            </a:lvl1pPr>
          </a:lstStyle>
          <a:p>
            <a:endParaRPr lang="tr-TR"/>
          </a:p>
        </p:txBody>
      </p:sp>
      <p:sp>
        <p:nvSpPr>
          <p:cNvPr id="7" name="Slayt Numarası Yer Tutucusu 6"/>
          <p:cNvSpPr>
            <a:spLocks noGrp="1"/>
          </p:cNvSpPr>
          <p:nvPr>
            <p:ph type="sldNum" sz="quarter" idx="5"/>
          </p:nvPr>
        </p:nvSpPr>
        <p:spPr>
          <a:xfrm>
            <a:off x="5594025" y="6403839"/>
            <a:ext cx="4279530" cy="338276"/>
          </a:xfrm>
          <a:prstGeom prst="rect">
            <a:avLst/>
          </a:prstGeom>
        </p:spPr>
        <p:txBody>
          <a:bodyPr vert="horz" lIns="94921" tIns="47460" rIns="94921" bIns="47460" rtlCol="0" anchor="b"/>
          <a:lstStyle>
            <a:lvl1pPr algn="r">
              <a:defRPr sz="1300"/>
            </a:lvl1pPr>
          </a:lstStyle>
          <a:p>
            <a:fld id="{5C39F915-5EA6-47CA-B06E-B63F2FE4A491}" type="slidenum">
              <a:rPr lang="tr-TR" smtClean="0"/>
              <a:pPr/>
              <a:t>‹#›</a:t>
            </a:fld>
            <a:endParaRPr lang="tr-TR"/>
          </a:p>
        </p:txBody>
      </p:sp>
    </p:spTree>
    <p:extLst>
      <p:ext uri="{BB962C8B-B14F-4D97-AF65-F5344CB8AC3E}">
        <p14:creationId xmlns:p14="http://schemas.microsoft.com/office/powerpoint/2010/main" val="264183885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58A3B8C4-AFFE-4E2A-946E-C02EFEEA4604}" type="datetime1">
              <a:rPr lang="tr-TR" smtClean="0"/>
              <a:pPr/>
              <a:t>15.01.2026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Tree>
    <p:extLst>
      <p:ext uri="{BB962C8B-B14F-4D97-AF65-F5344CB8AC3E}">
        <p14:creationId xmlns:p14="http://schemas.microsoft.com/office/powerpoint/2010/main" val="3277662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A701564-908C-47C5-BFDC-983814D062E2}" type="datetime1">
              <a:rPr lang="tr-TR" smtClean="0"/>
              <a:pPr/>
              <a:t>15.01.2026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1934844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0DC73DF-CBB0-4992-A3B3-8E22E36DE5C9}" type="datetime1">
              <a:rPr lang="tr-TR" smtClean="0"/>
              <a:pPr/>
              <a:t>15.01.2026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604752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Altbilgi Yer Tutucusu 4"/>
          <p:cNvSpPr>
            <a:spLocks noGrp="1"/>
          </p:cNvSpPr>
          <p:nvPr>
            <p:ph type="ftr" sz="quarter" idx="11"/>
          </p:nvPr>
        </p:nvSpPr>
        <p:spPr>
          <a:xfrm>
            <a:off x="4038600" y="6433350"/>
            <a:ext cx="4114800" cy="365125"/>
          </a:xfrm>
        </p:spPr>
        <p:txBody>
          <a:bodyPr/>
          <a:lstStyle>
            <a:lvl1pPr>
              <a:defRPr sz="1400" b="1">
                <a:solidFill>
                  <a:srgbClr val="962E2E"/>
                </a:solidFill>
              </a:defRPr>
            </a:lvl1pPr>
          </a:lstStyle>
          <a:p>
            <a:endParaRPr lang="tr-TR" dirty="0"/>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Tree>
    <p:extLst>
      <p:ext uri="{BB962C8B-B14F-4D97-AF65-F5344CB8AC3E}">
        <p14:creationId xmlns:p14="http://schemas.microsoft.com/office/powerpoint/2010/main" val="215958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DA91D22B-66A8-46BB-B3C3-19A3EC8E29DB}" type="datetime1">
              <a:rPr lang="tr-TR" smtClean="0"/>
              <a:pPr/>
              <a:t>15.01.2026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418077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7A968800-7D6B-4689-971F-8A0F907ABF6F}" type="datetime1">
              <a:rPr lang="tr-TR" smtClean="0"/>
              <a:pPr/>
              <a:t>15.01.2026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1666726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0749FED1-CB3C-4812-8E54-E89C0D4544DE}" type="datetime1">
              <a:rPr lang="tr-TR" smtClean="0"/>
              <a:pPr/>
              <a:t>15.01.2026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5D42E69-0B45-4D6A-BDA9-8F9042B0111B}" type="slidenum">
              <a:rPr lang="tr-TR" smtClean="0"/>
              <a:pPr/>
              <a:t>‹#›</a:t>
            </a:fld>
            <a:endParaRPr lang="tr-TR"/>
          </a:p>
        </p:txBody>
      </p:sp>
      <p:sp>
        <p:nvSpPr>
          <p:cNvPr id="10"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54126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a:t>
            </a:fld>
            <a:endParaRPr lang="tr-TR"/>
          </a:p>
        </p:txBody>
      </p:sp>
      <p:sp>
        <p:nvSpPr>
          <p:cNvPr id="6"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9337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BB49559-7127-46B2-B508-C09D5AF1D53B}" type="datetime1">
              <a:rPr lang="tr-TR" smtClean="0"/>
              <a:pPr/>
              <a:t>15.01.2026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a:t>
            </a:fld>
            <a:endParaRPr lang="tr-TR"/>
          </a:p>
        </p:txBody>
      </p:sp>
      <p:sp>
        <p:nvSpPr>
          <p:cNvPr id="5"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783473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57244FA-EF27-4A31-8EC0-0303387C13D8}" type="datetime1">
              <a:rPr lang="tr-TR" smtClean="0"/>
              <a:pPr/>
              <a:t>15.01.2026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247194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4BEAE819-0255-4657-A4D1-7466D7B706E8}" type="datetime1">
              <a:rPr lang="tr-TR" smtClean="0"/>
              <a:pPr/>
              <a:t>15.01.2026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4244298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215C4-701C-45D7-A05C-41D62B810ADC}" type="datetime1">
              <a:rPr lang="tr-TR" smtClean="0"/>
              <a:pPr/>
              <a:t>15.01.2026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42E69-0B45-4D6A-BDA9-8F9042B0111B}" type="slidenum">
              <a:rPr lang="tr-TR" smtClean="0"/>
              <a:pPr/>
              <a:t>‹#›</a:t>
            </a:fld>
            <a:endParaRPr lang="tr-TR"/>
          </a:p>
        </p:txBody>
      </p:sp>
    </p:spTree>
    <p:extLst>
      <p:ext uri="{BB962C8B-B14F-4D97-AF65-F5344CB8AC3E}">
        <p14:creationId xmlns:p14="http://schemas.microsoft.com/office/powerpoint/2010/main" val="3634753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İçerik Yer Tutucusu 10"/>
          <p:cNvSpPr txBox="1">
            <a:spLocks/>
          </p:cNvSpPr>
          <p:nvPr/>
        </p:nvSpPr>
        <p:spPr>
          <a:xfrm>
            <a:off x="0" y="1596450"/>
            <a:ext cx="12192000" cy="45369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rPr>
              <a:t>Trabzon Üniversitesi </a:t>
            </a:r>
          </a:p>
          <a:p>
            <a:pPr>
              <a:lnSpc>
                <a:spcPct val="114000"/>
              </a:lnSpc>
            </a:pPr>
            <a:endPar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nSpc>
                <a:spcPct val="114000"/>
              </a:lnSpc>
            </a:pPr>
            <a:r>
              <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rPr>
              <a:t>Bağımlılıkla Mücadele Koordinatörlüğü</a:t>
            </a:r>
          </a:p>
        </p:txBody>
      </p:sp>
      <p:sp>
        <p:nvSpPr>
          <p:cNvPr id="9" name="Slayt Numarası Yer Tutucusu 8"/>
          <p:cNvSpPr>
            <a:spLocks noGrp="1"/>
          </p:cNvSpPr>
          <p:nvPr>
            <p:ph type="sldNum" sz="quarter" idx="12"/>
          </p:nvPr>
        </p:nvSpPr>
        <p:spPr/>
        <p:txBody>
          <a:bodyPr/>
          <a:lstStyle/>
          <a:p>
            <a:fld id="{15D42E69-0B45-4D6A-BDA9-8F9042B0111B}" type="slidenum">
              <a:rPr lang="tr-TR" smtClean="0"/>
              <a:pPr/>
              <a:t>1</a:t>
            </a:fld>
            <a:endParaRPr lang="tr-TR"/>
          </a:p>
        </p:txBody>
      </p:sp>
    </p:spTree>
    <p:extLst>
      <p:ext uri="{BB962C8B-B14F-4D97-AF65-F5344CB8AC3E}">
        <p14:creationId xmlns:p14="http://schemas.microsoft.com/office/powerpoint/2010/main" val="1863848717"/>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E6FAE2-7A40-0C31-8CF7-468FA07093CF}"/>
              </a:ext>
            </a:extLst>
          </p:cNvPr>
          <p:cNvSpPr>
            <a:spLocks noGrp="1"/>
          </p:cNvSpPr>
          <p:nvPr>
            <p:ph type="title"/>
          </p:nvPr>
        </p:nvSpPr>
        <p:spPr>
          <a:xfrm>
            <a:off x="346080" y="853920"/>
            <a:ext cx="10278377" cy="616225"/>
          </a:xfrm>
        </p:spPr>
        <p:txBody>
          <a:bodyPr>
            <a:normAutofit/>
          </a:bodyPr>
          <a:lstStyle/>
          <a:p>
            <a:pPr algn="ctr"/>
            <a:r>
              <a:rPr lang="tr-TR" sz="3600" b="1" dirty="0">
                <a:solidFill>
                  <a:srgbClr val="FF0000"/>
                </a:solidFill>
                <a:latin typeface="+mn-lt"/>
              </a:rPr>
              <a:t>Fiziksel Yapı: </a:t>
            </a:r>
            <a:r>
              <a:rPr lang="tr-TR" sz="3600" b="1" dirty="0">
                <a:solidFill>
                  <a:srgbClr val="3333FF"/>
                </a:solidFill>
                <a:latin typeface="+mn-lt"/>
              </a:rPr>
              <a:t>Hizmet Alanları</a:t>
            </a:r>
            <a:endParaRPr lang="tr-TR" sz="3600" dirty="0">
              <a:solidFill>
                <a:srgbClr val="3333FF"/>
              </a:solidFill>
            </a:endParaRPr>
          </a:p>
        </p:txBody>
      </p:sp>
      <p:sp>
        <p:nvSpPr>
          <p:cNvPr id="3" name="Veri Yer Tutucusu 2"/>
          <p:cNvSpPr>
            <a:spLocks noGrp="1"/>
          </p:cNvSpPr>
          <p:nvPr>
            <p:ph type="dt" sz="half" idx="10"/>
          </p:nvPr>
        </p:nvSpPr>
        <p:spPr/>
        <p:txBody>
          <a:bodyPr/>
          <a:lstStyle/>
          <a:p>
            <a:fld id="{FCFBF372-F79F-47DF-8DAA-DBE12665072C}" type="datetime1">
              <a:rPr lang="tr-TR" smtClean="0"/>
              <a:pPr/>
              <a:t>15.01.2026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10</a:t>
            </a:fld>
            <a:endParaRPr lang="tr-TR"/>
          </a:p>
        </p:txBody>
      </p:sp>
      <p:sp>
        <p:nvSpPr>
          <p:cNvPr id="7" name="Akış Çizelgesi: Toplam Birleşimi 6"/>
          <p:cNvSpPr/>
          <p:nvPr/>
        </p:nvSpPr>
        <p:spPr>
          <a:xfrm>
            <a:off x="11801284" y="6586463"/>
            <a:ext cx="234962" cy="270024"/>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İçerik Yer Tutucusu 2">
            <a:extLst>
              <a:ext uri="{FF2B5EF4-FFF2-40B4-BE49-F238E27FC236}">
                <a16:creationId xmlns:a16="http://schemas.microsoft.com/office/drawing/2014/main" id="{5295F71D-D2F5-0D77-060C-5A31C49E965D}"/>
              </a:ext>
            </a:extLst>
          </p:cNvPr>
          <p:cNvSpPr>
            <a:spLocks noGrp="1"/>
          </p:cNvSpPr>
          <p:nvPr>
            <p:ph idx="1"/>
          </p:nvPr>
        </p:nvSpPr>
        <p:spPr>
          <a:xfrm>
            <a:off x="612290" y="1825625"/>
            <a:ext cx="5594873" cy="4351338"/>
          </a:xfrm>
        </p:spPr>
        <p:txBody>
          <a:bodyPr/>
          <a:lstStyle/>
          <a:p>
            <a:pPr marL="914400" lvl="1" indent="-457200"/>
            <a:endParaRPr lang="tr-TR" sz="2800" b="1" dirty="0"/>
          </a:p>
          <a:p>
            <a:pPr marL="457200" lvl="1" indent="0">
              <a:buNone/>
            </a:pPr>
            <a:endParaRPr lang="tr-TR" sz="2800" b="1" dirty="0"/>
          </a:p>
          <a:p>
            <a:pPr marL="457200" lvl="1" indent="0" algn="ctr">
              <a:buNone/>
            </a:pPr>
            <a:r>
              <a:rPr lang="tr-TR" b="1" dirty="0"/>
              <a:t>İnsan ve Toplum Bilimleri Fakültesi</a:t>
            </a:r>
          </a:p>
          <a:p>
            <a:pPr marL="457200" lvl="1" indent="0" algn="ctr">
              <a:buNone/>
            </a:pPr>
            <a:r>
              <a:rPr lang="tr-TR" b="1" dirty="0"/>
              <a:t> T Blok FTAZ23 </a:t>
            </a:r>
            <a:r>
              <a:rPr lang="tr-TR" b="1" dirty="0" err="1"/>
              <a:t>Nolu</a:t>
            </a:r>
            <a:r>
              <a:rPr lang="tr-TR" b="1" dirty="0"/>
              <a:t> Oda</a:t>
            </a:r>
          </a:p>
          <a:p>
            <a:pPr marL="457200" lvl="1" indent="0" algn="ctr">
              <a:buNone/>
            </a:pPr>
            <a:endParaRPr lang="tr-TR" b="1" dirty="0"/>
          </a:p>
          <a:p>
            <a:pPr marL="457200" lvl="1" indent="0" algn="ctr">
              <a:buNone/>
            </a:pPr>
            <a:r>
              <a:rPr lang="tr-TR" b="1" dirty="0"/>
              <a:t>Bağımlılıkla Mücadele Koordinatörlüğü F Blok 2. Kat</a:t>
            </a:r>
          </a:p>
          <a:p>
            <a:endParaRPr lang="tr-TR" dirty="0"/>
          </a:p>
        </p:txBody>
      </p:sp>
      <p:pic>
        <p:nvPicPr>
          <p:cNvPr id="11" name="Resim 10">
            <a:extLst>
              <a:ext uri="{FF2B5EF4-FFF2-40B4-BE49-F238E27FC236}">
                <a16:creationId xmlns:a16="http://schemas.microsoft.com/office/drawing/2014/main" id="{E02ECAC9-857C-3272-7373-198017AA57BA}"/>
              </a:ext>
            </a:extLst>
          </p:cNvPr>
          <p:cNvPicPr>
            <a:picLocks noChangeAspect="1"/>
          </p:cNvPicPr>
          <p:nvPr/>
        </p:nvPicPr>
        <p:blipFill>
          <a:blip r:embed="rId2"/>
          <a:stretch>
            <a:fillRect/>
          </a:stretch>
        </p:blipFill>
        <p:spPr>
          <a:xfrm>
            <a:off x="6773881" y="4001294"/>
            <a:ext cx="4311430" cy="2024250"/>
          </a:xfrm>
          <a:prstGeom prst="rect">
            <a:avLst/>
          </a:prstGeom>
          <a:ln>
            <a:noFill/>
          </a:ln>
          <a:effectLst>
            <a:softEdge rad="112500"/>
          </a:effectLst>
        </p:spPr>
      </p:pic>
      <p:pic>
        <p:nvPicPr>
          <p:cNvPr id="12" name="Resim 11">
            <a:extLst>
              <a:ext uri="{FF2B5EF4-FFF2-40B4-BE49-F238E27FC236}">
                <a16:creationId xmlns:a16="http://schemas.microsoft.com/office/drawing/2014/main" id="{5DE4F1E1-8060-359D-FE00-AEFD8F2AD734}"/>
              </a:ext>
            </a:extLst>
          </p:cNvPr>
          <p:cNvPicPr>
            <a:picLocks noChangeAspect="1"/>
          </p:cNvPicPr>
          <p:nvPr/>
        </p:nvPicPr>
        <p:blipFill>
          <a:blip r:embed="rId3"/>
          <a:stretch>
            <a:fillRect/>
          </a:stretch>
        </p:blipFill>
        <p:spPr>
          <a:xfrm>
            <a:off x="6773881" y="1825625"/>
            <a:ext cx="4300518" cy="2085855"/>
          </a:xfrm>
          <a:prstGeom prst="rect">
            <a:avLst/>
          </a:prstGeom>
          <a:ln>
            <a:noFill/>
          </a:ln>
          <a:effectLst>
            <a:softEdge rad="112500"/>
          </a:effectLst>
        </p:spPr>
      </p:pic>
      <p:sp>
        <p:nvSpPr>
          <p:cNvPr id="13" name="Ok: Sağ 12">
            <a:extLst>
              <a:ext uri="{FF2B5EF4-FFF2-40B4-BE49-F238E27FC236}">
                <a16:creationId xmlns:a16="http://schemas.microsoft.com/office/drawing/2014/main" id="{6DEF4470-201C-C2A8-4FFA-93F2213283BE}"/>
              </a:ext>
            </a:extLst>
          </p:cNvPr>
          <p:cNvSpPr/>
          <p:nvPr/>
        </p:nvSpPr>
        <p:spPr>
          <a:xfrm rot="17983566">
            <a:off x="9889391" y="3541187"/>
            <a:ext cx="390126" cy="3016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Ok: Sağ 13">
            <a:extLst>
              <a:ext uri="{FF2B5EF4-FFF2-40B4-BE49-F238E27FC236}">
                <a16:creationId xmlns:a16="http://schemas.microsoft.com/office/drawing/2014/main" id="{2664FCD5-93AB-2AAC-A137-EC0BE3463FF9}"/>
              </a:ext>
            </a:extLst>
          </p:cNvPr>
          <p:cNvSpPr/>
          <p:nvPr/>
        </p:nvSpPr>
        <p:spPr>
          <a:xfrm rot="7291880">
            <a:off x="9209067" y="1895258"/>
            <a:ext cx="390126" cy="3016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77815833"/>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8D7B72-2AA8-2447-5858-71A5B898C4BF}"/>
              </a:ext>
            </a:extLst>
          </p:cNvPr>
          <p:cNvSpPr>
            <a:spLocks noGrp="1"/>
          </p:cNvSpPr>
          <p:nvPr>
            <p:ph type="title"/>
          </p:nvPr>
        </p:nvSpPr>
        <p:spPr>
          <a:xfrm>
            <a:off x="268357" y="772887"/>
            <a:ext cx="10488543" cy="761384"/>
          </a:xfrm>
        </p:spPr>
        <p:txBody>
          <a:bodyPr>
            <a:normAutofit/>
          </a:bodyPr>
          <a:lstStyle/>
          <a:p>
            <a:pPr algn="ctr"/>
            <a:r>
              <a:rPr lang="tr-TR" sz="3600" b="1" dirty="0">
                <a:solidFill>
                  <a:srgbClr val="FF0000"/>
                </a:solidFill>
                <a:latin typeface="+mn-lt"/>
              </a:rPr>
              <a:t>Bilgi ve Teknoloji Kaynakları</a:t>
            </a:r>
            <a:endParaRPr lang="tr-TR" sz="3600" b="1" dirty="0">
              <a:solidFill>
                <a:srgbClr val="FF0000"/>
              </a:solidFill>
            </a:endParaRPr>
          </a:p>
        </p:txBody>
      </p:sp>
      <p:graphicFrame>
        <p:nvGraphicFramePr>
          <p:cNvPr id="3" name="Tablo 2"/>
          <p:cNvGraphicFramePr>
            <a:graphicFrameLocks noGrp="1"/>
          </p:cNvGraphicFramePr>
          <p:nvPr>
            <p:extLst>
              <p:ext uri="{D42A27DB-BD31-4B8C-83A1-F6EECF244321}">
                <p14:modId xmlns:p14="http://schemas.microsoft.com/office/powerpoint/2010/main" val="3800624717"/>
              </p:ext>
            </p:extLst>
          </p:nvPr>
        </p:nvGraphicFramePr>
        <p:xfrm>
          <a:off x="566530" y="1902691"/>
          <a:ext cx="11372921" cy="4014527"/>
        </p:xfrm>
        <a:graphic>
          <a:graphicData uri="http://schemas.openxmlformats.org/drawingml/2006/table">
            <a:tbl>
              <a:tblPr firstRow="1" firstCol="1" bandRow="1">
                <a:tableStyleId>{BDBED569-4797-4DF1-A0F4-6AAB3CD982D8}</a:tableStyleId>
              </a:tblPr>
              <a:tblGrid>
                <a:gridCol w="3400610">
                  <a:extLst>
                    <a:ext uri="{9D8B030D-6E8A-4147-A177-3AD203B41FA5}">
                      <a16:colId xmlns:a16="http://schemas.microsoft.com/office/drawing/2014/main" val="2078438818"/>
                    </a:ext>
                  </a:extLst>
                </a:gridCol>
                <a:gridCol w="2192436">
                  <a:extLst>
                    <a:ext uri="{9D8B030D-6E8A-4147-A177-3AD203B41FA5}">
                      <a16:colId xmlns:a16="http://schemas.microsoft.com/office/drawing/2014/main" val="1100204914"/>
                    </a:ext>
                  </a:extLst>
                </a:gridCol>
                <a:gridCol w="3491276">
                  <a:extLst>
                    <a:ext uri="{9D8B030D-6E8A-4147-A177-3AD203B41FA5}">
                      <a16:colId xmlns:a16="http://schemas.microsoft.com/office/drawing/2014/main" val="4114048839"/>
                    </a:ext>
                  </a:extLst>
                </a:gridCol>
                <a:gridCol w="2288599">
                  <a:extLst>
                    <a:ext uri="{9D8B030D-6E8A-4147-A177-3AD203B41FA5}">
                      <a16:colId xmlns:a16="http://schemas.microsoft.com/office/drawing/2014/main" val="3467147724"/>
                    </a:ext>
                  </a:extLst>
                </a:gridCol>
              </a:tblGrid>
              <a:tr h="486950">
                <a:tc>
                  <a:txBody>
                    <a:bodyPr/>
                    <a:lstStyle/>
                    <a:p>
                      <a:pPr algn="ctr">
                        <a:lnSpc>
                          <a:spcPct val="107000"/>
                        </a:lnSpc>
                        <a:spcAft>
                          <a:spcPts val="800"/>
                        </a:spcAft>
                      </a:pPr>
                      <a:r>
                        <a:rPr lang="tr-TR" sz="2400" dirty="0">
                          <a:solidFill>
                            <a:srgbClr val="FF0000"/>
                          </a:solidFill>
                          <a:effectLst/>
                        </a:rPr>
                        <a:t>Cinsi*</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5245" marR="55245" marT="9525" marB="0" anchor="ctr"/>
                </a:tc>
                <a:tc>
                  <a:txBody>
                    <a:bodyPr/>
                    <a:lstStyle/>
                    <a:p>
                      <a:pPr algn="ctr">
                        <a:lnSpc>
                          <a:spcPct val="107000"/>
                        </a:lnSpc>
                        <a:spcAft>
                          <a:spcPts val="800"/>
                        </a:spcAft>
                      </a:pPr>
                      <a:r>
                        <a:rPr lang="tr-TR" sz="2400" dirty="0">
                          <a:solidFill>
                            <a:srgbClr val="FF0000"/>
                          </a:solidFill>
                          <a:effectLst/>
                        </a:rPr>
                        <a:t>Sayısı (Adet)</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5245" marR="55245" marT="9525" marB="0" anchor="ctr"/>
                </a:tc>
                <a:tc>
                  <a:txBody>
                    <a:bodyPr/>
                    <a:lstStyle/>
                    <a:p>
                      <a:pPr algn="ctr">
                        <a:lnSpc>
                          <a:spcPct val="107000"/>
                        </a:lnSpc>
                        <a:spcAft>
                          <a:spcPts val="800"/>
                        </a:spcAft>
                      </a:pPr>
                      <a:r>
                        <a:rPr lang="tr-TR" sz="2400" dirty="0">
                          <a:solidFill>
                            <a:srgbClr val="FF0000"/>
                          </a:solidFill>
                          <a:effectLst/>
                        </a:rPr>
                        <a:t>Cinsi*</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07000"/>
                        </a:lnSpc>
                        <a:spcAft>
                          <a:spcPts val="800"/>
                        </a:spcAft>
                      </a:pPr>
                      <a:r>
                        <a:rPr lang="tr-TR" sz="2400" dirty="0">
                          <a:solidFill>
                            <a:srgbClr val="FF0000"/>
                          </a:solidFill>
                          <a:effectLst/>
                        </a:rPr>
                        <a:t>Sayısı (Adet)</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943836140"/>
                  </a:ext>
                </a:extLst>
              </a:tr>
              <a:tr h="391953">
                <a:tc>
                  <a:txBody>
                    <a:bodyPr/>
                    <a:lstStyle/>
                    <a:p>
                      <a:pPr marL="36000">
                        <a:lnSpc>
                          <a:spcPct val="107000"/>
                        </a:lnSpc>
                        <a:spcAft>
                          <a:spcPts val="800"/>
                        </a:spcAft>
                      </a:pPr>
                      <a:r>
                        <a:rPr lang="tr-TR" sz="1800" b="1" dirty="0">
                          <a:effectLst/>
                        </a:rPr>
                        <a:t>Masaüstü Bilgisayar</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1</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Faks</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2292113149"/>
                  </a:ext>
                </a:extLst>
              </a:tr>
              <a:tr h="391953">
                <a:tc>
                  <a:txBody>
                    <a:bodyPr/>
                    <a:lstStyle/>
                    <a:p>
                      <a:pPr marL="36000">
                        <a:lnSpc>
                          <a:spcPct val="107000"/>
                        </a:lnSpc>
                        <a:spcAft>
                          <a:spcPts val="800"/>
                        </a:spcAft>
                      </a:pPr>
                      <a:r>
                        <a:rPr lang="tr-TR" sz="1800" b="1" dirty="0">
                          <a:effectLst/>
                        </a:rPr>
                        <a:t>Taşınabilir Bilgisayar </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r>
                        <a:rPr lang="tr-TR" sz="1800" b="1" dirty="0">
                          <a:effectLst/>
                          <a:latin typeface="+mn-lt"/>
                          <a:ea typeface="Calibri" panose="020F0502020204030204" pitchFamily="34" charset="0"/>
                          <a:cs typeface="Calibri" panose="020F0502020204030204" pitchFamily="34" charset="0"/>
                        </a:rPr>
                        <a:t>Telefon</a:t>
                      </a:r>
                      <a:endParaRPr lang="tr-TR" dirty="0"/>
                    </a:p>
                  </a:txBody>
                  <a:tcPr marL="0" marR="0" marT="0" marB="0"/>
                </a:tc>
                <a:tc>
                  <a:txBody>
                    <a:bodyPr/>
                    <a:lstStyle/>
                    <a:p>
                      <a:pPr marL="36000" algn="ctr">
                        <a:lnSpc>
                          <a:spcPct val="107000"/>
                        </a:lnSpc>
                        <a:spcAft>
                          <a:spcPts val="800"/>
                        </a:spcAft>
                      </a:pP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3224797730"/>
                  </a:ext>
                </a:extLst>
              </a:tr>
              <a:tr h="391953">
                <a:tc>
                  <a:txBody>
                    <a:bodyPr/>
                    <a:lstStyle/>
                    <a:p>
                      <a:pPr marL="36000">
                        <a:lnSpc>
                          <a:spcPct val="107000"/>
                        </a:lnSpc>
                        <a:spcAft>
                          <a:spcPts val="800"/>
                        </a:spcAft>
                      </a:pPr>
                      <a:r>
                        <a:rPr lang="tr-TR" sz="1800" b="1" dirty="0">
                          <a:effectLst/>
                        </a:rPr>
                        <a:t>Projeksiyon</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nSpc>
                          <a:spcPct val="107000"/>
                        </a:lnSpc>
                        <a:spcAft>
                          <a:spcPts val="800"/>
                        </a:spcAft>
                      </a:pPr>
                      <a:r>
                        <a:rPr lang="tr-TR" sz="1800" b="1" dirty="0">
                          <a:effectLst/>
                        </a:rPr>
                        <a:t>Kamera</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3654475806"/>
                  </a:ext>
                </a:extLst>
              </a:tr>
              <a:tr h="391953">
                <a:tc>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lang="tr-TR" sz="1800" b="1" dirty="0">
                          <a:effectLst/>
                        </a:rPr>
                        <a:t>Akıllı Tahta</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nSpc>
                          <a:spcPct val="107000"/>
                        </a:lnSpc>
                        <a:spcAft>
                          <a:spcPts val="800"/>
                        </a:spcAft>
                      </a:pPr>
                      <a:r>
                        <a:rPr lang="tr-TR" sz="1800" b="1" dirty="0">
                          <a:effectLst/>
                        </a:rPr>
                        <a:t>Televizyon</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555548246"/>
                  </a:ext>
                </a:extLst>
              </a:tr>
              <a:tr h="391953">
                <a:tc>
                  <a:txBody>
                    <a:bodyPr/>
                    <a:lstStyle/>
                    <a:p>
                      <a:pPr marL="36000">
                        <a:lnSpc>
                          <a:spcPct val="107000"/>
                        </a:lnSpc>
                        <a:spcAft>
                          <a:spcPts val="800"/>
                        </a:spcAft>
                      </a:pPr>
                      <a:r>
                        <a:rPr lang="tr-TR" sz="1800" b="1" dirty="0">
                          <a:effectLst/>
                        </a:rPr>
                        <a:t>Baskı Makinesi</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Fotoğraf Makinesi</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879821837"/>
                  </a:ext>
                </a:extLst>
              </a:tr>
              <a:tr h="391953">
                <a:tc>
                  <a:txBody>
                    <a:bodyPr/>
                    <a:lstStyle/>
                    <a:p>
                      <a:pPr marL="36000">
                        <a:lnSpc>
                          <a:spcPct val="107000"/>
                        </a:lnSpc>
                        <a:spcAft>
                          <a:spcPts val="800"/>
                        </a:spcAft>
                      </a:pPr>
                      <a:r>
                        <a:rPr lang="tr-TR" sz="1800" b="1" dirty="0">
                          <a:effectLst/>
                        </a:rPr>
                        <a:t>Fotokopi Makinesi</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Kulaklık</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183895155"/>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Yazıcı</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1</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Hoparlör</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649293383"/>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Tarayıcı</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ctr" defTabSz="914400" rtl="0" eaLnBrk="1" fontAlgn="auto" latinLnBrk="0" hangingPunct="1">
                        <a:lnSpc>
                          <a:spcPct val="107000"/>
                        </a:lnSpc>
                        <a:spcBef>
                          <a:spcPts val="0"/>
                        </a:spcBef>
                        <a:spcAft>
                          <a:spcPts val="800"/>
                        </a:spcAft>
                        <a:buClrTx/>
                        <a:buSzTx/>
                        <a:buFontTx/>
                        <a:buNone/>
                        <a:tabLst/>
                        <a:defRPr/>
                      </a:pP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Mikroskop</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3460991647"/>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Optik Okuyucu</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 </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Barkod Yazıcı</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451612311"/>
                  </a:ext>
                </a:extLst>
              </a:tr>
            </a:tbl>
          </a:graphicData>
        </a:graphic>
      </p:graphicFrame>
      <p:sp>
        <p:nvSpPr>
          <p:cNvPr id="6" name="Veri Yer Tutucusu 5"/>
          <p:cNvSpPr>
            <a:spLocks noGrp="1"/>
          </p:cNvSpPr>
          <p:nvPr>
            <p:ph type="dt" sz="half" idx="10"/>
          </p:nvPr>
        </p:nvSpPr>
        <p:spPr/>
        <p:txBody>
          <a:bodyPr/>
          <a:lstStyle/>
          <a:p>
            <a:fld id="{03878A17-3A24-4146-BBF5-1E747E175326}" type="datetime1">
              <a:rPr lang="tr-TR" smtClean="0"/>
              <a:pPr/>
              <a:t>15.01.2026</a:t>
            </a:fld>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11</a:t>
            </a:fld>
            <a:endParaRPr lang="tr-TR"/>
          </a:p>
        </p:txBody>
      </p:sp>
      <p:sp>
        <p:nvSpPr>
          <p:cNvPr id="8" name="Metin kutusu 7"/>
          <p:cNvSpPr txBox="1"/>
          <p:nvPr/>
        </p:nvSpPr>
        <p:spPr>
          <a:xfrm>
            <a:off x="703385" y="5998286"/>
            <a:ext cx="4572000" cy="276999"/>
          </a:xfrm>
          <a:prstGeom prst="rect">
            <a:avLst/>
          </a:prstGeom>
          <a:noFill/>
        </p:spPr>
        <p:txBody>
          <a:bodyPr wrap="square" rtlCol="0">
            <a:spAutoFit/>
          </a:bodyPr>
          <a:lstStyle/>
          <a:p>
            <a:r>
              <a:rPr lang="tr-TR" sz="1200" b="1" i="1" dirty="0">
                <a:solidFill>
                  <a:srgbClr val="C00000"/>
                </a:solidFill>
              </a:rPr>
              <a:t>*Bu cihazların dışında varsa lütfen tabloya ekleyiniz. </a:t>
            </a:r>
          </a:p>
        </p:txBody>
      </p:sp>
    </p:spTree>
    <p:extLst>
      <p:ext uri="{BB962C8B-B14F-4D97-AF65-F5344CB8AC3E}">
        <p14:creationId xmlns:p14="http://schemas.microsoft.com/office/powerpoint/2010/main" val="3264736582"/>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951345" y="2521383"/>
            <a:ext cx="10402455" cy="3177453"/>
          </a:xfrm>
        </p:spPr>
        <p:txBody>
          <a:bodyPr>
            <a:normAutofit fontScale="40000" lnSpcReduction="20000"/>
          </a:bodyPr>
          <a:lstStyle/>
          <a:p>
            <a:r>
              <a:rPr lang="tr-TR" sz="18500" b="1" dirty="0">
                <a:solidFill>
                  <a:srgbClr val="3333FF"/>
                </a:solidFill>
              </a:rPr>
              <a:t>Araştırma ve Geliştirme</a:t>
            </a:r>
          </a:p>
          <a:p>
            <a:endParaRPr lang="tr-TR" sz="9600" b="1" dirty="0">
              <a:solidFill>
                <a:srgbClr val="FF0000"/>
              </a:solidFill>
            </a:endParaRPr>
          </a:p>
          <a:p>
            <a:endParaRPr lang="tr-TR" sz="9600" b="1" dirty="0">
              <a:solidFill>
                <a:srgbClr val="FF0000"/>
              </a:solidFill>
            </a:endParaRPr>
          </a:p>
          <a:p>
            <a:r>
              <a:rPr lang="tr-TR" sz="9600" b="1" dirty="0">
                <a:solidFill>
                  <a:srgbClr val="FF0000"/>
                </a:solidFill>
              </a:rPr>
              <a:t>Bilimsel, Sosyal, Kültürel ve Sportif Faaliyetler</a:t>
            </a:r>
            <a:endParaRPr lang="tr-TR" sz="60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12</a:t>
            </a:fld>
            <a:endParaRPr lang="tr-TR"/>
          </a:p>
        </p:txBody>
      </p:sp>
    </p:spTree>
    <p:extLst>
      <p:ext uri="{BB962C8B-B14F-4D97-AF65-F5344CB8AC3E}">
        <p14:creationId xmlns:p14="http://schemas.microsoft.com/office/powerpoint/2010/main" val="4060352251"/>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41378" y="631371"/>
            <a:ext cx="10557251" cy="777691"/>
          </a:xfrm>
        </p:spPr>
        <p:txBody>
          <a:bodyPr>
            <a:noAutofit/>
          </a:bodyPr>
          <a:lstStyle/>
          <a:p>
            <a:pPr algn="ctr"/>
            <a:r>
              <a:rPr lang="tr-TR" sz="3200" b="1" dirty="0">
                <a:solidFill>
                  <a:srgbClr val="FF0000"/>
                </a:solidFill>
              </a:rPr>
              <a:t>Araştırma ve Geliştirme Faaliyetleri: </a:t>
            </a:r>
            <a:br>
              <a:rPr lang="tr-TR" sz="3200" b="1" dirty="0">
                <a:solidFill>
                  <a:srgbClr val="FF0000"/>
                </a:solidFill>
              </a:rPr>
            </a:br>
            <a:r>
              <a:rPr lang="tr-TR" sz="3200" b="1" dirty="0">
                <a:solidFill>
                  <a:srgbClr val="3333FF"/>
                </a:solidFill>
                <a:cs typeface="Calibri" panose="020F0502020204030204" pitchFamily="34" charset="0"/>
              </a:rPr>
              <a:t>Yıllara Göre Makale  Bilgileri</a:t>
            </a:r>
            <a:endParaRPr lang="tr-TR" sz="3200" dirty="0">
              <a:solidFill>
                <a:srgbClr val="3333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13</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197975991"/>
              </p:ext>
            </p:extLst>
          </p:nvPr>
        </p:nvGraphicFramePr>
        <p:xfrm>
          <a:off x="241378" y="1968423"/>
          <a:ext cx="11569622" cy="4064078"/>
        </p:xfrm>
        <a:graphic>
          <a:graphicData uri="http://schemas.openxmlformats.org/drawingml/2006/table">
            <a:tbl>
              <a:tblPr firstRow="1" firstCol="1" lastRow="1" lastCol="1" bandRow="1" bandCol="1">
                <a:tableStyleId>{5940675A-B579-460E-94D1-54222C63F5DA}</a:tableStyleId>
              </a:tblPr>
              <a:tblGrid>
                <a:gridCol w="9975147">
                  <a:extLst>
                    <a:ext uri="{9D8B030D-6E8A-4147-A177-3AD203B41FA5}">
                      <a16:colId xmlns:a16="http://schemas.microsoft.com/office/drawing/2014/main" val="907143591"/>
                    </a:ext>
                  </a:extLst>
                </a:gridCol>
                <a:gridCol w="892506">
                  <a:extLst>
                    <a:ext uri="{9D8B030D-6E8A-4147-A177-3AD203B41FA5}">
                      <a16:colId xmlns:a16="http://schemas.microsoft.com/office/drawing/2014/main" val="719348450"/>
                    </a:ext>
                  </a:extLst>
                </a:gridCol>
                <a:gridCol w="701969">
                  <a:extLst>
                    <a:ext uri="{9D8B030D-6E8A-4147-A177-3AD203B41FA5}">
                      <a16:colId xmlns:a16="http://schemas.microsoft.com/office/drawing/2014/main" val="883096862"/>
                    </a:ext>
                  </a:extLst>
                </a:gridCol>
              </a:tblGrid>
              <a:tr h="269132">
                <a:tc>
                  <a:txBody>
                    <a:bodyPr/>
                    <a:lstStyle/>
                    <a:p>
                      <a:pPr algn="ctr">
                        <a:lnSpc>
                          <a:spcPct val="107000"/>
                        </a:lnSpc>
                        <a:spcAft>
                          <a:spcPts val="0"/>
                        </a:spcAft>
                      </a:pPr>
                      <a:r>
                        <a:rPr lang="tr-TR" sz="1600" b="1" dirty="0">
                          <a:solidFill>
                            <a:srgbClr val="FF0000"/>
                          </a:solidFill>
                          <a:effectLst/>
                        </a:rPr>
                        <a:t>MAKALELER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1560882"/>
                  </a:ext>
                </a:extLst>
              </a:tr>
              <a:tr h="399635">
                <a:tc>
                  <a:txBody>
                    <a:bodyPr/>
                    <a:lstStyle/>
                    <a:p>
                      <a:pPr marL="36195" marR="36195">
                        <a:spcAft>
                          <a:spcPts val="0"/>
                        </a:spcAft>
                        <a:tabLst>
                          <a:tab pos="5450840" algn="l"/>
                        </a:tabLst>
                      </a:pPr>
                      <a:r>
                        <a:rPr lang="tr-TR" sz="1400" b="1" dirty="0">
                          <a:solidFill>
                            <a:srgbClr val="FF0000"/>
                          </a:solidFill>
                          <a:effectLst/>
                        </a:rPr>
                        <a:t>SCI, SCI-E, SSCI veya AHCI </a:t>
                      </a:r>
                      <a:r>
                        <a:rPr lang="tr-TR" sz="1400" dirty="0">
                          <a:effectLst/>
                        </a:rPr>
                        <a:t>kapsamındaki dergilerde yayımlanmış makale (Q1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1765200"/>
                  </a:ext>
                </a:extLst>
              </a:tr>
              <a:tr h="399635">
                <a:tc>
                  <a:txBody>
                    <a:bodyPr/>
                    <a:lstStyle/>
                    <a:p>
                      <a:pPr marL="36195" marR="36195">
                        <a:spcAft>
                          <a:spcPts val="0"/>
                        </a:spcAft>
                        <a:tabLst>
                          <a:tab pos="5270500" algn="l"/>
                        </a:tabLst>
                      </a:pPr>
                      <a:r>
                        <a:rPr lang="tr-TR" sz="1400" b="1" dirty="0">
                          <a:solidFill>
                            <a:srgbClr val="FF0000"/>
                          </a:solidFill>
                          <a:effectLst/>
                        </a:rPr>
                        <a:t>SCI, SCI-E, SSCI veya AHCI </a:t>
                      </a:r>
                      <a:r>
                        <a:rPr lang="tr-TR" sz="1400" dirty="0">
                          <a:effectLst/>
                        </a:rPr>
                        <a:t>kapsamındaki dergilerde yayımlanmış makale (Q2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9042241"/>
                  </a:ext>
                </a:extLst>
              </a:tr>
              <a:tr h="399635">
                <a:tc>
                  <a:txBody>
                    <a:bodyPr/>
                    <a:lstStyle/>
                    <a:p>
                      <a:pPr marL="36195" marR="36195">
                        <a:spcAft>
                          <a:spcPts val="0"/>
                        </a:spcAft>
                        <a:tabLst>
                          <a:tab pos="5270500" algn="l"/>
                        </a:tabLst>
                      </a:pPr>
                      <a:r>
                        <a:rPr lang="tr-TR" sz="1400" b="1" dirty="0">
                          <a:solidFill>
                            <a:srgbClr val="FF0000"/>
                          </a:solidFill>
                          <a:effectLst/>
                        </a:rPr>
                        <a:t>SCI, SCI-E, SSCI veya AHCI </a:t>
                      </a:r>
                      <a:r>
                        <a:rPr lang="tr-TR" sz="1400" dirty="0">
                          <a:effectLst/>
                        </a:rPr>
                        <a:t>kapsamındaki dergilerde yayımlanmış makale (Q3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dirty="0">
                          <a:effectLst/>
                        </a:rPr>
                        <a:t> </a:t>
                      </a:r>
                      <a:r>
                        <a:rPr lang="tr-TR" sz="1400" b="1" dirty="0">
                          <a:effectLst/>
                        </a:rPr>
                        <a:t>1</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1306817"/>
                  </a:ext>
                </a:extLst>
              </a:tr>
              <a:tr h="399635">
                <a:tc>
                  <a:txBody>
                    <a:bodyPr/>
                    <a:lstStyle/>
                    <a:p>
                      <a:pPr marL="36195" marR="36195">
                        <a:spcAft>
                          <a:spcPts val="0"/>
                        </a:spcAft>
                        <a:tabLst>
                          <a:tab pos="5270500" algn="l"/>
                        </a:tabLst>
                      </a:pPr>
                      <a:r>
                        <a:rPr lang="tr-TR" sz="1400" b="1" dirty="0">
                          <a:solidFill>
                            <a:srgbClr val="FF0000"/>
                          </a:solidFill>
                          <a:effectLst/>
                        </a:rPr>
                        <a:t>ESCI, SCI-E, SSCI veya AHCI </a:t>
                      </a:r>
                      <a:r>
                        <a:rPr lang="tr-TR" sz="1400" dirty="0">
                          <a:effectLst/>
                        </a:rPr>
                        <a:t>kapsamındaki dergilerde yayımlanmış makale (Q4*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dirty="0">
                          <a:effectLst/>
                        </a:rPr>
                        <a:t> 1</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79219863"/>
                  </a:ext>
                </a:extLst>
              </a:tr>
              <a:tr h="467618">
                <a:tc>
                  <a:txBody>
                    <a:bodyPr/>
                    <a:lstStyle/>
                    <a:p>
                      <a:pPr marL="36195" marR="36195">
                        <a:spcAft>
                          <a:spcPts val="0"/>
                        </a:spcAft>
                        <a:tabLst>
                          <a:tab pos="5270500" algn="l"/>
                        </a:tabLst>
                      </a:pPr>
                      <a:r>
                        <a:rPr lang="tr-TR" sz="1400" b="1" dirty="0">
                          <a:solidFill>
                            <a:srgbClr val="FF0000"/>
                          </a:solidFill>
                          <a:effectLst/>
                        </a:rPr>
                        <a:t>ÜAK ve Trabzon Üniversitesi senatosu </a:t>
                      </a:r>
                      <a:r>
                        <a:rPr lang="tr-TR" sz="1400" dirty="0">
                          <a:effectLst/>
                        </a:rPr>
                        <a:t>tarafından belirlenen uluslararası alan endekslerinde taranan dergilerde yayımlanmış makale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360805"/>
                  </a:ext>
                </a:extLst>
              </a:tr>
              <a:tr h="220073">
                <a:tc>
                  <a:txBody>
                    <a:bodyPr/>
                    <a:lstStyle/>
                    <a:p>
                      <a:pPr marL="36195" marR="36195">
                        <a:spcAft>
                          <a:spcPts val="0"/>
                        </a:spcAft>
                        <a:tabLst>
                          <a:tab pos="5450840" algn="l"/>
                        </a:tabLst>
                      </a:pPr>
                      <a:r>
                        <a:rPr lang="tr-TR" sz="1400" dirty="0">
                          <a:effectLst/>
                        </a:rPr>
                        <a:t>Diğer uluslararası hakemli dergilerde yayınlanmış araştırma makalesi</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30286879"/>
                  </a:ext>
                </a:extLst>
              </a:tr>
              <a:tr h="399635">
                <a:tc>
                  <a:txBody>
                    <a:bodyPr/>
                    <a:lstStyle/>
                    <a:p>
                      <a:pPr marL="36195" marR="36195">
                        <a:spcAft>
                          <a:spcPts val="0"/>
                        </a:spcAft>
                        <a:tabLst>
                          <a:tab pos="5450840" algn="l"/>
                        </a:tabLst>
                      </a:pPr>
                      <a:r>
                        <a:rPr lang="tr-TR" sz="1400" b="1" dirty="0">
                          <a:solidFill>
                            <a:srgbClr val="FF0000"/>
                          </a:solidFill>
                          <a:effectLst/>
                        </a:rPr>
                        <a:t>TR Dizin tarafından taranan </a:t>
                      </a:r>
                      <a:r>
                        <a:rPr lang="tr-TR" sz="1400" dirty="0">
                          <a:effectLst/>
                        </a:rPr>
                        <a:t>ulusal hakemli dergilerde yayınlanmış makale </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dirty="0">
                          <a:effectLst/>
                        </a:rPr>
                        <a:t> </a:t>
                      </a:r>
                      <a:r>
                        <a:rPr lang="tr-TR" sz="1400" b="1" dirty="0">
                          <a:effectLst/>
                        </a:rPr>
                        <a:t>3</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5791476"/>
                  </a:ext>
                </a:extLst>
              </a:tr>
              <a:tr h="446029">
                <a:tc>
                  <a:txBody>
                    <a:bodyPr/>
                    <a:lstStyle/>
                    <a:p>
                      <a:pPr marL="36195" marR="36195">
                        <a:lnSpc>
                          <a:spcPct val="107000"/>
                        </a:lnSpc>
                        <a:spcAft>
                          <a:spcPts val="0"/>
                        </a:spcAft>
                      </a:pPr>
                      <a:r>
                        <a:rPr lang="tr-TR" sz="1400" dirty="0">
                          <a:effectLst/>
                        </a:rPr>
                        <a:t>TR Dizin tarafından taranan ulusal hakemli dergiler dışındaki ulusal hakemli dergilerde yayımlanmış makale</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44825469"/>
                  </a:ext>
                </a:extLst>
              </a:tr>
              <a:tr h="427585">
                <a:tc>
                  <a:txBody>
                    <a:bodyPr/>
                    <a:lstStyle/>
                    <a:p>
                      <a:pPr marL="36195" marR="36195">
                        <a:lnSpc>
                          <a:spcPct val="107000"/>
                        </a:lnSpc>
                        <a:spcAft>
                          <a:spcPts val="0"/>
                        </a:spcAft>
                      </a:pPr>
                      <a:r>
                        <a:rPr lang="tr-TR" sz="1400" dirty="0">
                          <a:effectLst/>
                        </a:rPr>
                        <a:t>Diğer hakemli dergide yayımlanmış editöre mektup, araştırma notu, özet veya kitap kritiği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30715490"/>
                  </a:ext>
                </a:extLst>
              </a:tr>
              <a:tr h="235466">
                <a:tc>
                  <a:txBody>
                    <a:bodyPr/>
                    <a:lstStyle/>
                    <a:p>
                      <a:pPr algn="r">
                        <a:lnSpc>
                          <a:spcPct val="107000"/>
                        </a:lnSpc>
                        <a:spcAft>
                          <a:spcPts val="0"/>
                        </a:spcAft>
                      </a:pPr>
                      <a:r>
                        <a:rPr lang="tr-TR" sz="1400" b="1" dirty="0">
                          <a:solidFill>
                            <a:srgbClr val="FF0000"/>
                          </a:solidFill>
                          <a:effectLst/>
                        </a:rPr>
                        <a:t>TOPLAM</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 </a:t>
                      </a:r>
                      <a:r>
                        <a:rPr lang="tr-TR" sz="1200" b="1" dirty="0">
                          <a:effectLst/>
                        </a:rPr>
                        <a:t>1</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dirty="0">
                          <a:effectLst/>
                        </a:rPr>
                        <a:t> </a:t>
                      </a:r>
                      <a:r>
                        <a:rPr lang="tr-TR" sz="1400" b="1" dirty="0">
                          <a:effectLst/>
                        </a:rPr>
                        <a:t>4</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4316915"/>
                  </a:ext>
                </a:extLst>
              </a:tr>
            </a:tbl>
          </a:graphicData>
        </a:graphic>
      </p:graphicFrame>
    </p:spTree>
    <p:extLst>
      <p:ext uri="{BB962C8B-B14F-4D97-AF65-F5344CB8AC3E}">
        <p14:creationId xmlns:p14="http://schemas.microsoft.com/office/powerpoint/2010/main" val="1043337712"/>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58418" y="653143"/>
            <a:ext cx="10474896" cy="768737"/>
          </a:xfrm>
        </p:spPr>
        <p:txBody>
          <a:bodyPr>
            <a:noAutofit/>
          </a:bodyPr>
          <a:lstStyle/>
          <a:p>
            <a:pPr algn="ctr"/>
            <a:r>
              <a:rPr lang="tr-TR" sz="2800" b="1" dirty="0">
                <a:solidFill>
                  <a:srgbClr val="FF0000"/>
                </a:solidFill>
              </a:rPr>
              <a:t>Araştırma ve Geliştirme Faaliyetleri: </a:t>
            </a:r>
            <a:r>
              <a:rPr lang="tr-TR" sz="2800" b="1" dirty="0">
                <a:solidFill>
                  <a:srgbClr val="3333FF"/>
                </a:solidFill>
                <a:cs typeface="Calibri" panose="020F0502020204030204" pitchFamily="34" charset="0"/>
              </a:rPr>
              <a:t>Yıllara Göre Kitap Bilgileri</a:t>
            </a:r>
            <a:endParaRPr lang="tr-TR" sz="2800" dirty="0">
              <a:solidFill>
                <a:srgbClr val="3333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14</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950307665"/>
              </p:ext>
            </p:extLst>
          </p:nvPr>
        </p:nvGraphicFramePr>
        <p:xfrm>
          <a:off x="457201" y="1992512"/>
          <a:ext cx="11440885" cy="3994631"/>
        </p:xfrm>
        <a:graphic>
          <a:graphicData uri="http://schemas.openxmlformats.org/drawingml/2006/table">
            <a:tbl>
              <a:tblPr firstRow="1" firstCol="1" lastRow="1" lastCol="1" bandRow="1" bandCol="1">
                <a:tableStyleId>{5940675A-B579-460E-94D1-54222C63F5DA}</a:tableStyleId>
              </a:tblPr>
              <a:tblGrid>
                <a:gridCol w="9846337">
                  <a:extLst>
                    <a:ext uri="{9D8B030D-6E8A-4147-A177-3AD203B41FA5}">
                      <a16:colId xmlns:a16="http://schemas.microsoft.com/office/drawing/2014/main" val="2411480335"/>
                    </a:ext>
                  </a:extLst>
                </a:gridCol>
                <a:gridCol w="795591">
                  <a:extLst>
                    <a:ext uri="{9D8B030D-6E8A-4147-A177-3AD203B41FA5}">
                      <a16:colId xmlns:a16="http://schemas.microsoft.com/office/drawing/2014/main" val="2740012930"/>
                    </a:ext>
                  </a:extLst>
                </a:gridCol>
                <a:gridCol w="798957">
                  <a:extLst>
                    <a:ext uri="{9D8B030D-6E8A-4147-A177-3AD203B41FA5}">
                      <a16:colId xmlns:a16="http://schemas.microsoft.com/office/drawing/2014/main" val="2939442849"/>
                    </a:ext>
                  </a:extLst>
                </a:gridCol>
              </a:tblGrid>
              <a:tr h="352656">
                <a:tc>
                  <a:txBody>
                    <a:bodyPr/>
                    <a:lstStyle/>
                    <a:p>
                      <a:pPr marL="36000" algn="ctr">
                        <a:lnSpc>
                          <a:spcPct val="100000"/>
                        </a:lnSpc>
                        <a:spcAft>
                          <a:spcPts val="0"/>
                        </a:spcAft>
                      </a:pPr>
                      <a:r>
                        <a:rPr lang="tr-TR" sz="1600" b="1" dirty="0">
                          <a:solidFill>
                            <a:srgbClr val="FF0000"/>
                          </a:solidFill>
                          <a:effectLst/>
                        </a:rPr>
                        <a:t>KİTAPLAR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46334026"/>
                  </a:ext>
                </a:extLst>
              </a:tr>
              <a:tr h="298687">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uluslararası </a:t>
                      </a:r>
                      <a:r>
                        <a:rPr lang="tr-TR" sz="1600" b="1" dirty="0">
                          <a:effectLst/>
                        </a:rPr>
                        <a:t>yayınevleri tarafından yayınlanmış özgün bilimsel kitap</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24433216"/>
                  </a:ext>
                </a:extLst>
              </a:tr>
              <a:tr h="264275">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uluslararası</a:t>
                      </a:r>
                      <a:r>
                        <a:rPr lang="tr-TR" sz="1600" b="1" dirty="0">
                          <a:effectLst/>
                        </a:rPr>
                        <a:t> yayınevleri tarafından yayınlanmış özgün bilimsel kitap editörlüğü, bölüm yazarlığı </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400" b="1" dirty="0">
                          <a:effectLst/>
                        </a:rPr>
                        <a:t> 1</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2291175"/>
                  </a:ext>
                </a:extLst>
              </a:tr>
              <a:tr h="298687">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ulusal</a:t>
                      </a:r>
                      <a:r>
                        <a:rPr lang="tr-TR" sz="1600" b="1" dirty="0">
                          <a:effectLst/>
                        </a:rPr>
                        <a:t> yayınevleri tarafından yayınlanmış özgün bilimsel kitap</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400" b="1" dirty="0">
                          <a:effectLst/>
                        </a:rPr>
                        <a:t>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90371004"/>
                  </a:ext>
                </a:extLst>
              </a:tr>
              <a:tr h="264275">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ulusal</a:t>
                      </a:r>
                      <a:r>
                        <a:rPr lang="tr-TR" sz="1600" b="1" dirty="0">
                          <a:effectLst/>
                        </a:rPr>
                        <a:t> yayınevleri tarafından yayınlanmış özgün bilimsel kitap editörlüğü, bölüm yazarlığı </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400" b="1" dirty="0">
                          <a:effectLst/>
                        </a:rPr>
                        <a:t>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0741957"/>
                  </a:ext>
                </a:extLst>
              </a:tr>
              <a:tr h="531379">
                <a:tc>
                  <a:txBody>
                    <a:bodyPr/>
                    <a:lstStyle/>
                    <a:p>
                      <a:pPr marL="36000" marR="36195">
                        <a:lnSpc>
                          <a:spcPct val="100000"/>
                        </a:lnSpc>
                        <a:spcAft>
                          <a:spcPts val="0"/>
                        </a:spcAft>
                      </a:pPr>
                      <a:r>
                        <a:rPr lang="tr-TR" sz="1600" b="1" dirty="0">
                          <a:effectLst/>
                        </a:rPr>
                        <a:t>Alanında çeviri kitap editörlüğü, kitap bölümü çevirisi, tam kitap çevirisi (Yabancı dil alanındaki adaylar kendi dil alanlarında çeviri yaparsa, puanın yarısı)</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400" b="1" dirty="0">
                          <a:effectLst/>
                        </a:rPr>
                        <a:t>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3582813"/>
                  </a:ext>
                </a:extLst>
              </a:tr>
              <a:tr h="530999">
                <a:tc>
                  <a:txBody>
                    <a:bodyPr/>
                    <a:lstStyle/>
                    <a:p>
                      <a:pPr marL="36000" marR="36195">
                        <a:lnSpc>
                          <a:spcPct val="100000"/>
                        </a:lnSpc>
                        <a:spcAft>
                          <a:spcPts val="0"/>
                        </a:spcAft>
                        <a:tabLst>
                          <a:tab pos="5450840" algn="l"/>
                        </a:tabLst>
                      </a:pPr>
                      <a:r>
                        <a:rPr lang="tr-TR" sz="1600" b="1" dirty="0">
                          <a:effectLst/>
                        </a:rPr>
                        <a:t>Üniversite tarafından hakem incelemesi yaptırıldıktan sonra yayınlanan ders kitabı (Hakemsiz ders kitapları puanlandırmaya tabi tutulmaz)</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400" b="1" dirty="0">
                          <a:effectLst/>
                        </a:rPr>
                        <a:t>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6508771"/>
                  </a:ext>
                </a:extLst>
              </a:tr>
              <a:tr h="530999">
                <a:tc>
                  <a:txBody>
                    <a:bodyPr/>
                    <a:lstStyle/>
                    <a:p>
                      <a:pPr marL="36000" marR="36195">
                        <a:lnSpc>
                          <a:spcPct val="100000"/>
                        </a:lnSpc>
                        <a:spcAft>
                          <a:spcPts val="0"/>
                        </a:spcAft>
                        <a:tabLst>
                          <a:tab pos="5450840" algn="l"/>
                        </a:tabLst>
                      </a:pPr>
                      <a:r>
                        <a:rPr lang="tr-TR" sz="1600" b="1" dirty="0">
                          <a:solidFill>
                            <a:srgbClr val="FF0000"/>
                          </a:solidFill>
                          <a:effectLst/>
                        </a:rPr>
                        <a:t>Uluslararası</a:t>
                      </a:r>
                      <a:r>
                        <a:rPr lang="tr-TR" sz="1600" b="1" dirty="0">
                          <a:effectLst/>
                        </a:rPr>
                        <a:t> yayınevleri tarafından yayınlanan ansiklopedilerde madde (en fazla dört madde hesaplamada dikkate alınır)</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400" b="1" dirty="0">
                          <a:effectLst/>
                        </a:rPr>
                        <a:t>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12742880"/>
                  </a:ext>
                </a:extLst>
              </a:tr>
              <a:tr h="530999">
                <a:tc>
                  <a:txBody>
                    <a:bodyPr/>
                    <a:lstStyle/>
                    <a:p>
                      <a:pPr marL="36000" marR="36195">
                        <a:lnSpc>
                          <a:spcPct val="100000"/>
                        </a:lnSpc>
                        <a:spcAft>
                          <a:spcPts val="0"/>
                        </a:spcAft>
                        <a:tabLst>
                          <a:tab pos="5450840" algn="l"/>
                        </a:tabLst>
                      </a:pPr>
                      <a:r>
                        <a:rPr lang="tr-TR" sz="1600" b="1" dirty="0">
                          <a:solidFill>
                            <a:srgbClr val="FF0000"/>
                          </a:solidFill>
                          <a:effectLst/>
                        </a:rPr>
                        <a:t>Ulusal</a:t>
                      </a:r>
                      <a:r>
                        <a:rPr lang="tr-TR" sz="1600" b="1" dirty="0">
                          <a:effectLst/>
                        </a:rPr>
                        <a:t> yayınevleri tarafından yayınlanan ansiklopedilerde madde (en fazla dört madde hesaplamada dikkate alınır)</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400" b="1" dirty="0">
                          <a:effectLst/>
                        </a:rPr>
                        <a:t>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1504245"/>
                  </a:ext>
                </a:extLst>
              </a:tr>
              <a:tr h="391675">
                <a:tc>
                  <a:txBody>
                    <a:bodyPr/>
                    <a:lstStyle/>
                    <a:p>
                      <a:pPr marL="36000" algn="r">
                        <a:lnSpc>
                          <a:spcPct val="100000"/>
                        </a:lnSpc>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400" b="1" dirty="0">
                          <a:effectLst/>
                        </a:rPr>
                        <a:t> 1</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12013563"/>
                  </a:ext>
                </a:extLst>
              </a:tr>
            </a:tbl>
          </a:graphicData>
        </a:graphic>
      </p:graphicFrame>
    </p:spTree>
    <p:extLst>
      <p:ext uri="{BB962C8B-B14F-4D97-AF65-F5344CB8AC3E}">
        <p14:creationId xmlns:p14="http://schemas.microsoft.com/office/powerpoint/2010/main" val="1341411441"/>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28600" y="752656"/>
            <a:ext cx="10457873" cy="623562"/>
          </a:xfrm>
        </p:spPr>
        <p:txBody>
          <a:bodyPr>
            <a:noAutofit/>
          </a:bodyPr>
          <a:lstStyle/>
          <a:p>
            <a:pPr algn="ctr"/>
            <a:r>
              <a:rPr lang="tr-TR" sz="2800" b="1" dirty="0">
                <a:solidFill>
                  <a:srgbClr val="FF0000"/>
                </a:solidFill>
              </a:rPr>
              <a:t>Araştırma ve Geliştirme Faaliyetleri </a:t>
            </a:r>
            <a:r>
              <a:rPr lang="tr-TR" sz="2800" b="1" dirty="0">
                <a:solidFill>
                  <a:srgbClr val="962E2E"/>
                </a:solidFill>
              </a:rPr>
              <a:t>: </a:t>
            </a:r>
            <a:br>
              <a:rPr lang="tr-TR" sz="2800" b="1" dirty="0">
                <a:solidFill>
                  <a:srgbClr val="962E2E"/>
                </a:solidFill>
              </a:rPr>
            </a:br>
            <a:r>
              <a:rPr lang="tr-TR" sz="2800" b="1" dirty="0">
                <a:solidFill>
                  <a:srgbClr val="3333FF"/>
                </a:solidFill>
              </a:rPr>
              <a:t>Yıllara Göre Bilimsel Toplantı Faaliyetleri </a:t>
            </a: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15</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517659294"/>
              </p:ext>
            </p:extLst>
          </p:nvPr>
        </p:nvGraphicFramePr>
        <p:xfrm>
          <a:off x="553164" y="1834962"/>
          <a:ext cx="11161645" cy="4134678"/>
        </p:xfrm>
        <a:graphic>
          <a:graphicData uri="http://schemas.openxmlformats.org/drawingml/2006/table">
            <a:tbl>
              <a:tblPr firstRow="1" firstCol="1" lastRow="1" lastCol="1" bandRow="1" bandCol="1">
                <a:tableStyleId>{5940675A-B579-460E-94D1-54222C63F5DA}</a:tableStyleId>
              </a:tblPr>
              <a:tblGrid>
                <a:gridCol w="9708816">
                  <a:extLst>
                    <a:ext uri="{9D8B030D-6E8A-4147-A177-3AD203B41FA5}">
                      <a16:colId xmlns:a16="http://schemas.microsoft.com/office/drawing/2014/main" val="3709928752"/>
                    </a:ext>
                  </a:extLst>
                </a:gridCol>
                <a:gridCol w="778639">
                  <a:extLst>
                    <a:ext uri="{9D8B030D-6E8A-4147-A177-3AD203B41FA5}">
                      <a16:colId xmlns:a16="http://schemas.microsoft.com/office/drawing/2014/main" val="4108230107"/>
                    </a:ext>
                  </a:extLst>
                </a:gridCol>
                <a:gridCol w="674190">
                  <a:extLst>
                    <a:ext uri="{9D8B030D-6E8A-4147-A177-3AD203B41FA5}">
                      <a16:colId xmlns:a16="http://schemas.microsoft.com/office/drawing/2014/main" val="3530798822"/>
                    </a:ext>
                  </a:extLst>
                </a:gridCol>
              </a:tblGrid>
              <a:tr h="442019">
                <a:tc>
                  <a:txBody>
                    <a:bodyPr/>
                    <a:lstStyle/>
                    <a:p>
                      <a:pPr marL="72000" algn="ctr">
                        <a:lnSpc>
                          <a:spcPct val="100000"/>
                        </a:lnSpc>
                        <a:spcAft>
                          <a:spcPts val="0"/>
                        </a:spcAft>
                      </a:pPr>
                      <a:r>
                        <a:rPr lang="tr-TR" sz="1600" b="1" dirty="0">
                          <a:solidFill>
                            <a:srgbClr val="FF0000"/>
                          </a:solidFill>
                          <a:effectLst/>
                        </a:rPr>
                        <a:t>BİLİMSEL TOPLANTI FAALİYETLERİ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3872679687"/>
                  </a:ext>
                </a:extLst>
              </a:tr>
              <a:tr h="741464">
                <a:tc>
                  <a:txBody>
                    <a:bodyPr/>
                    <a:lstStyle/>
                    <a:p>
                      <a:pPr marL="72000">
                        <a:lnSpc>
                          <a:spcPct val="100000"/>
                        </a:lnSpc>
                        <a:spcAft>
                          <a:spcPts val="0"/>
                        </a:spcAft>
                      </a:pPr>
                      <a:r>
                        <a:rPr lang="tr-TR" sz="1800" dirty="0">
                          <a:solidFill>
                            <a:schemeClr val="tx1"/>
                          </a:solidFill>
                          <a:effectLst/>
                        </a:rPr>
                        <a:t>Uluslararası bilimsel toplantılarda sunulan, tam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gn="ctr">
                        <a:lnSpc>
                          <a:spcPct val="100000"/>
                        </a:lnSpc>
                        <a:spcAft>
                          <a:spcPts val="0"/>
                        </a:spcAft>
                      </a:pPr>
                      <a:r>
                        <a:rPr lang="tr-TR" sz="1400" b="1" dirty="0">
                          <a:effectLst/>
                        </a:rPr>
                        <a:t> 1</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3895616067"/>
                  </a:ext>
                </a:extLst>
              </a:tr>
              <a:tr h="741464">
                <a:tc>
                  <a:txBody>
                    <a:bodyPr/>
                    <a:lstStyle/>
                    <a:p>
                      <a:pPr marL="72000">
                        <a:lnSpc>
                          <a:spcPct val="100000"/>
                        </a:lnSpc>
                        <a:spcAft>
                          <a:spcPts val="0"/>
                        </a:spcAft>
                      </a:pPr>
                      <a:r>
                        <a:rPr lang="tr-TR" sz="1800" dirty="0">
                          <a:solidFill>
                            <a:schemeClr val="tx1"/>
                          </a:solidFill>
                          <a:effectLst/>
                        </a:rPr>
                        <a:t>Uluslararası bilimsel toplantılarda sunulan, özet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900" dirty="0">
                          <a:effectLst/>
                        </a:rPr>
                        <a:t> </a:t>
                      </a:r>
                    </a:p>
                    <a:p>
                      <a:pPr marL="72000" algn="ctr">
                        <a:lnSpc>
                          <a:spcPct val="100000"/>
                        </a:lnSpc>
                        <a:spcAft>
                          <a:spcPts val="0"/>
                        </a:spcAft>
                      </a:pPr>
                      <a:r>
                        <a:rPr lang="tr-TR" sz="1400" b="1" dirty="0">
                          <a:effectLst/>
                        </a:rPr>
                        <a:t>3</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gn="ctr">
                        <a:lnSpc>
                          <a:spcPct val="100000"/>
                        </a:lnSpc>
                        <a:spcAft>
                          <a:spcPts val="0"/>
                        </a:spcAft>
                      </a:pPr>
                      <a:r>
                        <a:rPr lang="tr-TR" sz="1400" b="1" dirty="0">
                          <a:effectLst/>
                        </a:rPr>
                        <a:t>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676625811"/>
                  </a:ext>
                </a:extLst>
              </a:tr>
              <a:tr h="496415">
                <a:tc>
                  <a:txBody>
                    <a:bodyPr/>
                    <a:lstStyle/>
                    <a:p>
                      <a:pPr marL="72000">
                        <a:lnSpc>
                          <a:spcPct val="100000"/>
                        </a:lnSpc>
                        <a:spcAft>
                          <a:spcPts val="0"/>
                        </a:spcAft>
                      </a:pPr>
                      <a:r>
                        <a:rPr lang="tr-TR" sz="1800" dirty="0">
                          <a:solidFill>
                            <a:schemeClr val="tx1"/>
                          </a:solidFill>
                          <a:effectLst/>
                        </a:rPr>
                        <a:t>Uluslararası bilimsel toplantılarda poster olarak sunulan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gn="ctr">
                        <a:lnSpc>
                          <a:spcPct val="100000"/>
                        </a:lnSpc>
                        <a:spcAft>
                          <a:spcPts val="0"/>
                        </a:spcAft>
                      </a:pPr>
                      <a:r>
                        <a:rPr lang="tr-TR" sz="1400" b="1" dirty="0">
                          <a:effectLst/>
                        </a:rPr>
                        <a:t> 1</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4247188220"/>
                  </a:ext>
                </a:extLst>
              </a:tr>
              <a:tr h="568692">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lang="tr-TR" sz="1800" dirty="0">
                          <a:solidFill>
                            <a:schemeClr val="tx1"/>
                          </a:solidFill>
                          <a:effectLst/>
                        </a:rPr>
                        <a:t>Ulusal bilimsel toplantılarda sunulan tam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gn="ctr">
                        <a:lnSpc>
                          <a:spcPct val="100000"/>
                        </a:lnSpc>
                        <a:spcAft>
                          <a:spcPts val="0"/>
                        </a:spcAft>
                      </a:pPr>
                      <a:r>
                        <a:rPr lang="tr-TR" sz="1400" b="1" dirty="0">
                          <a:effectLst/>
                        </a:rPr>
                        <a:t>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1726692197"/>
                  </a:ext>
                </a:extLst>
              </a:tr>
              <a:tr h="568692">
                <a:tc>
                  <a:txBody>
                    <a:bodyPr/>
                    <a:lstStyle/>
                    <a:p>
                      <a:pPr marL="72000">
                        <a:lnSpc>
                          <a:spcPct val="100000"/>
                        </a:lnSpc>
                        <a:spcAft>
                          <a:spcPts val="0"/>
                        </a:spcAft>
                      </a:pPr>
                      <a:r>
                        <a:rPr lang="tr-TR" sz="1800" dirty="0">
                          <a:solidFill>
                            <a:schemeClr val="tx1"/>
                          </a:solidFill>
                          <a:effectLst/>
                        </a:rPr>
                        <a:t>Ulusal bilimsel toplantılarda sunulan, özet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gn="ctr">
                        <a:lnSpc>
                          <a:spcPct val="100000"/>
                        </a:lnSpc>
                        <a:spcAft>
                          <a:spcPts val="0"/>
                        </a:spcAft>
                      </a:pPr>
                      <a:r>
                        <a:rPr lang="tr-TR" sz="1400" b="1" dirty="0">
                          <a:effectLst/>
                        </a:rPr>
                        <a:t> 1</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1997404918"/>
                  </a:ext>
                </a:extLst>
              </a:tr>
              <a:tr h="287966">
                <a:tc>
                  <a:txBody>
                    <a:bodyPr/>
                    <a:lstStyle/>
                    <a:p>
                      <a:pPr marL="72000">
                        <a:lnSpc>
                          <a:spcPct val="100000"/>
                        </a:lnSpc>
                        <a:spcAft>
                          <a:spcPts val="0"/>
                        </a:spcAft>
                      </a:pPr>
                      <a:r>
                        <a:rPr lang="tr-TR" sz="1800" dirty="0">
                          <a:solidFill>
                            <a:schemeClr val="tx1"/>
                          </a:solidFill>
                          <a:effectLst/>
                        </a:rPr>
                        <a:t>Ulusal bilimsel toplantılarda poster olarak sunulan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gn="ctr">
                        <a:lnSpc>
                          <a:spcPct val="100000"/>
                        </a:lnSpc>
                        <a:spcAft>
                          <a:spcPts val="0"/>
                        </a:spcAft>
                      </a:pPr>
                      <a:r>
                        <a:rPr lang="tr-TR" sz="1400" b="1" dirty="0">
                          <a:effectLst/>
                        </a:rPr>
                        <a:t>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4093221123"/>
                  </a:ext>
                </a:extLst>
              </a:tr>
              <a:tr h="287966">
                <a:tc>
                  <a:txBody>
                    <a:bodyPr/>
                    <a:lstStyle/>
                    <a:p>
                      <a:pPr marL="72000" algn="r">
                        <a:lnSpc>
                          <a:spcPct val="100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nSpc>
                          <a:spcPct val="100000"/>
                        </a:lnSpc>
                        <a:spcAft>
                          <a:spcPts val="0"/>
                        </a:spcAft>
                      </a:pPr>
                      <a:r>
                        <a:rPr lang="tr-TR" sz="900">
                          <a:effectLst/>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gn="ctr">
                        <a:lnSpc>
                          <a:spcPct val="100000"/>
                        </a:lnSpc>
                        <a:spcAft>
                          <a:spcPts val="0"/>
                        </a:spcAft>
                      </a:pPr>
                      <a:r>
                        <a:rPr lang="tr-TR" sz="1400" b="1" dirty="0">
                          <a:effectLst/>
                        </a:rPr>
                        <a:t> 3</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4008683748"/>
                  </a:ext>
                </a:extLst>
              </a:tr>
            </a:tbl>
          </a:graphicData>
        </a:graphic>
      </p:graphicFrame>
    </p:spTree>
    <p:extLst>
      <p:ext uri="{BB962C8B-B14F-4D97-AF65-F5344CB8AC3E}">
        <p14:creationId xmlns:p14="http://schemas.microsoft.com/office/powerpoint/2010/main" val="1378277890"/>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461819" y="705017"/>
            <a:ext cx="10279506" cy="744583"/>
          </a:xfrm>
        </p:spPr>
        <p:txBody>
          <a:bodyPr>
            <a:noAutofit/>
          </a:bodyPr>
          <a:lstStyle/>
          <a:p>
            <a:pPr algn="ctr"/>
            <a:r>
              <a:rPr lang="tr-TR" sz="2800" b="1" dirty="0">
                <a:solidFill>
                  <a:srgbClr val="FF0000"/>
                </a:solidFill>
              </a:rPr>
              <a:t>Araştırma ve Geliştirme Faaliyetleri: </a:t>
            </a:r>
            <a:br>
              <a:rPr lang="tr-TR" sz="2800" b="1" dirty="0">
                <a:solidFill>
                  <a:srgbClr val="962E2E"/>
                </a:solidFill>
              </a:rPr>
            </a:br>
            <a:r>
              <a:rPr lang="tr-TR" sz="2800" b="1" dirty="0">
                <a:solidFill>
                  <a:srgbClr val="0000CC"/>
                </a:solidFill>
              </a:rPr>
              <a:t>Yıllara Göre Editörlük ve Hakemlik Faaliyetleri</a:t>
            </a:r>
            <a:endParaRPr lang="tr-TR" sz="2800" dirty="0">
              <a:solidFill>
                <a:srgbClr val="0000CC"/>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16</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1543543441"/>
              </p:ext>
            </p:extLst>
          </p:nvPr>
        </p:nvGraphicFramePr>
        <p:xfrm>
          <a:off x="365757" y="1870989"/>
          <a:ext cx="11342538" cy="3943403"/>
        </p:xfrm>
        <a:graphic>
          <a:graphicData uri="http://schemas.openxmlformats.org/drawingml/2006/table">
            <a:tbl>
              <a:tblPr firstRow="1" firstCol="1" lastRow="1" lastCol="1" bandRow="1" bandCol="1">
                <a:tableStyleId>{5940675A-B579-460E-94D1-54222C63F5DA}</a:tableStyleId>
              </a:tblPr>
              <a:tblGrid>
                <a:gridCol w="8990679">
                  <a:extLst>
                    <a:ext uri="{9D8B030D-6E8A-4147-A177-3AD203B41FA5}">
                      <a16:colId xmlns:a16="http://schemas.microsoft.com/office/drawing/2014/main" val="1220560926"/>
                    </a:ext>
                  </a:extLst>
                </a:gridCol>
                <a:gridCol w="1182255">
                  <a:extLst>
                    <a:ext uri="{9D8B030D-6E8A-4147-A177-3AD203B41FA5}">
                      <a16:colId xmlns:a16="http://schemas.microsoft.com/office/drawing/2014/main" val="1174520499"/>
                    </a:ext>
                  </a:extLst>
                </a:gridCol>
                <a:gridCol w="1169604">
                  <a:extLst>
                    <a:ext uri="{9D8B030D-6E8A-4147-A177-3AD203B41FA5}">
                      <a16:colId xmlns:a16="http://schemas.microsoft.com/office/drawing/2014/main" val="2030783754"/>
                    </a:ext>
                  </a:extLst>
                </a:gridCol>
              </a:tblGrid>
              <a:tr h="692083">
                <a:tc>
                  <a:txBody>
                    <a:bodyPr/>
                    <a:lstStyle/>
                    <a:p>
                      <a:pPr marL="36195" marR="36195" algn="ctr">
                        <a:lnSpc>
                          <a:spcPct val="100000"/>
                        </a:lnSpc>
                        <a:spcAft>
                          <a:spcPts val="0"/>
                        </a:spcAft>
                        <a:tabLst>
                          <a:tab pos="5450840" algn="l"/>
                        </a:tabLst>
                      </a:pPr>
                      <a:r>
                        <a:rPr lang="tr-TR" sz="1600" b="1" dirty="0">
                          <a:solidFill>
                            <a:srgbClr val="FF0000"/>
                          </a:solidFill>
                          <a:effectLst/>
                        </a:rPr>
                        <a:t>EDİTÖRLÜK ve HAKEMLİK FAALİYETLERİ</a:t>
                      </a:r>
                      <a:endParaRPr lang="tr-TR"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8229748"/>
                  </a:ext>
                </a:extLst>
              </a:tr>
              <a:tr h="527936">
                <a:tc>
                  <a:txBody>
                    <a:bodyPr/>
                    <a:lstStyle/>
                    <a:p>
                      <a:pPr marL="36195" marR="36195">
                        <a:lnSpc>
                          <a:spcPct val="100000"/>
                        </a:lnSpc>
                        <a:spcBef>
                          <a:spcPts val="0"/>
                        </a:spcBef>
                        <a:spcAft>
                          <a:spcPts val="0"/>
                        </a:spcAft>
                      </a:pPr>
                      <a:r>
                        <a:rPr lang="tr-TR" sz="1600" dirty="0">
                          <a:effectLst/>
                        </a:rPr>
                        <a:t>SCI, SCI-E, SSCI veya AHCI kapsamındaki dergilerde baş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10769623"/>
                  </a:ext>
                </a:extLst>
              </a:tr>
              <a:tr h="309349">
                <a:tc>
                  <a:txBody>
                    <a:bodyPr/>
                    <a:lstStyle/>
                    <a:p>
                      <a:pPr marL="36195" marR="36195">
                        <a:lnSpc>
                          <a:spcPct val="100000"/>
                        </a:lnSpc>
                        <a:spcBef>
                          <a:spcPts val="0"/>
                        </a:spcBef>
                        <a:spcAft>
                          <a:spcPts val="0"/>
                        </a:spcAft>
                      </a:pPr>
                      <a:r>
                        <a:rPr lang="tr-TR" sz="1600" dirty="0">
                          <a:effectLst/>
                        </a:rPr>
                        <a:t>SCI, SCI-E, SSCI veya AHCI kapsamındaki dergilerde </a:t>
                      </a:r>
                      <a:r>
                        <a:rPr lang="tr-TR" sz="1600" dirty="0" err="1">
                          <a:effectLst/>
                        </a:rPr>
                        <a:t>associate</a:t>
                      </a:r>
                      <a:r>
                        <a:rPr lang="tr-TR" sz="1600" dirty="0">
                          <a:effectLst/>
                        </a:rPr>
                        <a:t>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86568925"/>
                  </a:ext>
                </a:extLst>
              </a:tr>
              <a:tr h="346336">
                <a:tc>
                  <a:txBody>
                    <a:bodyPr/>
                    <a:lstStyle/>
                    <a:p>
                      <a:pPr marL="36195" marR="36195">
                        <a:lnSpc>
                          <a:spcPct val="100000"/>
                        </a:lnSpc>
                        <a:spcBef>
                          <a:spcPts val="0"/>
                        </a:spcBef>
                        <a:spcAft>
                          <a:spcPts val="0"/>
                        </a:spcAft>
                      </a:pPr>
                      <a:r>
                        <a:rPr lang="tr-TR" sz="1600" dirty="0">
                          <a:effectLst/>
                        </a:rPr>
                        <a:t>SCI, SCI-E, SSCI veya AHCI kapsamındaki dergilerde asistan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72417168"/>
                  </a:ext>
                </a:extLst>
              </a:tr>
              <a:tr h="309349">
                <a:tc>
                  <a:txBody>
                    <a:bodyPr/>
                    <a:lstStyle/>
                    <a:p>
                      <a:pPr marL="36195" marR="36195">
                        <a:lnSpc>
                          <a:spcPct val="100000"/>
                        </a:lnSpc>
                        <a:spcBef>
                          <a:spcPts val="0"/>
                        </a:spcBef>
                        <a:spcAft>
                          <a:spcPts val="0"/>
                        </a:spcAft>
                      </a:pPr>
                      <a:r>
                        <a:rPr lang="tr-TR" sz="1600" dirty="0">
                          <a:effectLst/>
                        </a:rPr>
                        <a:t>SCI, SCI-E, SSCI veya AHCI kapsamındaki dergilerde yayın kurulu üyeliği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9100549"/>
                  </a:ext>
                </a:extLst>
              </a:tr>
              <a:tr h="351670">
                <a:tc>
                  <a:txBody>
                    <a:bodyPr/>
                    <a:lstStyle/>
                    <a:p>
                      <a:pPr marL="36195" marR="36195">
                        <a:lnSpc>
                          <a:spcPct val="100000"/>
                        </a:lnSpc>
                        <a:spcBef>
                          <a:spcPts val="0"/>
                        </a:spcBef>
                        <a:spcAft>
                          <a:spcPts val="0"/>
                        </a:spcAft>
                      </a:pPr>
                      <a:r>
                        <a:rPr lang="tr-TR" sz="1600" dirty="0">
                          <a:effectLst/>
                        </a:rPr>
                        <a:t>TR Dizin kapsamındaki dergilerde baş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94653970"/>
                  </a:ext>
                </a:extLst>
              </a:tr>
              <a:tr h="351670">
                <a:tc>
                  <a:txBody>
                    <a:bodyPr/>
                    <a:lstStyle/>
                    <a:p>
                      <a:pPr marL="36195" marR="36195">
                        <a:lnSpc>
                          <a:spcPct val="100000"/>
                        </a:lnSpc>
                        <a:spcBef>
                          <a:spcPts val="0"/>
                        </a:spcBef>
                        <a:spcAft>
                          <a:spcPts val="0"/>
                        </a:spcAft>
                      </a:pPr>
                      <a:r>
                        <a:rPr lang="tr-TR" sz="1600" dirty="0">
                          <a:effectLst/>
                        </a:rPr>
                        <a:t>TR Dizin kapsamındaki dergilerde yayın kurulu üyeliği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78098917"/>
                  </a:ext>
                </a:extLst>
              </a:tr>
              <a:tr h="351670">
                <a:tc>
                  <a:txBody>
                    <a:bodyPr/>
                    <a:lstStyle/>
                    <a:p>
                      <a:pPr marL="36195" marR="36195">
                        <a:lnSpc>
                          <a:spcPct val="100000"/>
                        </a:lnSpc>
                        <a:spcBef>
                          <a:spcPts val="0"/>
                        </a:spcBef>
                        <a:spcAft>
                          <a:spcPts val="0"/>
                        </a:spcAft>
                      </a:pPr>
                      <a:r>
                        <a:rPr lang="tr-TR" sz="1600" dirty="0">
                          <a:effectLst/>
                        </a:rPr>
                        <a:t>SCI, SCI-E, SSCI veya AHCI kapsamındaki dergilerde hakemlik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400" b="1" dirty="0">
                          <a:effectLst/>
                        </a:rPr>
                        <a:t> 1</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400" b="1" dirty="0">
                          <a:effectLst/>
                        </a:rPr>
                        <a:t> 2</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22225721"/>
                  </a:ext>
                </a:extLst>
              </a:tr>
              <a:tr h="351670">
                <a:tc>
                  <a:txBody>
                    <a:bodyPr/>
                    <a:lstStyle/>
                    <a:p>
                      <a:pPr marL="36195" marR="36195">
                        <a:lnSpc>
                          <a:spcPct val="100000"/>
                        </a:lnSpc>
                        <a:spcBef>
                          <a:spcPts val="0"/>
                        </a:spcBef>
                        <a:spcAft>
                          <a:spcPts val="0"/>
                        </a:spcAft>
                      </a:pPr>
                      <a:r>
                        <a:rPr lang="tr-TR" sz="1600" dirty="0">
                          <a:effectLst/>
                        </a:rPr>
                        <a:t>TR Dizin kapsamındaki dergilerde hakemlik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400" b="1" dirty="0">
                          <a:effectLst/>
                        </a:rPr>
                        <a:t> 6</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400" b="1" dirty="0">
                          <a:effectLst/>
                        </a:rPr>
                        <a:t> 6</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2114889"/>
                  </a:ext>
                </a:extLst>
              </a:tr>
              <a:tr h="351670">
                <a:tc>
                  <a:txBody>
                    <a:bodyPr/>
                    <a:lstStyle/>
                    <a:p>
                      <a:pPr algn="r">
                        <a:lnSpc>
                          <a:spcPct val="100000"/>
                        </a:lnSpc>
                        <a:spcBef>
                          <a:spcPts val="0"/>
                        </a:spcBef>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dirty="0">
                          <a:effectLst/>
                        </a:rPr>
                        <a:t> </a:t>
                      </a:r>
                      <a:r>
                        <a:rPr lang="tr-TR" sz="1400" b="1" dirty="0">
                          <a:effectLst/>
                        </a:rPr>
                        <a:t>7</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400" b="1" dirty="0">
                          <a:effectLst/>
                        </a:rPr>
                        <a:t> 8</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27799139"/>
                  </a:ext>
                </a:extLst>
              </a:tr>
            </a:tbl>
          </a:graphicData>
        </a:graphic>
      </p:graphicFrame>
    </p:spTree>
    <p:extLst>
      <p:ext uri="{BB962C8B-B14F-4D97-AF65-F5344CB8AC3E}">
        <p14:creationId xmlns:p14="http://schemas.microsoft.com/office/powerpoint/2010/main" val="1252725520"/>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7CC8BC-E4C0-DE26-FC3A-55B5D1A18F99}"/>
              </a:ext>
            </a:extLst>
          </p:cNvPr>
          <p:cNvSpPr>
            <a:spLocks noGrp="1"/>
          </p:cNvSpPr>
          <p:nvPr>
            <p:ph type="title"/>
          </p:nvPr>
        </p:nvSpPr>
        <p:spPr>
          <a:xfrm>
            <a:off x="325209" y="783771"/>
            <a:ext cx="10560505" cy="667343"/>
          </a:xfrm>
        </p:spPr>
        <p:txBody>
          <a:bodyPr>
            <a:normAutofit/>
          </a:bodyPr>
          <a:lstStyle/>
          <a:p>
            <a:pPr algn="ctr"/>
            <a:r>
              <a:rPr lang="tr-TR" sz="3200" b="1" dirty="0">
                <a:solidFill>
                  <a:srgbClr val="FF0000"/>
                </a:solidFill>
                <a:latin typeface="+mn-lt"/>
              </a:rPr>
              <a:t>Bilimsel, Sosyal, Kültürel ve Sportif Faaliyetler</a:t>
            </a:r>
            <a:endParaRPr lang="tr-TR" sz="3200" dirty="0">
              <a:solidFill>
                <a:srgbClr val="FF0000"/>
              </a:solidFill>
            </a:endParaRPr>
          </a:p>
        </p:txBody>
      </p:sp>
      <p:sp>
        <p:nvSpPr>
          <p:cNvPr id="4" name="Veri Yer Tutucusu 3"/>
          <p:cNvSpPr>
            <a:spLocks noGrp="1"/>
          </p:cNvSpPr>
          <p:nvPr>
            <p:ph type="dt" sz="half" idx="10"/>
          </p:nvPr>
        </p:nvSpPr>
        <p:spPr/>
        <p:txBody>
          <a:bodyPr/>
          <a:lstStyle/>
          <a:p>
            <a:fld id="{5C01853F-0A03-4649-8FC9-B14B1A95AEC8}" type="datetime1">
              <a:rPr lang="tr-TR" smtClean="0"/>
              <a:pPr/>
              <a:t>15.01.2026</a:t>
            </a:fld>
            <a:endParaRPr lang="tr-TR" dirty="0"/>
          </a:p>
        </p:txBody>
      </p:sp>
      <p:sp>
        <p:nvSpPr>
          <p:cNvPr id="6" name="Slayt Numarası Yer Tutucusu 5"/>
          <p:cNvSpPr>
            <a:spLocks noGrp="1"/>
          </p:cNvSpPr>
          <p:nvPr>
            <p:ph type="sldNum" sz="quarter" idx="12"/>
          </p:nvPr>
        </p:nvSpPr>
        <p:spPr/>
        <p:txBody>
          <a:bodyPr/>
          <a:lstStyle/>
          <a:p>
            <a:fld id="{15D42E69-0B45-4D6A-BDA9-8F9042B0111B}" type="slidenum">
              <a:rPr lang="tr-TR" smtClean="0"/>
              <a:pPr/>
              <a:t>17</a:t>
            </a:fld>
            <a:endParaRPr lang="tr-TR"/>
          </a:p>
        </p:txBody>
      </p:sp>
      <p:sp>
        <p:nvSpPr>
          <p:cNvPr id="7" name="Metin kutusu 6"/>
          <p:cNvSpPr txBox="1"/>
          <p:nvPr/>
        </p:nvSpPr>
        <p:spPr>
          <a:xfrm>
            <a:off x="341075" y="6079351"/>
            <a:ext cx="4572000" cy="276999"/>
          </a:xfrm>
          <a:prstGeom prst="rect">
            <a:avLst/>
          </a:prstGeom>
          <a:noFill/>
        </p:spPr>
        <p:txBody>
          <a:bodyPr wrap="square" rtlCol="0">
            <a:spAutoFit/>
          </a:bodyPr>
          <a:lstStyle/>
          <a:p>
            <a:r>
              <a:rPr lang="tr-TR" sz="1200" b="1" i="1" dirty="0">
                <a:solidFill>
                  <a:srgbClr val="C00000"/>
                </a:solidFill>
              </a:rPr>
              <a:t>*Bu etkinliklerin dışında varsa lütfen tabloya ekleyiniz. </a:t>
            </a:r>
          </a:p>
        </p:txBody>
      </p:sp>
      <p:graphicFrame>
        <p:nvGraphicFramePr>
          <p:cNvPr id="3" name="Tablo 2"/>
          <p:cNvGraphicFramePr>
            <a:graphicFrameLocks noGrp="1"/>
          </p:cNvGraphicFramePr>
          <p:nvPr>
            <p:extLst>
              <p:ext uri="{D42A27DB-BD31-4B8C-83A1-F6EECF244321}">
                <p14:modId xmlns:p14="http://schemas.microsoft.com/office/powerpoint/2010/main" val="591430749"/>
              </p:ext>
            </p:extLst>
          </p:nvPr>
        </p:nvGraphicFramePr>
        <p:xfrm>
          <a:off x="457201" y="1848680"/>
          <a:ext cx="11390242" cy="3793784"/>
        </p:xfrm>
        <a:graphic>
          <a:graphicData uri="http://schemas.openxmlformats.org/drawingml/2006/table">
            <a:tbl>
              <a:tblPr>
                <a:tableStyleId>{BDBED569-4797-4DF1-A0F4-6AAB3CD982D8}</a:tableStyleId>
              </a:tblPr>
              <a:tblGrid>
                <a:gridCol w="2603507">
                  <a:extLst>
                    <a:ext uri="{9D8B030D-6E8A-4147-A177-3AD203B41FA5}">
                      <a16:colId xmlns:a16="http://schemas.microsoft.com/office/drawing/2014/main" val="1512283553"/>
                    </a:ext>
                  </a:extLst>
                </a:gridCol>
                <a:gridCol w="1214863">
                  <a:extLst>
                    <a:ext uri="{9D8B030D-6E8A-4147-A177-3AD203B41FA5}">
                      <a16:colId xmlns:a16="http://schemas.microsoft.com/office/drawing/2014/main" val="2941615692"/>
                    </a:ext>
                  </a:extLst>
                </a:gridCol>
                <a:gridCol w="1091086">
                  <a:extLst>
                    <a:ext uri="{9D8B030D-6E8A-4147-A177-3AD203B41FA5}">
                      <a16:colId xmlns:a16="http://schemas.microsoft.com/office/drawing/2014/main" val="3849964202"/>
                    </a:ext>
                  </a:extLst>
                </a:gridCol>
                <a:gridCol w="4931229">
                  <a:extLst>
                    <a:ext uri="{9D8B030D-6E8A-4147-A177-3AD203B41FA5}">
                      <a16:colId xmlns:a16="http://schemas.microsoft.com/office/drawing/2014/main" val="1885514975"/>
                    </a:ext>
                  </a:extLst>
                </a:gridCol>
                <a:gridCol w="778431">
                  <a:extLst>
                    <a:ext uri="{9D8B030D-6E8A-4147-A177-3AD203B41FA5}">
                      <a16:colId xmlns:a16="http://schemas.microsoft.com/office/drawing/2014/main" val="2981608465"/>
                    </a:ext>
                  </a:extLst>
                </a:gridCol>
                <a:gridCol w="771126">
                  <a:extLst>
                    <a:ext uri="{9D8B030D-6E8A-4147-A177-3AD203B41FA5}">
                      <a16:colId xmlns:a16="http://schemas.microsoft.com/office/drawing/2014/main" val="3219867409"/>
                    </a:ext>
                  </a:extLst>
                </a:gridCol>
              </a:tblGrid>
              <a:tr h="303513">
                <a:tc>
                  <a:txBody>
                    <a:bodyPr/>
                    <a:lstStyle/>
                    <a:p>
                      <a:pPr marL="72000" algn="ctr">
                        <a:lnSpc>
                          <a:spcPct val="100000"/>
                        </a:lnSpc>
                        <a:spcAft>
                          <a:spcPts val="0"/>
                        </a:spcAft>
                      </a:pPr>
                      <a:r>
                        <a:rPr lang="tr-TR" sz="2000" b="1" dirty="0">
                          <a:solidFill>
                            <a:srgbClr val="FF0000"/>
                          </a:solidFill>
                          <a:effectLst/>
                          <a:latin typeface="+mn-lt"/>
                        </a:rPr>
                        <a:t>Faaliyet Türü</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solidFill>
                            <a:srgbClr val="FF0000"/>
                          </a:solidFill>
                          <a:effectLst/>
                          <a:latin typeface="+mn-lt"/>
                        </a:rPr>
                        <a:t>2024</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solidFill>
                            <a:srgbClr val="FF0000"/>
                          </a:solidFill>
                          <a:effectLst/>
                          <a:latin typeface="+mn-lt"/>
                        </a:rPr>
                        <a:t>2025</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marR="0" lvl="0" indent="0" algn="ctr" defTabSz="914400" rtl="0" eaLnBrk="1" fontAlgn="auto" latinLnBrk="0" hangingPunct="1">
                        <a:lnSpc>
                          <a:spcPct val="100000"/>
                        </a:lnSpc>
                        <a:spcBef>
                          <a:spcPts val="0"/>
                        </a:spcBef>
                        <a:spcAft>
                          <a:spcPts val="0"/>
                        </a:spcAft>
                        <a:buClrTx/>
                        <a:buSzTx/>
                        <a:buFontTx/>
                        <a:buNone/>
                        <a:tabLst/>
                        <a:defRPr/>
                      </a:pPr>
                      <a:r>
                        <a:rPr lang="tr-TR" sz="2000" b="1" dirty="0">
                          <a:solidFill>
                            <a:srgbClr val="FF0000"/>
                          </a:solidFill>
                          <a:effectLst/>
                          <a:latin typeface="+mn-lt"/>
                        </a:rPr>
                        <a:t>Faaliyet Türü</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2000" b="1" dirty="0">
                          <a:solidFill>
                            <a:srgbClr val="FF0000"/>
                          </a:solidFill>
                          <a:effectLst/>
                          <a:latin typeface="+mn-lt"/>
                        </a:rPr>
                        <a:t>2024</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2000" b="1" dirty="0">
                          <a:solidFill>
                            <a:srgbClr val="FF0000"/>
                          </a:solidFill>
                          <a:effectLst/>
                          <a:latin typeface="+mn-lt"/>
                        </a:rPr>
                        <a:t>2025</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3906734"/>
                  </a:ext>
                </a:extLst>
              </a:tr>
              <a:tr h="336624">
                <a:tc>
                  <a:txBody>
                    <a:bodyPr/>
                    <a:lstStyle/>
                    <a:p>
                      <a:pPr marL="72000">
                        <a:lnSpc>
                          <a:spcPct val="100000"/>
                        </a:lnSpc>
                        <a:spcAft>
                          <a:spcPts val="0"/>
                        </a:spcAft>
                      </a:pPr>
                      <a:r>
                        <a:rPr lang="tr-TR" sz="1800" b="1" dirty="0">
                          <a:solidFill>
                            <a:srgbClr val="3333FF"/>
                          </a:solidFill>
                          <a:effectLst/>
                          <a:latin typeface="+mn-lt"/>
                        </a:rPr>
                        <a:t>Sempozyum</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lang="tr-TR" sz="1800" b="1" dirty="0">
                          <a:solidFill>
                            <a:srgbClr val="3333FF"/>
                          </a:solidFill>
                          <a:effectLst/>
                          <a:latin typeface="+mn-lt"/>
                        </a:rPr>
                        <a:t>Teknik Gezi</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08491658"/>
                  </a:ext>
                </a:extLst>
              </a:tr>
              <a:tr h="254383">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lang="tr-TR" sz="1800" b="1" dirty="0">
                          <a:solidFill>
                            <a:srgbClr val="3333FF"/>
                          </a:solidFill>
                          <a:effectLst/>
                          <a:latin typeface="+mn-lt"/>
                        </a:rPr>
                        <a:t>Kongre</a:t>
                      </a:r>
                      <a:endParaRPr lang="tr-TR" sz="1800" b="1" dirty="0">
                        <a:solidFill>
                          <a:srgbClr val="3333FF"/>
                        </a:solidFill>
                      </a:endParaRPr>
                    </a:p>
                  </a:txBody>
                  <a:tcPr marL="3175" marR="3175" marT="3175" marB="0" anchor="ctr"/>
                </a:tc>
                <a:tc>
                  <a:txBody>
                    <a:bodyPr/>
                    <a:lstStyle/>
                    <a:p>
                      <a:pPr marL="72000" algn="ctr">
                        <a:lnSpc>
                          <a:spcPct val="100000"/>
                        </a:lnSpc>
                        <a:spcAft>
                          <a:spcPts val="0"/>
                        </a:spcAft>
                      </a:pPr>
                      <a:r>
                        <a:rPr lang="tr-TR" sz="1800" b="1" dirty="0">
                          <a:solidFill>
                            <a:srgbClr val="3333FF"/>
                          </a:solidFill>
                          <a:effectLst/>
                          <a:latin typeface="+mn-lt"/>
                          <a:cs typeface="Times New Roman" panose="02020603050405020304" pitchFamily="18" charset="0"/>
                        </a:rPr>
                        <a:t>3</a:t>
                      </a:r>
                    </a:p>
                  </a:txBody>
                  <a:tcPr marL="3175" marR="3175" marT="3175" marB="0" anchor="ctr"/>
                </a:tc>
                <a:tc>
                  <a:txBody>
                    <a:bodyPr/>
                    <a:lstStyle/>
                    <a:p>
                      <a:pPr marL="72000" algn="ctr">
                        <a:lnSpc>
                          <a:spcPct val="100000"/>
                        </a:lnSpc>
                        <a:spcAft>
                          <a:spcPts val="0"/>
                        </a:spcAft>
                      </a:pPr>
                      <a:r>
                        <a:rPr lang="tr-TR" sz="1800" b="1" dirty="0">
                          <a:solidFill>
                            <a:srgbClr val="3333FF"/>
                          </a:solidFill>
                          <a:effectLst/>
                          <a:latin typeface="+mn-lt"/>
                          <a:cs typeface="Times New Roman" panose="02020603050405020304" pitchFamily="18" charset="0"/>
                        </a:rPr>
                        <a:t>2</a:t>
                      </a: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Eğitim Seminerleri</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78280707"/>
                  </a:ext>
                </a:extLst>
              </a:tr>
              <a:tr h="283029">
                <a:tc>
                  <a:txBody>
                    <a:bodyPr/>
                    <a:lstStyle/>
                    <a:p>
                      <a:pPr marL="72000">
                        <a:lnSpc>
                          <a:spcPct val="100000"/>
                        </a:lnSpc>
                        <a:spcAft>
                          <a:spcPts val="0"/>
                        </a:spcAft>
                      </a:pPr>
                      <a:r>
                        <a:rPr lang="tr-TR" sz="1800" b="1" dirty="0">
                          <a:solidFill>
                            <a:srgbClr val="3333FF"/>
                          </a:solidFill>
                          <a:effectLst/>
                          <a:latin typeface="+mn-lt"/>
                        </a:rPr>
                        <a:t>Konferans</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800" b="1" dirty="0">
                          <a:solidFill>
                            <a:srgbClr val="3333FF"/>
                          </a:solidFill>
                          <a:effectLst/>
                          <a:latin typeface="+mn-lt"/>
                          <a:cs typeface="Times New Roman" panose="02020603050405020304" pitchFamily="18" charset="0"/>
                        </a:rPr>
                        <a:t>4</a:t>
                      </a:r>
                    </a:p>
                  </a:txBody>
                  <a:tcPr marL="3175" marR="3175" marT="3175" marB="0" anchor="ctr"/>
                </a:tc>
                <a:tc>
                  <a:txBody>
                    <a:bodyPr/>
                    <a:lstStyle/>
                    <a:p>
                      <a:pPr marL="72000" algn="ctr">
                        <a:lnSpc>
                          <a:spcPct val="100000"/>
                        </a:lnSpc>
                        <a:spcAft>
                          <a:spcPts val="0"/>
                        </a:spcAft>
                      </a:pPr>
                      <a:r>
                        <a:rPr lang="tr-TR" sz="1800" b="1" dirty="0">
                          <a:solidFill>
                            <a:srgbClr val="3333FF"/>
                          </a:solidFill>
                          <a:effectLst/>
                          <a:latin typeface="+mn-lt"/>
                          <a:cs typeface="Times New Roman" panose="02020603050405020304" pitchFamily="18" charset="0"/>
                        </a:rPr>
                        <a:t>5</a:t>
                      </a: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Ulusal Toplantı</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800" b="1" dirty="0">
                          <a:solidFill>
                            <a:srgbClr val="0000CC"/>
                          </a:solidFill>
                          <a:effectLst/>
                          <a:latin typeface="+mn-lt"/>
                        </a:rPr>
                        <a:t> </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7503645"/>
                  </a:ext>
                </a:extLst>
              </a:tr>
              <a:tr h="336624">
                <a:tc>
                  <a:txBody>
                    <a:bodyPr/>
                    <a:lstStyle/>
                    <a:p>
                      <a:pPr marL="72000">
                        <a:lnSpc>
                          <a:spcPct val="100000"/>
                        </a:lnSpc>
                        <a:spcAft>
                          <a:spcPts val="0"/>
                        </a:spcAft>
                      </a:pPr>
                      <a:r>
                        <a:rPr lang="tr-TR" sz="1800" b="1" dirty="0">
                          <a:solidFill>
                            <a:srgbClr val="3333FF"/>
                          </a:solidFill>
                          <a:effectLst/>
                          <a:latin typeface="+mn-lt"/>
                        </a:rPr>
                        <a:t>Panel</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800" b="1" dirty="0">
                          <a:solidFill>
                            <a:srgbClr val="3333FF"/>
                          </a:solidFill>
                          <a:effectLst/>
                          <a:latin typeface="+mn-lt"/>
                          <a:cs typeface="Times New Roman" panose="02020603050405020304" pitchFamily="18" charset="0"/>
                        </a:rPr>
                        <a:t>1</a:t>
                      </a: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Diğer (Açıkhava Etkinlikleri, Ziyaretler, Geziler </a:t>
                      </a:r>
                      <a:r>
                        <a:rPr lang="tr-TR" sz="1800" b="1" dirty="0" err="1">
                          <a:solidFill>
                            <a:srgbClr val="3333FF"/>
                          </a:solidFill>
                          <a:effectLst/>
                          <a:latin typeface="+mn-lt"/>
                        </a:rPr>
                        <a:t>v.b</a:t>
                      </a:r>
                      <a:r>
                        <a:rPr lang="tr-TR" sz="1800" b="1" dirty="0">
                          <a:solidFill>
                            <a:srgbClr val="3333FF"/>
                          </a:solidFill>
                          <a:effectLst/>
                          <a:latin typeface="+mn-lt"/>
                        </a:rPr>
                        <a:t>.)</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800" b="1" dirty="0">
                          <a:solidFill>
                            <a:srgbClr val="0000CC"/>
                          </a:solidFill>
                          <a:effectLst/>
                          <a:latin typeface="+mn-lt"/>
                        </a:rPr>
                        <a:t> 5</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800" b="1" dirty="0">
                          <a:solidFill>
                            <a:srgbClr val="0000CC"/>
                          </a:solidFill>
                          <a:effectLst/>
                          <a:latin typeface="+mn-lt"/>
                        </a:rPr>
                        <a:t>5</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0936759"/>
                  </a:ext>
                </a:extLst>
              </a:tr>
              <a:tr h="336624">
                <a:tc>
                  <a:txBody>
                    <a:bodyPr/>
                    <a:lstStyle/>
                    <a:p>
                      <a:pPr marL="72000">
                        <a:lnSpc>
                          <a:spcPct val="100000"/>
                        </a:lnSpc>
                        <a:spcAft>
                          <a:spcPts val="0"/>
                        </a:spcAft>
                      </a:pPr>
                      <a:r>
                        <a:rPr lang="tr-TR" sz="1800" b="1" dirty="0">
                          <a:solidFill>
                            <a:srgbClr val="3333FF"/>
                          </a:solidFill>
                          <a:effectLst/>
                          <a:latin typeface="+mn-lt"/>
                        </a:rPr>
                        <a:t>Seminer</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800" b="1" dirty="0">
                          <a:solidFill>
                            <a:srgbClr val="3333FF"/>
                          </a:solidFill>
                          <a:effectLst/>
                          <a:latin typeface="+mn-lt"/>
                          <a:cs typeface="Times New Roman" panose="02020603050405020304" pitchFamily="18" charset="0"/>
                        </a:rPr>
                        <a:t>5</a:t>
                      </a:r>
                    </a:p>
                  </a:txBody>
                  <a:tcPr marL="3175" marR="3175" marT="3175" marB="0" anchor="ctr"/>
                </a:tc>
                <a:tc>
                  <a:txBody>
                    <a:bodyPr/>
                    <a:lstStyle/>
                    <a:p>
                      <a:pPr marL="72000" algn="ctr">
                        <a:lnSpc>
                          <a:spcPct val="100000"/>
                        </a:lnSpc>
                        <a:spcAft>
                          <a:spcPts val="0"/>
                        </a:spcAft>
                      </a:pPr>
                      <a:r>
                        <a:rPr lang="tr-TR" sz="1800" b="1" dirty="0">
                          <a:solidFill>
                            <a:srgbClr val="3333FF"/>
                          </a:solidFill>
                          <a:effectLst/>
                          <a:latin typeface="+mn-lt"/>
                          <a:cs typeface="Times New Roman" panose="02020603050405020304" pitchFamily="18" charset="0"/>
                        </a:rPr>
                        <a:t>5</a:t>
                      </a:r>
                    </a:p>
                  </a:txBody>
                  <a:tcPr marL="3175" marR="3175" marT="3175" marB="0" anchor="ctr"/>
                </a:tc>
                <a:tc>
                  <a:txBody>
                    <a:bodyPr/>
                    <a:lstStyle/>
                    <a:p>
                      <a:pPr marL="72000">
                        <a:lnSpc>
                          <a:spcPct val="100000"/>
                        </a:lnSpc>
                        <a:spcAft>
                          <a:spcPts val="0"/>
                        </a:spcAft>
                      </a:pPr>
                      <a:r>
                        <a:rPr lang="tr-TR" sz="1800" b="1" dirty="0" err="1">
                          <a:solidFill>
                            <a:srgbClr val="3333FF"/>
                          </a:solidFill>
                          <a:effectLst/>
                          <a:latin typeface="+mn-lt"/>
                        </a:rPr>
                        <a:t>Çalıştay</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800" b="1" dirty="0">
                          <a:solidFill>
                            <a:srgbClr val="0000CC"/>
                          </a:solidFill>
                          <a:effectLst/>
                          <a:latin typeface="+mn-lt"/>
                        </a:rPr>
                        <a:t> </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17973444"/>
                  </a:ext>
                </a:extLst>
              </a:tr>
              <a:tr h="336624">
                <a:tc>
                  <a:txBody>
                    <a:bodyPr/>
                    <a:lstStyle/>
                    <a:p>
                      <a:pPr marL="72000">
                        <a:lnSpc>
                          <a:spcPct val="100000"/>
                        </a:lnSpc>
                        <a:spcAft>
                          <a:spcPts val="0"/>
                        </a:spcAft>
                      </a:pPr>
                      <a:r>
                        <a:rPr lang="tr-TR" sz="1800" b="1" dirty="0">
                          <a:solidFill>
                            <a:srgbClr val="3333FF"/>
                          </a:solidFill>
                          <a:effectLst/>
                          <a:latin typeface="+mn-lt"/>
                        </a:rPr>
                        <a:t>Açık Oturum</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Film Gösterimi</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800" b="1" dirty="0">
                          <a:solidFill>
                            <a:srgbClr val="0000CC"/>
                          </a:solidFill>
                          <a:effectLst/>
                          <a:latin typeface="+mn-lt"/>
                        </a:rPr>
                        <a:t> </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62991955"/>
                  </a:ext>
                </a:extLst>
              </a:tr>
              <a:tr h="336624">
                <a:tc>
                  <a:txBody>
                    <a:bodyPr/>
                    <a:lstStyle/>
                    <a:p>
                      <a:pPr marL="72000">
                        <a:lnSpc>
                          <a:spcPct val="100000"/>
                        </a:lnSpc>
                        <a:spcAft>
                          <a:spcPts val="0"/>
                        </a:spcAft>
                      </a:pPr>
                      <a:r>
                        <a:rPr lang="tr-TR" sz="1800" b="1" dirty="0">
                          <a:solidFill>
                            <a:srgbClr val="3333FF"/>
                          </a:solidFill>
                          <a:effectLst/>
                          <a:latin typeface="+mn-lt"/>
                        </a:rPr>
                        <a:t>Söyleşi</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Bağış ve Yardım Kampanyası</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800" b="1" dirty="0">
                          <a:solidFill>
                            <a:srgbClr val="0000CC"/>
                          </a:solidFill>
                          <a:effectLst/>
                          <a:latin typeface="+mn-lt"/>
                        </a:rPr>
                        <a:t> </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00303215"/>
                  </a:ext>
                </a:extLst>
              </a:tr>
              <a:tr h="336624">
                <a:tc>
                  <a:txBody>
                    <a:bodyPr/>
                    <a:lstStyle/>
                    <a:p>
                      <a:pPr marL="72000">
                        <a:lnSpc>
                          <a:spcPct val="100000"/>
                        </a:lnSpc>
                        <a:spcAft>
                          <a:spcPts val="0"/>
                        </a:spcAft>
                      </a:pPr>
                      <a:r>
                        <a:rPr lang="tr-TR" sz="1800" b="1" dirty="0">
                          <a:solidFill>
                            <a:srgbClr val="3333FF"/>
                          </a:solidFill>
                          <a:effectLst/>
                          <a:latin typeface="+mn-lt"/>
                        </a:rPr>
                        <a:t>Tiyatro</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Bilgilendirme ve Tanıtım Toplantısı</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800" b="1" dirty="0">
                          <a:solidFill>
                            <a:srgbClr val="0000CC"/>
                          </a:solidFill>
                          <a:effectLst/>
                          <a:latin typeface="+mn-lt"/>
                        </a:rPr>
                        <a:t> </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7623417"/>
                  </a:ext>
                </a:extLst>
              </a:tr>
              <a:tr h="350551">
                <a:tc>
                  <a:txBody>
                    <a:bodyPr/>
                    <a:lstStyle/>
                    <a:p>
                      <a:pPr marL="72000">
                        <a:lnSpc>
                          <a:spcPct val="100000"/>
                        </a:lnSpc>
                        <a:spcAft>
                          <a:spcPts val="0"/>
                        </a:spcAft>
                      </a:pPr>
                      <a:r>
                        <a:rPr lang="tr-TR" sz="1800" b="1" dirty="0">
                          <a:solidFill>
                            <a:srgbClr val="3333FF"/>
                          </a:solidFill>
                          <a:effectLst/>
                          <a:latin typeface="+mn-lt"/>
                        </a:rPr>
                        <a:t>Konser</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Anma Törenleri</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800" b="1" dirty="0">
                          <a:solidFill>
                            <a:srgbClr val="0000CC"/>
                          </a:solidFill>
                          <a:effectLst/>
                          <a:latin typeface="+mn-lt"/>
                        </a:rPr>
                        <a:t> </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84438468"/>
                  </a:ext>
                </a:extLst>
              </a:tr>
              <a:tr h="259080">
                <a:tc>
                  <a:txBody>
                    <a:bodyPr/>
                    <a:lstStyle/>
                    <a:p>
                      <a:pPr marL="72000">
                        <a:lnSpc>
                          <a:spcPct val="100000"/>
                        </a:lnSpc>
                        <a:spcAft>
                          <a:spcPts val="0"/>
                        </a:spcAft>
                      </a:pPr>
                      <a:r>
                        <a:rPr lang="tr-TR" sz="1800" b="1" dirty="0">
                          <a:solidFill>
                            <a:srgbClr val="3333FF"/>
                          </a:solidFill>
                          <a:effectLst/>
                          <a:latin typeface="+mn-lt"/>
                        </a:rPr>
                        <a:t>Sergi</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800" b="1" dirty="0">
                          <a:solidFill>
                            <a:srgbClr val="3333FF"/>
                          </a:solidFill>
                          <a:effectLst/>
                          <a:latin typeface="+mn-lt"/>
                          <a:cs typeface="Times New Roman" panose="02020603050405020304" pitchFamily="18" charset="0"/>
                        </a:rPr>
                        <a:t>2</a:t>
                      </a: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Öğrenci Oryantasyon Semineri</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r>
                        <a:rPr lang="tr-TR" sz="1800" b="1" dirty="0">
                          <a:solidFill>
                            <a:srgbClr val="0000CC"/>
                          </a:solidFill>
                        </a:rPr>
                        <a:t>18</a:t>
                      </a:r>
                    </a:p>
                  </a:txBody>
                  <a:tcPr marL="0" marR="0" marT="0" marB="0" anchor="ctr"/>
                </a:tc>
                <a:tc>
                  <a:txBody>
                    <a:bodyPr/>
                    <a:lstStyle/>
                    <a:p>
                      <a:pPr marL="72000" algn="ctr">
                        <a:lnSpc>
                          <a:spcPct val="100000"/>
                        </a:lnSpc>
                        <a:spcAft>
                          <a:spcPts val="0"/>
                        </a:spcAft>
                      </a:pPr>
                      <a:r>
                        <a:rPr lang="tr-TR" sz="1800" b="1" dirty="0">
                          <a:solidFill>
                            <a:srgbClr val="0000CC"/>
                          </a:solidFill>
                          <a:effectLst/>
                          <a:latin typeface="+mn-lt"/>
                        </a:rPr>
                        <a:t>18 </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30704476"/>
                  </a:ext>
                </a:extLst>
              </a:tr>
              <a:tr h="236997">
                <a:tc>
                  <a:txBody>
                    <a:bodyPr/>
                    <a:lstStyle/>
                    <a:p>
                      <a:pPr marL="72000">
                        <a:lnSpc>
                          <a:spcPct val="100000"/>
                        </a:lnSpc>
                        <a:spcAft>
                          <a:spcPts val="0"/>
                        </a:spcAft>
                      </a:pPr>
                      <a:r>
                        <a:rPr lang="tr-TR" sz="1800" b="1" dirty="0">
                          <a:solidFill>
                            <a:srgbClr val="3333FF"/>
                          </a:solidFill>
                          <a:effectLst/>
                          <a:latin typeface="+mn-lt"/>
                        </a:rPr>
                        <a:t>Spor Turnuvası</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endParaRPr lang="tr-TR" sz="1800" b="1" dirty="0">
                        <a:solidFill>
                          <a:srgbClr val="3333FF"/>
                        </a:solidFill>
                      </a:endParaRPr>
                    </a:p>
                  </a:txBody>
                  <a:tcPr marL="3175" marR="3175" marT="3175" marB="0" anchor="ctr"/>
                </a:tc>
                <a:tc>
                  <a:txBody>
                    <a:bodyPr/>
                    <a:lstStyle/>
                    <a:p>
                      <a:endParaRPr lang="tr-TR" sz="1800" b="1" dirty="0">
                        <a:solidFill>
                          <a:srgbClr val="3333FF"/>
                        </a:solidFill>
                      </a:endParaRPr>
                    </a:p>
                  </a:txBody>
                  <a:tcPr marL="3175" marR="3175" marT="3175" marB="0" anchor="ctr"/>
                </a:tc>
                <a:tc>
                  <a:txBody>
                    <a:bodyPr/>
                    <a:lstStyle/>
                    <a:p>
                      <a:pPr marL="72000" algn="r">
                        <a:lnSpc>
                          <a:spcPct val="100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b="1" dirty="0">
                          <a:solidFill>
                            <a:srgbClr val="FF0000"/>
                          </a:solidFill>
                          <a:effectLst/>
                          <a:latin typeface="+mn-lt"/>
                        </a:rPr>
                        <a:t> </a:t>
                      </a:r>
                      <a:r>
                        <a:rPr lang="tr-TR" sz="1800" b="1" dirty="0">
                          <a:solidFill>
                            <a:srgbClr val="FF0000"/>
                          </a:solidFill>
                          <a:effectLst/>
                          <a:latin typeface="+mn-lt"/>
                        </a:rPr>
                        <a:t>35</a:t>
                      </a:r>
                      <a:endParaRPr lang="tr-TR" sz="14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800" b="1" dirty="0">
                          <a:solidFill>
                            <a:srgbClr val="FF0000"/>
                          </a:solidFill>
                          <a:effectLst/>
                          <a:latin typeface="+mn-lt"/>
                          <a:ea typeface="Calibri" panose="020F0502020204030204" pitchFamily="34" charset="0"/>
                          <a:cs typeface="Times New Roman" panose="02020603050405020304" pitchFamily="18" charset="0"/>
                        </a:rPr>
                        <a:t>38</a:t>
                      </a:r>
                    </a:p>
                  </a:txBody>
                  <a:tcPr marL="0" marR="0" marT="0" marB="0" anchor="ctr"/>
                </a:tc>
                <a:extLst>
                  <a:ext uri="{0D108BD9-81ED-4DB2-BD59-A6C34878D82A}">
                    <a16:rowId xmlns:a16="http://schemas.microsoft.com/office/drawing/2014/main" val="2305473690"/>
                  </a:ext>
                </a:extLst>
              </a:tr>
            </a:tbl>
          </a:graphicData>
        </a:graphic>
      </p:graphicFrame>
    </p:spTree>
    <p:extLst>
      <p:ext uri="{BB962C8B-B14F-4D97-AF65-F5344CB8AC3E}">
        <p14:creationId xmlns:p14="http://schemas.microsoft.com/office/powerpoint/2010/main" val="2400613224"/>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9230" y="696686"/>
            <a:ext cx="10406741" cy="805543"/>
          </a:xfrm>
        </p:spPr>
        <p:txBody>
          <a:bodyPr>
            <a:normAutofit fontScale="90000"/>
          </a:bodyPr>
          <a:lstStyle/>
          <a:p>
            <a:pPr algn="ctr"/>
            <a:r>
              <a:rPr lang="tr-TR" sz="3200" b="1" dirty="0">
                <a:solidFill>
                  <a:srgbClr val="FF0000"/>
                </a:solidFill>
              </a:rPr>
              <a:t>Bilimsel, Sosyal, Kültürel ve Sportif Faaliyetler </a:t>
            </a:r>
            <a:br>
              <a:rPr lang="tr-TR" sz="3200" b="1" dirty="0">
                <a:solidFill>
                  <a:srgbClr val="FF0000"/>
                </a:solidFill>
              </a:rPr>
            </a:br>
            <a:r>
              <a:rPr lang="tr-TR" sz="2200" b="1" dirty="0">
                <a:solidFill>
                  <a:srgbClr val="3333FF"/>
                </a:solidFill>
              </a:rPr>
              <a:t>(Düzenlemiş olduğunuz her bir etkinliğe ilişkin bilgileri tabloya yazınız)</a:t>
            </a:r>
            <a:endParaRPr lang="tr-TR" sz="2200" dirty="0">
              <a:solidFill>
                <a:srgbClr val="3333FF"/>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18</a:t>
            </a:fld>
            <a:endParaRPr lang="tr-TR"/>
          </a:p>
        </p:txBody>
      </p:sp>
      <p:sp>
        <p:nvSpPr>
          <p:cNvPr id="7" name="Metin kutusu 6"/>
          <p:cNvSpPr txBox="1"/>
          <p:nvPr/>
        </p:nvSpPr>
        <p:spPr>
          <a:xfrm>
            <a:off x="9557764" y="5928462"/>
            <a:ext cx="2416413" cy="276999"/>
          </a:xfrm>
          <a:prstGeom prst="rect">
            <a:avLst/>
          </a:prstGeom>
          <a:noFill/>
        </p:spPr>
        <p:txBody>
          <a:bodyPr wrap="square" rtlCol="0">
            <a:spAutoFit/>
          </a:bodyPr>
          <a:lstStyle/>
          <a:p>
            <a:r>
              <a:rPr lang="tr-TR" sz="1200" b="1" i="1" dirty="0">
                <a:solidFill>
                  <a:srgbClr val="C00000"/>
                </a:solidFill>
              </a:rPr>
              <a:t>https://bagimlilik.trabzon.edu.tr/</a:t>
            </a:r>
          </a:p>
        </p:txBody>
      </p:sp>
      <p:graphicFrame>
        <p:nvGraphicFramePr>
          <p:cNvPr id="3" name="Tablo 2">
            <a:extLst>
              <a:ext uri="{FF2B5EF4-FFF2-40B4-BE49-F238E27FC236}">
                <a16:creationId xmlns:a16="http://schemas.microsoft.com/office/drawing/2014/main" id="{3ADB425D-8691-C6BA-2C2C-3DD218406BC9}"/>
              </a:ext>
            </a:extLst>
          </p:cNvPr>
          <p:cNvGraphicFramePr>
            <a:graphicFrameLocks noGrp="1"/>
          </p:cNvGraphicFramePr>
          <p:nvPr>
            <p:extLst>
              <p:ext uri="{D42A27DB-BD31-4B8C-83A1-F6EECF244321}">
                <p14:modId xmlns:p14="http://schemas.microsoft.com/office/powerpoint/2010/main" val="1249721116"/>
              </p:ext>
            </p:extLst>
          </p:nvPr>
        </p:nvGraphicFramePr>
        <p:xfrm>
          <a:off x="1043796" y="1798036"/>
          <a:ext cx="10023896" cy="4077477"/>
        </p:xfrm>
        <a:graphic>
          <a:graphicData uri="http://schemas.openxmlformats.org/drawingml/2006/table">
            <a:tbl>
              <a:tblPr/>
              <a:tblGrid>
                <a:gridCol w="3312544">
                  <a:extLst>
                    <a:ext uri="{9D8B030D-6E8A-4147-A177-3AD203B41FA5}">
                      <a16:colId xmlns:a16="http://schemas.microsoft.com/office/drawing/2014/main" val="1995714751"/>
                    </a:ext>
                  </a:extLst>
                </a:gridCol>
                <a:gridCol w="6711352">
                  <a:extLst>
                    <a:ext uri="{9D8B030D-6E8A-4147-A177-3AD203B41FA5}">
                      <a16:colId xmlns:a16="http://schemas.microsoft.com/office/drawing/2014/main" val="743442659"/>
                    </a:ext>
                  </a:extLst>
                </a:gridCol>
              </a:tblGrid>
              <a:tr h="208146">
                <a:tc>
                  <a:txBody>
                    <a:bodyPr/>
                    <a:lstStyle/>
                    <a:p>
                      <a:pPr algn="ctr">
                        <a:buNone/>
                      </a:pPr>
                      <a:r>
                        <a:rPr lang="tr-TR" sz="1800" b="1" dirty="0">
                          <a:solidFill>
                            <a:srgbClr val="C00000"/>
                          </a:solidFill>
                        </a:rPr>
                        <a:t>İş Birliği Yapılan Kurum</a:t>
                      </a:r>
                      <a:endParaRPr lang="tr-TR" sz="1800" dirty="0">
                        <a:solidFill>
                          <a:srgbClr val="C00000"/>
                        </a:solidFill>
                      </a:endParaRPr>
                    </a:p>
                  </a:txBody>
                  <a:tcPr marL="55080" marR="55080" marT="27540" marB="27540" anchor="ctr">
                    <a:lnL>
                      <a:noFill/>
                    </a:lnL>
                    <a:lnR>
                      <a:noFill/>
                    </a:lnR>
                    <a:lnT>
                      <a:noFill/>
                    </a:lnT>
                    <a:lnB>
                      <a:noFill/>
                    </a:lnB>
                    <a:noFill/>
                  </a:tcPr>
                </a:tc>
                <a:tc>
                  <a:txBody>
                    <a:bodyPr/>
                    <a:lstStyle/>
                    <a:p>
                      <a:pPr algn="ctr">
                        <a:buNone/>
                      </a:pPr>
                      <a:r>
                        <a:rPr lang="tr-TR" sz="1800" b="1" dirty="0">
                          <a:solidFill>
                            <a:srgbClr val="C00000"/>
                          </a:solidFill>
                        </a:rPr>
                        <a:t>2025 Yılı Etkinlik / Faaliyetler (Özet)</a:t>
                      </a:r>
                      <a:endParaRPr lang="tr-TR" sz="1800" dirty="0">
                        <a:solidFill>
                          <a:srgbClr val="C00000"/>
                        </a:solidFill>
                      </a:endParaRPr>
                    </a:p>
                  </a:txBody>
                  <a:tcPr marL="55080" marR="55080" marT="27540" marB="27540" anchor="ctr">
                    <a:lnL>
                      <a:noFill/>
                    </a:lnL>
                    <a:lnR>
                      <a:noFill/>
                    </a:lnR>
                    <a:lnT>
                      <a:noFill/>
                    </a:lnT>
                    <a:lnB>
                      <a:noFill/>
                    </a:lnB>
                    <a:noFill/>
                  </a:tcPr>
                </a:tc>
                <a:extLst>
                  <a:ext uri="{0D108BD9-81ED-4DB2-BD59-A6C34878D82A}">
                    <a16:rowId xmlns:a16="http://schemas.microsoft.com/office/drawing/2014/main" val="3512859423"/>
                  </a:ext>
                </a:extLst>
              </a:tr>
              <a:tr h="633075">
                <a:tc>
                  <a:txBody>
                    <a:bodyPr/>
                    <a:lstStyle/>
                    <a:p>
                      <a:pPr algn="ctr">
                        <a:buNone/>
                      </a:pPr>
                      <a:r>
                        <a:rPr lang="tr-TR" sz="1600" b="1" dirty="0">
                          <a:solidFill>
                            <a:srgbClr val="C00000"/>
                          </a:solidFill>
                        </a:rPr>
                        <a:t>İl Emniyet Müdürlüğü</a:t>
                      </a:r>
                      <a:endParaRPr lang="tr-TR" sz="1600" dirty="0">
                        <a:solidFill>
                          <a:srgbClr val="C00000"/>
                        </a:solidFill>
                      </a:endParaRPr>
                    </a:p>
                  </a:txBody>
                  <a:tcPr marL="55080" marR="55080" marT="27540" marB="27540" anchor="ctr">
                    <a:lnL>
                      <a:noFill/>
                    </a:lnL>
                    <a:lnR>
                      <a:noFill/>
                    </a:lnR>
                    <a:lnT>
                      <a:noFill/>
                    </a:lnT>
                    <a:lnB>
                      <a:noFill/>
                    </a:lnB>
                    <a:noFill/>
                  </a:tcPr>
                </a:tc>
                <a:tc>
                  <a:txBody>
                    <a:bodyPr/>
                    <a:lstStyle/>
                    <a:p>
                      <a:pPr>
                        <a:buNone/>
                      </a:pPr>
                      <a:r>
                        <a:rPr lang="tr-TR" sz="1100"/>
                        <a:t>Üniversite öğrencilerine yönelik </a:t>
                      </a:r>
                      <a:r>
                        <a:rPr lang="tr-TR" sz="1100" b="1"/>
                        <a:t>Bağımlılıkla Mücadelede Uyum Eğitimleri</a:t>
                      </a:r>
                      <a:r>
                        <a:rPr lang="tr-TR" sz="1100"/>
                        <a:t>, farkındalık seminerleri, kent güvenliği ve bağımlılık temalı bilgilendirme çalışmaları</a:t>
                      </a:r>
                    </a:p>
                  </a:txBody>
                  <a:tcPr marL="55080" marR="55080" marT="27540" marB="27540" anchor="ctr">
                    <a:lnL>
                      <a:noFill/>
                    </a:lnL>
                    <a:lnR>
                      <a:noFill/>
                    </a:lnR>
                    <a:lnT>
                      <a:noFill/>
                    </a:lnT>
                    <a:lnB>
                      <a:noFill/>
                    </a:lnB>
                    <a:noFill/>
                  </a:tcPr>
                </a:tc>
                <a:extLst>
                  <a:ext uri="{0D108BD9-81ED-4DB2-BD59-A6C34878D82A}">
                    <a16:rowId xmlns:a16="http://schemas.microsoft.com/office/drawing/2014/main" val="2209221922"/>
                  </a:ext>
                </a:extLst>
              </a:tr>
              <a:tr h="486980">
                <a:tc>
                  <a:txBody>
                    <a:bodyPr/>
                    <a:lstStyle/>
                    <a:p>
                      <a:pPr algn="ctr">
                        <a:buNone/>
                      </a:pPr>
                      <a:r>
                        <a:rPr lang="tr-TR" sz="1600" b="1" dirty="0">
                          <a:solidFill>
                            <a:srgbClr val="C00000"/>
                          </a:solidFill>
                        </a:rPr>
                        <a:t>İl Jandarma Komutanlığı</a:t>
                      </a:r>
                      <a:endParaRPr lang="tr-TR" sz="1600" dirty="0">
                        <a:solidFill>
                          <a:srgbClr val="C00000"/>
                        </a:solidFill>
                      </a:endParaRPr>
                    </a:p>
                  </a:txBody>
                  <a:tcPr marL="55080" marR="55080" marT="27540" marB="27540" anchor="ctr">
                    <a:lnL>
                      <a:noFill/>
                    </a:lnL>
                    <a:lnR>
                      <a:noFill/>
                    </a:lnR>
                    <a:lnT>
                      <a:noFill/>
                    </a:lnT>
                    <a:lnB>
                      <a:noFill/>
                    </a:lnB>
                    <a:noFill/>
                  </a:tcPr>
                </a:tc>
                <a:tc>
                  <a:txBody>
                    <a:bodyPr/>
                    <a:lstStyle/>
                    <a:p>
                      <a:pPr>
                        <a:buNone/>
                      </a:pPr>
                      <a:r>
                        <a:rPr lang="tr-TR" sz="1100" dirty="0"/>
                        <a:t>Fakülte ve MYO öğrencilerine yönelik </a:t>
                      </a:r>
                      <a:r>
                        <a:rPr lang="tr-TR" sz="1100" b="1" dirty="0"/>
                        <a:t>Uyum Eğitimleri</a:t>
                      </a:r>
                      <a:r>
                        <a:rPr lang="tr-TR" sz="1100" dirty="0"/>
                        <a:t>, bağımlılık ve suçun önlenmesi temalı bilgilendirme faaliyetleri</a:t>
                      </a:r>
                    </a:p>
                  </a:txBody>
                  <a:tcPr marL="55080" marR="55080" marT="27540" marB="27540" anchor="ctr">
                    <a:lnL>
                      <a:noFill/>
                    </a:lnL>
                    <a:lnR>
                      <a:noFill/>
                    </a:lnR>
                    <a:lnT>
                      <a:noFill/>
                    </a:lnT>
                    <a:lnB>
                      <a:noFill/>
                    </a:lnB>
                    <a:noFill/>
                  </a:tcPr>
                </a:tc>
                <a:extLst>
                  <a:ext uri="{0D108BD9-81ED-4DB2-BD59-A6C34878D82A}">
                    <a16:rowId xmlns:a16="http://schemas.microsoft.com/office/drawing/2014/main" val="1840954994"/>
                  </a:ext>
                </a:extLst>
              </a:tr>
              <a:tr h="486980">
                <a:tc>
                  <a:txBody>
                    <a:bodyPr/>
                    <a:lstStyle/>
                    <a:p>
                      <a:pPr algn="ctr">
                        <a:buNone/>
                      </a:pPr>
                      <a:r>
                        <a:rPr lang="tr-TR" sz="1600" b="1" dirty="0">
                          <a:solidFill>
                            <a:srgbClr val="C00000"/>
                          </a:solidFill>
                        </a:rPr>
                        <a:t>İl Sağlık Müdürlüğü</a:t>
                      </a:r>
                      <a:endParaRPr lang="tr-TR" sz="1600" dirty="0">
                        <a:solidFill>
                          <a:srgbClr val="C00000"/>
                        </a:solidFill>
                      </a:endParaRPr>
                    </a:p>
                  </a:txBody>
                  <a:tcPr marL="55080" marR="55080" marT="27540" marB="27540" anchor="ctr">
                    <a:lnL>
                      <a:noFill/>
                    </a:lnL>
                    <a:lnR>
                      <a:noFill/>
                    </a:lnR>
                    <a:lnT>
                      <a:noFill/>
                    </a:lnT>
                    <a:lnB>
                      <a:noFill/>
                    </a:lnB>
                    <a:noFill/>
                  </a:tcPr>
                </a:tc>
                <a:tc>
                  <a:txBody>
                    <a:bodyPr/>
                    <a:lstStyle/>
                    <a:p>
                      <a:pPr>
                        <a:buNone/>
                      </a:pPr>
                      <a:r>
                        <a:rPr lang="tr-TR" sz="1100" dirty="0"/>
                        <a:t>Öğrencilere yönelik </a:t>
                      </a:r>
                      <a:r>
                        <a:rPr lang="tr-TR" sz="1100" b="1" dirty="0"/>
                        <a:t>bağımlılık türleri, korunma ve tedavi süreçleri</a:t>
                      </a:r>
                      <a:r>
                        <a:rPr lang="tr-TR" sz="1100" dirty="0"/>
                        <a:t> hakkında eğitimler; uyum ve farkındalık çalışmaları</a:t>
                      </a:r>
                    </a:p>
                  </a:txBody>
                  <a:tcPr marL="55080" marR="55080" marT="27540" marB="27540" anchor="ctr">
                    <a:lnL>
                      <a:noFill/>
                    </a:lnL>
                    <a:lnR>
                      <a:noFill/>
                    </a:lnR>
                    <a:lnT>
                      <a:noFill/>
                    </a:lnT>
                    <a:lnB>
                      <a:noFill/>
                    </a:lnB>
                    <a:noFill/>
                  </a:tcPr>
                </a:tc>
                <a:extLst>
                  <a:ext uri="{0D108BD9-81ED-4DB2-BD59-A6C34878D82A}">
                    <a16:rowId xmlns:a16="http://schemas.microsoft.com/office/drawing/2014/main" val="1461329699"/>
                  </a:ext>
                </a:extLst>
              </a:tr>
              <a:tr h="364817">
                <a:tc>
                  <a:txBody>
                    <a:bodyPr/>
                    <a:lstStyle/>
                    <a:p>
                      <a:pPr algn="ctr">
                        <a:buNone/>
                      </a:pPr>
                      <a:r>
                        <a:rPr lang="tr-TR" sz="1600" b="1" dirty="0">
                          <a:solidFill>
                            <a:srgbClr val="C00000"/>
                          </a:solidFill>
                        </a:rPr>
                        <a:t>İl Millî Eğitim Müdürlüğü</a:t>
                      </a:r>
                      <a:endParaRPr lang="tr-TR" sz="1600" dirty="0">
                        <a:solidFill>
                          <a:srgbClr val="C00000"/>
                        </a:solidFill>
                      </a:endParaRPr>
                    </a:p>
                  </a:txBody>
                  <a:tcPr marL="55080" marR="55080" marT="27540" marB="27540" anchor="ctr">
                    <a:lnL>
                      <a:noFill/>
                    </a:lnL>
                    <a:lnR>
                      <a:noFill/>
                    </a:lnR>
                    <a:lnT>
                      <a:noFill/>
                    </a:lnT>
                    <a:lnB>
                      <a:noFill/>
                    </a:lnB>
                    <a:noFill/>
                  </a:tcPr>
                </a:tc>
                <a:tc>
                  <a:txBody>
                    <a:bodyPr/>
                    <a:lstStyle/>
                    <a:p>
                      <a:pPr>
                        <a:buNone/>
                      </a:pPr>
                      <a:r>
                        <a:rPr lang="tr-TR" sz="1100" b="1" dirty="0"/>
                        <a:t>Lise öğrencilerine yönelik bağımlılıkla mücadele seminerleri</a:t>
                      </a:r>
                      <a:r>
                        <a:rPr lang="tr-TR" sz="1100" dirty="0"/>
                        <a:t>, okul temelli farkındalık etkinlikleri</a:t>
                      </a:r>
                    </a:p>
                  </a:txBody>
                  <a:tcPr marL="55080" marR="55080" marT="27540" marB="27540" anchor="ctr">
                    <a:lnL>
                      <a:noFill/>
                    </a:lnL>
                    <a:lnR>
                      <a:noFill/>
                    </a:lnR>
                    <a:lnT>
                      <a:noFill/>
                    </a:lnT>
                    <a:lnB>
                      <a:noFill/>
                    </a:lnB>
                    <a:noFill/>
                  </a:tcPr>
                </a:tc>
                <a:extLst>
                  <a:ext uri="{0D108BD9-81ED-4DB2-BD59-A6C34878D82A}">
                    <a16:rowId xmlns:a16="http://schemas.microsoft.com/office/drawing/2014/main" val="3585095957"/>
                  </a:ext>
                </a:extLst>
              </a:tr>
              <a:tr h="364817">
                <a:tc>
                  <a:txBody>
                    <a:bodyPr/>
                    <a:lstStyle/>
                    <a:p>
                      <a:pPr algn="ctr">
                        <a:buNone/>
                      </a:pPr>
                      <a:r>
                        <a:rPr lang="tr-TR" sz="1600" b="1" dirty="0">
                          <a:solidFill>
                            <a:srgbClr val="C00000"/>
                          </a:solidFill>
                        </a:rPr>
                        <a:t>Gençlik ve Spor İl Müdürlüğü</a:t>
                      </a:r>
                      <a:endParaRPr lang="tr-TR" sz="1600" dirty="0">
                        <a:solidFill>
                          <a:srgbClr val="C00000"/>
                        </a:solidFill>
                      </a:endParaRPr>
                    </a:p>
                  </a:txBody>
                  <a:tcPr marL="55080" marR="55080" marT="27540" marB="27540" anchor="ctr">
                    <a:lnL>
                      <a:noFill/>
                    </a:lnL>
                    <a:lnR>
                      <a:noFill/>
                    </a:lnR>
                    <a:lnT>
                      <a:noFill/>
                    </a:lnT>
                    <a:lnB>
                      <a:noFill/>
                    </a:lnB>
                    <a:noFill/>
                  </a:tcPr>
                </a:tc>
                <a:tc>
                  <a:txBody>
                    <a:bodyPr/>
                    <a:lstStyle/>
                    <a:p>
                      <a:pPr>
                        <a:buNone/>
                      </a:pPr>
                      <a:r>
                        <a:rPr lang="tr-TR" sz="1100" b="1" dirty="0"/>
                        <a:t>UNIDES projeleri</a:t>
                      </a:r>
                      <a:r>
                        <a:rPr lang="tr-TR" sz="1100" dirty="0"/>
                        <a:t> kapsamında gençlere yönelik atölye, seminer ve sosyal farkındalık etkinlikleri</a:t>
                      </a:r>
                    </a:p>
                  </a:txBody>
                  <a:tcPr marL="55080" marR="55080" marT="27540" marB="27540" anchor="ctr">
                    <a:lnL>
                      <a:noFill/>
                    </a:lnL>
                    <a:lnR>
                      <a:noFill/>
                    </a:lnR>
                    <a:lnT>
                      <a:noFill/>
                    </a:lnT>
                    <a:lnB>
                      <a:noFill/>
                    </a:lnB>
                    <a:noFill/>
                  </a:tcPr>
                </a:tc>
                <a:extLst>
                  <a:ext uri="{0D108BD9-81ED-4DB2-BD59-A6C34878D82A}">
                    <a16:rowId xmlns:a16="http://schemas.microsoft.com/office/drawing/2014/main" val="3503151835"/>
                  </a:ext>
                </a:extLst>
              </a:tr>
              <a:tr h="340887">
                <a:tc>
                  <a:txBody>
                    <a:bodyPr/>
                    <a:lstStyle/>
                    <a:p>
                      <a:pPr algn="ctr">
                        <a:buNone/>
                      </a:pPr>
                      <a:r>
                        <a:rPr lang="tr-TR" sz="1600" b="1" dirty="0">
                          <a:solidFill>
                            <a:srgbClr val="C00000"/>
                          </a:solidFill>
                        </a:rPr>
                        <a:t>YEDAM</a:t>
                      </a:r>
                      <a:endParaRPr lang="tr-TR" sz="1600" dirty="0">
                        <a:solidFill>
                          <a:srgbClr val="C00000"/>
                        </a:solidFill>
                      </a:endParaRPr>
                    </a:p>
                  </a:txBody>
                  <a:tcPr marL="55080" marR="55080" marT="27540" marB="27540" anchor="ctr">
                    <a:lnL>
                      <a:noFill/>
                    </a:lnL>
                    <a:lnR>
                      <a:noFill/>
                    </a:lnR>
                    <a:lnT>
                      <a:noFill/>
                    </a:lnT>
                    <a:lnB>
                      <a:noFill/>
                    </a:lnB>
                    <a:noFill/>
                  </a:tcPr>
                </a:tc>
                <a:tc>
                  <a:txBody>
                    <a:bodyPr/>
                    <a:lstStyle/>
                    <a:p>
                      <a:pPr>
                        <a:buNone/>
                      </a:pPr>
                      <a:r>
                        <a:rPr lang="tr-TR" sz="1100" dirty="0"/>
                        <a:t>Farkındalık etkinlikleri</a:t>
                      </a:r>
                    </a:p>
                  </a:txBody>
                  <a:tcPr marL="55080" marR="55080" marT="27540" marB="27540" anchor="ctr">
                    <a:lnL>
                      <a:noFill/>
                    </a:lnL>
                    <a:lnR>
                      <a:noFill/>
                    </a:lnR>
                    <a:lnT>
                      <a:noFill/>
                    </a:lnT>
                    <a:lnB>
                      <a:noFill/>
                    </a:lnB>
                    <a:noFill/>
                  </a:tcPr>
                </a:tc>
                <a:extLst>
                  <a:ext uri="{0D108BD9-81ED-4DB2-BD59-A6C34878D82A}">
                    <a16:rowId xmlns:a16="http://schemas.microsoft.com/office/drawing/2014/main" val="3413517478"/>
                  </a:ext>
                </a:extLst>
              </a:tr>
              <a:tr h="364817">
                <a:tc>
                  <a:txBody>
                    <a:bodyPr/>
                    <a:lstStyle/>
                    <a:p>
                      <a:pPr algn="ctr">
                        <a:buNone/>
                      </a:pPr>
                      <a:r>
                        <a:rPr lang="tr-TR" sz="1600" b="1" dirty="0">
                          <a:solidFill>
                            <a:srgbClr val="C00000"/>
                          </a:solidFill>
                        </a:rPr>
                        <a:t>Denetimli Serbestlik Müdürlüğü</a:t>
                      </a:r>
                      <a:endParaRPr lang="tr-TR" sz="1600" dirty="0">
                        <a:solidFill>
                          <a:srgbClr val="C00000"/>
                        </a:solidFill>
                      </a:endParaRPr>
                    </a:p>
                  </a:txBody>
                  <a:tcPr marL="55080" marR="55080" marT="27540" marB="27540" anchor="ctr">
                    <a:lnL>
                      <a:noFill/>
                    </a:lnL>
                    <a:lnR>
                      <a:noFill/>
                    </a:lnR>
                    <a:lnT>
                      <a:noFill/>
                    </a:lnT>
                    <a:lnB>
                      <a:noFill/>
                    </a:lnB>
                    <a:noFill/>
                  </a:tcPr>
                </a:tc>
                <a:tc>
                  <a:txBody>
                    <a:bodyPr/>
                    <a:lstStyle/>
                    <a:p>
                      <a:pPr>
                        <a:buNone/>
                      </a:pPr>
                      <a:r>
                        <a:rPr lang="tr-TR" sz="1100" b="1"/>
                        <a:t>Panel, seminer ve kurum ziyaretleri</a:t>
                      </a:r>
                      <a:r>
                        <a:rPr lang="tr-TR" sz="1100"/>
                        <a:t> (bağımlılık, rehabilitasyon ve yeniden topluma kazandırma)</a:t>
                      </a:r>
                    </a:p>
                  </a:txBody>
                  <a:tcPr marL="55080" marR="55080" marT="27540" marB="27540" anchor="ctr">
                    <a:lnL>
                      <a:noFill/>
                    </a:lnL>
                    <a:lnR>
                      <a:noFill/>
                    </a:lnR>
                    <a:lnT>
                      <a:noFill/>
                    </a:lnT>
                    <a:lnB>
                      <a:noFill/>
                    </a:lnB>
                    <a:noFill/>
                  </a:tcPr>
                </a:tc>
                <a:extLst>
                  <a:ext uri="{0D108BD9-81ED-4DB2-BD59-A6C34878D82A}">
                    <a16:rowId xmlns:a16="http://schemas.microsoft.com/office/drawing/2014/main" val="471114597"/>
                  </a:ext>
                </a:extLst>
              </a:tr>
              <a:tr h="364817">
                <a:tc>
                  <a:txBody>
                    <a:bodyPr/>
                    <a:lstStyle/>
                    <a:p>
                      <a:pPr algn="ctr">
                        <a:buNone/>
                      </a:pPr>
                      <a:r>
                        <a:rPr lang="tr-TR" sz="1600" b="1" dirty="0">
                          <a:solidFill>
                            <a:srgbClr val="C00000"/>
                          </a:solidFill>
                        </a:rPr>
                        <a:t>Üniversite İçi (Akran Eğitimi)</a:t>
                      </a:r>
                      <a:endParaRPr lang="tr-TR" sz="1600" dirty="0">
                        <a:solidFill>
                          <a:srgbClr val="C00000"/>
                        </a:solidFill>
                      </a:endParaRPr>
                    </a:p>
                  </a:txBody>
                  <a:tcPr marL="55080" marR="55080" marT="27540" marB="27540" anchor="ctr">
                    <a:lnL>
                      <a:noFill/>
                    </a:lnL>
                    <a:lnR>
                      <a:noFill/>
                    </a:lnR>
                    <a:lnT>
                      <a:noFill/>
                    </a:lnT>
                    <a:lnB>
                      <a:noFill/>
                    </a:lnB>
                    <a:noFill/>
                  </a:tcPr>
                </a:tc>
                <a:tc>
                  <a:txBody>
                    <a:bodyPr/>
                    <a:lstStyle/>
                    <a:p>
                      <a:pPr>
                        <a:buNone/>
                      </a:pPr>
                      <a:r>
                        <a:rPr lang="tr-TR" sz="1100" b="1"/>
                        <a:t>TOTEM Akran Eğitim Programı</a:t>
                      </a:r>
                      <a:r>
                        <a:rPr lang="tr-TR" sz="1100"/>
                        <a:t>, öğrenci afiş ve farkındalık çalışmaları, ders içi tematik etkinlikler</a:t>
                      </a:r>
                    </a:p>
                  </a:txBody>
                  <a:tcPr marL="55080" marR="55080" marT="27540" marB="27540" anchor="ctr">
                    <a:lnL>
                      <a:noFill/>
                    </a:lnL>
                    <a:lnR>
                      <a:noFill/>
                    </a:lnR>
                    <a:lnT>
                      <a:noFill/>
                    </a:lnT>
                    <a:lnB>
                      <a:noFill/>
                    </a:lnB>
                    <a:noFill/>
                  </a:tcPr>
                </a:tc>
                <a:extLst>
                  <a:ext uri="{0D108BD9-81ED-4DB2-BD59-A6C34878D82A}">
                    <a16:rowId xmlns:a16="http://schemas.microsoft.com/office/drawing/2014/main" val="3672354148"/>
                  </a:ext>
                </a:extLst>
              </a:tr>
              <a:tr h="340887">
                <a:tc>
                  <a:txBody>
                    <a:bodyPr/>
                    <a:lstStyle/>
                    <a:p>
                      <a:pPr algn="ctr">
                        <a:buNone/>
                      </a:pPr>
                      <a:r>
                        <a:rPr lang="tr-TR" sz="1600" b="1" dirty="0">
                          <a:solidFill>
                            <a:srgbClr val="C00000"/>
                          </a:solidFill>
                        </a:rPr>
                        <a:t>Üniversite İçi (Akademik–Toplumsal)</a:t>
                      </a:r>
                      <a:endParaRPr lang="tr-TR" sz="1600" dirty="0">
                        <a:solidFill>
                          <a:srgbClr val="C00000"/>
                        </a:solidFill>
                      </a:endParaRPr>
                    </a:p>
                  </a:txBody>
                  <a:tcPr marL="55080" marR="55080" marT="27540" marB="27540" anchor="ctr">
                    <a:lnL>
                      <a:noFill/>
                    </a:lnL>
                    <a:lnR>
                      <a:noFill/>
                    </a:lnR>
                    <a:lnT>
                      <a:noFill/>
                    </a:lnT>
                    <a:lnB>
                      <a:noFill/>
                    </a:lnB>
                    <a:noFill/>
                  </a:tcPr>
                </a:tc>
                <a:tc>
                  <a:txBody>
                    <a:bodyPr/>
                    <a:lstStyle/>
                    <a:p>
                      <a:pPr>
                        <a:buNone/>
                      </a:pPr>
                      <a:r>
                        <a:rPr lang="tr-TR" sz="1100" dirty="0"/>
                        <a:t>Bağımlılık temalı ders etkinlikleri, sergi, kongre–panel katılımları, danışma kurulu toplantıları</a:t>
                      </a:r>
                    </a:p>
                  </a:txBody>
                  <a:tcPr marL="55080" marR="55080" marT="27540" marB="27540" anchor="ctr">
                    <a:lnL>
                      <a:noFill/>
                    </a:lnL>
                    <a:lnR>
                      <a:noFill/>
                    </a:lnR>
                    <a:lnT>
                      <a:noFill/>
                    </a:lnT>
                    <a:lnB>
                      <a:noFill/>
                    </a:lnB>
                    <a:noFill/>
                  </a:tcPr>
                </a:tc>
                <a:extLst>
                  <a:ext uri="{0D108BD9-81ED-4DB2-BD59-A6C34878D82A}">
                    <a16:rowId xmlns:a16="http://schemas.microsoft.com/office/drawing/2014/main" val="2935346512"/>
                  </a:ext>
                </a:extLst>
              </a:tr>
            </a:tbl>
          </a:graphicData>
        </a:graphic>
      </p:graphicFrame>
    </p:spTree>
    <p:extLst>
      <p:ext uri="{BB962C8B-B14F-4D97-AF65-F5344CB8AC3E}">
        <p14:creationId xmlns:p14="http://schemas.microsoft.com/office/powerpoint/2010/main" val="2918490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88320B-9400-8752-5852-B43078EE5421}"/>
              </a:ext>
            </a:extLst>
          </p:cNvPr>
          <p:cNvSpPr>
            <a:spLocks noGrp="1"/>
          </p:cNvSpPr>
          <p:nvPr>
            <p:ph type="title"/>
          </p:nvPr>
        </p:nvSpPr>
        <p:spPr>
          <a:xfrm>
            <a:off x="315686" y="772887"/>
            <a:ext cx="10512331" cy="674626"/>
          </a:xfrm>
        </p:spPr>
        <p:txBody>
          <a:bodyPr>
            <a:noAutofit/>
          </a:bodyPr>
          <a:lstStyle/>
          <a:p>
            <a:pPr algn="ctr"/>
            <a:r>
              <a:rPr lang="tr-TR" sz="2800" b="1" dirty="0">
                <a:solidFill>
                  <a:srgbClr val="FF0000"/>
                </a:solidFill>
                <a:cs typeface="Calibri" panose="020F0502020204030204" pitchFamily="34" charset="0"/>
              </a:rPr>
              <a:t>Bilimsel, Sosyal, Kültürel ve Sportif Ödüller ile Başarılar</a:t>
            </a:r>
            <a:endParaRPr lang="tr-TR" sz="2800" dirty="0">
              <a:solidFill>
                <a:srgbClr val="FF0000"/>
              </a:solidFill>
            </a:endParaRPr>
          </a:p>
        </p:txBody>
      </p:sp>
      <p:sp>
        <p:nvSpPr>
          <p:cNvPr id="5" name="Veri Yer Tutucusu 4"/>
          <p:cNvSpPr>
            <a:spLocks noGrp="1"/>
          </p:cNvSpPr>
          <p:nvPr>
            <p:ph type="dt" sz="half" idx="10"/>
          </p:nvPr>
        </p:nvSpPr>
        <p:spPr/>
        <p:txBody>
          <a:bodyPr/>
          <a:lstStyle/>
          <a:p>
            <a:fld id="{CDB560BE-1799-43F5-B7C9-D9654B7B934C}" type="datetime1">
              <a:rPr lang="tr-TR" smtClean="0"/>
              <a:pPr/>
              <a:t>15.01.2026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19</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2932475333"/>
              </p:ext>
            </p:extLst>
          </p:nvPr>
        </p:nvGraphicFramePr>
        <p:xfrm>
          <a:off x="402771" y="1932315"/>
          <a:ext cx="11226013" cy="1490910"/>
        </p:xfrm>
        <a:graphic>
          <a:graphicData uri="http://schemas.openxmlformats.org/drawingml/2006/table">
            <a:tbl>
              <a:tblPr firstRow="1" firstCol="1" lastRow="1" lastCol="1" bandRow="1" bandCol="1">
                <a:tableStyleId>{5940675A-B579-460E-94D1-54222C63F5DA}</a:tableStyleId>
              </a:tblPr>
              <a:tblGrid>
                <a:gridCol w="9048842">
                  <a:extLst>
                    <a:ext uri="{9D8B030D-6E8A-4147-A177-3AD203B41FA5}">
                      <a16:colId xmlns:a16="http://schemas.microsoft.com/office/drawing/2014/main" val="2633809722"/>
                    </a:ext>
                  </a:extLst>
                </a:gridCol>
                <a:gridCol w="1033998">
                  <a:extLst>
                    <a:ext uri="{9D8B030D-6E8A-4147-A177-3AD203B41FA5}">
                      <a16:colId xmlns:a16="http://schemas.microsoft.com/office/drawing/2014/main" val="518810373"/>
                    </a:ext>
                  </a:extLst>
                </a:gridCol>
                <a:gridCol w="1143173">
                  <a:extLst>
                    <a:ext uri="{9D8B030D-6E8A-4147-A177-3AD203B41FA5}">
                      <a16:colId xmlns:a16="http://schemas.microsoft.com/office/drawing/2014/main" val="2738585799"/>
                    </a:ext>
                  </a:extLst>
                </a:gridCol>
              </a:tblGrid>
              <a:tr h="588464">
                <a:tc>
                  <a:txBody>
                    <a:bodyPr/>
                    <a:lstStyle/>
                    <a:p>
                      <a:pPr marL="36195" marR="36195" algn="ctr">
                        <a:spcAft>
                          <a:spcPts val="0"/>
                        </a:spcAft>
                        <a:tabLst>
                          <a:tab pos="5450840" algn="l"/>
                        </a:tabLst>
                      </a:pPr>
                      <a:r>
                        <a:rPr lang="tr-TR" sz="1800" b="1" dirty="0">
                          <a:solidFill>
                            <a:srgbClr val="FF0000"/>
                          </a:solidFill>
                          <a:effectLst/>
                        </a:rPr>
                        <a:t>Bilimsel, Sosyal, Kültürel ve Sportif Ödül ve/veya Başarı </a:t>
                      </a:r>
                    </a:p>
                    <a:p>
                      <a:pPr marL="36195" marR="36195" algn="ctr">
                        <a:spcAft>
                          <a:spcPts val="0"/>
                        </a:spcAft>
                        <a:tabLst>
                          <a:tab pos="5450840" algn="l"/>
                        </a:tabLst>
                      </a:pPr>
                      <a:r>
                        <a:rPr lang="tr-TR" sz="1800" b="1" dirty="0">
                          <a:solidFill>
                            <a:srgbClr val="0066FF"/>
                          </a:solidFill>
                          <a:effectLst/>
                        </a:rPr>
                        <a:t>(Ödülün Adı ve Derecesi</a:t>
                      </a:r>
                      <a:r>
                        <a:rPr lang="tr-TR" sz="1800" b="1" dirty="0">
                          <a:solidFill>
                            <a:srgbClr val="FF0000"/>
                          </a:solidFill>
                          <a:effectLst/>
                        </a:rPr>
                        <a:t>) *</a:t>
                      </a:r>
                      <a:endParaRPr lang="tr-TR"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99130183"/>
                  </a:ext>
                </a:extLst>
              </a:tr>
              <a:tr h="451223">
                <a:tc>
                  <a:txBody>
                    <a:bodyPr/>
                    <a:lstStyle/>
                    <a:p>
                      <a:pPr marL="36195" marR="36195" algn="ctr">
                        <a:lnSpc>
                          <a:spcPct val="107000"/>
                        </a:lnSpc>
                        <a:spcAft>
                          <a:spcPts val="0"/>
                        </a:spcAft>
                      </a:pPr>
                      <a:r>
                        <a:rPr lang="tr-TR" sz="1400" b="1" dirty="0">
                          <a:effectLst/>
                        </a:rPr>
                        <a:t> 14. Ulusal Alkol Madde Bağımlılığı Kongresi/En İyi Sözlü Bildiri 2.lik ödülü</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 </a:t>
                      </a:r>
                      <a:r>
                        <a:rPr lang="tr-TR" sz="1400" b="1" dirty="0">
                          <a:effectLst/>
                        </a:rPr>
                        <a:t>1</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60366268"/>
                  </a:ext>
                </a:extLst>
              </a:tr>
              <a:tr h="451223">
                <a:tc>
                  <a:txBody>
                    <a:bodyPr/>
                    <a:lstStyle/>
                    <a:p>
                      <a:pPr marL="36195" marR="36195" algn="r">
                        <a:lnSpc>
                          <a:spcPct val="107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dirty="0">
                          <a:effectLst/>
                        </a:rPr>
                        <a:t> 1</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50861125"/>
                  </a:ext>
                </a:extLst>
              </a:tr>
            </a:tbl>
          </a:graphicData>
        </a:graphic>
      </p:graphicFrame>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28784" y="6330031"/>
            <a:ext cx="386082" cy="391444"/>
          </a:xfrm>
          <a:prstGeom prst="rect">
            <a:avLst/>
          </a:prstGeom>
        </p:spPr>
      </p:pic>
      <p:pic>
        <p:nvPicPr>
          <p:cNvPr id="7" name="Resim 6" descr="metin, ekran görüntüsü, yazı tipi içeren bir resim&#10;&#10;Yapay zeka tarafından oluşturulmuş içerik yanlış olabilir.">
            <a:extLst>
              <a:ext uri="{FF2B5EF4-FFF2-40B4-BE49-F238E27FC236}">
                <a16:creationId xmlns:a16="http://schemas.microsoft.com/office/drawing/2014/main" id="{6269BA77-08E2-B087-7E4B-F68EF7F43720}"/>
              </a:ext>
            </a:extLst>
          </p:cNvPr>
          <p:cNvPicPr>
            <a:picLocks noChangeAspect="1"/>
          </p:cNvPicPr>
          <p:nvPr/>
        </p:nvPicPr>
        <p:blipFill>
          <a:blip r:embed="rId3"/>
          <a:stretch>
            <a:fillRect/>
          </a:stretch>
        </p:blipFill>
        <p:spPr>
          <a:xfrm>
            <a:off x="3348827" y="3684171"/>
            <a:ext cx="4446048" cy="2384914"/>
          </a:xfrm>
          <a:prstGeom prst="rect">
            <a:avLst/>
          </a:prstGeom>
        </p:spPr>
      </p:pic>
    </p:spTree>
    <p:extLst>
      <p:ext uri="{BB962C8B-B14F-4D97-AF65-F5344CB8AC3E}">
        <p14:creationId xmlns:p14="http://schemas.microsoft.com/office/powerpoint/2010/main" val="559326598"/>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39D512-1640-10B9-0F7A-413D7936E0D2}"/>
              </a:ext>
            </a:extLst>
          </p:cNvPr>
          <p:cNvSpPr>
            <a:spLocks noGrp="1"/>
          </p:cNvSpPr>
          <p:nvPr>
            <p:ph type="title"/>
          </p:nvPr>
        </p:nvSpPr>
        <p:spPr>
          <a:xfrm>
            <a:off x="1300124" y="793597"/>
            <a:ext cx="9104811" cy="509452"/>
          </a:xfrm>
        </p:spPr>
        <p:txBody>
          <a:bodyPr>
            <a:noAutofit/>
          </a:bodyPr>
          <a:lstStyle/>
          <a:p>
            <a:pPr algn="ctr"/>
            <a:r>
              <a:rPr lang="tr-TR" sz="2800" b="1" dirty="0">
                <a:solidFill>
                  <a:srgbClr val="FF0000"/>
                </a:solidFill>
                <a:latin typeface="+mn-lt"/>
              </a:rPr>
              <a:t>SUNUM PLANI</a:t>
            </a:r>
          </a:p>
        </p:txBody>
      </p:sp>
      <p:sp>
        <p:nvSpPr>
          <p:cNvPr id="3" name="İçerik Yer Tutucusu 2">
            <a:extLst>
              <a:ext uri="{FF2B5EF4-FFF2-40B4-BE49-F238E27FC236}">
                <a16:creationId xmlns:a16="http://schemas.microsoft.com/office/drawing/2014/main" id="{1FFEEEBC-9D10-9D61-A2F2-142355F8EAA8}"/>
              </a:ext>
            </a:extLst>
          </p:cNvPr>
          <p:cNvSpPr>
            <a:spLocks noGrp="1"/>
          </p:cNvSpPr>
          <p:nvPr>
            <p:ph idx="1"/>
          </p:nvPr>
        </p:nvSpPr>
        <p:spPr>
          <a:xfrm>
            <a:off x="2764972" y="1927960"/>
            <a:ext cx="6009574" cy="4313657"/>
          </a:xfrm>
        </p:spPr>
        <p:txBody>
          <a:bodyPr>
            <a:normAutofit fontScale="62500" lnSpcReduction="20000"/>
          </a:bodyPr>
          <a:lstStyle/>
          <a:p>
            <a:pPr marL="514350" indent="-514350">
              <a:lnSpc>
                <a:spcPct val="150000"/>
              </a:lnSpc>
              <a:spcBef>
                <a:spcPts val="0"/>
              </a:spcBef>
              <a:spcAft>
                <a:spcPts val="400"/>
              </a:spcAft>
              <a:buFont typeface="+mj-lt"/>
              <a:buAutoNum type="arabicParenR"/>
            </a:pPr>
            <a:r>
              <a:rPr lang="tr-TR" sz="3200" b="1" dirty="0">
                <a:solidFill>
                  <a:srgbClr val="3333FF"/>
                </a:solidFill>
              </a:rPr>
              <a:t>GİRİŞ</a:t>
            </a:r>
          </a:p>
          <a:p>
            <a:pPr marL="514350" indent="-514350">
              <a:lnSpc>
                <a:spcPct val="150000"/>
              </a:lnSpc>
              <a:spcBef>
                <a:spcPts val="0"/>
              </a:spcBef>
              <a:spcAft>
                <a:spcPts val="400"/>
              </a:spcAft>
              <a:buFont typeface="+mj-lt"/>
              <a:buAutoNum type="arabicParenR"/>
            </a:pPr>
            <a:r>
              <a:rPr lang="tr-TR" sz="3200" b="1" dirty="0">
                <a:solidFill>
                  <a:srgbClr val="3333FF"/>
                </a:solidFill>
              </a:rPr>
              <a:t>YÖNETİM</a:t>
            </a:r>
          </a:p>
          <a:p>
            <a:pPr marL="514350" indent="-514350">
              <a:lnSpc>
                <a:spcPct val="150000"/>
              </a:lnSpc>
              <a:spcBef>
                <a:spcPts val="0"/>
              </a:spcBef>
              <a:spcAft>
                <a:spcPts val="400"/>
              </a:spcAft>
              <a:buFont typeface="+mj-lt"/>
              <a:buAutoNum type="arabicParenR"/>
            </a:pPr>
            <a:r>
              <a:rPr lang="tr-TR" sz="3200" b="1" dirty="0">
                <a:solidFill>
                  <a:srgbClr val="3333FF"/>
                </a:solidFill>
              </a:rPr>
              <a:t>PERSONEL</a:t>
            </a:r>
          </a:p>
          <a:p>
            <a:pPr marL="514350" indent="-514350">
              <a:lnSpc>
                <a:spcPct val="150000"/>
              </a:lnSpc>
              <a:spcBef>
                <a:spcPts val="0"/>
              </a:spcBef>
              <a:spcAft>
                <a:spcPts val="400"/>
              </a:spcAft>
              <a:buFont typeface="+mj-lt"/>
              <a:buAutoNum type="arabicParenR"/>
            </a:pPr>
            <a:r>
              <a:rPr lang="tr-TR" sz="3200" b="1" dirty="0">
                <a:solidFill>
                  <a:srgbClr val="3333FF"/>
                </a:solidFill>
              </a:rPr>
              <a:t>EĞİTİM ÖĞRETİM</a:t>
            </a:r>
          </a:p>
          <a:p>
            <a:pPr marL="514350" indent="-514350">
              <a:lnSpc>
                <a:spcPct val="150000"/>
              </a:lnSpc>
              <a:spcBef>
                <a:spcPts val="0"/>
              </a:spcBef>
              <a:spcAft>
                <a:spcPts val="400"/>
              </a:spcAft>
              <a:buFont typeface="+mj-lt"/>
              <a:buAutoNum type="arabicParenR"/>
            </a:pPr>
            <a:r>
              <a:rPr lang="tr-TR" sz="3200" b="1" dirty="0">
                <a:solidFill>
                  <a:srgbClr val="3333FF"/>
                </a:solidFill>
              </a:rPr>
              <a:t>FİZİKSEL ALTYAPI VE TESİSLER</a:t>
            </a:r>
          </a:p>
          <a:p>
            <a:pPr marL="514350" indent="-514350">
              <a:lnSpc>
                <a:spcPct val="150000"/>
              </a:lnSpc>
              <a:spcBef>
                <a:spcPts val="0"/>
              </a:spcBef>
              <a:spcAft>
                <a:spcPts val="400"/>
              </a:spcAft>
              <a:buFont typeface="+mj-lt"/>
              <a:buAutoNum type="arabicParenR"/>
            </a:pPr>
            <a:r>
              <a:rPr lang="tr-TR" sz="3200" b="1" dirty="0">
                <a:solidFill>
                  <a:srgbClr val="3333FF"/>
                </a:solidFill>
              </a:rPr>
              <a:t>ARAŞTIRMA VE GELİŞTİRME</a:t>
            </a:r>
          </a:p>
          <a:p>
            <a:pPr marL="514350" indent="-514350">
              <a:lnSpc>
                <a:spcPct val="150000"/>
              </a:lnSpc>
              <a:spcBef>
                <a:spcPts val="0"/>
              </a:spcBef>
              <a:spcAft>
                <a:spcPts val="400"/>
              </a:spcAft>
              <a:buFont typeface="+mj-lt"/>
              <a:buAutoNum type="arabicParenR"/>
            </a:pPr>
            <a:r>
              <a:rPr lang="tr-TR" sz="3200" b="1" dirty="0">
                <a:solidFill>
                  <a:srgbClr val="3333FF"/>
                </a:solidFill>
              </a:rPr>
              <a:t>KALİTE VE AKREDİTASYON ÇALIŞMALARI</a:t>
            </a:r>
          </a:p>
          <a:p>
            <a:pPr marL="514350" indent="-514350">
              <a:lnSpc>
                <a:spcPct val="150000"/>
              </a:lnSpc>
              <a:spcBef>
                <a:spcPts val="0"/>
              </a:spcBef>
              <a:spcAft>
                <a:spcPts val="400"/>
              </a:spcAft>
              <a:buFont typeface="+mj-lt"/>
              <a:buAutoNum type="arabicParenR"/>
            </a:pPr>
            <a:r>
              <a:rPr lang="tr-TR" sz="3200" b="1" dirty="0">
                <a:solidFill>
                  <a:srgbClr val="3333FF"/>
                </a:solidFill>
              </a:rPr>
              <a:t>SORULAR VE ÖNERİLER</a:t>
            </a:r>
          </a:p>
          <a:p>
            <a:pPr marL="514350" indent="-514350">
              <a:lnSpc>
                <a:spcPct val="150000"/>
              </a:lnSpc>
              <a:spcBef>
                <a:spcPts val="0"/>
              </a:spcBef>
              <a:spcAft>
                <a:spcPts val="400"/>
              </a:spcAft>
              <a:buFont typeface="+mj-lt"/>
              <a:buAutoNum type="arabicParenR"/>
            </a:pPr>
            <a:r>
              <a:rPr lang="tr-TR" sz="3200" b="1" dirty="0">
                <a:solidFill>
                  <a:srgbClr val="3333FF"/>
                </a:solidFill>
              </a:rPr>
              <a:t>KAPANIŞ</a:t>
            </a:r>
          </a:p>
        </p:txBody>
      </p:sp>
      <p:sp>
        <p:nvSpPr>
          <p:cNvPr id="4" name="Veri Yer Tutucusu 3"/>
          <p:cNvSpPr>
            <a:spLocks noGrp="1"/>
          </p:cNvSpPr>
          <p:nvPr>
            <p:ph type="dt" sz="half" idx="10"/>
          </p:nvPr>
        </p:nvSpPr>
        <p:spPr/>
        <p:txBody>
          <a:bodyPr/>
          <a:lstStyle/>
          <a:p>
            <a:fld id="{1C463D64-E275-4CC8-83F7-48840783B60B}"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a:t>
            </a:fld>
            <a:endParaRPr lang="tr-TR"/>
          </a:p>
        </p:txBody>
      </p:sp>
    </p:spTree>
    <p:extLst>
      <p:ext uri="{BB962C8B-B14F-4D97-AF65-F5344CB8AC3E}">
        <p14:creationId xmlns:p14="http://schemas.microsoft.com/office/powerpoint/2010/main" val="1142691422"/>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t Başlık 5"/>
          <p:cNvSpPr>
            <a:spLocks noGrp="1"/>
          </p:cNvSpPr>
          <p:nvPr>
            <p:ph type="subTitle" idx="1"/>
          </p:nvPr>
        </p:nvSpPr>
        <p:spPr>
          <a:xfrm>
            <a:off x="378691" y="2170545"/>
            <a:ext cx="11628582" cy="3131128"/>
          </a:xfrm>
        </p:spPr>
        <p:txBody>
          <a:bodyPr>
            <a:normAutofit fontScale="40000" lnSpcReduction="20000"/>
          </a:bodyPr>
          <a:lstStyle/>
          <a:p>
            <a:r>
              <a:rPr lang="tr-TR" sz="9600" b="1" dirty="0">
                <a:solidFill>
                  <a:srgbClr val="3333FF"/>
                </a:solidFill>
              </a:rPr>
              <a:t>KALİTE VE AKREDİTASYON ÇALIŞMALARI</a:t>
            </a:r>
          </a:p>
          <a:p>
            <a:endParaRPr lang="tr-TR" sz="4000" b="1" dirty="0">
              <a:solidFill>
                <a:srgbClr val="3333FF"/>
              </a:solidFill>
            </a:endParaRPr>
          </a:p>
          <a:p>
            <a:r>
              <a:rPr lang="tr-TR" sz="4000" b="1" dirty="0">
                <a:solidFill>
                  <a:srgbClr val="FF0000"/>
                </a:solidFill>
              </a:rPr>
              <a:t>YÖKAK BİRİM İÇ DEĞERLENDİRME RAPORU (BİDR)</a:t>
            </a:r>
          </a:p>
          <a:p>
            <a:r>
              <a:rPr lang="tr-TR" sz="4000" b="1" dirty="0">
                <a:solidFill>
                  <a:srgbClr val="FF0000"/>
                </a:solidFill>
              </a:rPr>
              <a:t>PROGRAM AKREDİTASYONU</a:t>
            </a:r>
          </a:p>
          <a:p>
            <a:r>
              <a:rPr lang="tr-TR" sz="4000" b="1" dirty="0">
                <a:solidFill>
                  <a:srgbClr val="FF0000"/>
                </a:solidFill>
              </a:rPr>
              <a:t>ÖZ DEĞERLENDİRME </a:t>
            </a:r>
          </a:p>
          <a:p>
            <a:r>
              <a:rPr lang="tr-TR" sz="4000" b="1" dirty="0">
                <a:solidFill>
                  <a:srgbClr val="FF0000"/>
                </a:solidFill>
              </a:rPr>
              <a:t>2026 YILI İYİLEŞTİRME PLANI</a:t>
            </a:r>
          </a:p>
          <a:p>
            <a:endParaRPr lang="tr-TR" sz="4000" b="1" dirty="0">
              <a:solidFill>
                <a:srgbClr val="FF0000"/>
              </a:solidFill>
            </a:endParaRPr>
          </a:p>
          <a:p>
            <a:r>
              <a:rPr lang="tr-TR" sz="4000" b="1" dirty="0">
                <a:solidFill>
                  <a:srgbClr val="FF0000"/>
                </a:solidFill>
              </a:rPr>
              <a:t>2024 Birim İç Değerlendirme Raporu (BİDR) Kalite Güvence Sistem Ölçütleri Olgunluk Düzeyleri: </a:t>
            </a:r>
          </a:p>
          <a:p>
            <a:r>
              <a:rPr lang="tr-TR" sz="4000" b="1" dirty="0">
                <a:solidFill>
                  <a:srgbClr val="0000CC"/>
                </a:solidFill>
              </a:rPr>
              <a:t>LİDERLİK, YÖNETİŞİM, KALİTE, EĞİTİM, ÖĞRETİM, ARAŞTIRMA, GELİŞTİRME</a:t>
            </a:r>
            <a:endParaRPr lang="tr-TR" sz="4000" b="1" dirty="0">
              <a:solidFill>
                <a:srgbClr val="FF0000"/>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20</a:t>
            </a:fld>
            <a:endParaRPr lang="tr-TR"/>
          </a:p>
        </p:txBody>
      </p:sp>
    </p:spTree>
    <p:extLst>
      <p:ext uri="{BB962C8B-B14F-4D97-AF65-F5344CB8AC3E}">
        <p14:creationId xmlns:p14="http://schemas.microsoft.com/office/powerpoint/2010/main" val="980659648"/>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473712" y="698739"/>
            <a:ext cx="10267407" cy="888274"/>
          </a:xfrm>
        </p:spPr>
        <p:txBody>
          <a:bodyPr>
            <a:normAutofit/>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TOPLUMSAL KATKI</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21</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847964271"/>
              </p:ext>
            </p:extLst>
          </p:nvPr>
        </p:nvGraphicFramePr>
        <p:xfrm>
          <a:off x="326570" y="2011681"/>
          <a:ext cx="11600387" cy="3483902"/>
        </p:xfrm>
        <a:graphic>
          <a:graphicData uri="http://schemas.openxmlformats.org/drawingml/2006/table">
            <a:tbl>
              <a:tblPr firstRow="1" firstCol="1" bandRow="1">
                <a:tableStyleId>{5940675A-B579-460E-94D1-54222C63F5DA}</a:tableStyleId>
              </a:tblPr>
              <a:tblGrid>
                <a:gridCol w="4367391">
                  <a:extLst>
                    <a:ext uri="{9D8B030D-6E8A-4147-A177-3AD203B41FA5}">
                      <a16:colId xmlns:a16="http://schemas.microsoft.com/office/drawing/2014/main" val="4076627954"/>
                    </a:ext>
                  </a:extLst>
                </a:gridCol>
                <a:gridCol w="4728335">
                  <a:extLst>
                    <a:ext uri="{9D8B030D-6E8A-4147-A177-3AD203B41FA5}">
                      <a16:colId xmlns:a16="http://schemas.microsoft.com/office/drawing/2014/main" val="890953265"/>
                    </a:ext>
                  </a:extLst>
                </a:gridCol>
                <a:gridCol w="1252330">
                  <a:extLst>
                    <a:ext uri="{9D8B030D-6E8A-4147-A177-3AD203B41FA5}">
                      <a16:colId xmlns:a16="http://schemas.microsoft.com/office/drawing/2014/main" val="4218147087"/>
                    </a:ext>
                  </a:extLst>
                </a:gridCol>
                <a:gridCol w="1252331">
                  <a:extLst>
                    <a:ext uri="{9D8B030D-6E8A-4147-A177-3AD203B41FA5}">
                      <a16:colId xmlns:a16="http://schemas.microsoft.com/office/drawing/2014/main" val="3426732535"/>
                    </a:ext>
                  </a:extLst>
                </a:gridCol>
              </a:tblGrid>
              <a:tr h="297127">
                <a:tc rowSpan="2">
                  <a:txBody>
                    <a:bodyPr/>
                    <a:lstStyle/>
                    <a:p>
                      <a:pPr algn="ctr">
                        <a:lnSpc>
                          <a:spcPct val="107000"/>
                        </a:lnSpc>
                        <a:spcAft>
                          <a:spcPts val="0"/>
                        </a:spcAft>
                      </a:pPr>
                      <a:r>
                        <a:rPr lang="tr-TR" sz="2000" b="1" dirty="0">
                          <a:solidFill>
                            <a:srgbClr val="FF0000"/>
                          </a:solidFill>
                          <a:effectLst/>
                          <a:latin typeface="+mn-lt"/>
                        </a:rPr>
                        <a:t>ANA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FF0000"/>
                          </a:solidFill>
                          <a:effectLst/>
                          <a:latin typeface="+mn-lt"/>
                        </a:rPr>
                        <a:t>ALT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2000" b="1" dirty="0">
                          <a:solidFill>
                            <a:srgbClr val="FF0000"/>
                          </a:solidFill>
                          <a:effectLst/>
                          <a:latin typeface="+mn-lt"/>
                        </a:rPr>
                        <a:t>OLGUNLUK DÜZEYİ</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72110269"/>
                  </a:ext>
                </a:extLst>
              </a:tr>
              <a:tr h="297127">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2024</a:t>
                      </a:r>
                    </a:p>
                  </a:txBody>
                  <a:tcPr marL="44450" marR="44450" marT="0" marB="0" anchor="ctr"/>
                </a:tc>
                <a:tc>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1981329109"/>
                  </a:ext>
                </a:extLst>
              </a:tr>
              <a:tr h="793413">
                <a:tc rowSpan="2">
                  <a:txBody>
                    <a:bodyPr/>
                    <a:lstStyle/>
                    <a:p>
                      <a:pPr algn="l">
                        <a:lnSpc>
                          <a:spcPct val="107000"/>
                        </a:lnSpc>
                        <a:spcAft>
                          <a:spcPts val="0"/>
                        </a:spcAft>
                      </a:pPr>
                      <a:r>
                        <a:rPr lang="tr-TR" sz="2000" b="1" dirty="0">
                          <a:solidFill>
                            <a:srgbClr val="0000CC"/>
                          </a:solidFill>
                          <a:effectLst/>
                          <a:latin typeface="+mn-lt"/>
                        </a:rPr>
                        <a:t>D.1. Toplumsal Katkı Süreçlerinin Yönetimi ve Toplumsal Katkı Kaynakları</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tr-TR" sz="2000" dirty="0">
                          <a:effectLst/>
                          <a:latin typeface="+mn-lt"/>
                        </a:rPr>
                        <a:t>D.1.1. Toplumsal katkı süreçlerinin yönetimi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2295416012"/>
                  </a:ext>
                </a:extLst>
              </a:tr>
              <a:tr h="708851">
                <a:tc vMerge="1">
                  <a:txBody>
                    <a:bodyPr/>
                    <a:lstStyle/>
                    <a:p>
                      <a:endParaRPr lang="tr-TR"/>
                    </a:p>
                  </a:txBody>
                  <a:tcPr/>
                </a:tc>
                <a:tc>
                  <a:txBody>
                    <a:bodyPr/>
                    <a:lstStyle/>
                    <a:p>
                      <a:pPr algn="l">
                        <a:lnSpc>
                          <a:spcPct val="107000"/>
                        </a:lnSpc>
                        <a:spcAft>
                          <a:spcPts val="0"/>
                        </a:spcAft>
                      </a:pPr>
                      <a:r>
                        <a:rPr lang="tr-TR" sz="2000" dirty="0">
                          <a:effectLst/>
                          <a:latin typeface="+mn-lt"/>
                        </a:rPr>
                        <a:t>D.1.2. Kaynaklar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4217382470"/>
                  </a:ext>
                </a:extLst>
              </a:tr>
              <a:tr h="1358322">
                <a:tc>
                  <a:txBody>
                    <a:bodyPr/>
                    <a:lstStyle/>
                    <a:p>
                      <a:pPr algn="l">
                        <a:lnSpc>
                          <a:spcPct val="107000"/>
                        </a:lnSpc>
                        <a:spcAft>
                          <a:spcPts val="0"/>
                        </a:spcAft>
                      </a:pPr>
                      <a:r>
                        <a:rPr lang="tr-TR" sz="2000" b="1" dirty="0">
                          <a:solidFill>
                            <a:srgbClr val="0000CC"/>
                          </a:solidFill>
                          <a:effectLst/>
                          <a:latin typeface="+mn-lt"/>
                        </a:rPr>
                        <a:t>D.2. Toplumsal Katkı Performansı</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tr-TR" sz="2000" dirty="0">
                          <a:effectLst/>
                          <a:latin typeface="+mn-lt"/>
                        </a:rPr>
                        <a:t>D.2.1.Toplumsal katkı performansının izlenmesi ve değerlendirilmesi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3681867924"/>
                  </a:ext>
                </a:extLst>
              </a:tr>
            </a:tbl>
          </a:graphicData>
        </a:graphic>
      </p:graphicFrame>
    </p:spTree>
    <p:extLst>
      <p:ext uri="{BB962C8B-B14F-4D97-AF65-F5344CB8AC3E}">
        <p14:creationId xmlns:p14="http://schemas.microsoft.com/office/powerpoint/2010/main" val="25313123"/>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576471" y="822035"/>
            <a:ext cx="10230075" cy="670745"/>
          </a:xfrm>
        </p:spPr>
        <p:txBody>
          <a:bodyPr>
            <a:normAutofit/>
          </a:bodyPr>
          <a:lstStyle/>
          <a:p>
            <a:pPr algn="ctr"/>
            <a:r>
              <a:rPr lang="tr-TR" sz="3600" b="1" dirty="0">
                <a:solidFill>
                  <a:srgbClr val="FF0000"/>
                </a:solidFill>
                <a:latin typeface="Calibri" panose="020F0502020204030204" pitchFamily="34" charset="0"/>
                <a:cs typeface="Calibri" panose="020F0502020204030204" pitchFamily="34" charset="0"/>
              </a:rPr>
              <a:t>Öz Değerlendirme: </a:t>
            </a:r>
            <a:r>
              <a:rPr lang="tr-TR" sz="3600" b="1" dirty="0">
                <a:solidFill>
                  <a:srgbClr val="3333FF"/>
                </a:solidFill>
                <a:latin typeface="Calibri" panose="020F0502020204030204" pitchFamily="34" charset="0"/>
                <a:cs typeface="Calibri" panose="020F0502020204030204" pitchFamily="34" charset="0"/>
              </a:rPr>
              <a:t>Birimin Güçlü Yönleri</a:t>
            </a:r>
          </a:p>
        </p:txBody>
      </p:sp>
      <p:graphicFrame>
        <p:nvGraphicFramePr>
          <p:cNvPr id="8" name="İçerik Yer Tutucusu 10">
            <a:extLst>
              <a:ext uri="{FF2B5EF4-FFF2-40B4-BE49-F238E27FC236}">
                <a16:creationId xmlns:a16="http://schemas.microsoft.com/office/drawing/2014/main" id="{E3484FE0-5BC3-4961-684B-B4B7E373D96D}"/>
              </a:ext>
            </a:extLst>
          </p:cNvPr>
          <p:cNvGraphicFramePr>
            <a:graphicFrameLocks noGrp="1"/>
          </p:cNvGraphicFramePr>
          <p:nvPr>
            <p:ph idx="1"/>
          </p:nvPr>
        </p:nvGraphicFramePr>
        <p:xfrm>
          <a:off x="576471" y="1978434"/>
          <a:ext cx="11380304" cy="3799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Veri Yer Tutucusu 1"/>
          <p:cNvSpPr>
            <a:spLocks noGrp="1"/>
          </p:cNvSpPr>
          <p:nvPr>
            <p:ph type="dt" sz="half" idx="10"/>
          </p:nvPr>
        </p:nvSpPr>
        <p:spPr/>
        <p:txBody>
          <a:bodyPr/>
          <a:lstStyle/>
          <a:p>
            <a:fld id="{DC98A862-E39F-4620-A0F0-63790156FBD3}" type="datetime1">
              <a:rPr lang="tr-TR" smtClean="0"/>
              <a:pPr/>
              <a:t>15.01.2026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22</a:t>
            </a:fld>
            <a:endParaRPr lang="tr-TR"/>
          </a:p>
        </p:txBody>
      </p:sp>
    </p:spTree>
    <p:extLst>
      <p:ext uri="{BB962C8B-B14F-4D97-AF65-F5344CB8AC3E}">
        <p14:creationId xmlns:p14="http://schemas.microsoft.com/office/powerpoint/2010/main" val="2167021526"/>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D2132-5624-CCBD-CD5D-889241F55E97}"/>
            </a:ext>
          </a:extLst>
        </p:cNvPr>
        <p:cNvGrpSpPr/>
        <p:nvPr/>
      </p:nvGrpSpPr>
      <p:grpSpPr>
        <a:xfrm>
          <a:off x="0" y="0"/>
          <a:ext cx="0" cy="0"/>
          <a:chOff x="0" y="0"/>
          <a:chExt cx="0" cy="0"/>
        </a:xfrm>
      </p:grpSpPr>
      <p:sp>
        <p:nvSpPr>
          <p:cNvPr id="4" name="Unvan 9">
            <a:extLst>
              <a:ext uri="{FF2B5EF4-FFF2-40B4-BE49-F238E27FC236}">
                <a16:creationId xmlns:a16="http://schemas.microsoft.com/office/drawing/2014/main" id="{0625CC5A-CFE5-E8C4-14A5-EF60ACB59A75}"/>
              </a:ext>
            </a:extLst>
          </p:cNvPr>
          <p:cNvSpPr>
            <a:spLocks noGrp="1"/>
          </p:cNvSpPr>
          <p:nvPr>
            <p:ph type="title"/>
          </p:nvPr>
        </p:nvSpPr>
        <p:spPr>
          <a:xfrm>
            <a:off x="576471" y="822035"/>
            <a:ext cx="10230075" cy="670745"/>
          </a:xfrm>
        </p:spPr>
        <p:txBody>
          <a:bodyPr>
            <a:normAutofit/>
          </a:bodyPr>
          <a:lstStyle/>
          <a:p>
            <a:pPr algn="ctr"/>
            <a:r>
              <a:rPr lang="tr-TR" sz="3600" b="1" dirty="0">
                <a:solidFill>
                  <a:srgbClr val="FF0000"/>
                </a:solidFill>
                <a:latin typeface="Calibri" panose="020F0502020204030204" pitchFamily="34" charset="0"/>
                <a:cs typeface="Calibri" panose="020F0502020204030204" pitchFamily="34" charset="0"/>
              </a:rPr>
              <a:t>Öz Değerlendirme: </a:t>
            </a:r>
            <a:r>
              <a:rPr lang="tr-TR" sz="3600" b="1" dirty="0">
                <a:solidFill>
                  <a:srgbClr val="3333FF"/>
                </a:solidFill>
                <a:latin typeface="Calibri" panose="020F0502020204030204" pitchFamily="34" charset="0"/>
                <a:cs typeface="Calibri" panose="020F0502020204030204" pitchFamily="34" charset="0"/>
              </a:rPr>
              <a:t>Birimin Güçlü Yönleri</a:t>
            </a:r>
          </a:p>
        </p:txBody>
      </p:sp>
      <p:graphicFrame>
        <p:nvGraphicFramePr>
          <p:cNvPr id="8" name="İçerik Yer Tutucusu 10">
            <a:extLst>
              <a:ext uri="{FF2B5EF4-FFF2-40B4-BE49-F238E27FC236}">
                <a16:creationId xmlns:a16="http://schemas.microsoft.com/office/drawing/2014/main" id="{B383789B-ABD2-FB54-D142-1AD775A87B29}"/>
              </a:ext>
            </a:extLst>
          </p:cNvPr>
          <p:cNvGraphicFramePr>
            <a:graphicFrameLocks noGrp="1"/>
          </p:cNvGraphicFramePr>
          <p:nvPr>
            <p:ph idx="1"/>
            <p:extLst>
              <p:ext uri="{D42A27DB-BD31-4B8C-83A1-F6EECF244321}">
                <p14:modId xmlns:p14="http://schemas.microsoft.com/office/powerpoint/2010/main" val="511137020"/>
              </p:ext>
            </p:extLst>
          </p:nvPr>
        </p:nvGraphicFramePr>
        <p:xfrm>
          <a:off x="576471" y="1978434"/>
          <a:ext cx="11380304" cy="3799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Veri Yer Tutucusu 1">
            <a:extLst>
              <a:ext uri="{FF2B5EF4-FFF2-40B4-BE49-F238E27FC236}">
                <a16:creationId xmlns:a16="http://schemas.microsoft.com/office/drawing/2014/main" id="{85B0FC36-69F7-2B0C-32F1-A67BC1B003C4}"/>
              </a:ext>
            </a:extLst>
          </p:cNvPr>
          <p:cNvSpPr>
            <a:spLocks noGrp="1"/>
          </p:cNvSpPr>
          <p:nvPr>
            <p:ph type="dt" sz="half" idx="10"/>
          </p:nvPr>
        </p:nvSpPr>
        <p:spPr/>
        <p:txBody>
          <a:bodyPr/>
          <a:lstStyle/>
          <a:p>
            <a:fld id="{DC98A862-E39F-4620-A0F0-63790156FBD3}" type="datetime1">
              <a:rPr lang="tr-TR" smtClean="0"/>
              <a:pPr/>
              <a:t>15.01.2026</a:t>
            </a:fld>
            <a:endParaRPr lang="tr-TR"/>
          </a:p>
        </p:txBody>
      </p:sp>
      <p:sp>
        <p:nvSpPr>
          <p:cNvPr id="3" name="Slayt Numarası Yer Tutucusu 2">
            <a:extLst>
              <a:ext uri="{FF2B5EF4-FFF2-40B4-BE49-F238E27FC236}">
                <a16:creationId xmlns:a16="http://schemas.microsoft.com/office/drawing/2014/main" id="{71CAF8C1-4A73-2F95-8015-F55871C1A026}"/>
              </a:ext>
            </a:extLst>
          </p:cNvPr>
          <p:cNvSpPr>
            <a:spLocks noGrp="1"/>
          </p:cNvSpPr>
          <p:nvPr>
            <p:ph type="sldNum" sz="quarter" idx="12"/>
          </p:nvPr>
        </p:nvSpPr>
        <p:spPr/>
        <p:txBody>
          <a:bodyPr/>
          <a:lstStyle/>
          <a:p>
            <a:fld id="{15D42E69-0B45-4D6A-BDA9-8F9042B0111B}" type="slidenum">
              <a:rPr lang="tr-TR" smtClean="0"/>
              <a:pPr/>
              <a:t>23</a:t>
            </a:fld>
            <a:endParaRPr lang="tr-TR"/>
          </a:p>
        </p:txBody>
      </p:sp>
    </p:spTree>
    <p:extLst>
      <p:ext uri="{BB962C8B-B14F-4D97-AF65-F5344CB8AC3E}">
        <p14:creationId xmlns:p14="http://schemas.microsoft.com/office/powerpoint/2010/main" val="3691445264"/>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720436" y="769476"/>
            <a:ext cx="10049164" cy="706052"/>
          </a:xfrm>
        </p:spPr>
        <p:txBody>
          <a:bodyPr>
            <a:normAutofit/>
          </a:bodyPr>
          <a:lstStyle/>
          <a:p>
            <a:pPr algn="ctr"/>
            <a:r>
              <a:rPr lang="tr-TR" sz="3200" b="1" dirty="0">
                <a:solidFill>
                  <a:srgbClr val="FF0000"/>
                </a:solidFill>
                <a:cs typeface="Calibri" panose="020F0502020204030204" pitchFamily="34" charset="0"/>
              </a:rPr>
              <a:t>Öz Değerlendirme: </a:t>
            </a:r>
            <a:r>
              <a:rPr lang="tr-TR" sz="3200" b="1" dirty="0">
                <a:solidFill>
                  <a:srgbClr val="3333FF"/>
                </a:solidFill>
                <a:cs typeface="Calibri" panose="020F0502020204030204" pitchFamily="34" charset="0"/>
              </a:rPr>
              <a:t>Birimin Geliştirmeye Açık Yönleri</a:t>
            </a:r>
          </a:p>
        </p:txBody>
      </p:sp>
      <p:graphicFrame>
        <p:nvGraphicFramePr>
          <p:cNvPr id="7" name="İçerik Yer Tutucusu 10">
            <a:extLst>
              <a:ext uri="{FF2B5EF4-FFF2-40B4-BE49-F238E27FC236}">
                <a16:creationId xmlns:a16="http://schemas.microsoft.com/office/drawing/2014/main" id="{519D030D-5E56-43B5-3650-774BB5DC8B23}"/>
              </a:ext>
            </a:extLst>
          </p:cNvPr>
          <p:cNvGraphicFramePr>
            <a:graphicFrameLocks noGrp="1"/>
          </p:cNvGraphicFramePr>
          <p:nvPr>
            <p:ph idx="1"/>
          </p:nvPr>
        </p:nvGraphicFramePr>
        <p:xfrm>
          <a:off x="506896" y="2007704"/>
          <a:ext cx="11231217" cy="3796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Veri Yer Tutucusu 1"/>
          <p:cNvSpPr>
            <a:spLocks noGrp="1"/>
          </p:cNvSpPr>
          <p:nvPr>
            <p:ph type="dt" sz="half" idx="10"/>
          </p:nvPr>
        </p:nvSpPr>
        <p:spPr/>
        <p:txBody>
          <a:bodyPr/>
          <a:lstStyle/>
          <a:p>
            <a:fld id="{44BFD577-0848-44C6-9025-A8B26EA8EC55}" type="datetime1">
              <a:rPr lang="tr-TR" smtClean="0"/>
              <a:pPr/>
              <a:t>15.01.2026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24</a:t>
            </a:fld>
            <a:endParaRPr lang="tr-TR"/>
          </a:p>
        </p:txBody>
      </p:sp>
    </p:spTree>
    <p:extLst>
      <p:ext uri="{BB962C8B-B14F-4D97-AF65-F5344CB8AC3E}">
        <p14:creationId xmlns:p14="http://schemas.microsoft.com/office/powerpoint/2010/main" val="1462891083"/>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0E0A2-1091-275B-E625-5F6C4858D7BE}"/>
            </a:ext>
          </a:extLst>
        </p:cNvPr>
        <p:cNvGrpSpPr/>
        <p:nvPr/>
      </p:nvGrpSpPr>
      <p:grpSpPr>
        <a:xfrm>
          <a:off x="0" y="0"/>
          <a:ext cx="0" cy="0"/>
          <a:chOff x="0" y="0"/>
          <a:chExt cx="0" cy="0"/>
        </a:xfrm>
      </p:grpSpPr>
      <p:sp>
        <p:nvSpPr>
          <p:cNvPr id="4" name="Unvan 9">
            <a:extLst>
              <a:ext uri="{FF2B5EF4-FFF2-40B4-BE49-F238E27FC236}">
                <a16:creationId xmlns:a16="http://schemas.microsoft.com/office/drawing/2014/main" id="{EA0EA8EE-B964-E254-BF61-6BFF4D3167B4}"/>
              </a:ext>
            </a:extLst>
          </p:cNvPr>
          <p:cNvSpPr>
            <a:spLocks noGrp="1"/>
          </p:cNvSpPr>
          <p:nvPr>
            <p:ph type="title"/>
          </p:nvPr>
        </p:nvSpPr>
        <p:spPr>
          <a:xfrm>
            <a:off x="720436" y="769476"/>
            <a:ext cx="10049164" cy="706052"/>
          </a:xfrm>
        </p:spPr>
        <p:txBody>
          <a:bodyPr>
            <a:normAutofit/>
          </a:bodyPr>
          <a:lstStyle/>
          <a:p>
            <a:pPr algn="ctr"/>
            <a:r>
              <a:rPr lang="tr-TR" sz="3200" b="1" dirty="0">
                <a:solidFill>
                  <a:srgbClr val="FF0000"/>
                </a:solidFill>
                <a:cs typeface="Calibri" panose="020F0502020204030204" pitchFamily="34" charset="0"/>
              </a:rPr>
              <a:t>Öz Değerlendirme: </a:t>
            </a:r>
            <a:r>
              <a:rPr lang="tr-TR" sz="3200" b="1" dirty="0">
                <a:solidFill>
                  <a:srgbClr val="3333FF"/>
                </a:solidFill>
                <a:cs typeface="Calibri" panose="020F0502020204030204" pitchFamily="34" charset="0"/>
              </a:rPr>
              <a:t>Birimin Geliştirmeye Açık Yönleri</a:t>
            </a:r>
          </a:p>
        </p:txBody>
      </p:sp>
      <p:graphicFrame>
        <p:nvGraphicFramePr>
          <p:cNvPr id="7" name="İçerik Yer Tutucusu 10">
            <a:extLst>
              <a:ext uri="{FF2B5EF4-FFF2-40B4-BE49-F238E27FC236}">
                <a16:creationId xmlns:a16="http://schemas.microsoft.com/office/drawing/2014/main" id="{FF9E67CB-1AFA-7D28-C7CB-3F328AA6741C}"/>
              </a:ext>
            </a:extLst>
          </p:cNvPr>
          <p:cNvGraphicFramePr>
            <a:graphicFrameLocks noGrp="1"/>
          </p:cNvGraphicFramePr>
          <p:nvPr>
            <p:ph idx="1"/>
            <p:extLst>
              <p:ext uri="{D42A27DB-BD31-4B8C-83A1-F6EECF244321}">
                <p14:modId xmlns:p14="http://schemas.microsoft.com/office/powerpoint/2010/main" val="3961644714"/>
              </p:ext>
            </p:extLst>
          </p:nvPr>
        </p:nvGraphicFramePr>
        <p:xfrm>
          <a:off x="506896" y="2007704"/>
          <a:ext cx="11231217" cy="3796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Veri Yer Tutucusu 1">
            <a:extLst>
              <a:ext uri="{FF2B5EF4-FFF2-40B4-BE49-F238E27FC236}">
                <a16:creationId xmlns:a16="http://schemas.microsoft.com/office/drawing/2014/main" id="{C4D12A7A-7D5B-E73B-1D1B-6E8AB58B1484}"/>
              </a:ext>
            </a:extLst>
          </p:cNvPr>
          <p:cNvSpPr>
            <a:spLocks noGrp="1"/>
          </p:cNvSpPr>
          <p:nvPr>
            <p:ph type="dt" sz="half" idx="10"/>
          </p:nvPr>
        </p:nvSpPr>
        <p:spPr/>
        <p:txBody>
          <a:bodyPr/>
          <a:lstStyle/>
          <a:p>
            <a:fld id="{44BFD577-0848-44C6-9025-A8B26EA8EC55}" type="datetime1">
              <a:rPr lang="tr-TR" smtClean="0"/>
              <a:pPr/>
              <a:t>15.01.2026</a:t>
            </a:fld>
            <a:endParaRPr lang="tr-TR"/>
          </a:p>
        </p:txBody>
      </p:sp>
      <p:sp>
        <p:nvSpPr>
          <p:cNvPr id="3" name="Slayt Numarası Yer Tutucusu 2">
            <a:extLst>
              <a:ext uri="{FF2B5EF4-FFF2-40B4-BE49-F238E27FC236}">
                <a16:creationId xmlns:a16="http://schemas.microsoft.com/office/drawing/2014/main" id="{63FA2F1D-DCAE-CA95-6B74-B079A3ED92A4}"/>
              </a:ext>
            </a:extLst>
          </p:cNvPr>
          <p:cNvSpPr>
            <a:spLocks noGrp="1"/>
          </p:cNvSpPr>
          <p:nvPr>
            <p:ph type="sldNum" sz="quarter" idx="12"/>
          </p:nvPr>
        </p:nvSpPr>
        <p:spPr/>
        <p:txBody>
          <a:bodyPr/>
          <a:lstStyle/>
          <a:p>
            <a:fld id="{15D42E69-0B45-4D6A-BDA9-8F9042B0111B}" type="slidenum">
              <a:rPr lang="tr-TR" smtClean="0"/>
              <a:pPr/>
              <a:t>25</a:t>
            </a:fld>
            <a:endParaRPr lang="tr-TR"/>
          </a:p>
        </p:txBody>
      </p:sp>
    </p:spTree>
    <p:extLst>
      <p:ext uri="{BB962C8B-B14F-4D97-AF65-F5344CB8AC3E}">
        <p14:creationId xmlns:p14="http://schemas.microsoft.com/office/powerpoint/2010/main" val="1667135164"/>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08E5AD-1FAD-5E48-11AF-6430655314D6}"/>
              </a:ext>
            </a:extLst>
          </p:cNvPr>
          <p:cNvSpPr>
            <a:spLocks noGrp="1"/>
          </p:cNvSpPr>
          <p:nvPr>
            <p:ph type="title"/>
          </p:nvPr>
        </p:nvSpPr>
        <p:spPr/>
        <p:txBody>
          <a:bodyPr>
            <a:noAutofit/>
          </a:bodyPr>
          <a:lstStyle/>
          <a:p>
            <a:pPr algn="ctr"/>
            <a:r>
              <a:rPr lang="tr-TR" sz="3200" b="1">
                <a:solidFill>
                  <a:srgbClr val="FF0000"/>
                </a:solidFill>
                <a:cs typeface="Calibri" panose="020F0502020204030204" pitchFamily="34" charset="0"/>
              </a:rPr>
              <a:t>Birim 2026 Yılı İyileştirme Planı</a:t>
            </a:r>
            <a:br>
              <a:rPr lang="tr-TR" sz="3200" b="1">
                <a:solidFill>
                  <a:srgbClr val="FF0000"/>
                </a:solidFill>
                <a:cs typeface="Calibri" panose="020F0502020204030204" pitchFamily="34" charset="0"/>
              </a:rPr>
            </a:br>
            <a:r>
              <a:rPr lang="tr-TR" sz="2000" b="1" i="1">
                <a:solidFill>
                  <a:srgbClr val="3333FF"/>
                </a:solidFill>
                <a:cs typeface="Calibri" panose="020F0502020204030204" pitchFamily="34" charset="0"/>
              </a:rPr>
              <a:t>(Birimin Geliştirmeye Açık Yönlerine dayalı olarak) </a:t>
            </a:r>
            <a:endParaRPr lang="tr-TR" sz="2000" dirty="0"/>
          </a:p>
        </p:txBody>
      </p:sp>
      <p:sp>
        <p:nvSpPr>
          <p:cNvPr id="4" name="Veri Yer Tutucusu 3">
            <a:extLst>
              <a:ext uri="{FF2B5EF4-FFF2-40B4-BE49-F238E27FC236}">
                <a16:creationId xmlns:a16="http://schemas.microsoft.com/office/drawing/2014/main" id="{D0D893A5-BAE2-C456-96DE-E1A860C8462B}"/>
              </a:ext>
            </a:extLst>
          </p:cNvPr>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a:extLst>
              <a:ext uri="{FF2B5EF4-FFF2-40B4-BE49-F238E27FC236}">
                <a16:creationId xmlns:a16="http://schemas.microsoft.com/office/drawing/2014/main" id="{2BCC6DC3-33EC-8CEA-481E-5B5AA4908FB6}"/>
              </a:ext>
            </a:extLst>
          </p:cNvPr>
          <p:cNvSpPr>
            <a:spLocks noGrp="1"/>
          </p:cNvSpPr>
          <p:nvPr>
            <p:ph type="sldNum" sz="quarter" idx="12"/>
          </p:nvPr>
        </p:nvSpPr>
        <p:spPr/>
        <p:txBody>
          <a:bodyPr/>
          <a:lstStyle/>
          <a:p>
            <a:fld id="{15D42E69-0B45-4D6A-BDA9-8F9042B0111B}" type="slidenum">
              <a:rPr lang="tr-TR" smtClean="0"/>
              <a:pPr/>
              <a:t>26</a:t>
            </a:fld>
            <a:endParaRPr lang="tr-TR"/>
          </a:p>
        </p:txBody>
      </p:sp>
      <p:graphicFrame>
        <p:nvGraphicFramePr>
          <p:cNvPr id="9" name="İçerik Yer Tutucusu 2">
            <a:extLst>
              <a:ext uri="{FF2B5EF4-FFF2-40B4-BE49-F238E27FC236}">
                <a16:creationId xmlns:a16="http://schemas.microsoft.com/office/drawing/2014/main" id="{9244B57D-95EF-DE86-8BC4-CC051FB633EA}"/>
              </a:ext>
            </a:extLst>
          </p:cNvPr>
          <p:cNvGraphicFramePr>
            <a:graphicFrameLocks/>
          </p:cNvGraphicFramePr>
          <p:nvPr>
            <p:extLst>
              <p:ext uri="{D42A27DB-BD31-4B8C-83A1-F6EECF244321}">
                <p14:modId xmlns:p14="http://schemas.microsoft.com/office/powerpoint/2010/main" val="1704892975"/>
              </p:ext>
            </p:extLst>
          </p:nvPr>
        </p:nvGraphicFramePr>
        <p:xfrm>
          <a:off x="1036320" y="2240439"/>
          <a:ext cx="10119360" cy="3566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4820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İçerik Yer Tutucusu 8"/>
          <p:cNvPicPr>
            <a:picLocks noChangeAspect="1"/>
          </p:cNvPicPr>
          <p:nvPr/>
        </p:nvPicPr>
        <p:blipFill rotWithShape="1">
          <a:blip r:embed="rId2" cstate="print">
            <a:extLst>
              <a:ext uri="{28A0092B-C50C-407E-A947-70E740481C1C}">
                <a14:useLocalDpi xmlns:a14="http://schemas.microsoft.com/office/drawing/2010/main" val="0"/>
              </a:ext>
            </a:extLst>
          </a:blip>
          <a:srcRect b="20466"/>
          <a:stretch/>
        </p:blipFill>
        <p:spPr>
          <a:xfrm>
            <a:off x="0" y="-25399"/>
            <a:ext cx="12192000" cy="6858000"/>
          </a:xfrm>
          <a:prstGeom prst="rect">
            <a:avLst/>
          </a:prstGeom>
        </p:spPr>
      </p:pic>
      <p:sp>
        <p:nvSpPr>
          <p:cNvPr id="5" name="Dikdörtgen 4"/>
          <p:cNvSpPr/>
          <p:nvPr/>
        </p:nvSpPr>
        <p:spPr>
          <a:xfrm>
            <a:off x="0" y="6464300"/>
            <a:ext cx="12192000" cy="393700"/>
          </a:xfrm>
          <a:prstGeom prst="rect">
            <a:avLst/>
          </a:prstGeom>
          <a:solidFill>
            <a:srgbClr val="962E2E"/>
          </a:solidFill>
          <a:ln>
            <a:solidFill>
              <a:srgbClr val="96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10"/>
          <p:cNvSpPr txBox="1">
            <a:spLocks/>
          </p:cNvSpPr>
          <p:nvPr/>
        </p:nvSpPr>
        <p:spPr>
          <a:xfrm>
            <a:off x="0" y="2832099"/>
            <a:ext cx="12192000" cy="28701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5400" b="1" dirty="0">
                <a:solidFill>
                  <a:srgbClr val="962E2E"/>
                </a:solidFill>
              </a:rPr>
              <a:t>Sorularınız ve Önerileriniz</a:t>
            </a:r>
          </a:p>
        </p:txBody>
      </p:sp>
      <p:pic>
        <p:nvPicPr>
          <p:cNvPr id="11" name="Resim 10"/>
          <p:cNvPicPr>
            <a:picLocks noChangeAspect="1"/>
          </p:cNvPicPr>
          <p:nvPr/>
        </p:nvPicPr>
        <p:blipFill>
          <a:blip r:embed="rId3" cstate="print"/>
          <a:stretch>
            <a:fillRect/>
          </a:stretch>
        </p:blipFill>
        <p:spPr>
          <a:xfrm>
            <a:off x="0" y="6302377"/>
            <a:ext cx="12280900" cy="575094"/>
          </a:xfrm>
          <a:prstGeom prst="rect">
            <a:avLst/>
          </a:prstGeom>
        </p:spPr>
      </p:pic>
      <p:sp>
        <p:nvSpPr>
          <p:cNvPr id="7" name="Veri Yer Tutucusu 6"/>
          <p:cNvSpPr>
            <a:spLocks noGrp="1"/>
          </p:cNvSpPr>
          <p:nvPr>
            <p:ph type="dt" sz="half" idx="10"/>
          </p:nvPr>
        </p:nvSpPr>
        <p:spPr/>
        <p:txBody>
          <a:bodyPr/>
          <a:lstStyle/>
          <a:p>
            <a:fld id="{55D22D83-95B8-46AE-85C4-5EFF99811C68}" type="datetime1">
              <a:rPr lang="tr-TR" smtClean="0"/>
              <a:pPr/>
              <a:t>15.01.2026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27</a:t>
            </a:fld>
            <a:endParaRPr lang="tr-TR"/>
          </a:p>
        </p:txBody>
      </p:sp>
    </p:spTree>
    <p:extLst>
      <p:ext uri="{BB962C8B-B14F-4D97-AF65-F5344CB8AC3E}">
        <p14:creationId xmlns:p14="http://schemas.microsoft.com/office/powerpoint/2010/main" val="1495308651"/>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İçerik Yer Tutucusu 8"/>
          <p:cNvPicPr>
            <a:picLocks noChangeAspect="1"/>
          </p:cNvPicPr>
          <p:nvPr/>
        </p:nvPicPr>
        <p:blipFill rotWithShape="1">
          <a:blip r:embed="rId2" cstate="print">
            <a:extLst>
              <a:ext uri="{28A0092B-C50C-407E-A947-70E740481C1C}">
                <a14:useLocalDpi xmlns:a14="http://schemas.microsoft.com/office/drawing/2010/main" val="0"/>
              </a:ext>
            </a:extLst>
          </a:blip>
          <a:srcRect b="20466"/>
          <a:stretch/>
        </p:blipFill>
        <p:spPr>
          <a:xfrm>
            <a:off x="0" y="-25399"/>
            <a:ext cx="12192000" cy="6858000"/>
          </a:xfrm>
          <a:prstGeom prst="rect">
            <a:avLst/>
          </a:prstGeom>
        </p:spPr>
      </p:pic>
      <p:sp>
        <p:nvSpPr>
          <p:cNvPr id="5" name="Dikdörtgen 4"/>
          <p:cNvSpPr/>
          <p:nvPr/>
        </p:nvSpPr>
        <p:spPr>
          <a:xfrm>
            <a:off x="0" y="6464300"/>
            <a:ext cx="12192000" cy="393700"/>
          </a:xfrm>
          <a:prstGeom prst="rect">
            <a:avLst/>
          </a:prstGeom>
          <a:solidFill>
            <a:srgbClr val="962E2E"/>
          </a:solidFill>
          <a:ln>
            <a:solidFill>
              <a:srgbClr val="96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10"/>
          <p:cNvSpPr txBox="1">
            <a:spLocks/>
          </p:cNvSpPr>
          <p:nvPr/>
        </p:nvSpPr>
        <p:spPr>
          <a:xfrm>
            <a:off x="318052" y="2524539"/>
            <a:ext cx="11529391" cy="317776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5400" b="1" dirty="0">
                <a:solidFill>
                  <a:srgbClr val="962E2E"/>
                </a:solidFill>
              </a:rPr>
              <a:t>Katılımınız ve katkılarınız için teşekkür ederiz. </a:t>
            </a:r>
          </a:p>
        </p:txBody>
      </p:sp>
      <p:pic>
        <p:nvPicPr>
          <p:cNvPr id="11" name="Resim 10"/>
          <p:cNvPicPr>
            <a:picLocks noChangeAspect="1"/>
          </p:cNvPicPr>
          <p:nvPr/>
        </p:nvPicPr>
        <p:blipFill>
          <a:blip r:embed="rId3" cstate="print"/>
          <a:stretch>
            <a:fillRect/>
          </a:stretch>
        </p:blipFill>
        <p:spPr>
          <a:xfrm>
            <a:off x="0" y="6302377"/>
            <a:ext cx="12280900" cy="575094"/>
          </a:xfrm>
          <a:prstGeom prst="rect">
            <a:avLst/>
          </a:prstGeom>
        </p:spPr>
      </p:pic>
      <p:sp>
        <p:nvSpPr>
          <p:cNvPr id="7" name="Veri Yer Tutucusu 6"/>
          <p:cNvSpPr>
            <a:spLocks noGrp="1"/>
          </p:cNvSpPr>
          <p:nvPr>
            <p:ph type="dt" sz="half" idx="10"/>
          </p:nvPr>
        </p:nvSpPr>
        <p:spPr/>
        <p:txBody>
          <a:bodyPr/>
          <a:lstStyle/>
          <a:p>
            <a:fld id="{55D22D83-95B8-46AE-85C4-5EFF99811C68}" type="datetime1">
              <a:rPr lang="tr-TR" smtClean="0"/>
              <a:pPr/>
              <a:t>15.01.2026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28</a:t>
            </a:fld>
            <a:endParaRPr lang="tr-TR"/>
          </a:p>
        </p:txBody>
      </p:sp>
    </p:spTree>
    <p:extLst>
      <p:ext uri="{BB962C8B-B14F-4D97-AF65-F5344CB8AC3E}">
        <p14:creationId xmlns:p14="http://schemas.microsoft.com/office/powerpoint/2010/main" val="1956883388"/>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093076" y="2973329"/>
            <a:ext cx="9144000" cy="1655762"/>
          </a:xfrm>
        </p:spPr>
        <p:txBody>
          <a:bodyPr>
            <a:normAutofit/>
          </a:bodyPr>
          <a:lstStyle/>
          <a:p>
            <a:r>
              <a:rPr lang="tr-TR" sz="6000" b="1" dirty="0">
                <a:solidFill>
                  <a:srgbClr val="FF0000"/>
                </a:solidFill>
              </a:rPr>
              <a:t>YÖNETİM</a:t>
            </a:r>
            <a:endParaRPr lang="tr-TR" sz="6000" dirty="0"/>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3</a:t>
            </a:fld>
            <a:endParaRPr lang="tr-TR"/>
          </a:p>
        </p:txBody>
      </p:sp>
    </p:spTree>
    <p:extLst>
      <p:ext uri="{BB962C8B-B14F-4D97-AF65-F5344CB8AC3E}">
        <p14:creationId xmlns:p14="http://schemas.microsoft.com/office/powerpoint/2010/main" val="2987188096"/>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4A0342-B3A5-7EA1-D1BA-B00206D3C120}"/>
              </a:ext>
            </a:extLst>
          </p:cNvPr>
          <p:cNvSpPr>
            <a:spLocks noGrp="1"/>
          </p:cNvSpPr>
          <p:nvPr>
            <p:ph type="title"/>
          </p:nvPr>
        </p:nvSpPr>
        <p:spPr>
          <a:xfrm>
            <a:off x="1042750" y="771672"/>
            <a:ext cx="9792375" cy="692727"/>
          </a:xfrm>
        </p:spPr>
        <p:txBody>
          <a:bodyPr>
            <a:normAutofit/>
          </a:bodyPr>
          <a:lstStyle/>
          <a:p>
            <a:pPr algn="ctr"/>
            <a:r>
              <a:rPr lang="tr-TR" sz="2800" b="1" dirty="0">
                <a:solidFill>
                  <a:srgbClr val="FF0000"/>
                </a:solidFill>
                <a:latin typeface="+mn-lt"/>
              </a:rPr>
              <a:t>YÖNETİM: </a:t>
            </a:r>
            <a:r>
              <a:rPr lang="tr-TR" sz="2800" b="1" dirty="0">
                <a:solidFill>
                  <a:srgbClr val="3333FF"/>
                </a:solidFill>
              </a:rPr>
              <a:t>Müdürlük / Koordinatörlük</a:t>
            </a:r>
            <a:endParaRPr lang="tr-TR" sz="2800" b="1" dirty="0">
              <a:solidFill>
                <a:srgbClr val="3333FF"/>
              </a:solidFill>
              <a:latin typeface="+mn-lt"/>
            </a:endParaRPr>
          </a:p>
        </p:txBody>
      </p:sp>
      <p:graphicFrame>
        <p:nvGraphicFramePr>
          <p:cNvPr id="8" name="Tablo 7">
            <a:extLst>
              <a:ext uri="{FF2B5EF4-FFF2-40B4-BE49-F238E27FC236}">
                <a16:creationId xmlns:a16="http://schemas.microsoft.com/office/drawing/2014/main" id="{6BA3D8F0-5AD3-8F74-A07F-E1B14505F03C}"/>
              </a:ext>
            </a:extLst>
          </p:cNvPr>
          <p:cNvGraphicFramePr>
            <a:graphicFrameLocks noGrp="1"/>
          </p:cNvGraphicFramePr>
          <p:nvPr>
            <p:extLst>
              <p:ext uri="{D42A27DB-BD31-4B8C-83A1-F6EECF244321}">
                <p14:modId xmlns:p14="http://schemas.microsoft.com/office/powerpoint/2010/main" val="2918631796"/>
              </p:ext>
            </p:extLst>
          </p:nvPr>
        </p:nvGraphicFramePr>
        <p:xfrm>
          <a:off x="336299" y="2681207"/>
          <a:ext cx="11516263" cy="1514148"/>
        </p:xfrm>
        <a:graphic>
          <a:graphicData uri="http://schemas.openxmlformats.org/drawingml/2006/table">
            <a:tbl>
              <a:tblPr firstRow="1" firstCol="1" bandRow="1">
                <a:tableStyleId>{5940675A-B579-460E-94D1-54222C63F5DA}</a:tableStyleId>
              </a:tblPr>
              <a:tblGrid>
                <a:gridCol w="5173079">
                  <a:extLst>
                    <a:ext uri="{9D8B030D-6E8A-4147-A177-3AD203B41FA5}">
                      <a16:colId xmlns:a16="http://schemas.microsoft.com/office/drawing/2014/main" val="3558825440"/>
                    </a:ext>
                  </a:extLst>
                </a:gridCol>
                <a:gridCol w="6343184">
                  <a:extLst>
                    <a:ext uri="{9D8B030D-6E8A-4147-A177-3AD203B41FA5}">
                      <a16:colId xmlns:a16="http://schemas.microsoft.com/office/drawing/2014/main" val="481897459"/>
                    </a:ext>
                  </a:extLst>
                </a:gridCol>
              </a:tblGrid>
              <a:tr h="504716">
                <a:tc>
                  <a:txBody>
                    <a:bodyPr/>
                    <a:lstStyle/>
                    <a:p>
                      <a:pPr marL="36000" algn="ctr" rtl="0">
                        <a:lnSpc>
                          <a:spcPct val="150000"/>
                        </a:lnSpc>
                        <a:spcAft>
                          <a:spcPts val="0"/>
                        </a:spcAft>
                      </a:pPr>
                      <a:r>
                        <a:rPr lang="tr-TR" sz="2000" b="1" dirty="0">
                          <a:solidFill>
                            <a:srgbClr val="3333FF"/>
                          </a:solidFill>
                          <a:effectLst/>
                        </a:rPr>
                        <a:t>Birim Yöneticisi</a:t>
                      </a:r>
                      <a:endParaRPr lang="tr-TR" sz="2000" b="1" dirty="0">
                        <a:solidFill>
                          <a:srgbClr val="3333FF"/>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36000" marR="0" lvl="0" indent="0" algn="ctr" defTabSz="914400" rtl="0" eaLnBrk="1" fontAlgn="auto" latinLnBrk="0" hangingPunct="1">
                        <a:lnSpc>
                          <a:spcPct val="150000"/>
                        </a:lnSpc>
                        <a:spcBef>
                          <a:spcPts val="0"/>
                        </a:spcBef>
                        <a:spcAft>
                          <a:spcPts val="0"/>
                        </a:spcAft>
                        <a:buClrTx/>
                        <a:buSzTx/>
                        <a:buFontTx/>
                        <a:buNone/>
                        <a:tabLst/>
                        <a:defRPr/>
                      </a:pPr>
                      <a:r>
                        <a:rPr lang="tr-TR" sz="2000" b="1" dirty="0" err="1">
                          <a:solidFill>
                            <a:srgbClr val="3333FF"/>
                          </a:solidFill>
                          <a:effectLst/>
                        </a:rPr>
                        <a:t>Ünvanı</a:t>
                      </a:r>
                      <a:r>
                        <a:rPr lang="tr-TR" sz="2000" b="1" dirty="0">
                          <a:solidFill>
                            <a:srgbClr val="3333FF"/>
                          </a:solidFill>
                          <a:effectLst/>
                        </a:rPr>
                        <a:t> Adı Soyadı</a:t>
                      </a:r>
                    </a:p>
                  </a:txBody>
                  <a:tcPr marL="0" marR="0" marT="0" marB="0" anchor="ctr"/>
                </a:tc>
                <a:extLst>
                  <a:ext uri="{0D108BD9-81ED-4DB2-BD59-A6C34878D82A}">
                    <a16:rowId xmlns:a16="http://schemas.microsoft.com/office/drawing/2014/main" val="3501158544"/>
                  </a:ext>
                </a:extLst>
              </a:tr>
              <a:tr h="504716">
                <a:tc>
                  <a:txBody>
                    <a:bodyPr/>
                    <a:lstStyle/>
                    <a:p>
                      <a:pPr marL="36000" marR="0" lvl="0" indent="0" algn="l" defTabSz="914400" rtl="0" eaLnBrk="1" fontAlgn="auto" latinLnBrk="0" hangingPunct="1">
                        <a:lnSpc>
                          <a:spcPct val="150000"/>
                        </a:lnSpc>
                        <a:spcBef>
                          <a:spcPts val="0"/>
                        </a:spcBef>
                        <a:spcAft>
                          <a:spcPts val="0"/>
                        </a:spcAft>
                        <a:buClrTx/>
                        <a:buSzTx/>
                        <a:buFontTx/>
                        <a:buNone/>
                        <a:tabLst/>
                        <a:defRPr/>
                      </a:pPr>
                      <a:r>
                        <a:rPr lang="tr-TR" sz="2000" dirty="0">
                          <a:effectLst/>
                        </a:rPr>
                        <a:t>Koordinatör</a:t>
                      </a:r>
                      <a:endParaRPr lang="tr-TR" sz="2000" dirty="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marR="0" lvl="0" indent="0" algn="ctr" defTabSz="914400" rtl="0" eaLnBrk="1" fontAlgn="auto" latinLnBrk="0" hangingPunct="1">
                        <a:lnSpc>
                          <a:spcPct val="150000"/>
                        </a:lnSpc>
                        <a:spcBef>
                          <a:spcPts val="0"/>
                        </a:spcBef>
                        <a:spcAft>
                          <a:spcPts val="0"/>
                        </a:spcAft>
                        <a:buClrTx/>
                        <a:buSzTx/>
                        <a:buFontTx/>
                        <a:buNone/>
                        <a:tabLst/>
                        <a:defRPr/>
                      </a:pPr>
                      <a:r>
                        <a:rPr lang="tr-TR" sz="2000" b="1" dirty="0" err="1">
                          <a:solidFill>
                            <a:srgbClr val="962E2E"/>
                          </a:solidFill>
                          <a:effectLst/>
                          <a:latin typeface="+mn-lt"/>
                        </a:rPr>
                        <a:t>Dr.Öğr.Üyesi</a:t>
                      </a:r>
                      <a:r>
                        <a:rPr lang="tr-TR" sz="2000" b="1" dirty="0">
                          <a:solidFill>
                            <a:srgbClr val="962E2E"/>
                          </a:solidFill>
                          <a:effectLst/>
                          <a:latin typeface="+mn-lt"/>
                        </a:rPr>
                        <a:t> Fatma Dilek ŞEKER</a:t>
                      </a:r>
                    </a:p>
                  </a:txBody>
                  <a:tcPr marL="0" marR="0" marT="0" marB="0" anchor="ctr"/>
                </a:tc>
                <a:extLst>
                  <a:ext uri="{0D108BD9-81ED-4DB2-BD59-A6C34878D82A}">
                    <a16:rowId xmlns:a16="http://schemas.microsoft.com/office/drawing/2014/main" val="1395922710"/>
                  </a:ext>
                </a:extLst>
              </a:tr>
              <a:tr h="504716">
                <a:tc>
                  <a:txBody>
                    <a:bodyPr/>
                    <a:lstStyle/>
                    <a:p>
                      <a:pPr marL="36000" marR="0" lvl="0" indent="0" algn="l" defTabSz="914400" rtl="0" eaLnBrk="1" fontAlgn="auto" latinLnBrk="0" hangingPunct="1">
                        <a:lnSpc>
                          <a:spcPct val="150000"/>
                        </a:lnSpc>
                        <a:spcBef>
                          <a:spcPts val="0"/>
                        </a:spcBef>
                        <a:spcAft>
                          <a:spcPts val="0"/>
                        </a:spcAft>
                        <a:buClrTx/>
                        <a:buSzTx/>
                        <a:buFontTx/>
                        <a:buNone/>
                        <a:tabLst/>
                        <a:defRPr/>
                      </a:pPr>
                      <a:r>
                        <a:rPr lang="tr-TR" sz="2000" dirty="0">
                          <a:effectLst/>
                        </a:rPr>
                        <a:t>Koordinatör</a:t>
                      </a:r>
                      <a:r>
                        <a:rPr lang="tr-TR" sz="2000" baseline="0" dirty="0">
                          <a:solidFill>
                            <a:srgbClr val="FF0000"/>
                          </a:solidFill>
                          <a:effectLst/>
                          <a:latin typeface="+mn-lt"/>
                          <a:ea typeface="Calibri" panose="020F0502020204030204" pitchFamily="34" charset="0"/>
                          <a:cs typeface="Calibri" panose="020F0502020204030204" pitchFamily="34" charset="0"/>
                        </a:rPr>
                        <a:t> </a:t>
                      </a:r>
                      <a:r>
                        <a:rPr lang="tr-TR" sz="2000" dirty="0">
                          <a:effectLst/>
                        </a:rPr>
                        <a:t>Yardımcısı</a:t>
                      </a:r>
                      <a:endParaRPr lang="tr-TR" sz="2000" dirty="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indent="0" algn="ctr">
                        <a:lnSpc>
                          <a:spcPct val="150000"/>
                        </a:lnSpc>
                        <a:spcAft>
                          <a:spcPts val="0"/>
                        </a:spcAft>
                      </a:pPr>
                      <a:r>
                        <a:rPr lang="tr-TR" sz="2000" b="1" dirty="0" err="1">
                          <a:solidFill>
                            <a:srgbClr val="485793"/>
                          </a:solidFill>
                          <a:effectLst/>
                          <a:latin typeface="+mn-lt"/>
                          <a:ea typeface="Calibri" panose="020F0502020204030204" pitchFamily="34" charset="0"/>
                          <a:cs typeface="Calibri" panose="020F0502020204030204" pitchFamily="34" charset="0"/>
                        </a:rPr>
                        <a:t>Dr.Öğr</a:t>
                      </a:r>
                      <a:r>
                        <a:rPr lang="tr-TR" sz="2000" b="1" dirty="0">
                          <a:solidFill>
                            <a:srgbClr val="485793"/>
                          </a:solidFill>
                          <a:effectLst/>
                          <a:latin typeface="+mn-lt"/>
                          <a:ea typeface="Calibri" panose="020F0502020204030204" pitchFamily="34" charset="0"/>
                          <a:cs typeface="Calibri" panose="020F0502020204030204" pitchFamily="34" charset="0"/>
                        </a:rPr>
                        <a:t>. Üyesi Hale Nur UYANIK</a:t>
                      </a:r>
                    </a:p>
                  </a:txBody>
                  <a:tcPr marL="0" marR="0" marT="0" marB="0" anchor="ctr"/>
                </a:tc>
                <a:extLst>
                  <a:ext uri="{0D108BD9-81ED-4DB2-BD59-A6C34878D82A}">
                    <a16:rowId xmlns:a16="http://schemas.microsoft.com/office/drawing/2014/main" val="4036107159"/>
                  </a:ext>
                </a:extLst>
              </a:tr>
            </a:tbl>
          </a:graphicData>
        </a:graphic>
      </p:graphicFrame>
      <p:sp>
        <p:nvSpPr>
          <p:cNvPr id="3" name="Veri Yer Tutucusu 2"/>
          <p:cNvSpPr>
            <a:spLocks noGrp="1"/>
          </p:cNvSpPr>
          <p:nvPr>
            <p:ph type="dt" sz="half" idx="10"/>
          </p:nvPr>
        </p:nvSpPr>
        <p:spPr/>
        <p:txBody>
          <a:bodyPr/>
          <a:lstStyle/>
          <a:p>
            <a:fld id="{A224D5C2-DC3A-45D9-A443-C8578C816423}"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4</a:t>
            </a:fld>
            <a:endParaRPr lang="tr-TR"/>
          </a:p>
        </p:txBody>
      </p:sp>
    </p:spTree>
    <p:extLst>
      <p:ext uri="{BB962C8B-B14F-4D97-AF65-F5344CB8AC3E}">
        <p14:creationId xmlns:p14="http://schemas.microsoft.com/office/powerpoint/2010/main" val="1376633798"/>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21024E-FF4A-CCE4-5453-E107FF3AE0B1}"/>
              </a:ext>
            </a:extLst>
          </p:cNvPr>
          <p:cNvSpPr>
            <a:spLocks noGrp="1"/>
          </p:cNvSpPr>
          <p:nvPr>
            <p:ph type="title"/>
          </p:nvPr>
        </p:nvSpPr>
        <p:spPr>
          <a:xfrm>
            <a:off x="640079" y="717768"/>
            <a:ext cx="10212647" cy="730938"/>
          </a:xfrm>
        </p:spPr>
        <p:txBody>
          <a:bodyPr>
            <a:normAutofit/>
          </a:bodyPr>
          <a:lstStyle/>
          <a:p>
            <a:pPr algn="ctr"/>
            <a:r>
              <a:rPr lang="tr-TR" sz="3200" b="1" dirty="0">
                <a:solidFill>
                  <a:srgbClr val="FF0000"/>
                </a:solidFill>
              </a:rPr>
              <a:t>YÖNETİM: </a:t>
            </a:r>
            <a:r>
              <a:rPr lang="tr-TR" sz="3200" b="1" dirty="0">
                <a:solidFill>
                  <a:srgbClr val="3333FF"/>
                </a:solidFill>
                <a:latin typeface="+mn-lt"/>
              </a:rPr>
              <a:t>Kurullar / Komisyonlar</a:t>
            </a:r>
            <a:endParaRPr lang="tr-TR" sz="3200" dirty="0">
              <a:solidFill>
                <a:srgbClr val="3333FF"/>
              </a:solidFill>
            </a:endParaRPr>
          </a:p>
        </p:txBody>
      </p:sp>
      <p:sp>
        <p:nvSpPr>
          <p:cNvPr id="3" name="Veri Yer Tutucusu 2"/>
          <p:cNvSpPr>
            <a:spLocks noGrp="1"/>
          </p:cNvSpPr>
          <p:nvPr>
            <p:ph type="dt" sz="half" idx="10"/>
          </p:nvPr>
        </p:nvSpPr>
        <p:spPr/>
        <p:txBody>
          <a:bodyPr/>
          <a:lstStyle/>
          <a:p>
            <a:fld id="{DCD45871-5E83-4270-BE5D-5E99A6218E3D}" type="datetime1">
              <a:rPr lang="tr-TR" smtClean="0"/>
              <a:pPr/>
              <a:t>15.01.2026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5</a:t>
            </a:fld>
            <a:endParaRPr lang="tr-T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1877" y="6356350"/>
            <a:ext cx="360123" cy="365125"/>
          </a:xfrm>
          <a:prstGeom prst="rect">
            <a:avLst/>
          </a:prstGeom>
        </p:spPr>
      </p:pic>
      <p:pic>
        <p:nvPicPr>
          <p:cNvPr id="8" name="Resim 7" descr="metin, ekran görüntüsü, doküman, belge, sayı, numara içeren bir resim&#10;&#10;Yapay zeka tarafından oluşturulmuş içerik yanlış olabilir.">
            <a:extLst>
              <a:ext uri="{FF2B5EF4-FFF2-40B4-BE49-F238E27FC236}">
                <a16:creationId xmlns:a16="http://schemas.microsoft.com/office/drawing/2014/main" id="{06ED6AF4-EEE3-A591-D7F1-230A16C800EB}"/>
              </a:ext>
            </a:extLst>
          </p:cNvPr>
          <p:cNvPicPr>
            <a:picLocks noChangeAspect="1"/>
          </p:cNvPicPr>
          <p:nvPr/>
        </p:nvPicPr>
        <p:blipFill>
          <a:blip r:embed="rId3"/>
          <a:stretch>
            <a:fillRect/>
          </a:stretch>
        </p:blipFill>
        <p:spPr>
          <a:xfrm>
            <a:off x="356090" y="1887431"/>
            <a:ext cx="3707420" cy="4028178"/>
          </a:xfrm>
          <a:prstGeom prst="rect">
            <a:avLst/>
          </a:prstGeom>
        </p:spPr>
      </p:pic>
      <p:pic>
        <p:nvPicPr>
          <p:cNvPr id="10" name="Resim 9" descr="metin, ekran görüntüsü, sayı, numara, doküman, belge içeren bir resim&#10;&#10;Yapay zeka tarafından oluşturulmuş içerik yanlış olabilir.">
            <a:extLst>
              <a:ext uri="{FF2B5EF4-FFF2-40B4-BE49-F238E27FC236}">
                <a16:creationId xmlns:a16="http://schemas.microsoft.com/office/drawing/2014/main" id="{078961AA-9CED-D8FF-2131-090F5FF8D09C}"/>
              </a:ext>
            </a:extLst>
          </p:cNvPr>
          <p:cNvPicPr>
            <a:picLocks noChangeAspect="1"/>
          </p:cNvPicPr>
          <p:nvPr/>
        </p:nvPicPr>
        <p:blipFill>
          <a:blip r:embed="rId4"/>
          <a:stretch>
            <a:fillRect/>
          </a:stretch>
        </p:blipFill>
        <p:spPr>
          <a:xfrm>
            <a:off x="4208107" y="1887430"/>
            <a:ext cx="3163077" cy="4102823"/>
          </a:xfrm>
          <a:prstGeom prst="rect">
            <a:avLst/>
          </a:prstGeom>
        </p:spPr>
      </p:pic>
      <p:pic>
        <p:nvPicPr>
          <p:cNvPr id="12" name="Resim 11" descr="metin, ekran görüntüsü, sayı, numara, yazı tipi içeren bir resim&#10;&#10;Yapay zeka tarafından oluşturulmuş içerik yanlış olabilir.">
            <a:extLst>
              <a:ext uri="{FF2B5EF4-FFF2-40B4-BE49-F238E27FC236}">
                <a16:creationId xmlns:a16="http://schemas.microsoft.com/office/drawing/2014/main" id="{53B159F3-1AA5-1B02-BBD6-B398C5ECA2E6}"/>
              </a:ext>
            </a:extLst>
          </p:cNvPr>
          <p:cNvPicPr>
            <a:picLocks noChangeAspect="1"/>
          </p:cNvPicPr>
          <p:nvPr/>
        </p:nvPicPr>
        <p:blipFill>
          <a:blip r:embed="rId5"/>
          <a:stretch>
            <a:fillRect/>
          </a:stretch>
        </p:blipFill>
        <p:spPr>
          <a:xfrm>
            <a:off x="7744408" y="1962073"/>
            <a:ext cx="3445837" cy="4028179"/>
          </a:xfrm>
          <a:prstGeom prst="rect">
            <a:avLst/>
          </a:prstGeom>
        </p:spPr>
      </p:pic>
    </p:spTree>
    <p:extLst>
      <p:ext uri="{BB962C8B-B14F-4D97-AF65-F5344CB8AC3E}">
        <p14:creationId xmlns:p14="http://schemas.microsoft.com/office/powerpoint/2010/main" val="2662941776"/>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144000" cy="1655762"/>
          </a:xfrm>
        </p:spPr>
        <p:txBody>
          <a:bodyPr>
            <a:normAutofit fontScale="55000" lnSpcReduction="20000"/>
          </a:bodyPr>
          <a:lstStyle/>
          <a:p>
            <a:r>
              <a:rPr lang="tr-TR" sz="9600" b="1" dirty="0">
                <a:solidFill>
                  <a:srgbClr val="FF0000"/>
                </a:solidFill>
              </a:rPr>
              <a:t>PERSONEL</a:t>
            </a:r>
          </a:p>
          <a:p>
            <a:endParaRPr lang="tr-TR" sz="6000" b="1" dirty="0">
              <a:solidFill>
                <a:srgbClr val="FF0000"/>
              </a:solidFill>
            </a:endParaRPr>
          </a:p>
          <a:p>
            <a:r>
              <a:rPr lang="tr-TR" sz="4400" b="1" dirty="0">
                <a:solidFill>
                  <a:srgbClr val="3333FF"/>
                </a:solidFill>
              </a:rPr>
              <a:t>AKADEMİK PERSONEL VE İDARİ PERSONEL</a:t>
            </a:r>
            <a:endParaRPr lang="tr-TR" sz="4400" dirty="0">
              <a:solidFill>
                <a:srgbClr val="3333FF"/>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6</a:t>
            </a:fld>
            <a:endParaRPr lang="tr-TR"/>
          </a:p>
        </p:txBody>
      </p:sp>
    </p:spTree>
    <p:extLst>
      <p:ext uri="{BB962C8B-B14F-4D97-AF65-F5344CB8AC3E}">
        <p14:creationId xmlns:p14="http://schemas.microsoft.com/office/powerpoint/2010/main" val="1366554200"/>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454B846-B88E-5B06-F513-76D60F3242B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AB19D96-0BAB-B26B-E74F-90A7047598B9}"/>
              </a:ext>
            </a:extLst>
          </p:cNvPr>
          <p:cNvSpPr>
            <a:spLocks noGrp="1"/>
          </p:cNvSpPr>
          <p:nvPr>
            <p:ph type="title"/>
          </p:nvPr>
        </p:nvSpPr>
        <p:spPr>
          <a:xfrm>
            <a:off x="341747" y="762001"/>
            <a:ext cx="10315368" cy="691424"/>
          </a:xfrm>
        </p:spPr>
        <p:txBody>
          <a:bodyPr>
            <a:noAutofit/>
          </a:bodyPr>
          <a:lstStyle/>
          <a:p>
            <a:pPr algn="ctr"/>
            <a:r>
              <a:rPr lang="tr-TR" sz="3600" b="1" dirty="0">
                <a:solidFill>
                  <a:srgbClr val="FF0000"/>
                </a:solidFill>
                <a:latin typeface="+mn-lt"/>
              </a:rPr>
              <a:t>Akademik Personel Sayısı</a:t>
            </a:r>
            <a:endParaRPr lang="tr-TR" sz="3600" dirty="0">
              <a:solidFill>
                <a:srgbClr val="FF0000"/>
              </a:solidFill>
            </a:endParaRPr>
          </a:p>
        </p:txBody>
      </p:sp>
      <p:sp>
        <p:nvSpPr>
          <p:cNvPr id="3" name="Veri Yer Tutucusu 2"/>
          <p:cNvSpPr>
            <a:spLocks noGrp="1"/>
          </p:cNvSpPr>
          <p:nvPr>
            <p:ph type="dt" sz="half" idx="10"/>
          </p:nvPr>
        </p:nvSpPr>
        <p:spPr/>
        <p:txBody>
          <a:bodyPr/>
          <a:lstStyle/>
          <a:p>
            <a:fld id="{D85FDA8C-93E6-4C6D-BD38-60FE6FF68D18}"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7</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1293737117"/>
              </p:ext>
            </p:extLst>
          </p:nvPr>
        </p:nvGraphicFramePr>
        <p:xfrm>
          <a:off x="517232" y="2170544"/>
          <a:ext cx="11282885" cy="3250541"/>
        </p:xfrm>
        <a:graphic>
          <a:graphicData uri="http://schemas.openxmlformats.org/drawingml/2006/table">
            <a:tbl>
              <a:tblPr>
                <a:tableStyleId>{BC89EF96-8CEA-46FF-86C4-4CE0E7609802}</a:tableStyleId>
              </a:tblPr>
              <a:tblGrid>
                <a:gridCol w="1229921">
                  <a:extLst>
                    <a:ext uri="{9D8B030D-6E8A-4147-A177-3AD203B41FA5}">
                      <a16:colId xmlns:a16="http://schemas.microsoft.com/office/drawing/2014/main" val="2374852142"/>
                    </a:ext>
                  </a:extLst>
                </a:gridCol>
                <a:gridCol w="549733">
                  <a:extLst>
                    <a:ext uri="{9D8B030D-6E8A-4147-A177-3AD203B41FA5}">
                      <a16:colId xmlns:a16="http://schemas.microsoft.com/office/drawing/2014/main" val="3943329580"/>
                    </a:ext>
                  </a:extLst>
                </a:gridCol>
                <a:gridCol w="489857">
                  <a:extLst>
                    <a:ext uri="{9D8B030D-6E8A-4147-A177-3AD203B41FA5}">
                      <a16:colId xmlns:a16="http://schemas.microsoft.com/office/drawing/2014/main" val="4042487974"/>
                    </a:ext>
                  </a:extLst>
                </a:gridCol>
                <a:gridCol w="870857">
                  <a:extLst>
                    <a:ext uri="{9D8B030D-6E8A-4147-A177-3AD203B41FA5}">
                      <a16:colId xmlns:a16="http://schemas.microsoft.com/office/drawing/2014/main" val="2314597785"/>
                    </a:ext>
                  </a:extLst>
                </a:gridCol>
                <a:gridCol w="653143">
                  <a:extLst>
                    <a:ext uri="{9D8B030D-6E8A-4147-A177-3AD203B41FA5}">
                      <a16:colId xmlns:a16="http://schemas.microsoft.com/office/drawing/2014/main" val="3001289435"/>
                    </a:ext>
                  </a:extLst>
                </a:gridCol>
                <a:gridCol w="1208314">
                  <a:extLst>
                    <a:ext uri="{9D8B030D-6E8A-4147-A177-3AD203B41FA5}">
                      <a16:colId xmlns:a16="http://schemas.microsoft.com/office/drawing/2014/main" val="832792308"/>
                    </a:ext>
                  </a:extLst>
                </a:gridCol>
                <a:gridCol w="1785257">
                  <a:extLst>
                    <a:ext uri="{9D8B030D-6E8A-4147-A177-3AD203B41FA5}">
                      <a16:colId xmlns:a16="http://schemas.microsoft.com/office/drawing/2014/main" val="89331317"/>
                    </a:ext>
                  </a:extLst>
                </a:gridCol>
                <a:gridCol w="1175657">
                  <a:extLst>
                    <a:ext uri="{9D8B030D-6E8A-4147-A177-3AD203B41FA5}">
                      <a16:colId xmlns:a16="http://schemas.microsoft.com/office/drawing/2014/main" val="360630672"/>
                    </a:ext>
                  </a:extLst>
                </a:gridCol>
                <a:gridCol w="1763486">
                  <a:extLst>
                    <a:ext uri="{9D8B030D-6E8A-4147-A177-3AD203B41FA5}">
                      <a16:colId xmlns:a16="http://schemas.microsoft.com/office/drawing/2014/main" val="4056823348"/>
                    </a:ext>
                  </a:extLst>
                </a:gridCol>
                <a:gridCol w="1556660">
                  <a:extLst>
                    <a:ext uri="{9D8B030D-6E8A-4147-A177-3AD203B41FA5}">
                      <a16:colId xmlns:a16="http://schemas.microsoft.com/office/drawing/2014/main" val="1437704887"/>
                    </a:ext>
                  </a:extLst>
                </a:gridCol>
              </a:tblGrid>
              <a:tr h="478780">
                <a:tc rowSpan="3">
                  <a:txBody>
                    <a:bodyPr/>
                    <a:lstStyle/>
                    <a:p>
                      <a:pPr algn="ctr">
                        <a:lnSpc>
                          <a:spcPct val="107000"/>
                        </a:lnSpc>
                        <a:spcAft>
                          <a:spcPts val="0"/>
                        </a:spcAft>
                      </a:pPr>
                      <a:r>
                        <a:rPr lang="tr-TR" sz="1800" b="1" dirty="0">
                          <a:solidFill>
                            <a:srgbClr val="0000CC"/>
                          </a:solidFill>
                          <a:effectLst/>
                          <a:latin typeface="+mn-lt"/>
                        </a:rPr>
                        <a:t>YIL</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9525" marR="9525" marT="9525" marB="0" anchor="ctr"/>
                </a:tc>
                <a:tc gridSpan="6">
                  <a:txBody>
                    <a:bodyPr/>
                    <a:lstStyle/>
                    <a:p>
                      <a:pPr algn="ctr">
                        <a:lnSpc>
                          <a:spcPct val="107000"/>
                        </a:lnSpc>
                        <a:spcAft>
                          <a:spcPts val="0"/>
                        </a:spcAft>
                      </a:pPr>
                      <a:r>
                        <a:rPr lang="tr-TR" sz="2000" b="1" dirty="0">
                          <a:solidFill>
                            <a:srgbClr val="FF0000"/>
                          </a:solidFill>
                          <a:effectLst/>
                          <a:latin typeface="+mn-lt"/>
                        </a:rPr>
                        <a:t>AKADEMİK PERSONEL SAYISI</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rowSpan="3">
                  <a:txBody>
                    <a:bodyPr/>
                    <a:lstStyle/>
                    <a:p>
                      <a:pPr algn="ctr">
                        <a:lnSpc>
                          <a:spcPct val="107000"/>
                        </a:lnSpc>
                        <a:spcAft>
                          <a:spcPts val="0"/>
                        </a:spcAft>
                      </a:pPr>
                      <a:r>
                        <a:rPr lang="tr-TR" sz="2000" b="1" dirty="0">
                          <a:solidFill>
                            <a:srgbClr val="FF0000"/>
                          </a:solidFill>
                          <a:effectLst/>
                          <a:latin typeface="+mn-lt"/>
                        </a:rPr>
                        <a:t>TOPLAM</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rowSpan="2" gridSpan="2">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KADRO DURUMU</a:t>
                      </a:r>
                    </a:p>
                  </a:txBody>
                  <a:tcPr marL="6350" marR="6350" marT="6350" marB="0" anchor="ctr"/>
                </a:tc>
                <a:tc rowSpan="2" hMerge="1">
                  <a:txBody>
                    <a:bodyPr/>
                    <a:lstStyle/>
                    <a:p>
                      <a:pPr algn="ctr">
                        <a:lnSpc>
                          <a:spcPct val="107000"/>
                        </a:lnSpc>
                        <a:spcAft>
                          <a:spcPts val="0"/>
                        </a:spcAft>
                      </a:pP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70166921"/>
                  </a:ext>
                </a:extLst>
              </a:tr>
              <a:tr h="36582">
                <a:tc vMerge="1">
                  <a:txBody>
                    <a:bodyPr/>
                    <a:lstStyle/>
                    <a:p>
                      <a:endParaRPr lang="tr-TR"/>
                    </a:p>
                  </a:txBody>
                  <a:tcPr/>
                </a:tc>
                <a:tc rowSpan="2">
                  <a:txBody>
                    <a:bodyPr/>
                    <a:lstStyle/>
                    <a:p>
                      <a:pPr algn="ctr">
                        <a:lnSpc>
                          <a:spcPct val="107000"/>
                        </a:lnSpc>
                        <a:spcAft>
                          <a:spcPts val="0"/>
                        </a:spcAft>
                      </a:pPr>
                      <a:r>
                        <a:rPr lang="tr-TR" sz="1600" b="1" dirty="0">
                          <a:solidFill>
                            <a:srgbClr val="3333FF"/>
                          </a:solidFill>
                          <a:effectLst/>
                          <a:latin typeface="+mn-lt"/>
                        </a:rPr>
                        <a:t>Prof. Dr.</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6350" marR="6350" marT="6350" marB="0" anchor="ctr"/>
                </a:tc>
                <a:tc rowSpan="2">
                  <a:txBody>
                    <a:bodyPr/>
                    <a:lstStyle/>
                    <a:p>
                      <a:pPr algn="ctr">
                        <a:lnSpc>
                          <a:spcPct val="107000"/>
                        </a:lnSpc>
                        <a:spcAft>
                          <a:spcPts val="0"/>
                        </a:spcAft>
                      </a:pPr>
                      <a:r>
                        <a:rPr lang="tr-TR" sz="1600" b="1" dirty="0">
                          <a:solidFill>
                            <a:srgbClr val="3333FF"/>
                          </a:solidFill>
                          <a:effectLst/>
                          <a:latin typeface="+mn-lt"/>
                        </a:rPr>
                        <a:t>Doç. Dr.</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6350" marR="6350" marT="6350" marB="0" anchor="ctr"/>
                </a:tc>
                <a:tc rowSpan="2">
                  <a:txBody>
                    <a:bodyPr/>
                    <a:lstStyle/>
                    <a:p>
                      <a:pPr algn="ctr">
                        <a:lnSpc>
                          <a:spcPct val="107000"/>
                        </a:lnSpc>
                        <a:spcAft>
                          <a:spcPts val="0"/>
                        </a:spcAft>
                      </a:pPr>
                      <a:r>
                        <a:rPr lang="tr-TR" sz="1600" b="1" dirty="0">
                          <a:solidFill>
                            <a:srgbClr val="3333FF"/>
                          </a:solidFill>
                          <a:effectLst/>
                          <a:latin typeface="+mn-lt"/>
                        </a:rPr>
                        <a:t>Dr. </a:t>
                      </a:r>
                      <a:r>
                        <a:rPr lang="tr-TR" sz="1600" b="1" dirty="0" err="1">
                          <a:solidFill>
                            <a:srgbClr val="3333FF"/>
                          </a:solidFill>
                          <a:effectLst/>
                          <a:latin typeface="+mn-lt"/>
                        </a:rPr>
                        <a:t>Öğr</a:t>
                      </a:r>
                      <a:r>
                        <a:rPr lang="tr-TR" sz="1600" b="1" dirty="0">
                          <a:solidFill>
                            <a:srgbClr val="3333FF"/>
                          </a:solidFill>
                          <a:effectLst/>
                          <a:latin typeface="+mn-lt"/>
                        </a:rPr>
                        <a:t>. Üyesi</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rowSpan="2">
                  <a:txBody>
                    <a:bodyPr/>
                    <a:lstStyle/>
                    <a:p>
                      <a:pPr algn="ctr">
                        <a:lnSpc>
                          <a:spcPct val="107000"/>
                        </a:lnSpc>
                        <a:spcAft>
                          <a:spcPts val="0"/>
                        </a:spcAft>
                      </a:pPr>
                      <a:r>
                        <a:rPr lang="tr-TR" sz="1600" b="1" dirty="0">
                          <a:solidFill>
                            <a:srgbClr val="3333FF"/>
                          </a:solidFill>
                          <a:effectLst/>
                          <a:latin typeface="+mn-lt"/>
                        </a:rPr>
                        <a:t>Arş. Gör.</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rowSpan="2">
                  <a:txBody>
                    <a:bodyPr/>
                    <a:lstStyle/>
                    <a:p>
                      <a:pPr algn="ctr">
                        <a:lnSpc>
                          <a:spcPct val="107000"/>
                        </a:lnSpc>
                        <a:spcAft>
                          <a:spcPts val="0"/>
                        </a:spcAft>
                      </a:pPr>
                      <a:r>
                        <a:rPr lang="tr-TR" sz="1600" b="1" dirty="0" err="1">
                          <a:solidFill>
                            <a:srgbClr val="3333FF"/>
                          </a:solidFill>
                          <a:effectLst/>
                          <a:latin typeface="+mn-lt"/>
                        </a:rPr>
                        <a:t>Öğr</a:t>
                      </a:r>
                      <a:r>
                        <a:rPr lang="tr-TR" sz="1600" b="1" dirty="0">
                          <a:solidFill>
                            <a:srgbClr val="3333FF"/>
                          </a:solidFill>
                          <a:effectLst/>
                          <a:latin typeface="+mn-lt"/>
                        </a:rPr>
                        <a:t>. Gör. </a:t>
                      </a:r>
                    </a:p>
                    <a:p>
                      <a:pPr algn="ctr">
                        <a:lnSpc>
                          <a:spcPct val="107000"/>
                        </a:lnSpc>
                        <a:spcAft>
                          <a:spcPts val="0"/>
                        </a:spcAft>
                      </a:pPr>
                      <a:r>
                        <a:rPr lang="tr-TR" sz="1600" b="1" dirty="0">
                          <a:solidFill>
                            <a:srgbClr val="3333FF"/>
                          </a:solidFill>
                          <a:effectLst/>
                          <a:latin typeface="+mn-lt"/>
                        </a:rPr>
                        <a:t>(Ders Veren)</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rowSpan="2">
                  <a:txBody>
                    <a:bodyPr/>
                    <a:lstStyle/>
                    <a:p>
                      <a:pPr algn="ctr">
                        <a:lnSpc>
                          <a:spcPct val="107000"/>
                        </a:lnSpc>
                        <a:spcAft>
                          <a:spcPts val="0"/>
                        </a:spcAft>
                      </a:pPr>
                      <a:r>
                        <a:rPr lang="tr-TR" sz="1600" b="1" dirty="0" err="1">
                          <a:solidFill>
                            <a:srgbClr val="3333FF"/>
                          </a:solidFill>
                          <a:effectLst/>
                          <a:latin typeface="+mn-lt"/>
                        </a:rPr>
                        <a:t>Öğr</a:t>
                      </a:r>
                      <a:r>
                        <a:rPr lang="tr-TR" sz="1600" b="1" dirty="0">
                          <a:solidFill>
                            <a:srgbClr val="3333FF"/>
                          </a:solidFill>
                          <a:effectLst/>
                          <a:latin typeface="+mn-lt"/>
                        </a:rPr>
                        <a:t>. Gör. </a:t>
                      </a:r>
                    </a:p>
                    <a:p>
                      <a:pPr algn="ctr">
                        <a:lnSpc>
                          <a:spcPct val="107000"/>
                        </a:lnSpc>
                        <a:spcAft>
                          <a:spcPts val="0"/>
                        </a:spcAft>
                      </a:pPr>
                      <a:r>
                        <a:rPr lang="tr-TR" sz="1600" b="1" dirty="0">
                          <a:solidFill>
                            <a:srgbClr val="3333FF"/>
                          </a:solidFill>
                          <a:effectLst/>
                          <a:latin typeface="+mn-lt"/>
                        </a:rPr>
                        <a:t>(Ders Vermeyen)</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vMerge="1">
                  <a:txBody>
                    <a:bodyPr/>
                    <a:lstStyle/>
                    <a:p>
                      <a:endParaRPr lang="tr-TR"/>
                    </a:p>
                  </a:txBody>
                  <a:tcPr/>
                </a:tc>
                <a:tc gridSpan="2" vMerge="1">
                  <a:txBody>
                    <a:bodyPr/>
                    <a:lstStyle/>
                    <a:p>
                      <a:endParaRPr lang="tr-TR"/>
                    </a:p>
                  </a:txBody>
                  <a:tcPr/>
                </a:tc>
                <a:tc hMerge="1" vMerge="1">
                  <a:txBody>
                    <a:bodyPr/>
                    <a:lstStyle/>
                    <a:p>
                      <a:endParaRPr lang="tr-TR"/>
                    </a:p>
                  </a:txBody>
                  <a:tcPr/>
                </a:tc>
                <a:extLst>
                  <a:ext uri="{0D108BD9-81ED-4DB2-BD59-A6C34878D82A}">
                    <a16:rowId xmlns:a16="http://schemas.microsoft.com/office/drawing/2014/main" val="3474405073"/>
                  </a:ext>
                </a:extLst>
              </a:tr>
              <a:tr h="503084">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r>
                        <a:rPr lang="tr-TR" b="1" dirty="0">
                          <a:solidFill>
                            <a:srgbClr val="3333FF"/>
                          </a:solidFill>
                        </a:rPr>
                        <a:t>Kadrolu</a:t>
                      </a:r>
                    </a:p>
                  </a:txBody>
                  <a:tcPr marL="6350" marR="6350" marT="6350" marB="0" anchor="ctr"/>
                </a:tc>
                <a:tc>
                  <a:txBody>
                    <a:bodyPr/>
                    <a:lstStyle/>
                    <a:p>
                      <a:pPr algn="ctr">
                        <a:lnSpc>
                          <a:spcPct val="107000"/>
                        </a:lnSpc>
                        <a:spcAft>
                          <a:spcPts val="0"/>
                        </a:spcAft>
                      </a:pPr>
                      <a:r>
                        <a:rPr lang="tr-TR" sz="1600" b="1" dirty="0">
                          <a:solidFill>
                            <a:srgbClr val="3333FF"/>
                          </a:solidFill>
                          <a:effectLst/>
                          <a:latin typeface="+mn-lt"/>
                          <a:ea typeface="Calibri" panose="020F0502020204030204" pitchFamily="34" charset="0"/>
                          <a:cs typeface="Times New Roman" panose="02020603050405020304" pitchFamily="18" charset="0"/>
                        </a:rPr>
                        <a:t>Görevlendirme</a:t>
                      </a:r>
                    </a:p>
                  </a:txBody>
                  <a:tcPr marL="6350" marR="6350" marT="6350" marB="0" anchor="ctr"/>
                </a:tc>
                <a:extLst>
                  <a:ext uri="{0D108BD9-81ED-4DB2-BD59-A6C34878D82A}">
                    <a16:rowId xmlns:a16="http://schemas.microsoft.com/office/drawing/2014/main" val="514534560"/>
                  </a:ext>
                </a:extLst>
              </a:tr>
              <a:tr h="765473">
                <a:tc>
                  <a:txBody>
                    <a:bodyPr/>
                    <a:lstStyle/>
                    <a:p>
                      <a:pPr algn="ctr">
                        <a:lnSpc>
                          <a:spcPct val="107000"/>
                        </a:lnSpc>
                        <a:spcAft>
                          <a:spcPts val="0"/>
                        </a:spcAft>
                      </a:pPr>
                      <a:r>
                        <a:rPr lang="tr-TR" sz="1800" b="1" dirty="0">
                          <a:solidFill>
                            <a:srgbClr val="0000CC"/>
                          </a:solidFill>
                          <a:effectLst/>
                          <a:latin typeface="+mn-lt"/>
                        </a:rPr>
                        <a:t>2024</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400" dirty="0">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1400" dirty="0">
                        <a:effectLst/>
                        <a:latin typeface="+mn-lt"/>
                        <a:cs typeface="Times New Roman" panose="02020603050405020304" pitchFamily="18" charset="0"/>
                      </a:endParaRPr>
                    </a:p>
                  </a:txBody>
                  <a:tcPr marL="6350" marR="6350" marT="6350" marB="0" anchor="ctr"/>
                </a:tc>
                <a:tc>
                  <a:txBody>
                    <a:bodyPr/>
                    <a:lstStyle/>
                    <a:p>
                      <a:pPr algn="ctr">
                        <a:lnSpc>
                          <a:spcPct val="107000"/>
                        </a:lnSpc>
                      </a:pPr>
                      <a:r>
                        <a:rPr lang="tr-TR" sz="1800" dirty="0">
                          <a:effectLst/>
                          <a:latin typeface="+mn-lt"/>
                          <a:cs typeface="Times New Roman" panose="02020603050405020304" pitchFamily="18" charset="0"/>
                        </a:rPr>
                        <a:t>2</a:t>
                      </a:r>
                    </a:p>
                  </a:txBody>
                  <a:tcPr marL="9525" marR="9525" marT="9525" marB="0" anchor="ctr"/>
                </a:tc>
                <a:tc>
                  <a:txBody>
                    <a:bodyPr/>
                    <a:lstStyle/>
                    <a:p>
                      <a:pPr>
                        <a:lnSpc>
                          <a:spcPct val="107000"/>
                        </a:lnSpc>
                      </a:pPr>
                      <a:endParaRPr lang="tr-TR" sz="1400" dirty="0">
                        <a:effectLst/>
                        <a:latin typeface="+mn-lt"/>
                        <a:cs typeface="Times New Roman" panose="02020603050405020304" pitchFamily="18" charset="0"/>
                      </a:endParaRPr>
                    </a:p>
                  </a:txBody>
                  <a:tcPr marL="9525" marR="9525" marT="9525" marB="0" anchor="ctr"/>
                </a:tc>
                <a:tc>
                  <a:txBody>
                    <a:bodyPr/>
                    <a:lstStyle/>
                    <a:p>
                      <a:pPr>
                        <a:lnSpc>
                          <a:spcPct val="107000"/>
                        </a:lnSpc>
                      </a:pPr>
                      <a:endParaRPr lang="tr-TR" sz="1400" dirty="0">
                        <a:effectLst/>
                        <a:latin typeface="+mn-lt"/>
                        <a:cs typeface="Times New Roman" panose="02020603050405020304" pitchFamily="18" charset="0"/>
                      </a:endParaRPr>
                    </a:p>
                  </a:txBody>
                  <a:tcPr marL="9525" marR="9525" marT="9525" marB="0" anchor="ctr"/>
                </a:tc>
                <a:tc>
                  <a:txBody>
                    <a:bodyPr/>
                    <a:lstStyle/>
                    <a:p>
                      <a:pPr>
                        <a:lnSpc>
                          <a:spcPct val="107000"/>
                        </a:lnSpc>
                      </a:pPr>
                      <a:endParaRPr lang="tr-TR" sz="1400" dirty="0">
                        <a:effectLst/>
                        <a:latin typeface="+mn-lt"/>
                        <a:cs typeface="Times New Roman" panose="02020603050405020304" pitchFamily="18" charset="0"/>
                      </a:endParaRPr>
                    </a:p>
                  </a:txBody>
                  <a:tcPr marL="9525" marR="9525" marT="9525" marB="0" anchor="ctr"/>
                </a:tc>
                <a:tc>
                  <a:txBody>
                    <a:bodyPr/>
                    <a:lstStyle/>
                    <a:p>
                      <a:pPr>
                        <a:lnSpc>
                          <a:spcPct val="107000"/>
                        </a:lnSpc>
                      </a:pPr>
                      <a:endParaRPr lang="tr-TR" sz="1400" dirty="0">
                        <a:effectLst/>
                        <a:latin typeface="+mn-lt"/>
                        <a:cs typeface="Times New Roman" panose="02020603050405020304" pitchFamily="18" charset="0"/>
                      </a:endParaRPr>
                    </a:p>
                  </a:txBody>
                  <a:tcPr marL="9525" marR="9525" marT="9525" marB="0" anchor="ctr"/>
                </a:tc>
                <a:tc>
                  <a:txBody>
                    <a:bodyPr/>
                    <a:lstStyle/>
                    <a:p>
                      <a:pPr algn="ctr">
                        <a:lnSpc>
                          <a:spcPct val="107000"/>
                        </a:lnSpc>
                      </a:pPr>
                      <a:r>
                        <a:rPr lang="tr-TR" sz="1800" dirty="0">
                          <a:effectLst/>
                          <a:latin typeface="+mn-lt"/>
                          <a:cs typeface="Times New Roman" panose="02020603050405020304" pitchFamily="18" charset="0"/>
                        </a:rPr>
                        <a:t>X</a:t>
                      </a:r>
                    </a:p>
                  </a:txBody>
                  <a:tcPr marL="9525" marR="9525" marT="9525" marB="0" anchor="ctr"/>
                </a:tc>
                <a:tc>
                  <a:txBody>
                    <a:bodyPr/>
                    <a:lstStyle/>
                    <a:p>
                      <a:pPr>
                        <a:lnSpc>
                          <a:spcPct val="107000"/>
                        </a:lnSpc>
                      </a:pPr>
                      <a:endParaRPr lang="tr-TR" sz="1400" dirty="0">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2227389024"/>
                  </a:ext>
                </a:extLst>
              </a:tr>
              <a:tr h="733311">
                <a:tc>
                  <a:txBody>
                    <a:bodyPr/>
                    <a:lstStyle/>
                    <a:p>
                      <a:pPr algn="ctr">
                        <a:lnSpc>
                          <a:spcPct val="107000"/>
                        </a:lnSpc>
                        <a:spcAft>
                          <a:spcPts val="0"/>
                        </a:spcAft>
                      </a:pPr>
                      <a:r>
                        <a:rPr lang="tr-TR" sz="1800" b="1" dirty="0">
                          <a:solidFill>
                            <a:srgbClr val="0000CC"/>
                          </a:solidFill>
                          <a:effectLst/>
                          <a:latin typeface="+mn-lt"/>
                        </a:rPr>
                        <a:t>2025</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dirty="0">
                          <a:effectLst/>
                          <a:latin typeface="+mn-lt"/>
                        </a:rPr>
                        <a:t> 2</a:t>
                      </a:r>
                      <a:endParaRPr lang="tr-TR" sz="18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X</a:t>
                      </a:r>
                    </a:p>
                  </a:txBody>
                  <a:tcPr marL="9525" marR="9525" marT="9525" marB="0" anchor="ctr"/>
                </a:tc>
                <a:tc>
                  <a:txBody>
                    <a:bodyPr/>
                    <a:lstStyle/>
                    <a:p>
                      <a:pPr>
                        <a:lnSpc>
                          <a:spcPct val="107000"/>
                        </a:lnSpc>
                        <a:spcAft>
                          <a:spcPts val="0"/>
                        </a:spcAft>
                      </a:pP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51189526"/>
                  </a:ext>
                </a:extLst>
              </a:tr>
              <a:tr h="733311">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dirty="0">
                          <a:effectLst/>
                          <a:latin typeface="+mn-lt"/>
                        </a:rPr>
                        <a:t> 2</a:t>
                      </a:r>
                      <a:endParaRPr lang="tr-TR" sz="18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05857618"/>
                  </a:ext>
                </a:extLst>
              </a:tr>
            </a:tbl>
          </a:graphicData>
        </a:graphic>
      </p:graphicFrame>
    </p:spTree>
    <p:extLst>
      <p:ext uri="{BB962C8B-B14F-4D97-AF65-F5344CB8AC3E}">
        <p14:creationId xmlns:p14="http://schemas.microsoft.com/office/powerpoint/2010/main" val="2441740508"/>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4B846-B88E-5B06-F513-76D60F3242B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AB19D96-0BAB-B26B-E74F-90A7047598B9}"/>
              </a:ext>
            </a:extLst>
          </p:cNvPr>
          <p:cNvSpPr>
            <a:spLocks noGrp="1"/>
          </p:cNvSpPr>
          <p:nvPr>
            <p:ph type="title"/>
          </p:nvPr>
        </p:nvSpPr>
        <p:spPr>
          <a:xfrm>
            <a:off x="341747" y="762001"/>
            <a:ext cx="10315368" cy="691424"/>
          </a:xfrm>
        </p:spPr>
        <p:txBody>
          <a:bodyPr>
            <a:noAutofit/>
          </a:bodyPr>
          <a:lstStyle/>
          <a:p>
            <a:pPr algn="ctr"/>
            <a:r>
              <a:rPr lang="tr-TR" sz="3600" b="1" dirty="0">
                <a:solidFill>
                  <a:srgbClr val="FF0000"/>
                </a:solidFill>
              </a:rPr>
              <a:t>İdari Personel Sayısı</a:t>
            </a:r>
            <a:endParaRPr lang="tr-TR" sz="3600" dirty="0">
              <a:solidFill>
                <a:srgbClr val="FF0000"/>
              </a:solidFill>
            </a:endParaRPr>
          </a:p>
        </p:txBody>
      </p:sp>
      <p:sp>
        <p:nvSpPr>
          <p:cNvPr id="3" name="Veri Yer Tutucusu 2"/>
          <p:cNvSpPr>
            <a:spLocks noGrp="1"/>
          </p:cNvSpPr>
          <p:nvPr>
            <p:ph type="dt" sz="half" idx="10"/>
          </p:nvPr>
        </p:nvSpPr>
        <p:spPr/>
        <p:txBody>
          <a:bodyPr/>
          <a:lstStyle/>
          <a:p>
            <a:fld id="{D85FDA8C-93E6-4C6D-BD38-60FE6FF68D18}"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8</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1306473154"/>
              </p:ext>
            </p:extLst>
          </p:nvPr>
        </p:nvGraphicFramePr>
        <p:xfrm>
          <a:off x="517230" y="2500604"/>
          <a:ext cx="11337312" cy="2071395"/>
        </p:xfrm>
        <a:graphic>
          <a:graphicData uri="http://schemas.openxmlformats.org/drawingml/2006/table">
            <a:tbl>
              <a:tblPr>
                <a:tableStyleId>{BC89EF96-8CEA-46FF-86C4-4CE0E7609802}</a:tableStyleId>
              </a:tblPr>
              <a:tblGrid>
                <a:gridCol w="11337312">
                  <a:extLst>
                    <a:ext uri="{9D8B030D-6E8A-4147-A177-3AD203B41FA5}">
                      <a16:colId xmlns:a16="http://schemas.microsoft.com/office/drawing/2014/main" val="2374852142"/>
                    </a:ext>
                  </a:extLst>
                </a:gridCol>
              </a:tblGrid>
              <a:tr h="2071395">
                <a:tc>
                  <a:txBody>
                    <a:bodyPr/>
                    <a:lstStyle/>
                    <a:p>
                      <a:pPr algn="ctr">
                        <a:lnSpc>
                          <a:spcPct val="107000"/>
                        </a:lnSpc>
                        <a:spcAft>
                          <a:spcPts val="0"/>
                        </a:spcAft>
                      </a:pPr>
                      <a:r>
                        <a:rPr lang="tr-TR" sz="3200" b="1" dirty="0">
                          <a:solidFill>
                            <a:srgbClr val="0000CC"/>
                          </a:solidFill>
                          <a:effectLst/>
                          <a:latin typeface="+mn-lt"/>
                        </a:rPr>
                        <a:t>İdari Personel Bulunmamaktadır. </a:t>
                      </a:r>
                      <a:endParaRPr lang="tr-TR" sz="2400" dirty="0">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2227389024"/>
                  </a:ext>
                </a:extLst>
              </a:tr>
            </a:tbl>
          </a:graphicData>
        </a:graphic>
      </p:graphicFrame>
    </p:spTree>
    <p:extLst>
      <p:ext uri="{BB962C8B-B14F-4D97-AF65-F5344CB8AC3E}">
        <p14:creationId xmlns:p14="http://schemas.microsoft.com/office/powerpoint/2010/main" val="299464063"/>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254836" cy="2457016"/>
          </a:xfrm>
        </p:spPr>
        <p:txBody>
          <a:bodyPr>
            <a:normAutofit fontScale="92500" lnSpcReduction="10000"/>
          </a:bodyPr>
          <a:lstStyle/>
          <a:p>
            <a:r>
              <a:rPr lang="tr-TR" sz="9600" b="1" dirty="0">
                <a:solidFill>
                  <a:srgbClr val="FF0000"/>
                </a:solidFill>
              </a:rPr>
              <a:t>Fiziksel Altyapı ve Tesisler</a:t>
            </a:r>
          </a:p>
          <a:p>
            <a:endParaRPr lang="tr-TR" sz="9600" b="1" dirty="0">
              <a:solidFill>
                <a:srgbClr val="FF0000"/>
              </a:solidFill>
            </a:endParaRPr>
          </a:p>
          <a:p>
            <a:endParaRPr lang="tr-TR" sz="60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9</a:t>
            </a:fld>
            <a:endParaRPr lang="tr-TR"/>
          </a:p>
        </p:txBody>
      </p:sp>
    </p:spTree>
    <p:extLst>
      <p:ext uri="{BB962C8B-B14F-4D97-AF65-F5344CB8AC3E}">
        <p14:creationId xmlns:p14="http://schemas.microsoft.com/office/powerpoint/2010/main" val="3851784736"/>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8896</TotalTime>
  <Words>1956</Words>
  <Application>Microsoft Office PowerPoint</Application>
  <PresentationFormat>Geniş ekran</PresentationFormat>
  <Paragraphs>421</Paragraphs>
  <Slides>28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28</vt:i4>
      </vt:variant>
    </vt:vector>
  </HeadingPairs>
  <TitlesOfParts>
    <vt:vector size="32" baseType="lpstr">
      <vt:lpstr>Arial</vt:lpstr>
      <vt:lpstr>Calibri</vt:lpstr>
      <vt:lpstr>Times New Roman</vt:lpstr>
      <vt:lpstr>Office Teması</vt:lpstr>
      <vt:lpstr>PowerPoint Sunusu</vt:lpstr>
      <vt:lpstr>SUNUM PLANI</vt:lpstr>
      <vt:lpstr>PowerPoint Sunusu</vt:lpstr>
      <vt:lpstr>YÖNETİM: Müdürlük / Koordinatörlük</vt:lpstr>
      <vt:lpstr>YÖNETİM: Kurullar / Komisyonlar</vt:lpstr>
      <vt:lpstr>PowerPoint Sunusu</vt:lpstr>
      <vt:lpstr>Akademik Personel Sayısı</vt:lpstr>
      <vt:lpstr>İdari Personel Sayısı</vt:lpstr>
      <vt:lpstr>PowerPoint Sunusu</vt:lpstr>
      <vt:lpstr>Fiziksel Yapı: Hizmet Alanları</vt:lpstr>
      <vt:lpstr>Bilgi ve Teknoloji Kaynakları</vt:lpstr>
      <vt:lpstr>PowerPoint Sunusu</vt:lpstr>
      <vt:lpstr>Araştırma ve Geliştirme Faaliyetleri:  Yıllara Göre Makale  Bilgileri</vt:lpstr>
      <vt:lpstr>Araştırma ve Geliştirme Faaliyetleri: Yıllara Göre Kitap Bilgileri</vt:lpstr>
      <vt:lpstr>Araştırma ve Geliştirme Faaliyetleri :  Yıllara Göre Bilimsel Toplantı Faaliyetleri </vt:lpstr>
      <vt:lpstr>Araştırma ve Geliştirme Faaliyetleri:  Yıllara Göre Editörlük ve Hakemlik Faaliyetleri</vt:lpstr>
      <vt:lpstr>Bilimsel, Sosyal, Kültürel ve Sportif Faaliyetler</vt:lpstr>
      <vt:lpstr>Bilimsel, Sosyal, Kültürel ve Sportif Faaliyetler  (Düzenlemiş olduğunuz her bir etkinliğe ilişkin bilgileri tabloya yazınız)</vt:lpstr>
      <vt:lpstr>Bilimsel, Sosyal, Kültürel ve Sportif Ödüller ile Başarılar</vt:lpstr>
      <vt:lpstr>PowerPoint Sunusu</vt:lpstr>
      <vt:lpstr>Birim İç Değerlendirme Raporu (BİDR) Kalite Güvence Sistem Ölçütleri Olgunluk Düzeyleri: TOPLUMSAL KATKI</vt:lpstr>
      <vt:lpstr>Öz Değerlendirme: Birimin Güçlü Yönleri</vt:lpstr>
      <vt:lpstr>Öz Değerlendirme: Birimin Güçlü Yönleri</vt:lpstr>
      <vt:lpstr>Öz Değerlendirme: Birimin Geliştirmeye Açık Yönleri</vt:lpstr>
      <vt:lpstr>Öz Değerlendirme: Birimin Geliştirmeye Açık Yönleri</vt:lpstr>
      <vt:lpstr>Birim 2026 Yılı İyileştirme Planı (Birimin Geliştirmeye Açık Yönlerine dayalı olarak) </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KiK</dc:creator>
  <cp:lastModifiedBy>F.D. Ş</cp:lastModifiedBy>
  <cp:revision>626</cp:revision>
  <cp:lastPrinted>2023-06-23T13:03:34Z</cp:lastPrinted>
  <dcterms:created xsi:type="dcterms:W3CDTF">2021-05-17T12:15:06Z</dcterms:created>
  <dcterms:modified xsi:type="dcterms:W3CDTF">2026-01-15T11:46:14Z</dcterms:modified>
</cp:coreProperties>
</file>