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5"/>
  </p:notesMasterIdLst>
  <p:sldIdLst>
    <p:sldId id="256" r:id="rId2"/>
    <p:sldId id="257" r:id="rId3"/>
    <p:sldId id="258" r:id="rId4"/>
    <p:sldId id="259" r:id="rId5"/>
    <p:sldId id="315" r:id="rId6"/>
    <p:sldId id="261" r:id="rId7"/>
    <p:sldId id="317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1" r:id="rId16"/>
    <p:sldId id="442" r:id="rId17"/>
    <p:sldId id="443" r:id="rId18"/>
    <p:sldId id="272" r:id="rId19"/>
    <p:sldId id="273" r:id="rId20"/>
    <p:sldId id="274" r:id="rId21"/>
    <p:sldId id="275" r:id="rId22"/>
    <p:sldId id="276" r:id="rId23"/>
    <p:sldId id="277" r:id="rId24"/>
    <p:sldId id="487" r:id="rId25"/>
    <p:sldId id="488" r:id="rId26"/>
    <p:sldId id="489" r:id="rId27"/>
    <p:sldId id="281" r:id="rId28"/>
    <p:sldId id="490" r:id="rId29"/>
    <p:sldId id="491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478" r:id="rId38"/>
    <p:sldId id="479" r:id="rId39"/>
    <p:sldId id="480" r:id="rId40"/>
    <p:sldId id="481" r:id="rId41"/>
    <p:sldId id="482" r:id="rId42"/>
    <p:sldId id="483" r:id="rId43"/>
    <p:sldId id="291" r:id="rId44"/>
    <p:sldId id="292" r:id="rId45"/>
    <p:sldId id="477" r:id="rId46"/>
    <p:sldId id="293" r:id="rId47"/>
    <p:sldId id="484" r:id="rId48"/>
    <p:sldId id="294" r:id="rId49"/>
    <p:sldId id="295" r:id="rId50"/>
    <p:sldId id="485" r:id="rId51"/>
    <p:sldId id="462" r:id="rId52"/>
    <p:sldId id="340" r:id="rId53"/>
    <p:sldId id="486" r:id="rId54"/>
    <p:sldId id="300" r:id="rId55"/>
    <p:sldId id="301" r:id="rId56"/>
    <p:sldId id="302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0" r:id="rId65"/>
    <p:sldId id="311" r:id="rId66"/>
    <p:sldId id="312" r:id="rId67"/>
    <p:sldId id="313" r:id="rId68"/>
    <p:sldId id="318" r:id="rId69"/>
    <p:sldId id="319" r:id="rId70"/>
    <p:sldId id="492" r:id="rId71"/>
    <p:sldId id="493" r:id="rId72"/>
    <p:sldId id="494" r:id="rId73"/>
    <p:sldId id="495" r:id="rId74"/>
    <p:sldId id="496" r:id="rId75"/>
    <p:sldId id="497" r:id="rId76"/>
    <p:sldId id="326" r:id="rId77"/>
    <p:sldId id="499" r:id="rId78"/>
    <p:sldId id="500" r:id="rId79"/>
    <p:sldId id="501" r:id="rId80"/>
    <p:sldId id="502" r:id="rId81"/>
    <p:sldId id="503" r:id="rId82"/>
    <p:sldId id="504" r:id="rId83"/>
    <p:sldId id="331" r:id="rId84"/>
  </p:sldIdLst>
  <p:sldSz cx="12192000" cy="6858000"/>
  <p:notesSz cx="12192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0" autoAdjust="0"/>
    <p:restoredTop sz="94632"/>
  </p:normalViewPr>
  <p:slideViewPr>
    <p:cSldViewPr>
      <p:cViewPr varScale="1">
        <p:scale>
          <a:sx n="63" d="100"/>
          <a:sy n="63" d="100"/>
        </p:scale>
        <p:origin x="78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5A93A-4624-4050-A78B-5BCE9D8AE44B}" type="datetimeFigureOut">
              <a:rPr lang="tr-TR" smtClean="0"/>
              <a:pPr/>
              <a:t>15.01.2026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0A651-5E02-4185-BADD-E26927C9EC3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1571661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863160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352481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57930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021677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04472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8232683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8636571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8048438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237835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30147" y="2442362"/>
            <a:ext cx="9331705" cy="966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4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8889-DDDD-45DC-9553-67B10B6C00B2}" type="datetime1">
              <a:rPr lang="tr-TR" smtClean="0"/>
              <a:pPr/>
              <a:t>15.01.2026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2E69-0B45-4D6A-BDA9-8F9042B0111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Altbilgi Yer Tutucusu 4"/>
          <p:cNvSpPr txBox="1">
            <a:spLocks/>
          </p:cNvSpPr>
          <p:nvPr userDrawn="1"/>
        </p:nvSpPr>
        <p:spPr>
          <a:xfrm>
            <a:off x="4038600" y="6433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1400" b="1" kern="1200">
                <a:solidFill>
                  <a:srgbClr val="962E2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/>
              <a:t>FATİH EĞİTİM FAKÜLTESİ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670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03985" y="759459"/>
            <a:ext cx="9384029" cy="682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5703" y="1925954"/>
            <a:ext cx="11140592" cy="3636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916939" y="6464680"/>
            <a:ext cx="645160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81511" y="6464680"/>
            <a:ext cx="2063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749802" y="1783232"/>
            <a:ext cx="4694555" cy="585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4400" b="1" spc="-10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4400" b="1" spc="-5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4400" b="1" spc="-75" dirty="0">
                <a:solidFill>
                  <a:srgbClr val="FFFFFF"/>
                </a:solidFill>
                <a:latin typeface="Calibri"/>
                <a:cs typeface="Calibri"/>
              </a:rPr>
              <a:t>z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44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Üni</a:t>
            </a:r>
            <a:r>
              <a:rPr sz="4400" b="1" spc="-3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4400" b="1" spc="-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4400" b="1" spc="-5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si</a:t>
            </a:r>
            <a:r>
              <a:rPr sz="4400" b="1" spc="-6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4400" b="1" spc="-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4400" b="1" spc="-15" dirty="0">
                <a:solidFill>
                  <a:srgbClr val="FFFFFF"/>
                </a:solidFill>
                <a:latin typeface="Calibri"/>
                <a:cs typeface="Calibri"/>
              </a:rPr>
              <a:t>si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1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757529" y="3566566"/>
            <a:ext cx="1067689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4400" b="1" dirty="0">
                <a:solidFill>
                  <a:srgbClr val="FFFFFF"/>
                </a:solidFill>
                <a:latin typeface="Calibri"/>
                <a:cs typeface="Calibri"/>
              </a:rPr>
              <a:t>Spor Bilimleri </a:t>
            </a:r>
            <a:r>
              <a:rPr sz="44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25" dirty="0" err="1">
                <a:solidFill>
                  <a:srgbClr val="FFFFFF"/>
                </a:solidFill>
                <a:latin typeface="Calibri"/>
                <a:cs typeface="Calibri"/>
              </a:rPr>
              <a:t>F</a:t>
            </a:r>
            <a:r>
              <a:rPr sz="4400" b="1" dirty="0" err="1">
                <a:solidFill>
                  <a:srgbClr val="FFFFFF"/>
                </a:solidFill>
                <a:latin typeface="Calibri"/>
                <a:cs typeface="Calibri"/>
              </a:rPr>
              <a:t>akül</a:t>
            </a:r>
            <a:r>
              <a:rPr sz="4400" b="1" spc="-55" dirty="0" err="1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4400" b="1" dirty="0" err="1">
                <a:solidFill>
                  <a:srgbClr val="FFFFFF"/>
                </a:solidFill>
                <a:latin typeface="Calibri"/>
                <a:cs typeface="Calibri"/>
              </a:rPr>
              <a:t>esi</a:t>
            </a:r>
            <a:endParaRPr lang="tr-TR" sz="4400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3985" y="759459"/>
            <a:ext cx="9384029" cy="651589"/>
          </a:xfrm>
          <a:prstGeom prst="rect">
            <a:avLst/>
          </a:prstGeom>
        </p:spPr>
        <p:txBody>
          <a:bodyPr vert="horz" wrap="square" lIns="0" tIns="218567" rIns="0" bIns="0" rtlCol="0">
            <a:spAutoFit/>
          </a:bodyPr>
          <a:lstStyle/>
          <a:p>
            <a:pPr marL="1169670">
              <a:lnSpc>
                <a:spcPct val="100000"/>
              </a:lnSpc>
            </a:pPr>
            <a:r>
              <a:rPr sz="2800" spc="-2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spc="-55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ademik</a:t>
            </a:r>
            <a:r>
              <a:rPr sz="280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65" dirty="0" err="1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800" spc="-15" dirty="0" err="1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spc="-50" dirty="0" err="1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spc="-15" dirty="0" err="1">
                <a:solidFill>
                  <a:srgbClr val="FF0000"/>
                </a:solidFill>
                <a:latin typeface="Calibri"/>
                <a:cs typeface="Calibri"/>
              </a:rPr>
              <a:t>sonel</a:t>
            </a:r>
            <a:r>
              <a:rPr sz="2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 err="1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800" spc="-70" dirty="0" err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spc="-15" dirty="0" err="1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spc="-20" dirty="0" err="1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2800" spc="-10" dirty="0" err="1">
                <a:solidFill>
                  <a:srgbClr val="FF0000"/>
                </a:solidFill>
                <a:latin typeface="Calibri"/>
                <a:cs typeface="Calibri"/>
              </a:rPr>
              <a:t>sı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10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72980"/>
              </p:ext>
            </p:extLst>
          </p:nvPr>
        </p:nvGraphicFramePr>
        <p:xfrm>
          <a:off x="304800" y="1828800"/>
          <a:ext cx="11286782" cy="3778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0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7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05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05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16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16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49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4642"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DEM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SONEL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1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5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211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9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spc="-1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ç.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spc="-1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12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spc="-1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16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1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16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ş.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spc="-1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1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16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spc="-1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140">
                <a:tc>
                  <a:txBody>
                    <a:bodyPr/>
                    <a:lstStyle/>
                    <a:p>
                      <a:pPr marL="375920" algn="l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393617"/>
                  </a:ext>
                </a:extLst>
              </a:tr>
              <a:tr h="375140">
                <a:tc>
                  <a:txBody>
                    <a:bodyPr/>
                    <a:lstStyle/>
                    <a:p>
                      <a:pPr marL="375920" algn="l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 3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 3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 2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 2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 4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 14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186451"/>
                  </a:ext>
                </a:extLst>
              </a:tr>
              <a:tr h="3593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0000CC"/>
                          </a:solidFill>
                          <a:effectLst/>
                          <a:latin typeface="+mn-lt"/>
                        </a:rPr>
                        <a:t>2024</a:t>
                      </a:r>
                      <a:endParaRPr lang="tr-TR" sz="1800" b="1" dirty="0">
                        <a:solidFill>
                          <a:srgbClr val="0000CC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288666"/>
                  </a:ext>
                </a:extLst>
              </a:tr>
              <a:tr h="3692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0000CC"/>
                          </a:solidFill>
                          <a:effectLst/>
                          <a:latin typeface="+mn-lt"/>
                        </a:rPr>
                        <a:t>2025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 3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1 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3 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0 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3 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 10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158493"/>
                  </a:ext>
                </a:extLst>
              </a:tr>
              <a:tr h="359363">
                <a:tc>
                  <a:txBody>
                    <a:bodyPr/>
                    <a:lstStyle/>
                    <a:p>
                      <a:pPr marL="375920" algn="l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759947"/>
                  </a:ext>
                </a:extLst>
              </a:tr>
              <a:tr h="359363">
                <a:tc>
                  <a:txBody>
                    <a:bodyPr/>
                    <a:lstStyle/>
                    <a:p>
                      <a:pPr marL="375920" algn="l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690814"/>
                  </a:ext>
                </a:extLst>
              </a:tr>
              <a:tr h="359363">
                <a:tc>
                  <a:txBody>
                    <a:bodyPr/>
                    <a:lstStyle/>
                    <a:p>
                      <a:pPr marL="375920" algn="l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lang="tr-TR" sz="18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8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024112"/>
                  </a:ext>
                </a:extLst>
              </a:tr>
              <a:tr h="359363">
                <a:tc>
                  <a:txBody>
                    <a:bodyPr/>
                    <a:lstStyle/>
                    <a:p>
                      <a:pPr marL="375920" algn="l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-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8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345479"/>
                  </a:ext>
                </a:extLst>
              </a:tr>
              <a:tr h="359363">
                <a:tc>
                  <a:txBody>
                    <a:bodyPr/>
                    <a:lstStyle/>
                    <a:p>
                      <a:pPr marL="375920" algn="l">
                        <a:lnSpc>
                          <a:spcPct val="100000"/>
                        </a:lnSpc>
                      </a:pP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Calibri"/>
                          <a:cs typeface="Calibri"/>
                        </a:rPr>
                        <a:t>38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60999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8770" rIns="0" bIns="0" rtlCol="0">
            <a:spAutoFit/>
          </a:bodyPr>
          <a:lstStyle/>
          <a:p>
            <a:pPr marL="2082800">
              <a:lnSpc>
                <a:spcPct val="100000"/>
              </a:lnSpc>
            </a:pP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İ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ari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sonel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spc="-6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yısı</a:t>
            </a:r>
            <a:r>
              <a:rPr sz="32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/>
              <a:t>(Birim</a:t>
            </a:r>
            <a:r>
              <a:rPr sz="3200" spc="-15" dirty="0"/>
              <a:t> </a:t>
            </a:r>
            <a:r>
              <a:rPr sz="3200" spc="-5" dirty="0"/>
              <a:t>D</a:t>
            </a:r>
            <a:r>
              <a:rPr sz="3200" spc="-15" dirty="0"/>
              <a:t>ü</a:t>
            </a:r>
            <a:r>
              <a:rPr sz="3200" spc="-65" dirty="0"/>
              <a:t>z</a:t>
            </a:r>
            <a:r>
              <a:rPr sz="3200" spc="-35" dirty="0"/>
              <a:t>e</a:t>
            </a:r>
            <a:r>
              <a:rPr sz="3200" dirty="0"/>
              <a:t>yi)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</a:pPr>
              <a:t>11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322721"/>
              </p:ext>
            </p:extLst>
          </p:nvPr>
        </p:nvGraphicFramePr>
        <p:xfrm>
          <a:off x="455472" y="2096642"/>
          <a:ext cx="11455221" cy="36317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3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7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9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90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90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62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848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spc="-9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ıl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sonel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Sınıfı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2590" marR="170180" indent="-227329">
                        <a:lnSpc>
                          <a:spcPct val="107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Mem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olu tüm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ıfla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6545" marR="216535" indent="-71755">
                        <a:lnSpc>
                          <a:spcPct val="107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zleşmeli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 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sonel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(4/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022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ekli İ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0220" marR="313690" indent="-169545">
                        <a:lnSpc>
                          <a:spcPct val="107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9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 Sü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ekli İ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</a:pP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7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4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7773">
                <a:tc>
                  <a:txBody>
                    <a:bodyPr/>
                    <a:lstStyle/>
                    <a:p>
                      <a:pPr marL="423545">
                        <a:lnSpc>
                          <a:spcPct val="100000"/>
                        </a:lnSpc>
                      </a:pP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9015" y="930173"/>
            <a:ext cx="934720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solidFill>
                  <a:srgbClr val="0000CC"/>
                </a:solidFill>
                <a:latin typeface="Calibri"/>
                <a:cs typeface="Calibri"/>
              </a:rPr>
              <a:t>A</a:t>
            </a:r>
            <a:r>
              <a:rPr sz="2800" b="1" spc="-55" dirty="0">
                <a:solidFill>
                  <a:srgbClr val="0000CC"/>
                </a:solidFill>
                <a:latin typeface="Calibri"/>
                <a:cs typeface="Calibri"/>
              </a:rPr>
              <a:t>k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ad</a:t>
            </a:r>
            <a:r>
              <a:rPr sz="2800" b="1" spc="-25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mik</a:t>
            </a:r>
            <a:r>
              <a:rPr sz="2800" b="1" spc="3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800" b="1" spc="-65" dirty="0">
                <a:solidFill>
                  <a:srgbClr val="0000CC"/>
                </a:solidFill>
                <a:latin typeface="Calibri"/>
                <a:cs typeface="Calibri"/>
              </a:rPr>
              <a:t>P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2800" b="1" spc="-50" dirty="0">
                <a:solidFill>
                  <a:srgbClr val="0000CC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so</a:t>
            </a:r>
            <a:r>
              <a:rPr sz="2800" b="1" spc="-25" dirty="0">
                <a:solidFill>
                  <a:srgbClr val="0000CC"/>
                </a:solidFill>
                <a:latin typeface="Calibri"/>
                <a:cs typeface="Calibri"/>
              </a:rPr>
              <a:t>n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el</a:t>
            </a:r>
            <a:r>
              <a:rPr sz="2800" b="1" spc="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2025</a:t>
            </a:r>
            <a:r>
              <a:rPr sz="2800" b="1" spc="3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800" b="1" spc="-150" dirty="0">
                <a:solidFill>
                  <a:srgbClr val="0000CC"/>
                </a:solidFill>
                <a:latin typeface="Calibri"/>
                <a:cs typeface="Calibri"/>
              </a:rPr>
              <a:t>Y</a:t>
            </a:r>
            <a:r>
              <a:rPr sz="2800" b="1" spc="-10" dirty="0">
                <a:solidFill>
                  <a:srgbClr val="0000CC"/>
                </a:solidFill>
                <a:latin typeface="Calibri"/>
                <a:cs typeface="Calibri"/>
              </a:rPr>
              <a:t>ı</a:t>
            </a:r>
            <a:r>
              <a:rPr sz="2800" b="1" spc="-20" dirty="0">
                <a:solidFill>
                  <a:srgbClr val="0000CC"/>
                </a:solidFill>
                <a:latin typeface="Calibri"/>
                <a:cs typeface="Calibri"/>
              </a:rPr>
              <a:t>l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ın</a:t>
            </a:r>
            <a:r>
              <a:rPr sz="2800" b="1" spc="-30" dirty="0">
                <a:solidFill>
                  <a:srgbClr val="0000CC"/>
                </a:solidFill>
                <a:latin typeface="Calibri"/>
                <a:cs typeface="Calibri"/>
              </a:rPr>
              <a:t>d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a</a:t>
            </a:r>
            <a:r>
              <a:rPr sz="2800" b="1" spc="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800" b="1" spc="-215" dirty="0">
                <a:solidFill>
                  <a:srgbClr val="0000CC"/>
                </a:solidFill>
                <a:latin typeface="Calibri"/>
                <a:cs typeface="Calibri"/>
              </a:rPr>
              <a:t>Y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ap</a:t>
            </a:r>
            <a:r>
              <a:rPr sz="2800" b="1" spc="-20" dirty="0">
                <a:solidFill>
                  <a:srgbClr val="0000CC"/>
                </a:solidFill>
                <a:latin typeface="Calibri"/>
                <a:cs typeface="Calibri"/>
              </a:rPr>
              <a:t>ı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lan</a:t>
            </a:r>
            <a:r>
              <a:rPr sz="2800" b="1" spc="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800" b="1" spc="-110" dirty="0">
                <a:solidFill>
                  <a:srgbClr val="0000CC"/>
                </a:solidFill>
                <a:latin typeface="Calibri"/>
                <a:cs typeface="Calibri"/>
              </a:rPr>
              <a:t>A</a:t>
            </a:r>
            <a:r>
              <a:rPr sz="2800" b="1" spc="-35" dirty="0">
                <a:solidFill>
                  <a:srgbClr val="0000CC"/>
                </a:solidFill>
                <a:latin typeface="Calibri"/>
                <a:cs typeface="Calibri"/>
              </a:rPr>
              <a:t>t</a:t>
            </a:r>
            <a:r>
              <a:rPr sz="2800" b="1" spc="-20" dirty="0">
                <a:solidFill>
                  <a:srgbClr val="0000CC"/>
                </a:solidFill>
                <a:latin typeface="Calibri"/>
                <a:cs typeface="Calibri"/>
              </a:rPr>
              <a:t>ama</a:t>
            </a:r>
            <a:r>
              <a:rPr sz="2800" b="1" spc="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800" b="1" spc="-45" dirty="0">
                <a:solidFill>
                  <a:srgbClr val="0000CC"/>
                </a:solidFill>
                <a:latin typeface="Calibri"/>
                <a:cs typeface="Calibri"/>
              </a:rPr>
              <a:t>v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2800" b="1" spc="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800" b="1" spc="-150" dirty="0">
                <a:solidFill>
                  <a:srgbClr val="0000CC"/>
                </a:solidFill>
                <a:latin typeface="Calibri"/>
                <a:cs typeface="Calibri"/>
              </a:rPr>
              <a:t>Y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ü</a:t>
            </a:r>
            <a:r>
              <a:rPr sz="2800" b="1" spc="-45" dirty="0">
                <a:solidFill>
                  <a:srgbClr val="0000CC"/>
                </a:solidFill>
                <a:latin typeface="Calibri"/>
                <a:cs typeface="Calibri"/>
              </a:rPr>
              <a:t>k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se</a:t>
            </a:r>
            <a:r>
              <a:rPr sz="2800" b="1" spc="-20" dirty="0">
                <a:solidFill>
                  <a:srgbClr val="0000CC"/>
                </a:solidFill>
                <a:latin typeface="Calibri"/>
                <a:cs typeface="Calibri"/>
              </a:rPr>
              <a:t>l</a:t>
            </a:r>
            <a:r>
              <a:rPr sz="2800" b="1" spc="-15" dirty="0">
                <a:solidFill>
                  <a:srgbClr val="0000CC"/>
                </a:solidFill>
                <a:latin typeface="Calibri"/>
                <a:cs typeface="Calibri"/>
              </a:rPr>
              <a:t>tmeler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</a:pPr>
              <a:t>12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606348" y="6084214"/>
            <a:ext cx="449199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*Böl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ü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m</a:t>
            </a:r>
            <a:r>
              <a:rPr sz="12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v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A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2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B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lim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 -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Da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l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ı/</a:t>
            </a:r>
            <a:r>
              <a:rPr sz="12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ogram</a:t>
            </a:r>
            <a:r>
              <a:rPr sz="1200" b="1" i="1" spc="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ı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ı</a:t>
            </a:r>
            <a:r>
              <a:rPr sz="12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k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adar</a:t>
            </a:r>
            <a:r>
              <a:rPr sz="12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atır ekl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yin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z.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283410"/>
              </p:ext>
            </p:extLst>
          </p:nvPr>
        </p:nvGraphicFramePr>
        <p:xfrm>
          <a:off x="381000" y="1923795"/>
          <a:ext cx="11499848" cy="44232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5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0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55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09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1842">
                <a:tc>
                  <a:txBody>
                    <a:bodyPr/>
                    <a:lstStyle/>
                    <a:p>
                      <a:pPr marL="652780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lüm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0080" marR="223520" indent="-410209">
                        <a:lnSpc>
                          <a:spcPct val="1075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 P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600" b="1" spc="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453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89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ceki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149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Son Aldığı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Spor Yöneticiliği 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+mn-lt"/>
                          <a:cs typeface="Calibri"/>
                        </a:rPr>
                        <a:t>Spor Yöneticiliği 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Aynur YILMAZ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Doç. Dr. 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Prof. Dr.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Antrenörlük Eğitimi 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Antrenörlük Eğitimi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Abdullah ÇETİNDEMİR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Arş. Gör. 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Dr. Öğr. Üyesi 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232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REKREASYON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REKREASYON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SABİHA KAYA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AR.GÖR.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DR.ÖĞR.ÜYESİ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105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105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105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105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5576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5231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5105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5105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5105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5143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5117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248" rIns="0" bIns="0" rtlCol="0">
            <a:spAutoFit/>
          </a:bodyPr>
          <a:lstStyle/>
          <a:p>
            <a:pPr marL="233679">
              <a:lnSpc>
                <a:spcPct val="100000"/>
              </a:lnSpc>
            </a:pPr>
            <a:r>
              <a:rPr sz="2800" spc="-15" dirty="0">
                <a:solidFill>
                  <a:srgbClr val="FF0000"/>
                </a:solidFill>
              </a:rPr>
              <a:t>Hizm</a:t>
            </a:r>
            <a:r>
              <a:rPr sz="2800" spc="-45" dirty="0">
                <a:solidFill>
                  <a:srgbClr val="FF0000"/>
                </a:solidFill>
              </a:rPr>
              <a:t>e</a:t>
            </a:r>
            <a:r>
              <a:rPr sz="2800" spc="-10" dirty="0">
                <a:solidFill>
                  <a:srgbClr val="FF0000"/>
                </a:solidFill>
              </a:rPr>
              <a:t>tiçi</a:t>
            </a:r>
            <a:r>
              <a:rPr sz="2800" spc="10" dirty="0">
                <a:solidFill>
                  <a:srgbClr val="FF0000"/>
                </a:solidFill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Eğ</a:t>
            </a:r>
            <a:r>
              <a:rPr sz="2800" spc="-2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tim</a:t>
            </a:r>
            <a:r>
              <a:rPr sz="2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/Eğ</a:t>
            </a:r>
            <a:r>
              <a:rPr sz="2800" spc="-2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ticil</a:t>
            </a:r>
            <a:r>
              <a:rPr sz="2800" spc="-2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rin</a:t>
            </a:r>
            <a:r>
              <a:rPr sz="28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Eğ</a:t>
            </a:r>
            <a:r>
              <a:rPr sz="2800" spc="-2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timi</a:t>
            </a:r>
            <a:r>
              <a:rPr sz="2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tkin</a:t>
            </a:r>
            <a:r>
              <a:rPr sz="2800" spc="-2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ikl</a:t>
            </a:r>
            <a:r>
              <a:rPr sz="2800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ri</a:t>
            </a:r>
            <a:r>
              <a:rPr sz="28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800" spc="-7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spc="-25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sı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</a:pPr>
              <a:t>13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22681" y="1942592"/>
          <a:ext cx="11604394" cy="40333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49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89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0502">
                <a:tc>
                  <a:txBody>
                    <a:bodyPr/>
                    <a:lstStyle/>
                    <a:p>
                      <a:pPr marL="1682114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Hi</a:t>
                      </a:r>
                      <a:r>
                        <a:rPr sz="20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20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20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tiçi</a:t>
                      </a: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itim</a:t>
                      </a: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/Eğ</a:t>
                      </a: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ticilerin</a:t>
                      </a:r>
                      <a:r>
                        <a:rPr sz="2000" b="1" spc="-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itimi</a:t>
                      </a: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tkinliği</a:t>
                      </a:r>
                      <a:r>
                        <a:rPr sz="20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703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2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elemanl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rının</a:t>
                      </a:r>
                      <a:r>
                        <a:rPr sz="2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2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tkinlikle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ini</a:t>
                      </a:r>
                      <a:r>
                        <a:rPr sz="2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eli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tirm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ey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önelik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37465" marR="123825">
                        <a:lnSpc>
                          <a:spcPct val="107000"/>
                        </a:lnSpc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2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elemanl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rının</a:t>
                      </a:r>
                      <a:r>
                        <a:rPr sz="2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6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tırm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eli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tirme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 p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oje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tkinlikle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ini</a:t>
                      </a:r>
                      <a:r>
                        <a:rPr sz="2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eli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tirm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ey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önelik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02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elem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nl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rının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diji</a:t>
                      </a:r>
                      <a:r>
                        <a:rPr sz="2000" b="1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tkinli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inin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eli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önelik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aa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481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İd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sonelin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kişisel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elişimine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önelik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aa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607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İ</a:t>
                      </a:r>
                      <a:r>
                        <a:rPr sz="2000" b="1" spc="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sonelin</a:t>
                      </a:r>
                      <a:r>
                        <a:rPr sz="2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me</a:t>
                      </a:r>
                      <a:r>
                        <a:rPr sz="2000" b="1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leki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elişimi</a:t>
                      </a:r>
                      <a:r>
                        <a:rPr sz="2000" b="1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önelik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er (lüt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en </a:t>
                      </a:r>
                      <a:r>
                        <a:rPr sz="2000" b="1" spc="-4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ınız)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54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54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54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54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9638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20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54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54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54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54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7000" y="569657"/>
            <a:ext cx="6155055" cy="612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820"/>
              </a:lnSpc>
            </a:pPr>
            <a:r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200" b="1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og</a:t>
            </a:r>
            <a:r>
              <a:rPr sz="3200" b="1" spc="-6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am</a:t>
            </a:r>
            <a:r>
              <a:rPr sz="32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3200" b="1" spc="-4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s </a:t>
            </a:r>
            <a:r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Gö</a:t>
            </a: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b="1" spc="-2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vlen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irme</a:t>
            </a:r>
            <a:r>
              <a:rPr sz="32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Analizi</a:t>
            </a:r>
            <a:endParaRPr sz="3200" dirty="0">
              <a:latin typeface="Calibri"/>
              <a:cs typeface="Calibri"/>
            </a:endParaRPr>
          </a:p>
          <a:p>
            <a:pPr algn="ctr">
              <a:lnSpc>
                <a:spcPts val="1540"/>
              </a:lnSpc>
            </a:pPr>
            <a:r>
              <a:rPr sz="1300" b="1" i="1" spc="-10" dirty="0">
                <a:solidFill>
                  <a:srgbClr val="0000CC"/>
                </a:solidFill>
                <a:latin typeface="Calibri"/>
                <a:cs typeface="Calibri"/>
              </a:rPr>
              <a:t>(Her</a:t>
            </a:r>
            <a:r>
              <a:rPr sz="1300" b="1" i="1" spc="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b="1" i="1" spc="-20" dirty="0">
                <a:solidFill>
                  <a:srgbClr val="0000CC"/>
                </a:solidFill>
                <a:latin typeface="Calibri"/>
                <a:cs typeface="Calibri"/>
              </a:rPr>
              <a:t>A</a:t>
            </a:r>
            <a:r>
              <a:rPr sz="1300" b="1" i="1" spc="-15" dirty="0">
                <a:solidFill>
                  <a:srgbClr val="0000CC"/>
                </a:solidFill>
                <a:latin typeface="Calibri"/>
                <a:cs typeface="Calibri"/>
              </a:rPr>
              <a:t>n</a:t>
            </a:r>
            <a:r>
              <a:rPr sz="1300" b="1" i="1" spc="-10" dirty="0">
                <a:solidFill>
                  <a:srgbClr val="0000CC"/>
                </a:solidFill>
                <a:latin typeface="Calibri"/>
                <a:cs typeface="Calibri"/>
              </a:rPr>
              <a:t>a</a:t>
            </a:r>
            <a:r>
              <a:rPr sz="1300" b="1" i="1" spc="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b="1" i="1" spc="-10" dirty="0">
                <a:solidFill>
                  <a:srgbClr val="0000CC"/>
                </a:solidFill>
                <a:latin typeface="Calibri"/>
                <a:cs typeface="Calibri"/>
              </a:rPr>
              <a:t>Bilim</a:t>
            </a:r>
            <a:r>
              <a:rPr sz="1300" b="1" i="1" spc="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b="1" i="1" spc="-5" dirty="0">
                <a:solidFill>
                  <a:srgbClr val="0000CC"/>
                </a:solidFill>
                <a:latin typeface="Calibri"/>
                <a:cs typeface="Calibri"/>
              </a:rPr>
              <a:t>-</a:t>
            </a:r>
            <a:r>
              <a:rPr sz="1300" b="1" i="1" spc="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b="1" i="1" spc="-10" dirty="0">
                <a:solidFill>
                  <a:srgbClr val="0000CC"/>
                </a:solidFill>
                <a:latin typeface="Calibri"/>
                <a:cs typeface="Calibri"/>
              </a:rPr>
              <a:t>Sanat</a:t>
            </a:r>
            <a:r>
              <a:rPr sz="1300" b="1" i="1" spc="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b="1" i="1" spc="-10" dirty="0">
                <a:solidFill>
                  <a:srgbClr val="0000CC"/>
                </a:solidFill>
                <a:latin typeface="Calibri"/>
                <a:cs typeface="Calibri"/>
              </a:rPr>
              <a:t>Dalı/</a:t>
            </a:r>
            <a:r>
              <a:rPr sz="1300" b="1" i="1" spc="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b="1" i="1" spc="-20" dirty="0">
                <a:solidFill>
                  <a:srgbClr val="0000CC"/>
                </a:solidFill>
                <a:latin typeface="Calibri"/>
                <a:cs typeface="Calibri"/>
              </a:rPr>
              <a:t>P</a:t>
            </a:r>
            <a:r>
              <a:rPr sz="1300" b="1" i="1" spc="-10" dirty="0">
                <a:solidFill>
                  <a:srgbClr val="0000CC"/>
                </a:solidFill>
                <a:latin typeface="Calibri"/>
                <a:cs typeface="Calibri"/>
              </a:rPr>
              <a:t>rogram</a:t>
            </a:r>
            <a:r>
              <a:rPr sz="1300" b="1" i="1" spc="4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b="1" i="1" spc="-5" dirty="0">
                <a:solidFill>
                  <a:srgbClr val="0000CC"/>
                </a:solidFill>
                <a:latin typeface="Calibri"/>
                <a:cs typeface="Calibri"/>
              </a:rPr>
              <a:t>i</a:t>
            </a:r>
            <a:r>
              <a:rPr sz="1300" b="1" i="1" spc="-20" dirty="0">
                <a:solidFill>
                  <a:srgbClr val="0000CC"/>
                </a:solidFill>
                <a:latin typeface="Calibri"/>
                <a:cs typeface="Calibri"/>
              </a:rPr>
              <a:t>ç</a:t>
            </a:r>
            <a:r>
              <a:rPr sz="1300" b="1" i="1" spc="-5" dirty="0">
                <a:solidFill>
                  <a:srgbClr val="0000CC"/>
                </a:solidFill>
                <a:latin typeface="Calibri"/>
                <a:cs typeface="Calibri"/>
              </a:rPr>
              <a:t>in</a:t>
            </a:r>
            <a:r>
              <a:rPr sz="1300" b="1" i="1" spc="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b="1" i="1" spc="-10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b="1" i="1" spc="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b="1" i="1" spc="-10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b="1" i="1" spc="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b="1" i="1" spc="-10" dirty="0">
                <a:solidFill>
                  <a:srgbClr val="0000CC"/>
                </a:solidFill>
                <a:latin typeface="Calibri"/>
                <a:cs typeface="Calibri"/>
              </a:rPr>
              <a:t>haz</a:t>
            </a:r>
            <a:r>
              <a:rPr sz="1300" b="1" i="1" dirty="0">
                <a:solidFill>
                  <a:srgbClr val="0000CC"/>
                </a:solidFill>
                <a:latin typeface="Calibri"/>
                <a:cs typeface="Calibri"/>
              </a:rPr>
              <a:t>ı</a:t>
            </a:r>
            <a:r>
              <a:rPr sz="1300" b="1" i="1" spc="-10" dirty="0">
                <a:solidFill>
                  <a:srgbClr val="0000CC"/>
                </a:solidFill>
                <a:latin typeface="Calibri"/>
                <a:cs typeface="Calibri"/>
              </a:rPr>
              <a:t>rlay</a:t>
            </a:r>
            <a:r>
              <a:rPr sz="1300" b="1" i="1" dirty="0">
                <a:solidFill>
                  <a:srgbClr val="0000CC"/>
                </a:solidFill>
                <a:latin typeface="Calibri"/>
                <a:cs typeface="Calibri"/>
              </a:rPr>
              <a:t>ı</a:t>
            </a:r>
            <a:r>
              <a:rPr sz="1300" b="1" i="1" spc="-10" dirty="0">
                <a:solidFill>
                  <a:srgbClr val="0000CC"/>
                </a:solidFill>
                <a:latin typeface="Calibri"/>
                <a:cs typeface="Calibri"/>
              </a:rPr>
              <a:t>n</a:t>
            </a:r>
            <a:r>
              <a:rPr sz="1300" b="1" i="1" dirty="0">
                <a:solidFill>
                  <a:srgbClr val="0000CC"/>
                </a:solidFill>
                <a:latin typeface="Calibri"/>
                <a:cs typeface="Calibri"/>
              </a:rPr>
              <a:t>ı</a:t>
            </a:r>
            <a:r>
              <a:rPr sz="1300" b="1" i="1" spc="-5" dirty="0">
                <a:solidFill>
                  <a:srgbClr val="0000CC"/>
                </a:solidFill>
                <a:latin typeface="Calibri"/>
                <a:cs typeface="Calibri"/>
              </a:rPr>
              <a:t>z.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</a:pPr>
              <a:t>14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281889" y="6110020"/>
            <a:ext cx="531368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*H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600" b="1" i="1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600" b="1" i="1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B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l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m</a:t>
            </a:r>
            <a:r>
              <a:rPr sz="16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600" b="1" i="1" spc="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600" b="1" i="1" spc="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ayrı hazır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l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ayınız.</a:t>
            </a:r>
            <a:endParaRPr sz="1600" dirty="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597589"/>
              </p:ext>
            </p:extLst>
          </p:nvPr>
        </p:nvGraphicFramePr>
        <p:xfrm>
          <a:off x="281889" y="1447801"/>
          <a:ext cx="11479704" cy="47950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2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7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25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31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31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94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93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5107">
                <a:tc gridSpan="2"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8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am A</a:t>
                      </a:r>
                      <a:r>
                        <a:rPr sz="18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ı: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27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itim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ğre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ılı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5745" marR="237490" indent="69850">
                        <a:lnSpc>
                          <a:spcPct val="1071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im Ö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ğre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tim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emi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 marR="33020" indent="-12700" algn="just">
                        <a:lnSpc>
                          <a:spcPct val="107200"/>
                        </a:lnSpc>
                      </a:pPr>
                      <a:r>
                        <a:rPr sz="14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 Ö</a:t>
                      </a: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ğr</a:t>
                      </a:r>
                      <a:r>
                        <a:rPr sz="1400" b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tim Elemanı S</a:t>
                      </a:r>
                      <a:r>
                        <a:rPr sz="14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085" marR="38735" algn="ctr">
                        <a:lnSpc>
                          <a:spcPct val="1072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şılan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ükü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 </a:t>
                      </a:r>
                      <a:r>
                        <a:rPr sz="1400" b="1" spc="-1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marR="62865" algn="ctr">
                        <a:lnSpc>
                          <a:spcPct val="1072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 p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amla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arşılan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ükü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005" marR="33020" indent="127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im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 Bölümle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şılan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ükü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085" marR="38100" indent="1270" algn="ctr">
                        <a:lnSpc>
                          <a:spcPct val="1072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ni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 Birimler) 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arşılan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ükü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370" marR="29845" algn="ctr">
                        <a:lnSpc>
                          <a:spcPct val="1072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ni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 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urumla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arşılan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ükü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4460" marR="114300" indent="-635" algn="ctr">
                        <a:lnSpc>
                          <a:spcPct val="107200"/>
                        </a:lnSpc>
                      </a:pP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am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Dönemlik </a:t>
                      </a:r>
                      <a:r>
                        <a:rPr sz="1400" b="1" spc="-1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oplamı</a:t>
                      </a:r>
                      <a:r>
                        <a:rPr sz="14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 Sa</a:t>
                      </a:r>
                      <a:r>
                        <a:rPr sz="14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(T+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259">
                <a:tc rowSpan="2">
                  <a:txBody>
                    <a:bodyPr/>
                    <a:lstStyle/>
                    <a:p>
                      <a:pPr marL="34480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14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-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1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AHAR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14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75 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6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18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-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</a:rPr>
                        <a:t> 99</a:t>
                      </a:r>
                      <a:endParaRPr lang="tr-TR" sz="11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344805">
                        <a:lnSpc>
                          <a:spcPct val="100000"/>
                        </a:lnSpc>
                      </a:pPr>
                      <a:r>
                        <a:rPr lang="tr-TR" sz="1400" b="1" spc="-5" dirty="0">
                          <a:solidFill>
                            <a:srgbClr val="0000CC"/>
                          </a:solidFill>
                          <a:latin typeface="+mn-lt"/>
                          <a:cs typeface="Calibri"/>
                        </a:rPr>
                        <a:t>2025</a:t>
                      </a:r>
                      <a:endParaRPr lang="tr-TR"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14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15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-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</a:rPr>
                        <a:t> 104</a:t>
                      </a:r>
                      <a:endParaRPr lang="tr-TR" sz="11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843209"/>
                  </a:ext>
                </a:extLst>
              </a:tr>
              <a:tr h="206194">
                <a:tc vMerge="1">
                  <a:txBody>
                    <a:bodyPr/>
                    <a:lstStyle/>
                    <a:p>
                      <a:pPr marL="344805">
                        <a:lnSpc>
                          <a:spcPct val="100000"/>
                        </a:lnSpc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AHAR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14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70 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4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22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-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</a:rPr>
                        <a:t> 96</a:t>
                      </a:r>
                      <a:endParaRPr lang="tr-TR" sz="11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361624"/>
                  </a:ext>
                </a:extLst>
              </a:tr>
              <a:tr h="206194">
                <a:tc rowSpan="2">
                  <a:txBody>
                    <a:bodyPr/>
                    <a:lstStyle/>
                    <a:p>
                      <a:pPr marL="34480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spc="-5" dirty="0">
                          <a:solidFill>
                            <a:srgbClr val="0000CC"/>
                          </a:solidFill>
                          <a:latin typeface="+mn-lt"/>
                          <a:cs typeface="Calibri"/>
                        </a:rPr>
                        <a:t>2024</a:t>
                      </a:r>
                      <a:endParaRPr lang="tr-TR" sz="1400" dirty="0">
                        <a:latin typeface="+mn-lt"/>
                        <a:cs typeface="Calibri"/>
                      </a:endParaRPr>
                    </a:p>
                    <a:p>
                      <a:pPr marL="344805">
                        <a:lnSpc>
                          <a:spcPct val="100000"/>
                        </a:lnSpc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10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90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90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50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21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19 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</a:rPr>
                        <a:t>180</a:t>
                      </a:r>
                      <a:endParaRPr lang="tr-TR" sz="11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546223"/>
                  </a:ext>
                </a:extLst>
              </a:tr>
              <a:tr h="206194">
                <a:tc vMerge="1">
                  <a:txBody>
                    <a:bodyPr/>
                    <a:lstStyle/>
                    <a:p>
                      <a:pPr marL="344805">
                        <a:lnSpc>
                          <a:spcPct val="100000"/>
                        </a:lnSpc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AHAR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10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90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90 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43 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24 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16 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</a:rPr>
                        <a:t>173 </a:t>
                      </a:r>
                      <a:endParaRPr lang="tr-TR" sz="11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174779"/>
                  </a:ext>
                </a:extLst>
              </a:tr>
              <a:tr h="206194">
                <a:tc rowSpan="2">
                  <a:txBody>
                    <a:bodyPr/>
                    <a:lstStyle/>
                    <a:p>
                      <a:pPr marL="34480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spc="-5" dirty="0">
                          <a:solidFill>
                            <a:srgbClr val="0000CC"/>
                          </a:solidFill>
                          <a:latin typeface="+mn-lt"/>
                          <a:cs typeface="Calibri"/>
                        </a:rPr>
                        <a:t>2025</a:t>
                      </a:r>
                      <a:endParaRPr lang="tr-TR" sz="1400" dirty="0">
                        <a:latin typeface="+mn-lt"/>
                        <a:cs typeface="Calibri"/>
                      </a:endParaRPr>
                    </a:p>
                    <a:p>
                      <a:pPr marL="344805">
                        <a:lnSpc>
                          <a:spcPct val="100000"/>
                        </a:lnSpc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10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73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73 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68 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22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19 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</a:rPr>
                        <a:t> 182</a:t>
                      </a:r>
                      <a:endParaRPr lang="tr-TR" sz="11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961710"/>
                  </a:ext>
                </a:extLst>
              </a:tr>
              <a:tr h="206194">
                <a:tc vMerge="1">
                  <a:txBody>
                    <a:bodyPr/>
                    <a:lstStyle/>
                    <a:p>
                      <a:pPr marL="344805">
                        <a:lnSpc>
                          <a:spcPct val="100000"/>
                        </a:lnSpc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AHAR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10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84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84 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64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25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16 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</a:rPr>
                        <a:t> 189</a:t>
                      </a:r>
                      <a:endParaRPr lang="tr-TR" sz="11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725299"/>
                  </a:ext>
                </a:extLst>
              </a:tr>
              <a:tr h="206194">
                <a:tc rowSpan="2">
                  <a:txBody>
                    <a:bodyPr/>
                    <a:lstStyle/>
                    <a:p>
                      <a:pPr marL="34480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spc="-5" dirty="0">
                          <a:solidFill>
                            <a:srgbClr val="0000CC"/>
                          </a:solidFill>
                          <a:latin typeface="+mn-lt"/>
                          <a:cs typeface="Calibri"/>
                        </a:rPr>
                        <a:t>2024</a:t>
                      </a:r>
                      <a:endParaRPr lang="tr-TR" sz="1400" dirty="0">
                        <a:latin typeface="+mn-lt"/>
                        <a:cs typeface="Calibri"/>
                      </a:endParaRPr>
                    </a:p>
                    <a:p>
                      <a:pPr marL="344805" algn="ctr">
                        <a:lnSpc>
                          <a:spcPct val="100000"/>
                        </a:lnSpc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-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-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107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649940"/>
                  </a:ext>
                </a:extLst>
              </a:tr>
              <a:tr h="206194">
                <a:tc vMerge="1">
                  <a:txBody>
                    <a:bodyPr/>
                    <a:lstStyle/>
                    <a:p>
                      <a:pPr marL="344805">
                        <a:lnSpc>
                          <a:spcPct val="100000"/>
                        </a:lnSpc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384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AHAR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60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48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-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-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140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254058"/>
                  </a:ext>
                </a:extLst>
              </a:tr>
              <a:tr h="206194">
                <a:tc rowSpan="2">
                  <a:txBody>
                    <a:bodyPr/>
                    <a:lstStyle/>
                    <a:p>
                      <a:pPr marL="34480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spc="-5" dirty="0">
                          <a:solidFill>
                            <a:srgbClr val="0000CC"/>
                          </a:solidFill>
                          <a:latin typeface="+mn-lt"/>
                          <a:cs typeface="Calibri"/>
                        </a:rPr>
                        <a:t>2025</a:t>
                      </a:r>
                      <a:endParaRPr lang="tr-TR" sz="1400" dirty="0">
                        <a:latin typeface="+mn-lt"/>
                        <a:cs typeface="Calibri"/>
                      </a:endParaRPr>
                    </a:p>
                    <a:p>
                      <a:pPr marL="344805" algn="ctr">
                        <a:lnSpc>
                          <a:spcPct val="100000"/>
                        </a:lnSpc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-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-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110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776368"/>
                  </a:ext>
                </a:extLst>
              </a:tr>
              <a:tr h="206194">
                <a:tc vMerge="1">
                  <a:txBody>
                    <a:bodyPr/>
                    <a:lstStyle/>
                    <a:p>
                      <a:pPr marL="344805">
                        <a:lnSpc>
                          <a:spcPct val="100000"/>
                        </a:lnSpc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384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AHAR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64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39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27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-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-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130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191764"/>
                  </a:ext>
                </a:extLst>
              </a:tr>
              <a:tr h="206194">
                <a:tc rowSpan="2">
                  <a:txBody>
                    <a:bodyPr/>
                    <a:lstStyle/>
                    <a:p>
                      <a:pPr marL="344805" algn="ctr">
                        <a:lnSpc>
                          <a:spcPct val="100000"/>
                        </a:lnSpc>
                      </a:pPr>
                      <a:r>
                        <a:rPr lang="tr-TR" sz="1400" b="1" spc="-5" dirty="0">
                          <a:solidFill>
                            <a:srgbClr val="0000CC"/>
                          </a:solidFill>
                          <a:latin typeface="+mn-lt"/>
                          <a:cs typeface="Calibri"/>
                        </a:rPr>
                        <a:t>2024</a:t>
                      </a:r>
                      <a:endParaRPr lang="tr-TR"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384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>
                          <a:solidFill>
                            <a:srgbClr val="C00000"/>
                          </a:solidFill>
                          <a:latin typeface="+mn-lt"/>
                          <a:cs typeface="Calibri"/>
                        </a:rPr>
                        <a:t>G</a:t>
                      </a:r>
                      <a:r>
                        <a:rPr lang="tr-TR" sz="1400" b="1" spc="-5" dirty="0">
                          <a:solidFill>
                            <a:srgbClr val="C00000"/>
                          </a:solidFill>
                          <a:latin typeface="+mn-lt"/>
                          <a:cs typeface="Calibri"/>
                        </a:rPr>
                        <a:t>Ü</a:t>
                      </a:r>
                      <a:r>
                        <a:rPr lang="tr-TR" sz="1400" b="1" dirty="0">
                          <a:solidFill>
                            <a:srgbClr val="C00000"/>
                          </a:solidFill>
                          <a:latin typeface="+mn-lt"/>
                          <a:cs typeface="Calibri"/>
                        </a:rPr>
                        <a:t>Z</a:t>
                      </a:r>
                      <a:endParaRPr lang="tr-TR"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7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19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17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128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554132"/>
                  </a:ext>
                </a:extLst>
              </a:tr>
              <a:tr h="206194">
                <a:tc vMerge="1">
                  <a:txBody>
                    <a:bodyPr/>
                    <a:lstStyle/>
                    <a:p>
                      <a:pPr marL="344805">
                        <a:lnSpc>
                          <a:spcPct val="100000"/>
                        </a:lnSpc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845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spc="-10" dirty="0">
                          <a:solidFill>
                            <a:srgbClr val="0000CC"/>
                          </a:solidFill>
                          <a:latin typeface="+mn-lt"/>
                          <a:cs typeface="Calibri"/>
                        </a:rPr>
                        <a:t>B</a:t>
                      </a:r>
                      <a:r>
                        <a:rPr lang="tr-TR" sz="1400" b="1" dirty="0">
                          <a:solidFill>
                            <a:srgbClr val="0000CC"/>
                          </a:solidFill>
                          <a:latin typeface="+mn-lt"/>
                          <a:cs typeface="Calibri"/>
                        </a:rPr>
                        <a:t>AHAR</a:t>
                      </a:r>
                      <a:endParaRPr lang="tr-TR"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7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20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91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929117"/>
                  </a:ext>
                </a:extLst>
              </a:tr>
              <a:tr h="238433">
                <a:tc rowSpan="2">
                  <a:txBody>
                    <a:bodyPr/>
                    <a:lstStyle/>
                    <a:p>
                      <a:pPr marL="34480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8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128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19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17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128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1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84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AHAR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20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91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1519" y="959866"/>
            <a:ext cx="9521825" cy="432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Bir</a:t>
            </a:r>
            <a:r>
              <a:rPr sz="3200" b="1" spc="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2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Ö</a:t>
            </a:r>
            <a:r>
              <a:rPr sz="3200" b="1" spc="5" dirty="0">
                <a:solidFill>
                  <a:srgbClr val="FF0000"/>
                </a:solidFill>
                <a:latin typeface="Calibri"/>
                <a:cs typeface="Calibri"/>
              </a:rPr>
              <a:t>ğ</a:t>
            </a:r>
            <a:r>
              <a:rPr sz="3200" b="1" spc="-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tim</a:t>
            </a:r>
            <a:r>
              <a:rPr sz="32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Elemanlarının</a:t>
            </a:r>
            <a:r>
              <a:rPr sz="32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-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Gö</a:t>
            </a: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b="1" spc="-2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vlen</a:t>
            </a:r>
            <a:r>
              <a:rPr sz="3200" b="1" spc="-1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irme</a:t>
            </a:r>
            <a:r>
              <a:rPr sz="32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Analizi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</a:pPr>
              <a:t>15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132911"/>
              </p:ext>
            </p:extLst>
          </p:nvPr>
        </p:nvGraphicFramePr>
        <p:xfrm>
          <a:off x="411086" y="2087245"/>
          <a:ext cx="11400164" cy="32585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7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4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8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34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916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250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3685">
                <a:tc>
                  <a:txBody>
                    <a:bodyPr/>
                    <a:lstStyle/>
                    <a:p>
                      <a:pPr marL="182880" marR="174625" algn="ctr">
                        <a:lnSpc>
                          <a:spcPct val="1072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Öğ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tim 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ılı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 marR="129539" algn="ctr">
                        <a:lnSpc>
                          <a:spcPct val="1072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Öğ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tim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nemi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930" marR="67310" indent="2540">
                        <a:lnSpc>
                          <a:spcPct val="1075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 Öğ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tim Elem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nı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920" marR="106680" indent="-134620">
                        <a:lnSpc>
                          <a:spcPct val="1075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</a:t>
                      </a:r>
                      <a:r>
                        <a:rPr sz="1600" b="1" spc="-1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5570" marR="107314" indent="-635" algn="ctr">
                        <a:lnSpc>
                          <a:spcPct val="1072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çi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ür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len</a:t>
                      </a:r>
                      <a:r>
                        <a:rPr sz="1600" b="1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 Saa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930" marR="194310" algn="ctr">
                        <a:lnSpc>
                          <a:spcPct val="1071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rim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 Ü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çi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ür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len</a:t>
                      </a:r>
                      <a:r>
                        <a:rPr sz="1600" b="1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 </a:t>
                      </a:r>
                      <a:r>
                        <a:rPr sz="1600" b="1" spc="-1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 marR="74295" indent="1270" algn="ctr">
                        <a:lnSpc>
                          <a:spcPct val="1072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ür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len</a:t>
                      </a:r>
                      <a:r>
                        <a:rPr sz="1600" b="1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 </a:t>
                      </a:r>
                      <a:r>
                        <a:rPr sz="1600" b="1" spc="-1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4620" marR="125730" indent="89535">
                        <a:lnSpc>
                          <a:spcPct val="107200"/>
                        </a:lnSpc>
                      </a:pPr>
                      <a:r>
                        <a:rPr sz="1600" b="1" spc="-1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oplamı 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ür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len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532">
                <a:tc>
                  <a:txBody>
                    <a:bodyPr/>
                    <a:lstStyle/>
                    <a:p>
                      <a:pPr marL="323215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ÜZ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7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907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7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722">
                <a:tc>
                  <a:txBody>
                    <a:bodyPr/>
                    <a:lstStyle/>
                    <a:p>
                      <a:pPr marL="323215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ÜZ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717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87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88235" y="840509"/>
            <a:ext cx="10495722" cy="632636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</a:rPr>
              <a:t>Birim Ders Yükü Ortalaması (Saat) </a:t>
            </a:r>
            <a:r>
              <a:rPr lang="tr-TR" sz="3200" b="1" dirty="0" err="1">
                <a:solidFill>
                  <a:srgbClr val="FF0000"/>
                </a:solidFill>
              </a:rPr>
              <a:t>Bed.Eğ</a:t>
            </a:r>
            <a:r>
              <a:rPr lang="tr-TR" sz="3200" dirty="0" err="1">
                <a:solidFill>
                  <a:srgbClr val="FF0000"/>
                </a:solidFill>
              </a:rPr>
              <a:t>i.Öğrt</a:t>
            </a:r>
            <a:r>
              <a:rPr lang="tr-TR" sz="3200" dirty="0">
                <a:solidFill>
                  <a:srgbClr val="FF0000"/>
                </a:solidFill>
              </a:rPr>
              <a:t>.</a:t>
            </a:r>
            <a:endParaRPr lang="tr-TR" sz="3200" b="1" dirty="0">
              <a:solidFill>
                <a:srgbClr val="FF0000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8889-DDDD-45DC-9553-67B10B6C00B2}" type="datetime1">
              <a:rPr lang="tr-TR" smtClean="0"/>
              <a:pPr/>
              <a:t>15.01.2026</a:t>
            </a:fld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2E69-0B45-4D6A-BDA9-8F9042B0111B}" type="slidenum">
              <a:rPr lang="tr-TR" smtClean="0"/>
              <a:pPr/>
              <a:t>16</a:t>
            </a:fld>
            <a:endParaRPr lang="tr-TR"/>
          </a:p>
        </p:txBody>
      </p:sp>
      <p:graphicFrame>
        <p:nvGraphicFramePr>
          <p:cNvPr id="8" name="Tablo 7"/>
          <p:cNvGraphicFramePr>
            <a:graphicFrameLocks noGrp="1"/>
          </p:cNvGraphicFramePr>
          <p:nvPr/>
        </p:nvGraphicFramePr>
        <p:xfrm>
          <a:off x="337931" y="1811970"/>
          <a:ext cx="11493851" cy="43561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{BDBED569-4797-4DF1-A0F4-6AAB3CD982D8}</a:tableStyleId>
              </a:tblPr>
              <a:tblGrid>
                <a:gridCol w="7285554">
                  <a:extLst>
                    <a:ext uri="{9D8B030D-6E8A-4147-A177-3AD203B41FA5}">
                      <a16:colId xmlns:a16="http://schemas.microsoft.com/office/drawing/2014/main" val="94824080"/>
                    </a:ext>
                  </a:extLst>
                </a:gridCol>
                <a:gridCol w="1314457">
                  <a:extLst>
                    <a:ext uri="{9D8B030D-6E8A-4147-A177-3AD203B41FA5}">
                      <a16:colId xmlns:a16="http://schemas.microsoft.com/office/drawing/2014/main" val="3552602410"/>
                    </a:ext>
                  </a:extLst>
                </a:gridCol>
                <a:gridCol w="794787">
                  <a:extLst>
                    <a:ext uri="{9D8B030D-6E8A-4147-A177-3AD203B41FA5}">
                      <a16:colId xmlns:a16="http://schemas.microsoft.com/office/drawing/2014/main" val="3198193889"/>
                    </a:ext>
                  </a:extLst>
                </a:gridCol>
                <a:gridCol w="1304266">
                  <a:extLst>
                    <a:ext uri="{9D8B030D-6E8A-4147-A177-3AD203B41FA5}">
                      <a16:colId xmlns:a16="http://schemas.microsoft.com/office/drawing/2014/main" val="3226704762"/>
                    </a:ext>
                  </a:extLst>
                </a:gridCol>
                <a:gridCol w="794787">
                  <a:extLst>
                    <a:ext uri="{9D8B030D-6E8A-4147-A177-3AD203B41FA5}">
                      <a16:colId xmlns:a16="http://schemas.microsoft.com/office/drawing/2014/main" val="3420404879"/>
                    </a:ext>
                  </a:extLst>
                </a:gridCol>
              </a:tblGrid>
              <a:tr h="7945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BİRİM DERS YÜKÜ ORTALAMASI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i="1" dirty="0">
                          <a:solidFill>
                            <a:srgbClr val="3333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(Lütfen birim program</a:t>
                      </a:r>
                      <a:r>
                        <a:rPr lang="tr-TR" sz="1400" i="1" baseline="0" dirty="0">
                          <a:solidFill>
                            <a:srgbClr val="3333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yapınıza uygun olan satırları cevaplayınız) </a:t>
                      </a:r>
                      <a:endParaRPr lang="tr-TR" sz="1400" i="1" dirty="0">
                        <a:solidFill>
                          <a:srgbClr val="3333FF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Sayı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(Öğretim Üyesi/ Öğretim Görevlisi/ Öğretim Elemanı)*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2024 (Bahar- Güz)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Sayı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(Öğretim Üyesi/ Öğretim Görevlisi/ Öğretim Elemanı)*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2025 (Bahar- Güz)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317771678"/>
                  </a:ext>
                </a:extLst>
              </a:tr>
              <a:tr h="2339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ÖĞRETİM ÜYESİ </a:t>
                      </a:r>
                      <a:r>
                        <a:rPr lang="tr-TR" sz="1200" dirty="0">
                          <a:effectLst/>
                          <a:latin typeface="+mn-lt"/>
                        </a:rPr>
                        <a:t>Haftalık Ortalama Ön Lisans Ders Yükü (saat)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-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-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2919270204"/>
                  </a:ext>
                </a:extLst>
              </a:tr>
              <a:tr h="2026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ÖĞRETİM ÜYESİ </a:t>
                      </a:r>
                      <a:r>
                        <a:rPr lang="tr-TR" sz="1200" dirty="0">
                          <a:effectLst/>
                          <a:latin typeface="+mn-lt"/>
                        </a:rPr>
                        <a:t>Haftalık Ortalama Lisans Ders Yükü (saat)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 8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 8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3006458568"/>
                  </a:ext>
                </a:extLst>
              </a:tr>
              <a:tr h="287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ÖĞRETİM ÜYESİ </a:t>
                      </a:r>
                      <a:r>
                        <a:rPr lang="tr-TR" sz="1200" dirty="0">
                          <a:effectLst/>
                          <a:latin typeface="+mn-lt"/>
                        </a:rPr>
                        <a:t>Haftalık Ortalama Lisansüstü Ders Yükü (saat) (Tez, tez izleme, seminer ve uzmanlık dersleri hariç)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8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8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2870671006"/>
                  </a:ext>
                </a:extLst>
              </a:tr>
              <a:tr h="399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ÖĞRETİM ÜYESİ </a:t>
                      </a:r>
                      <a:r>
                        <a:rPr lang="tr-TR" sz="1200" dirty="0">
                          <a:effectLst/>
                          <a:latin typeface="+mn-lt"/>
                        </a:rPr>
                        <a:t>Haftalık Ortalama Lisansüstü Ders Yükü (saat) (Sadece tez, tez izleme, seminer ve uzmanlık dersleri)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8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245</a:t>
                      </a: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8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208</a:t>
                      </a: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3870683367"/>
                  </a:ext>
                </a:extLst>
              </a:tr>
              <a:tr h="295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ÖĞRETİM ÜYESİ </a:t>
                      </a:r>
                      <a:r>
                        <a:rPr lang="tr-TR" sz="1200" dirty="0">
                          <a:effectLst/>
                          <a:latin typeface="+mn-lt"/>
                        </a:rPr>
                        <a:t>Haftalık Ortalama TOPLAM Ders Yükü (saat) (Ön lisans, Lisans ve Lisansüstü)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8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230</a:t>
                      </a: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8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188</a:t>
                      </a: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2761748035"/>
                  </a:ext>
                </a:extLst>
              </a:tr>
              <a:tr h="2026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+mn-lt"/>
                        </a:rPr>
                        <a:t> 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+mn-lt"/>
                        </a:rPr>
                        <a:t> </a:t>
                      </a:r>
                      <a:endParaRPr lang="tr-T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0" dirty="0">
                          <a:effectLst/>
                          <a:latin typeface="+mn-lt"/>
                        </a:rPr>
                        <a:t> </a:t>
                      </a:r>
                      <a:endParaRPr lang="tr-TR" sz="11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3643427461"/>
                  </a:ext>
                </a:extLst>
              </a:tr>
              <a:tr h="2026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0000CC"/>
                          </a:solidFill>
                          <a:effectLst/>
                          <a:latin typeface="+mn-lt"/>
                        </a:rPr>
                        <a:t>ÖĞRETİM GÖREVLİSİ </a:t>
                      </a:r>
                      <a:r>
                        <a:rPr lang="tr-TR" sz="1200" dirty="0">
                          <a:effectLst/>
                          <a:latin typeface="+mn-lt"/>
                        </a:rPr>
                        <a:t>Haftalık Ortalama Ön Lisans Ders Yükü (saat)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2234417156"/>
                  </a:ext>
                </a:extLst>
              </a:tr>
              <a:tr h="2026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0000CC"/>
                          </a:solidFill>
                          <a:effectLst/>
                          <a:latin typeface="+mn-lt"/>
                        </a:rPr>
                        <a:t>ÖĞRETİM GÖREVLİSİ </a:t>
                      </a:r>
                      <a:r>
                        <a:rPr lang="tr-TR" sz="1200" dirty="0">
                          <a:effectLst/>
                          <a:latin typeface="+mn-lt"/>
                        </a:rPr>
                        <a:t>Haftalık Ortalama Lisans Ders Yükü (saat)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4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4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1896136858"/>
                  </a:ext>
                </a:extLst>
              </a:tr>
              <a:tr h="2861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0000CC"/>
                          </a:solidFill>
                          <a:effectLst/>
                          <a:latin typeface="+mn-lt"/>
                        </a:rPr>
                        <a:t>ÖĞRETİM GÖREVLİSİ </a:t>
                      </a:r>
                      <a:r>
                        <a:rPr lang="tr-TR" sz="1200" dirty="0">
                          <a:effectLst/>
                          <a:latin typeface="+mn-lt"/>
                        </a:rPr>
                        <a:t>Haftalık Ortalama TOPLAM Ders Yükü (saat) (Ön lisans ve Lisans) 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4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4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289198577"/>
                  </a:ext>
                </a:extLst>
              </a:tr>
              <a:tr h="2026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+mn-lt"/>
                        </a:rPr>
                        <a:t> 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  <a:latin typeface="+mn-lt"/>
                        </a:rPr>
                        <a:t> </a:t>
                      </a:r>
                      <a:endParaRPr lang="tr-T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0" dirty="0">
                          <a:effectLst/>
                          <a:latin typeface="+mn-lt"/>
                        </a:rPr>
                        <a:t> </a:t>
                      </a:r>
                      <a:endParaRPr lang="tr-TR" sz="11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2686940478"/>
                  </a:ext>
                </a:extLst>
              </a:tr>
              <a:tr h="4262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ÖĞRETİM ELEMANI </a:t>
                      </a:r>
                      <a:r>
                        <a:rPr lang="tr-TR" sz="1200" dirty="0">
                          <a:effectLst/>
                          <a:latin typeface="+mn-lt"/>
                        </a:rPr>
                        <a:t>Haftalık Ortalama Toplam Ders Yükü (Saat) (Tez, Tez İzleme, Seminer Ve Uzmanlık Dersleri Hariç) (Ön lisans, Lisans ve Lisansüstü)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14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 14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3280426310"/>
                  </a:ext>
                </a:extLst>
              </a:tr>
              <a:tr h="4262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ÖĞRETİM ELEMANI </a:t>
                      </a:r>
                      <a:r>
                        <a:rPr lang="tr-TR" sz="1200" dirty="0">
                          <a:effectLst/>
                          <a:latin typeface="+mn-lt"/>
                        </a:rPr>
                        <a:t>Haftalık Ortalama Toplam Ders Yükü (Saat) (Tez, Tez İzleme, Seminer Ve Uzmanlık Dersleri Dahil) (Ön lisans, Lisans ve Lisansüstü)</a:t>
                      </a:r>
                      <a:endParaRPr lang="tr-T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14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709" marR="6709" marT="670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+mn-lt"/>
                        </a:rPr>
                        <a:t>14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709" marR="6709" marT="6709" marB="0" anchor="ctr"/>
                </a:tc>
                <a:extLst>
                  <a:ext uri="{0D108BD9-81ED-4DB2-BD59-A6C34878D82A}">
                    <a16:rowId xmlns:a16="http://schemas.microsoft.com/office/drawing/2014/main" val="3453871493"/>
                  </a:ext>
                </a:extLst>
              </a:tr>
              <a:tr h="186304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*: Her bir satırın karşısına o yıla ait toplam</a:t>
                      </a:r>
                      <a:r>
                        <a:rPr lang="tr-TR" sz="1100" dirty="0">
                          <a:effectLst/>
                          <a:latin typeface="+mn-lt"/>
                        </a:rPr>
                        <a:t> </a:t>
                      </a: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sayıyı yazınız.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9" marR="6709" marT="6709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12775"/>
                  </a:ext>
                </a:extLst>
              </a:tr>
            </a:tbl>
          </a:graphicData>
        </a:graphic>
      </p:graphicFrame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1782" y="6320598"/>
            <a:ext cx="367608" cy="372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14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14:ferris dir="l"/>
      </p:transition>
    </mc:Choice>
    <mc:Fallback xmlns="">
      <p:transition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2404" rIns="0" bIns="0" rtlCol="0">
            <a:spAutoFit/>
          </a:bodyPr>
          <a:lstStyle/>
          <a:p>
            <a:pPr marL="1287780">
              <a:lnSpc>
                <a:spcPct val="100000"/>
              </a:lnSpc>
            </a:pP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Bir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3200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5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ükü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alama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32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(Sa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t)</a:t>
            </a:r>
            <a:r>
              <a:rPr lang="tr-TR"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tr-TR" sz="3200" dirty="0" err="1">
                <a:solidFill>
                  <a:srgbClr val="FF0000"/>
                </a:solidFill>
                <a:latin typeface="Calibri"/>
                <a:cs typeface="Calibri"/>
              </a:rPr>
              <a:t>S.Yöneticiliği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832335" y="6320028"/>
            <a:ext cx="359663" cy="3733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124693"/>
              </p:ext>
            </p:extLst>
          </p:nvPr>
        </p:nvGraphicFramePr>
        <p:xfrm>
          <a:off x="331584" y="1811908"/>
          <a:ext cx="11493892" cy="4364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5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48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41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48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55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BİRİM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1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AMA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i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i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i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i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</a:t>
                      </a:r>
                      <a:r>
                        <a:rPr sz="1400" b="1" i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ri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i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i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pı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b="1" i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gu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ırl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rı</a:t>
                      </a:r>
                      <a:r>
                        <a:rPr sz="1400" b="1" i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i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pl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50165" indent="464820">
                        <a:lnSpc>
                          <a:spcPct val="1073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 (Ö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Ü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si/ 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Gö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vlisi/ 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ema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nı)*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8115" marR="149860" algn="ctr">
                        <a:lnSpc>
                          <a:spcPct val="1067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(B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Güz)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45720" indent="464820">
                        <a:lnSpc>
                          <a:spcPct val="1073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 (Ö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Ü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si/ 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Gö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vlisi/ 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ema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nı)*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8750" marR="149225" algn="ctr">
                        <a:lnSpc>
                          <a:spcPct val="1067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Güz)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6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Sİ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 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0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Sİ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latin typeface="Calibri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21,4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latin typeface="Calibri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22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Sİ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nsü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tü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 (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eme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 uzm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nlık 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riç)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668">
                <a:tc>
                  <a:txBody>
                    <a:bodyPr/>
                    <a:lstStyle/>
                    <a:p>
                      <a:pPr marR="521970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Sİ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nsü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tü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 (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z,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eme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 uzm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nlık 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6,4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6,4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Sİ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OP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nsü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30,8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6342"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9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EVLİSİ</a:t>
                      </a:r>
                      <a:r>
                        <a:rPr sz="1200" b="1" spc="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k 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alama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isans De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EVLİSİ</a:t>
                      </a:r>
                      <a:r>
                        <a:rPr sz="1200" b="1" spc="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k 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alama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isans De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EVLİSİ</a:t>
                      </a:r>
                      <a:r>
                        <a:rPr sz="1200" b="1" spc="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k 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alama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6342"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561">
                <a:tc>
                  <a:txBody>
                    <a:bodyPr/>
                    <a:lstStyle/>
                    <a:p>
                      <a:pPr marR="370205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ANI</a:t>
                      </a:r>
                      <a:r>
                        <a:rPr sz="12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 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opl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İz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eme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 Uzm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nlık 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 H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) (Ön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ns,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nsü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59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ANI</a:t>
                      </a:r>
                      <a:r>
                        <a:rPr sz="12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 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opl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İz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eme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 Uzm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nlık 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l)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 lis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ns,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nsü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tü)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5207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5207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5207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5207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5207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727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*: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rın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şısına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ıla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s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nız.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5207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2404" rIns="0" bIns="0" rtlCol="0">
            <a:spAutoFit/>
          </a:bodyPr>
          <a:lstStyle/>
          <a:p>
            <a:pPr marL="1287780">
              <a:lnSpc>
                <a:spcPct val="100000"/>
              </a:lnSpc>
            </a:pP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Bir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3200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5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ükü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alama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32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(Sa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t)</a:t>
            </a:r>
            <a:r>
              <a:rPr lang="tr-TR" sz="3200" dirty="0">
                <a:solidFill>
                  <a:srgbClr val="FF0000"/>
                </a:solidFill>
                <a:latin typeface="Calibri"/>
                <a:cs typeface="Calibri"/>
              </a:rPr>
              <a:t> Rekreasyon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832335" y="6320028"/>
            <a:ext cx="359663" cy="3733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</a:pPr>
              <a:t>18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78179"/>
              </p:ext>
            </p:extLst>
          </p:nvPr>
        </p:nvGraphicFramePr>
        <p:xfrm>
          <a:off x="331584" y="1676400"/>
          <a:ext cx="11493892" cy="46276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69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74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75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BİRİM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1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AMA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i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i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i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i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</a:t>
                      </a:r>
                      <a:r>
                        <a:rPr sz="1400" b="1" i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ri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i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i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pı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b="1" i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gu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ırl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rı</a:t>
                      </a:r>
                      <a:r>
                        <a:rPr sz="1400" b="1" i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i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pl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50165" indent="464820">
                        <a:lnSpc>
                          <a:spcPct val="1073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 (Ö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Ü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si/ 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Gö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vlisi/ 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ema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nı)*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8115" marR="149860" algn="ctr">
                        <a:lnSpc>
                          <a:spcPct val="1067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(B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Güz)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45720" indent="464820">
                        <a:lnSpc>
                          <a:spcPct val="1073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 (Ö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Ü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si/ 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Gö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vlisi/ Ö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ema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nı)*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8750" marR="149225" algn="ctr">
                        <a:lnSpc>
                          <a:spcPct val="1067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Güz)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8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Sİ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 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7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Sİ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5 kişi/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latin typeface="+mn-lt"/>
                          <a:cs typeface="Calibri"/>
                        </a:rPr>
                        <a:t>Ort</a:t>
                      </a:r>
                      <a:r>
                        <a:rPr lang="tr-TR" sz="1200" dirty="0">
                          <a:latin typeface="+mn-lt"/>
                          <a:cs typeface="Calibri"/>
                        </a:rPr>
                        <a:t>  20 saat</a:t>
                      </a:r>
                    </a:p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6 kişi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7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Sİ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nsü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tü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 (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eme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 uzm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nlık 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riç)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+mn-lt"/>
                          <a:cs typeface="Calibri"/>
                        </a:rPr>
                        <a:t>5 kişi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latin typeface="Calibri"/>
                          <a:cs typeface="Calibri"/>
                        </a:rPr>
                        <a:t>Ort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8 saat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531">
                <a:tc>
                  <a:txBody>
                    <a:bodyPr/>
                    <a:lstStyle/>
                    <a:p>
                      <a:pPr marR="521970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Sİ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nsü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tü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 (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z,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eme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 uzm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nlık 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+mn-lt"/>
                          <a:cs typeface="Calibri"/>
                        </a:rPr>
                        <a:t>5 Kişi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latin typeface="Calibri"/>
                          <a:cs typeface="Calibri"/>
                        </a:rPr>
                        <a:t>Ort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5 saat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+mn-lt"/>
                          <a:cs typeface="Calibri"/>
                        </a:rPr>
                        <a:t>5 kişi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3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Sİ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OP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nsü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>
                          <a:latin typeface="Calibri"/>
                          <a:cs typeface="Calibri"/>
                        </a:rPr>
                        <a:t>5 kişi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latin typeface="Calibri"/>
                          <a:cs typeface="Calibri"/>
                        </a:rPr>
                        <a:t>Ort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33 saat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397"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13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EVLİSİ</a:t>
                      </a:r>
                      <a:r>
                        <a:rPr sz="1200" b="1" spc="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k 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alama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isans De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3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EVLİSİ</a:t>
                      </a:r>
                      <a:r>
                        <a:rPr sz="1200" b="1" spc="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k 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alama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isans De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2 kişi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2 kişi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0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</a:t>
                      </a:r>
                      <a:r>
                        <a:rPr sz="12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EVLİSİ</a:t>
                      </a:r>
                      <a:r>
                        <a:rPr sz="1200" b="1" spc="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k 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alama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8397"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7531">
                <a:tc>
                  <a:txBody>
                    <a:bodyPr/>
                    <a:lstStyle/>
                    <a:p>
                      <a:pPr marR="370205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ANI</a:t>
                      </a:r>
                      <a:r>
                        <a:rPr sz="12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 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opl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İz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eme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 Uzm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nlık 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 H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) (Ön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ns,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nsü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782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ANI</a:t>
                      </a:r>
                      <a:r>
                        <a:rPr sz="12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lık Or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opl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ükü</a:t>
                      </a:r>
                      <a:r>
                        <a:rPr sz="12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t)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İz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eme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 Uzm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nlık D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sl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ri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l)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 lis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ns,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nsü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tü)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5207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5207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5207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5207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5207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8397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*: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rın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şısına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ıla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s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nız.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5207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68727" y="840486"/>
            <a:ext cx="6325870" cy="603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304"/>
              </a:lnSpc>
            </a:pP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Ön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Lisans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/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Lisans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Böl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üm</a:t>
            </a:r>
            <a:r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800" b="1" spc="-7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am</a:t>
            </a:r>
            <a:r>
              <a:rPr sz="28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800" b="1" spc="-7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sı</a:t>
            </a:r>
            <a:endParaRPr sz="2800">
              <a:latin typeface="Calibri"/>
              <a:cs typeface="Calibri"/>
            </a:endParaRPr>
          </a:p>
          <a:p>
            <a:pPr algn="ctr">
              <a:lnSpc>
                <a:spcPts val="1864"/>
              </a:lnSpc>
            </a:pPr>
            <a:r>
              <a:rPr sz="1600" b="1" i="1" spc="-15" dirty="0">
                <a:solidFill>
                  <a:srgbClr val="0066FF"/>
                </a:solidFill>
                <a:latin typeface="Calibri"/>
                <a:cs typeface="Calibri"/>
              </a:rPr>
              <a:t>(</a:t>
            </a:r>
            <a:r>
              <a:rPr sz="1600" b="1" i="1" spc="-10" dirty="0">
                <a:solidFill>
                  <a:srgbClr val="0066FF"/>
                </a:solidFill>
                <a:latin typeface="Calibri"/>
                <a:cs typeface="Calibri"/>
              </a:rPr>
              <a:t>B</a:t>
            </a:r>
            <a:r>
              <a:rPr sz="1600" b="1" i="1" dirty="0">
                <a:solidFill>
                  <a:srgbClr val="0066FF"/>
                </a:solidFill>
                <a:latin typeface="Calibri"/>
                <a:cs typeface="Calibri"/>
              </a:rPr>
              <a:t>i</a:t>
            </a:r>
            <a:r>
              <a:rPr sz="1600" b="1" i="1" spc="-10" dirty="0">
                <a:solidFill>
                  <a:srgbClr val="0066FF"/>
                </a:solidFill>
                <a:latin typeface="Calibri"/>
                <a:cs typeface="Calibri"/>
              </a:rPr>
              <a:t>r</a:t>
            </a:r>
            <a:r>
              <a:rPr sz="1600" b="1" i="1" dirty="0">
                <a:solidFill>
                  <a:srgbClr val="0066FF"/>
                </a:solidFill>
                <a:latin typeface="Calibri"/>
                <a:cs typeface="Calibri"/>
              </a:rPr>
              <a:t>i</a:t>
            </a:r>
            <a:r>
              <a:rPr sz="1600" b="1" i="1" spc="-10" dirty="0">
                <a:solidFill>
                  <a:srgbClr val="0066FF"/>
                </a:solidFill>
                <a:latin typeface="Calibri"/>
                <a:cs typeface="Calibri"/>
              </a:rPr>
              <a:t>mini</a:t>
            </a:r>
            <a:r>
              <a:rPr sz="1600" b="1" i="1" spc="-25" dirty="0">
                <a:solidFill>
                  <a:srgbClr val="0066FF"/>
                </a:solidFill>
                <a:latin typeface="Calibri"/>
                <a:cs typeface="Calibri"/>
              </a:rPr>
              <a:t>z</a:t>
            </a:r>
            <a:r>
              <a:rPr sz="1600" b="1" i="1" spc="-10" dirty="0">
                <a:solidFill>
                  <a:srgbClr val="0066FF"/>
                </a:solidFill>
                <a:latin typeface="Calibri"/>
                <a:cs typeface="Calibri"/>
              </a:rPr>
              <a:t>e</a:t>
            </a:r>
            <a:r>
              <a:rPr sz="1600" b="1" i="1" spc="-15" dirty="0">
                <a:solidFill>
                  <a:srgbClr val="0066FF"/>
                </a:solidFill>
                <a:latin typeface="Calibri"/>
                <a:cs typeface="Calibri"/>
              </a:rPr>
              <a:t> u</a:t>
            </a:r>
            <a:r>
              <a:rPr sz="1600" b="1" i="1" spc="-10" dirty="0">
                <a:solidFill>
                  <a:srgbClr val="0066FF"/>
                </a:solidFill>
                <a:latin typeface="Calibri"/>
                <a:cs typeface="Calibri"/>
              </a:rPr>
              <a:t>ygun</a:t>
            </a:r>
            <a:r>
              <a:rPr sz="1600" b="1" i="1" spc="2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0066FF"/>
                </a:solidFill>
                <a:latin typeface="Calibri"/>
                <a:cs typeface="Calibri"/>
              </a:rPr>
              <a:t>olan</a:t>
            </a:r>
            <a:r>
              <a:rPr sz="1600" b="1" i="1" spc="1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b="1" i="1" spc="-15" dirty="0">
                <a:solidFill>
                  <a:srgbClr val="0066FF"/>
                </a:solidFill>
                <a:latin typeface="Calibri"/>
                <a:cs typeface="Calibri"/>
              </a:rPr>
              <a:t>s</a:t>
            </a:r>
            <a:r>
              <a:rPr sz="1600" b="1" i="1" spc="-10" dirty="0">
                <a:solidFill>
                  <a:srgbClr val="0066FF"/>
                </a:solidFill>
                <a:latin typeface="Calibri"/>
                <a:cs typeface="Calibri"/>
              </a:rPr>
              <a:t>atırları</a:t>
            </a:r>
            <a:r>
              <a:rPr sz="1600" b="1" i="1" spc="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0066FF"/>
                </a:solidFill>
                <a:latin typeface="Calibri"/>
                <a:cs typeface="Calibri"/>
              </a:rPr>
              <a:t>dold</a:t>
            </a:r>
            <a:r>
              <a:rPr sz="1600" b="1" i="1" spc="-15" dirty="0">
                <a:solidFill>
                  <a:srgbClr val="0066FF"/>
                </a:solidFill>
                <a:latin typeface="Calibri"/>
                <a:cs typeface="Calibri"/>
              </a:rPr>
              <a:t>u</a:t>
            </a:r>
            <a:r>
              <a:rPr sz="1600" b="1" i="1" spc="-10" dirty="0">
                <a:solidFill>
                  <a:srgbClr val="0066FF"/>
                </a:solidFill>
                <a:latin typeface="Calibri"/>
                <a:cs typeface="Calibri"/>
              </a:rPr>
              <a:t>runuz</a:t>
            </a:r>
            <a:r>
              <a:rPr sz="1600" b="1" i="1" spc="5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0066FF"/>
                </a:solidFill>
                <a:latin typeface="Calibri"/>
                <a:cs typeface="Calibri"/>
              </a:rPr>
              <a:t>lüt</a:t>
            </a:r>
            <a:r>
              <a:rPr sz="1600" b="1" i="1" spc="-30" dirty="0">
                <a:solidFill>
                  <a:srgbClr val="0066FF"/>
                </a:solidFill>
                <a:latin typeface="Calibri"/>
                <a:cs typeface="Calibri"/>
              </a:rPr>
              <a:t>f</a:t>
            </a:r>
            <a:r>
              <a:rPr sz="1600" b="1" i="1" spc="-10" dirty="0">
                <a:solidFill>
                  <a:srgbClr val="0066FF"/>
                </a:solidFill>
                <a:latin typeface="Calibri"/>
                <a:cs typeface="Calibri"/>
              </a:rPr>
              <a:t>en)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</a:pPr>
              <a:t>19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29361" y="2041270"/>
          <a:ext cx="11102060" cy="31248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4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1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6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3356">
                <a:tc>
                  <a:txBody>
                    <a:bodyPr/>
                    <a:lstStyle/>
                    <a:p>
                      <a:pPr marL="1677670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2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7365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2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üz</a:t>
                      </a:r>
                      <a:r>
                        <a:rPr sz="2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Döne</a:t>
                      </a:r>
                      <a:r>
                        <a:rPr sz="2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25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2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üz</a:t>
                      </a:r>
                      <a:r>
                        <a:rPr sz="2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Döne</a:t>
                      </a:r>
                      <a:r>
                        <a:rPr sz="2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Ön</a:t>
                      </a:r>
                      <a:r>
                        <a:rPr sz="20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sans</a:t>
                      </a:r>
                      <a:r>
                        <a:rPr sz="2000" spc="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-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-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90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Ön</a:t>
                      </a:r>
                      <a:r>
                        <a:rPr sz="20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sans</a:t>
                      </a:r>
                      <a:r>
                        <a:rPr sz="2000" spc="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amı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-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-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marL="56515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enci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tif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Ön Lisans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03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sans</a:t>
                      </a:r>
                      <a:r>
                        <a:rPr sz="2000" spc="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63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sans</a:t>
                      </a:r>
                      <a:r>
                        <a:rPr sz="2000" spc="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amı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5094">
                <a:tc>
                  <a:txBody>
                    <a:bodyPr/>
                    <a:lstStyle/>
                    <a:p>
                      <a:pPr marL="92900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enci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tif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 S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7568" rIns="0" bIns="0" rtlCol="0">
            <a:spAutoFit/>
          </a:bodyPr>
          <a:lstStyle/>
          <a:p>
            <a:pPr marL="3377565">
              <a:lnSpc>
                <a:spcPct val="100000"/>
              </a:lnSpc>
            </a:pPr>
            <a:r>
              <a:rPr sz="2800" spc="-20" dirty="0">
                <a:solidFill>
                  <a:srgbClr val="FF0000"/>
                </a:solidFill>
              </a:rPr>
              <a:t>SU</a:t>
            </a:r>
            <a:r>
              <a:rPr sz="2800" spc="-35" dirty="0">
                <a:solidFill>
                  <a:srgbClr val="FF0000"/>
                </a:solidFill>
              </a:rPr>
              <a:t>N</a:t>
            </a:r>
            <a:r>
              <a:rPr sz="2800" spc="-25" dirty="0">
                <a:solidFill>
                  <a:srgbClr val="FF0000"/>
                </a:solidFill>
              </a:rPr>
              <a:t>UM</a:t>
            </a:r>
            <a:r>
              <a:rPr sz="2800" spc="25" dirty="0">
                <a:solidFill>
                  <a:srgbClr val="FF0000"/>
                </a:solidFill>
              </a:rPr>
              <a:t> </a:t>
            </a:r>
            <a:r>
              <a:rPr sz="2800" spc="-20" dirty="0">
                <a:solidFill>
                  <a:srgbClr val="FF0000"/>
                </a:solidFill>
              </a:rPr>
              <a:t>PLANI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660775" y="2058289"/>
            <a:ext cx="4333875" cy="3921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buClr>
                <a:srgbClr val="3333FF"/>
              </a:buClr>
              <a:buFont typeface="Calibri"/>
              <a:buAutoNum type="arabicParenR"/>
              <a:tabLst>
                <a:tab pos="528320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GİRİŞ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0"/>
              </a:spcBef>
              <a:buClr>
                <a:srgbClr val="3333FF"/>
              </a:buClr>
              <a:buFont typeface="Calibri"/>
              <a:buAutoNum type="arabicParenR"/>
              <a:tabLst>
                <a:tab pos="528320" algn="l"/>
              </a:tabLst>
            </a:pPr>
            <a:r>
              <a:rPr sz="1800" b="1" spc="-75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ÖN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TİM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Clr>
                <a:srgbClr val="3333FF"/>
              </a:buClr>
              <a:buFont typeface="Calibri"/>
              <a:buAutoNum type="arabicParenR"/>
              <a:tabLst>
                <a:tab pos="528320" algn="l"/>
              </a:tabLst>
            </a:pPr>
            <a:r>
              <a:rPr sz="1800" b="1" spc="-5" dirty="0">
                <a:solidFill>
                  <a:srgbClr val="3333FF"/>
                </a:solidFill>
                <a:latin typeface="Calibri"/>
                <a:cs typeface="Calibri"/>
              </a:rPr>
              <a:t>PE</a:t>
            </a:r>
            <a:r>
              <a:rPr sz="1800" b="1" spc="-2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SONEL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55"/>
              </a:spcBef>
              <a:buClr>
                <a:srgbClr val="3333FF"/>
              </a:buClr>
              <a:buFont typeface="Calibri"/>
              <a:buAutoNum type="arabicParenR"/>
              <a:tabLst>
                <a:tab pos="528320" algn="l"/>
              </a:tabLst>
            </a:pPr>
            <a:r>
              <a:rPr sz="1800" b="1" spc="-3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ĞİTİM</a:t>
            </a:r>
            <a:r>
              <a:rPr sz="1800" b="1" spc="-1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ÖĞR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TİM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Clr>
                <a:srgbClr val="3333FF"/>
              </a:buClr>
              <a:buFont typeface="Calibri"/>
              <a:buAutoNum type="arabicParenR"/>
              <a:tabLst>
                <a:tab pos="528320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FİZİ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K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SEL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1800" b="1" spc="-135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1800" b="1" spc="-160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API </a:t>
            </a:r>
            <a:r>
              <a:rPr sz="1800" b="1" spc="5" dirty="0">
                <a:solidFill>
                  <a:srgbClr val="3333FF"/>
                </a:solidFill>
                <a:latin typeface="Calibri"/>
                <a:cs typeface="Calibri"/>
              </a:rPr>
              <a:t>V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E T</a:t>
            </a:r>
            <a:r>
              <a:rPr sz="1800" b="1" spc="-2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SİSL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Clr>
                <a:srgbClr val="3333FF"/>
              </a:buClr>
              <a:buFont typeface="Calibri"/>
              <a:buAutoNum type="arabicParenR"/>
              <a:tabLst>
                <a:tab pos="528320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ARA</a:t>
            </a:r>
            <a:r>
              <a:rPr sz="1800" b="1" spc="-15" dirty="0">
                <a:solidFill>
                  <a:srgbClr val="3333FF"/>
                </a:solidFill>
                <a:latin typeface="Calibri"/>
                <a:cs typeface="Calibri"/>
              </a:rPr>
              <a:t>Ş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TI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MA</a:t>
            </a:r>
            <a:r>
              <a:rPr sz="1800" b="1" spc="-1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VE </a:t>
            </a:r>
            <a:r>
              <a:rPr sz="1800" b="1" spc="5" dirty="0">
                <a:solidFill>
                  <a:srgbClr val="3333FF"/>
                </a:solidFill>
                <a:latin typeface="Calibri"/>
                <a:cs typeface="Calibri"/>
              </a:rPr>
              <a:t>G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İ</a:t>
            </a:r>
            <a:r>
              <a:rPr sz="1800" b="1" spc="-15" dirty="0">
                <a:solidFill>
                  <a:srgbClr val="3333FF"/>
                </a:solidFill>
                <a:latin typeface="Calibri"/>
                <a:cs typeface="Calibri"/>
              </a:rPr>
              <a:t>Ş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Tİ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ME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55"/>
              </a:spcBef>
              <a:buClr>
                <a:srgbClr val="3333FF"/>
              </a:buClr>
              <a:buFont typeface="Calibri"/>
              <a:buAutoNum type="arabicParenR"/>
              <a:tabLst>
                <a:tab pos="528320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U</a:t>
            </a:r>
            <a:r>
              <a:rPr sz="1800" b="1" spc="-55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USLA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ARASI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AŞMA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Clr>
                <a:srgbClr val="3333FF"/>
              </a:buClr>
              <a:buFont typeface="Calibri"/>
              <a:buAutoNum type="arabicParenR"/>
              <a:tabLst>
                <a:tab pos="528320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KALİ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E VE AKR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Dİ</a:t>
            </a:r>
            <a:r>
              <a:rPr sz="1800" b="1" spc="-150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1800" b="1" spc="-35" dirty="0">
                <a:solidFill>
                  <a:srgbClr val="3333FF"/>
                </a:solidFill>
                <a:latin typeface="Calibri"/>
                <a:cs typeface="Calibri"/>
              </a:rPr>
              <a:t>S</a:t>
            </a:r>
            <a:r>
              <a:rPr sz="1800" b="1" spc="-75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ON 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Ç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ALIŞ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M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ALA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I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Clr>
                <a:srgbClr val="3333FF"/>
              </a:buClr>
              <a:buFont typeface="Calibri"/>
              <a:buAutoNum type="arabicParenR"/>
              <a:tabLst>
                <a:tab pos="528320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SO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ULAR VE ÖNE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İ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ER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55"/>
              </a:spcBef>
              <a:buClr>
                <a:srgbClr val="3333FF"/>
              </a:buClr>
              <a:buFont typeface="Calibri"/>
              <a:buAutoNum type="arabicParenR"/>
              <a:tabLst>
                <a:tab pos="528320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KA</a:t>
            </a:r>
            <a:r>
              <a:rPr sz="1800" b="1" spc="-120" dirty="0">
                <a:solidFill>
                  <a:srgbClr val="3333FF"/>
                </a:solidFill>
                <a:latin typeface="Calibri"/>
                <a:cs typeface="Calibri"/>
              </a:rPr>
              <a:t>P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ANIŞ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6650">
              <a:lnSpc>
                <a:spcPct val="100000"/>
              </a:lnSpc>
            </a:pPr>
            <a:r>
              <a:rPr sz="7800" spc="-125" dirty="0">
                <a:solidFill>
                  <a:srgbClr val="FF0000"/>
                </a:solidFill>
              </a:rPr>
              <a:t>E</a:t>
            </a:r>
            <a:r>
              <a:rPr sz="7800" dirty="0">
                <a:solidFill>
                  <a:srgbClr val="FF0000"/>
                </a:solidFill>
              </a:rPr>
              <a:t>ĞİTİM ÖĞRET</a:t>
            </a:r>
            <a:r>
              <a:rPr sz="7800" spc="-25" dirty="0">
                <a:solidFill>
                  <a:srgbClr val="FF0000"/>
                </a:solidFill>
              </a:rPr>
              <a:t>İ</a:t>
            </a:r>
            <a:r>
              <a:rPr sz="7800" dirty="0">
                <a:solidFill>
                  <a:srgbClr val="FF0000"/>
                </a:solidFill>
              </a:rPr>
              <a:t>M</a:t>
            </a:r>
            <a:endParaRPr sz="7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897248" y="4395749"/>
            <a:ext cx="4508500" cy="393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100" b="1" spc="-20" dirty="0">
                <a:solidFill>
                  <a:srgbClr val="3333FF"/>
                </a:solidFill>
                <a:latin typeface="Calibri"/>
                <a:cs typeface="Calibri"/>
              </a:rPr>
              <a:t>P</a:t>
            </a:r>
            <a:r>
              <a:rPr sz="3100" b="1" spc="-6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3100" b="1" spc="-25" dirty="0">
                <a:solidFill>
                  <a:srgbClr val="3333FF"/>
                </a:solidFill>
                <a:latin typeface="Calibri"/>
                <a:cs typeface="Calibri"/>
              </a:rPr>
              <a:t>OG</a:t>
            </a:r>
            <a:r>
              <a:rPr sz="3100" b="1" spc="-3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3100" b="1" spc="-20" dirty="0">
                <a:solidFill>
                  <a:srgbClr val="3333FF"/>
                </a:solidFill>
                <a:latin typeface="Calibri"/>
                <a:cs typeface="Calibri"/>
              </a:rPr>
              <a:t>AML</a:t>
            </a:r>
            <a:r>
              <a:rPr sz="3100" b="1" spc="-15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3100" b="1" spc="-2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3100" b="1" spc="4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100" b="1" spc="-20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3100" b="1" spc="1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100" b="1" spc="-25" dirty="0">
                <a:solidFill>
                  <a:srgbClr val="3333FF"/>
                </a:solidFill>
                <a:latin typeface="Calibri"/>
                <a:cs typeface="Calibri"/>
              </a:rPr>
              <a:t>ÖĞ</a:t>
            </a:r>
            <a:r>
              <a:rPr sz="3100" b="1" spc="-3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3100" b="1" spc="-15" dirty="0">
                <a:solidFill>
                  <a:srgbClr val="3333FF"/>
                </a:solidFill>
                <a:latin typeface="Calibri"/>
                <a:cs typeface="Calibri"/>
              </a:rPr>
              <a:t>ENCİ</a:t>
            </a:r>
            <a:endParaRPr sz="3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8462" rIns="0" bIns="0" rtlCol="0">
            <a:spAutoFit/>
          </a:bodyPr>
          <a:lstStyle/>
          <a:p>
            <a:pPr marL="1120775">
              <a:lnSpc>
                <a:spcPct val="100000"/>
              </a:lnSpc>
            </a:pPr>
            <a:r>
              <a:rPr sz="2800" spc="-20" dirty="0">
                <a:solidFill>
                  <a:srgbClr val="FF0000"/>
                </a:solidFill>
                <a:latin typeface="Calibri"/>
                <a:cs typeface="Calibri"/>
              </a:rPr>
              <a:t>Ön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Lisans</a:t>
            </a:r>
            <a:r>
              <a:rPr sz="2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/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Lisans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ğ</a:t>
            </a:r>
            <a:r>
              <a:rPr sz="2800" spc="-2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timi:</a:t>
            </a:r>
            <a:r>
              <a:rPr sz="280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66FF"/>
                </a:solidFill>
                <a:latin typeface="Calibri"/>
                <a:cs typeface="Calibri"/>
              </a:rPr>
              <a:t>P</a:t>
            </a:r>
            <a:r>
              <a:rPr sz="2800" spc="-45" dirty="0">
                <a:solidFill>
                  <a:srgbClr val="0066FF"/>
                </a:solidFill>
                <a:latin typeface="Calibri"/>
                <a:cs typeface="Calibri"/>
              </a:rPr>
              <a:t>r</a:t>
            </a:r>
            <a:r>
              <a:rPr sz="2800" spc="-15" dirty="0">
                <a:solidFill>
                  <a:srgbClr val="0066FF"/>
                </a:solidFill>
                <a:latin typeface="Calibri"/>
                <a:cs typeface="Calibri"/>
              </a:rPr>
              <a:t>o</a:t>
            </a:r>
            <a:r>
              <a:rPr sz="2800" spc="-25" dirty="0">
                <a:solidFill>
                  <a:srgbClr val="0066FF"/>
                </a:solidFill>
                <a:latin typeface="Calibri"/>
                <a:cs typeface="Calibri"/>
              </a:rPr>
              <a:t>g</a:t>
            </a:r>
            <a:r>
              <a:rPr sz="2800" spc="-70" dirty="0">
                <a:solidFill>
                  <a:srgbClr val="0066FF"/>
                </a:solidFill>
                <a:latin typeface="Calibri"/>
                <a:cs typeface="Calibri"/>
              </a:rPr>
              <a:t>r</a:t>
            </a:r>
            <a:r>
              <a:rPr sz="2800" spc="-20" dirty="0">
                <a:solidFill>
                  <a:srgbClr val="0066FF"/>
                </a:solidFill>
                <a:latin typeface="Calibri"/>
                <a:cs typeface="Calibri"/>
              </a:rPr>
              <a:t>am</a:t>
            </a:r>
            <a:r>
              <a:rPr sz="2800" spc="1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2800" spc="-210" dirty="0">
                <a:solidFill>
                  <a:srgbClr val="0066FF"/>
                </a:solidFill>
                <a:latin typeface="Calibri"/>
                <a:cs typeface="Calibri"/>
              </a:rPr>
              <a:t>Y</a:t>
            </a:r>
            <a:r>
              <a:rPr sz="2800" spc="-15" dirty="0">
                <a:solidFill>
                  <a:srgbClr val="0066FF"/>
                </a:solidFill>
                <a:latin typeface="Calibri"/>
                <a:cs typeface="Calibri"/>
              </a:rPr>
              <a:t>apısı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6464680"/>
            <a:ext cx="64516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7.01</a:t>
            </a:r>
            <a:r>
              <a:rPr sz="1200" spc="-5" dirty="0">
                <a:solidFill>
                  <a:srgbClr val="888888"/>
                </a:solidFill>
                <a:latin typeface="Calibri"/>
                <a:cs typeface="Calibri"/>
              </a:rPr>
              <a:t>.20</a:t>
            </a: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2775" y="5943091"/>
            <a:ext cx="449199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B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öl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ü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m</a:t>
            </a:r>
            <a:r>
              <a:rPr sz="12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v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 A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 Bilim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 -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Da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l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ı/</a:t>
            </a:r>
            <a:r>
              <a:rPr sz="12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ogram</a:t>
            </a:r>
            <a:r>
              <a:rPr sz="1200" b="1" i="1" spc="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ı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ı</a:t>
            </a:r>
            <a:r>
              <a:rPr sz="12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k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adar</a:t>
            </a:r>
            <a:r>
              <a:rPr sz="12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atır ekl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yin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z.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323170"/>
              </p:ext>
            </p:extLst>
          </p:nvPr>
        </p:nvGraphicFramePr>
        <p:xfrm>
          <a:off x="427761" y="2062607"/>
          <a:ext cx="10658703" cy="31762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57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1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2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lüm</a:t>
                      </a:r>
                      <a:r>
                        <a:rPr sz="16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5067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- San</a:t>
                      </a: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6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600" b="1" spc="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Beden Eğitimi ve Spor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Beden Eğitimi ve Spor Öğretmenliği </a:t>
                      </a:r>
                      <a:r>
                        <a:rPr lang="tr-TR" sz="1600" dirty="0">
                          <a:latin typeface="+mn-lt"/>
                          <a:cs typeface="Calibri"/>
                        </a:rPr>
                        <a:t>Anabilim Dalı</a:t>
                      </a:r>
                      <a:endParaRPr lang="tr-TR" sz="1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698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Beden Eğitimi ve Spor</a:t>
                      </a:r>
                    </a:p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Psikososyal Anabilim Dalı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6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Bölümü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Anabilim Dalı /Hareket ve Antrenman Bilimleri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Bölümü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Anabilim Dalı /Spor Sağlık Bilimleri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698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Spor Yöneticiliği 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latin typeface="+mn-lt"/>
                          <a:cs typeface="Calibri"/>
                        </a:rPr>
                        <a:t>Spor Yönetim Bilimleri  Anabilim Dalı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latin typeface="+mn-lt"/>
                          <a:cs typeface="Calibri"/>
                        </a:rPr>
                        <a:t>Rekreasyon</a:t>
                      </a:r>
                      <a:r>
                        <a:rPr lang="tr-TR" sz="1600" baseline="0" dirty="0">
                          <a:latin typeface="+mn-lt"/>
                          <a:cs typeface="Calibri"/>
                        </a:rPr>
                        <a:t> Bölümü</a:t>
                      </a:r>
                      <a:endParaRPr lang="tr-TR" sz="1600" dirty="0">
                        <a:latin typeface="+mn-lt"/>
                        <a:cs typeface="Calibri"/>
                      </a:endParaRPr>
                    </a:p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latin typeface="+mn-lt"/>
                          <a:cs typeface="Calibri"/>
                        </a:rPr>
                        <a:t>Rekreasyon Anabilim Dalı / Rekreasyon</a:t>
                      </a:r>
                      <a:r>
                        <a:rPr lang="tr-TR" sz="1600" baseline="0" dirty="0">
                          <a:latin typeface="+mn-lt"/>
                          <a:cs typeface="Calibri"/>
                        </a:rPr>
                        <a:t> Programı</a:t>
                      </a:r>
                      <a:endParaRPr lang="tr-TR" sz="1600" dirty="0">
                        <a:latin typeface="+mn-lt"/>
                        <a:cs typeface="Calibri"/>
                      </a:endParaRPr>
                    </a:p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697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3995" rIns="0" bIns="0" rtlCol="0">
            <a:spAutoFit/>
          </a:bodyPr>
          <a:lstStyle/>
          <a:p>
            <a:pPr marL="1852930">
              <a:lnSpc>
                <a:spcPct val="100000"/>
              </a:lnSpc>
            </a:pPr>
            <a:r>
              <a:rPr sz="2800" spc="-15" dirty="0">
                <a:solidFill>
                  <a:srgbClr val="0000CC"/>
                </a:solidFill>
                <a:latin typeface="Calibri"/>
                <a:cs typeface="Calibri"/>
              </a:rPr>
              <a:t>Lisansü</a:t>
            </a:r>
            <a:r>
              <a:rPr sz="2800" spc="-55" dirty="0">
                <a:solidFill>
                  <a:srgbClr val="0000CC"/>
                </a:solidFill>
                <a:latin typeface="Calibri"/>
                <a:cs typeface="Calibri"/>
              </a:rPr>
              <a:t>s</a:t>
            </a:r>
            <a:r>
              <a:rPr sz="2800" spc="-15" dirty="0">
                <a:solidFill>
                  <a:srgbClr val="0000CC"/>
                </a:solidFill>
                <a:latin typeface="Calibri"/>
                <a:cs typeface="Calibri"/>
              </a:rPr>
              <a:t>tü</a:t>
            </a:r>
            <a:r>
              <a:rPr sz="2800" spc="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00CC"/>
                </a:solidFill>
                <a:latin typeface="Calibri"/>
                <a:cs typeface="Calibri"/>
              </a:rPr>
              <a:t>Eğitim</a:t>
            </a:r>
            <a:r>
              <a:rPr sz="2800" spc="-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0000CC"/>
                </a:solidFill>
                <a:latin typeface="Calibri"/>
                <a:cs typeface="Calibri"/>
              </a:rPr>
              <a:t>P</a:t>
            </a:r>
            <a:r>
              <a:rPr sz="2800" spc="-40" dirty="0">
                <a:solidFill>
                  <a:srgbClr val="0000CC"/>
                </a:solidFill>
                <a:latin typeface="Calibri"/>
                <a:cs typeface="Calibri"/>
              </a:rPr>
              <a:t>r</a:t>
            </a:r>
            <a:r>
              <a:rPr sz="2800" spc="-15" dirty="0">
                <a:solidFill>
                  <a:srgbClr val="0000CC"/>
                </a:solidFill>
                <a:latin typeface="Calibri"/>
                <a:cs typeface="Calibri"/>
              </a:rPr>
              <a:t>o</a:t>
            </a:r>
            <a:r>
              <a:rPr sz="2800" spc="-25" dirty="0">
                <a:solidFill>
                  <a:srgbClr val="0000CC"/>
                </a:solidFill>
                <a:latin typeface="Calibri"/>
                <a:cs typeface="Calibri"/>
              </a:rPr>
              <a:t>g</a:t>
            </a:r>
            <a:r>
              <a:rPr sz="2800" spc="-70" dirty="0">
                <a:solidFill>
                  <a:srgbClr val="0000CC"/>
                </a:solidFill>
                <a:latin typeface="Calibri"/>
                <a:cs typeface="Calibri"/>
              </a:rPr>
              <a:t>r</a:t>
            </a:r>
            <a:r>
              <a:rPr sz="2800" spc="-15" dirty="0">
                <a:solidFill>
                  <a:srgbClr val="0000CC"/>
                </a:solidFill>
                <a:latin typeface="Calibri"/>
                <a:cs typeface="Calibri"/>
              </a:rPr>
              <a:t>amları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326299"/>
              </p:ext>
            </p:extLst>
          </p:nvPr>
        </p:nvGraphicFramePr>
        <p:xfrm>
          <a:off x="446227" y="1911857"/>
          <a:ext cx="11166778" cy="37777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5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0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0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862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 S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25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734"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sz="2000" spc="-18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2000" spc="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2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sek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sans</a:t>
                      </a:r>
                      <a:r>
                        <a:rPr sz="2000" spc="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amı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-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-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735"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sz="2000" spc="-18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zli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2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sek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sans</a:t>
                      </a:r>
                      <a:r>
                        <a:rPr sz="2000" spc="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amı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u="none" strike="noStrike" dirty="0">
                          <a:effectLst/>
                        </a:rPr>
                        <a:t> 1+1+1+1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u="none" strike="noStrike" dirty="0">
                          <a:effectLst/>
                        </a:rPr>
                        <a:t>1+1+1+1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735"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20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 S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u="none" strike="noStrike" dirty="0">
                          <a:effectLst/>
                        </a:rPr>
                        <a:t> 1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u="none" strike="noStrike" dirty="0">
                          <a:effectLst/>
                        </a:rPr>
                        <a:t>1 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735">
                <a:tc>
                  <a:txBody>
                    <a:bodyPr/>
                    <a:lstStyle/>
                    <a:p>
                      <a:pPr marL="3799204">
                        <a:lnSpc>
                          <a:spcPct val="100000"/>
                        </a:lnSpc>
                      </a:pP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OGRA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1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YISI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5 </a:t>
                      </a:r>
                      <a:endParaRPr lang="tr-TR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5 </a:t>
                      </a:r>
                      <a:endParaRPr lang="tr-TR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734"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enci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Alan 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tif </a:t>
                      </a:r>
                      <a:r>
                        <a:rPr sz="2000" spc="-18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2000" spc="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2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sek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sans</a:t>
                      </a:r>
                      <a:r>
                        <a:rPr sz="2000" spc="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amı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u="none" strike="noStrike" dirty="0">
                          <a:effectLst/>
                        </a:rPr>
                        <a:t> -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u="none" strike="noStrike" dirty="0">
                          <a:effectLst/>
                        </a:rPr>
                        <a:t>- 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735"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enci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Alan A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tif </a:t>
                      </a:r>
                      <a:r>
                        <a:rPr sz="2000" spc="-19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zli</a:t>
                      </a:r>
                      <a:r>
                        <a:rPr sz="2000" spc="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spc="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sans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 S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9734"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enci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Alan 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tif Do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amı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u="none" strike="noStrike" dirty="0">
                          <a:effectLst/>
                        </a:rPr>
                        <a:t>1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u="none" strike="noStrike" dirty="0">
                          <a:effectLst/>
                        </a:rPr>
                        <a:t>1 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734">
                <a:tc>
                  <a:txBody>
                    <a:bodyPr/>
                    <a:lstStyle/>
                    <a:p>
                      <a:pPr marL="147193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NCİ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OGRAM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1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YISI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u="none" strike="noStrike" dirty="0">
                          <a:effectLst/>
                        </a:rPr>
                        <a:t> 5 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u="none" strike="noStrike" dirty="0">
                          <a:effectLst/>
                        </a:rPr>
                        <a:t> 5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659" rIns="0" bIns="0" rtlCol="0">
            <a:spAutoFit/>
          </a:bodyPr>
          <a:lstStyle/>
          <a:p>
            <a:pPr marL="1604010">
              <a:lnSpc>
                <a:spcPct val="100000"/>
              </a:lnSpc>
            </a:pPr>
            <a:r>
              <a:rPr sz="3200" dirty="0">
                <a:solidFill>
                  <a:srgbClr val="0000CC"/>
                </a:solidFill>
                <a:latin typeface="Calibri"/>
                <a:cs typeface="Calibri"/>
              </a:rPr>
              <a:t>Li</a:t>
            </a:r>
            <a:r>
              <a:rPr sz="3200" spc="5" dirty="0">
                <a:solidFill>
                  <a:srgbClr val="0000CC"/>
                </a:solidFill>
                <a:latin typeface="Calibri"/>
                <a:cs typeface="Calibri"/>
              </a:rPr>
              <a:t>s</a:t>
            </a:r>
            <a:r>
              <a:rPr sz="3200" dirty="0">
                <a:solidFill>
                  <a:srgbClr val="0000CC"/>
                </a:solidFill>
                <a:latin typeface="Calibri"/>
                <a:cs typeface="Calibri"/>
              </a:rPr>
              <a:t>ans</a:t>
            </a:r>
            <a:r>
              <a:rPr sz="3200" spc="-15" dirty="0">
                <a:solidFill>
                  <a:srgbClr val="0000CC"/>
                </a:solidFill>
                <a:latin typeface="Calibri"/>
                <a:cs typeface="Calibri"/>
              </a:rPr>
              <a:t>ü</a:t>
            </a:r>
            <a:r>
              <a:rPr sz="3200" spc="-30" dirty="0">
                <a:solidFill>
                  <a:srgbClr val="0000CC"/>
                </a:solidFill>
                <a:latin typeface="Calibri"/>
                <a:cs typeface="Calibri"/>
              </a:rPr>
              <a:t>s</a:t>
            </a:r>
            <a:r>
              <a:rPr sz="3200" dirty="0">
                <a:solidFill>
                  <a:srgbClr val="0000CC"/>
                </a:solidFill>
                <a:latin typeface="Calibri"/>
                <a:cs typeface="Calibri"/>
              </a:rPr>
              <a:t>tü</a:t>
            </a:r>
            <a:r>
              <a:rPr sz="3200" spc="-5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00CC"/>
                </a:solidFill>
                <a:latin typeface="Calibri"/>
                <a:cs typeface="Calibri"/>
              </a:rPr>
              <a:t>Eği</a:t>
            </a:r>
            <a:r>
              <a:rPr sz="3200" spc="5" dirty="0">
                <a:solidFill>
                  <a:srgbClr val="0000CC"/>
                </a:solidFill>
                <a:latin typeface="Calibri"/>
                <a:cs typeface="Calibri"/>
              </a:rPr>
              <a:t>t</a:t>
            </a:r>
            <a:r>
              <a:rPr sz="3200" dirty="0">
                <a:solidFill>
                  <a:srgbClr val="0000CC"/>
                </a:solidFill>
                <a:latin typeface="Calibri"/>
                <a:cs typeface="Calibri"/>
              </a:rPr>
              <a:t>im</a:t>
            </a:r>
            <a:r>
              <a:rPr sz="3200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00CC"/>
                </a:solidFill>
                <a:latin typeface="Calibri"/>
                <a:cs typeface="Calibri"/>
              </a:rPr>
              <a:t>P</a:t>
            </a:r>
            <a:r>
              <a:rPr sz="3200" spc="-40" dirty="0">
                <a:solidFill>
                  <a:srgbClr val="0000CC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0000CC"/>
                </a:solidFill>
                <a:latin typeface="Calibri"/>
                <a:cs typeface="Calibri"/>
              </a:rPr>
              <a:t>og</a:t>
            </a:r>
            <a:r>
              <a:rPr sz="3200" spc="-65" dirty="0">
                <a:solidFill>
                  <a:srgbClr val="0000CC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0000CC"/>
                </a:solidFill>
                <a:latin typeface="Calibri"/>
                <a:cs typeface="Calibri"/>
              </a:rPr>
              <a:t>aml</a:t>
            </a:r>
            <a:r>
              <a:rPr sz="3200" spc="-20" dirty="0">
                <a:solidFill>
                  <a:srgbClr val="0000CC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0000CC"/>
                </a:solidFill>
                <a:latin typeface="Calibri"/>
                <a:cs typeface="Calibri"/>
              </a:rPr>
              <a:t>rı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18566" y="6012434"/>
            <a:ext cx="521335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Bölüm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v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rogram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40" dirty="0">
                <a:solidFill>
                  <a:srgbClr val="C00000"/>
                </a:solidFill>
                <a:latin typeface="Calibri"/>
                <a:cs typeface="Calibri"/>
              </a:rPr>
              <a:t>k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adar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kl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878319"/>
              </p:ext>
            </p:extLst>
          </p:nvPr>
        </p:nvGraphicFramePr>
        <p:xfrm>
          <a:off x="831850" y="1919604"/>
          <a:ext cx="10815827" cy="35787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67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6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22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0703">
                <a:tc rowSpan="2">
                  <a:txBody>
                    <a:bodyPr/>
                    <a:lstStyle/>
                    <a:p>
                      <a:pPr marL="98933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San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 P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 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817244">
                        <a:lnSpc>
                          <a:spcPct val="100000"/>
                        </a:lnSpc>
                      </a:pPr>
                      <a:r>
                        <a:rPr sz="2700" b="1" spc="-7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700" b="1" spc="-44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700" b="1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700" b="1" spc="-60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700" b="1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2700" b="1" spc="-7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700" b="1" spc="-150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700" b="1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2700" b="1" spc="-7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700" b="1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2700" b="1" spc="-7" baseline="-4629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(L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i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uyg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işar</a:t>
                      </a:r>
                      <a:r>
                        <a:rPr sz="1400" b="1" i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tl</a:t>
                      </a:r>
                      <a:r>
                        <a:rPr sz="1400" b="1" i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yi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i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46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6895">
                        <a:lnSpc>
                          <a:spcPct val="100000"/>
                        </a:lnSpc>
                      </a:pPr>
                      <a:r>
                        <a:rPr sz="1400" b="1" spc="-1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sek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</a:pPr>
                      <a:r>
                        <a:rPr sz="1400" b="1" spc="-1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sek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765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866"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u="none" strike="noStrike" dirty="0">
                          <a:effectLst/>
                        </a:rPr>
                        <a:t> Beden Eğitimi ve Spor </a:t>
                      </a:r>
                      <a:r>
                        <a:rPr lang="tr-TR" sz="1800" u="none" strike="noStrike" dirty="0" err="1">
                          <a:effectLst/>
                        </a:rPr>
                        <a:t>Dr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100" u="none" strike="noStrike" dirty="0">
                          <a:effectLst/>
                        </a:rPr>
                        <a:t> 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u="none" strike="noStrike" dirty="0">
                          <a:effectLst/>
                        </a:rPr>
                        <a:t> </a:t>
                      </a:r>
                      <a:endParaRPr lang="tr-T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86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u="none" strike="noStrike" dirty="0">
                          <a:effectLst/>
                        </a:rPr>
                        <a:t> Beden Eğitimi ve Spor Öğretmenliği YL TEZLİ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100" u="none" strike="noStrike">
                          <a:effectLst/>
                        </a:rPr>
                        <a:t> 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u="none" strike="noStrike" dirty="0">
                          <a:effectLst/>
                        </a:rPr>
                        <a:t> 1</a:t>
                      </a:r>
                      <a:endParaRPr lang="tr-T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u="none" strike="noStrike" dirty="0">
                          <a:effectLst/>
                        </a:rPr>
                        <a:t> </a:t>
                      </a:r>
                      <a:endParaRPr lang="tr-T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866"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u="none" strike="noStrike" dirty="0">
                          <a:effectLst/>
                        </a:rPr>
                        <a:t> Beden Eğitimi ve Spor YL Tezli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100" u="none" strike="noStrike">
                          <a:effectLst/>
                        </a:rPr>
                        <a:t> 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u="none" strike="noStrike" dirty="0">
                          <a:effectLst/>
                        </a:rPr>
                        <a:t> 1</a:t>
                      </a:r>
                      <a:endParaRPr lang="tr-T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u="none" strike="noStrike" dirty="0">
                          <a:effectLst/>
                        </a:rPr>
                        <a:t> </a:t>
                      </a:r>
                      <a:endParaRPr lang="tr-T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867">
                <a:tc>
                  <a:txBody>
                    <a:bodyPr/>
                    <a:lstStyle/>
                    <a:p>
                      <a:r>
                        <a:rPr lang="tr-TR" sz="18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Antrenörlük Eğitimi Anabilim Dalı /Hareket ve Antrenman Bilimleri</a:t>
                      </a:r>
                      <a:endParaRPr sz="18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8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Spor Yönetim Bilimleri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sz="16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867"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867"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0172"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821433"/>
            <a:ext cx="9384029" cy="63055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97739" rIns="0" bIns="0" rtlCol="0">
            <a:spAutoFit/>
          </a:bodyPr>
          <a:lstStyle/>
          <a:p>
            <a:pPr marL="3609340">
              <a:lnSpc>
                <a:spcPct val="100000"/>
              </a:lnSpc>
            </a:pPr>
            <a:r>
              <a:rPr lang="tr-TR" sz="2800" spc="-20" dirty="0">
                <a:solidFill>
                  <a:schemeClr val="bg1"/>
                </a:solidFill>
                <a:highlight>
                  <a:srgbClr val="000000"/>
                </a:highlight>
                <a:latin typeface="Calibri"/>
                <a:cs typeface="Calibri"/>
              </a:rPr>
              <a:t>ÖĞRENCİ</a:t>
            </a:r>
            <a:r>
              <a:rPr lang="tr-TR" sz="2800" spc="30" dirty="0">
                <a:solidFill>
                  <a:schemeClr val="bg1"/>
                </a:solidFill>
                <a:highlight>
                  <a:srgbClr val="000000"/>
                </a:highlight>
                <a:latin typeface="Calibri"/>
                <a:cs typeface="Calibri"/>
              </a:rPr>
              <a:t> </a:t>
            </a:r>
            <a:r>
              <a:rPr lang="tr-TR" sz="2800" spc="-55" dirty="0">
                <a:solidFill>
                  <a:schemeClr val="bg1"/>
                </a:solidFill>
                <a:highlight>
                  <a:srgbClr val="000000"/>
                </a:highlight>
              </a:rPr>
              <a:t>S</a:t>
            </a:r>
            <a:r>
              <a:rPr lang="tr-TR" sz="2800" spc="-250" dirty="0">
                <a:solidFill>
                  <a:schemeClr val="bg1"/>
                </a:solidFill>
                <a:highlight>
                  <a:srgbClr val="000000"/>
                </a:highlight>
              </a:rPr>
              <a:t>A</a:t>
            </a:r>
            <a:r>
              <a:rPr lang="tr-TR" sz="2800" spc="-15" dirty="0">
                <a:solidFill>
                  <a:schemeClr val="bg1"/>
                </a:solidFill>
                <a:highlight>
                  <a:srgbClr val="000000"/>
                </a:highlight>
              </a:rPr>
              <a:t>YISI</a:t>
            </a:r>
            <a:endParaRPr lang="tr-TR" sz="2800" dirty="0">
              <a:solidFill>
                <a:schemeClr val="bg1"/>
              </a:solidFill>
              <a:highlight>
                <a:srgbClr val="000000"/>
              </a:highlight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7.01</a:t>
            </a:r>
            <a:r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.20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254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8566" y="6012434"/>
            <a:ext cx="521335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*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Bölüm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-1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Ana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Bilim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-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anat</a:t>
            </a:r>
            <a:r>
              <a:rPr kumimoji="0" sz="1400" b="1" i="1" u="none" strike="noStrike" kern="1200" cap="none" spc="-2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Dalı/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rogram</a:t>
            </a:r>
            <a:r>
              <a:rPr kumimoji="0" sz="1400" b="1" i="1" u="none" strike="noStrike" kern="1200" cap="none" spc="-2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sayısı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4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adar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satır</a:t>
            </a:r>
            <a:r>
              <a:rPr kumimoji="0" sz="1400" b="1" i="1" u="none" strike="noStrike" kern="1200" cap="none" spc="-3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kl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yiniz.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850566"/>
              </p:ext>
            </p:extLst>
          </p:nvPr>
        </p:nvGraphicFramePr>
        <p:xfrm>
          <a:off x="413384" y="1901951"/>
          <a:ext cx="11407773" cy="4121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4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2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6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95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8948">
                <a:tc>
                  <a:txBody>
                    <a:bodyPr/>
                    <a:lstStyle/>
                    <a:p>
                      <a:pPr marL="91821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Sa</a:t>
                      </a:r>
                      <a:r>
                        <a:rPr sz="18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alı/ P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8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ne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448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üz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9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Lisans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Beden Eğitimi ve Spor Öğretmenliği Programı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08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( DR )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( DR )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27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( YL )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( YL )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25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3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Öğretmenliği ( YL )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Öğretmenliği ( YL )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34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080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Antrenörlük Eğitimi Bölümü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Antrenörlük Eğitimi Pr.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228 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16986"/>
                  </a:ext>
                </a:extLst>
              </a:tr>
              <a:tr h="353080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Antrenörlük Eğitimi Anabilim Dalı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Hareket ve Antrenman Bilimleri Tezli YL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751557"/>
                  </a:ext>
                </a:extLst>
              </a:tr>
              <a:tr h="353080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Spor Yöneticiliği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Spor Yönetim Bilimleri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167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208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543723"/>
                  </a:ext>
                </a:extLst>
              </a:tr>
              <a:tr h="352957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Spor Yönetimi Anabilim Dalı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Spor Yönetimi Anabilim Dalı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3080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Rekreasyon Bölümü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Rekreasyon Programı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130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944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TOPLAM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endParaRPr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3985" y="533400"/>
            <a:ext cx="9384029" cy="682625"/>
          </a:xfrm>
          <a:prstGeom prst="rect">
            <a:avLst/>
          </a:prstGeom>
        </p:spPr>
        <p:txBody>
          <a:bodyPr vert="horz" wrap="square" lIns="0" tIns="244982" rIns="0" bIns="0" rtlCol="0">
            <a:spAutoFit/>
          </a:bodyPr>
          <a:lstStyle/>
          <a:p>
            <a:pPr marL="1744980">
              <a:lnSpc>
                <a:spcPct val="100000"/>
              </a:lnSpc>
            </a:pPr>
            <a:r>
              <a:rPr kumimoji="0" lang="tr-TR" sz="2800" b="1" i="0" u="none" strike="noStrike" kern="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ÖĞRENCİ</a:t>
            </a:r>
            <a:r>
              <a:rPr kumimoji="0" lang="tr-TR" sz="2800" b="1" i="0" u="none" strike="noStrike" kern="0" cap="none" spc="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5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</a:t>
            </a:r>
            <a:r>
              <a:rPr kumimoji="0" lang="tr-TR" sz="2800" b="1" i="0" u="none" strike="noStrike" kern="0" cap="none" spc="-2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YISI</a:t>
            </a:r>
            <a:r>
              <a:rPr kumimoji="0" lang="tr-TR" sz="2800" b="1" i="0" u="none" strike="noStrike" kern="0" cap="none" spc="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(Cinsi</a:t>
            </a:r>
            <a:r>
              <a:rPr kumimoji="0" lang="tr-TR" sz="2800" b="1" i="0" u="none" strike="noStrike" kern="0" cap="none" spc="-7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y</a:t>
            </a:r>
            <a:r>
              <a:rPr kumimoji="0" lang="tr-TR" sz="2800" b="1" i="0" u="none" strike="noStrike" kern="0" cap="none" spc="-4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et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e</a:t>
            </a:r>
            <a:r>
              <a:rPr kumimoji="0" lang="tr-TR" sz="2800" b="1" i="0" u="none" strike="noStrike" kern="0" cap="none" spc="5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G</a:t>
            </a:r>
            <a:r>
              <a:rPr kumimoji="0" lang="tr-TR" sz="2800" b="1" i="0" u="none" strike="noStrike" kern="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ö</a:t>
            </a:r>
            <a:r>
              <a:rPr kumimoji="0" lang="tr-TR" sz="2800" b="1" i="0" u="none" strike="noStrike" kern="0" cap="none" spc="-4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r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e</a:t>
            </a:r>
            <a:r>
              <a:rPr kumimoji="0" lang="tr-TR" sz="2800" b="1" i="0" u="none" strike="noStrike" kern="0" cap="none" spc="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Dağı</a:t>
            </a:r>
            <a:r>
              <a:rPr kumimoji="0" lang="tr-TR" sz="2800" b="1" i="0" u="none" strike="noStrike" kern="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l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ımı)</a:t>
            </a:r>
            <a:endParaRPr sz="2800" dirty="0">
              <a:highlight>
                <a:srgbClr val="FF00FF"/>
              </a:highlight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7.01</a:t>
            </a:r>
            <a:r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.20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254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8566" y="6012434"/>
            <a:ext cx="521335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*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Bölüm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-1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Ana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Bilim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-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anat</a:t>
            </a:r>
            <a:r>
              <a:rPr kumimoji="0" sz="1400" b="1" i="1" u="none" strike="noStrike" kern="1200" cap="none" spc="-2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Dalı/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rogram</a:t>
            </a:r>
            <a:r>
              <a:rPr kumimoji="0" sz="1400" b="1" i="1" u="none" strike="noStrike" kern="1200" cap="none" spc="-2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sayısı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4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adar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satır</a:t>
            </a:r>
            <a:r>
              <a:rPr kumimoji="0" sz="1400" b="1" i="1" u="none" strike="noStrike" kern="1200" cap="none" spc="-3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kl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yiniz.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221760"/>
              </p:ext>
            </p:extLst>
          </p:nvPr>
        </p:nvGraphicFramePr>
        <p:xfrm>
          <a:off x="0" y="1828800"/>
          <a:ext cx="11320624" cy="4057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84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4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4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62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56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411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0370">
                <a:tc rowSpan="2">
                  <a:txBody>
                    <a:bodyPr/>
                    <a:lstStyle/>
                    <a:p>
                      <a:pPr marL="99949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San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 P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 Adı*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5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9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</a:pP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</a:pP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741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Beden Eğitimi ve Spor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Beden Eğitimi ve Spor Öğretmenliği Programı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 39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163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 149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 186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663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Beden Eğitimi ve Spor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( DR )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990393"/>
                  </a:ext>
                </a:extLst>
              </a:tr>
              <a:tr h="299663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Beden Eğitimi ve Spor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( YL )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074690"/>
                  </a:ext>
                </a:extLst>
              </a:tr>
              <a:tr h="299663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Beden Eğitimi ve Spor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Öğretmenliği ( YL )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423618"/>
                  </a:ext>
                </a:extLst>
              </a:tr>
              <a:tr h="2996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Bölümü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Antrenörlük Eğitimi Pr.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 61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 115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176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 84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 144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 228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6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Anabilim Dalı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Hareket ve Antrenman Bilimleri Tezli YL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 9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7 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 12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16 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28 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663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latin typeface="Calibri"/>
                          <a:cs typeface="Calibri"/>
                        </a:rPr>
                        <a:t>Spor</a:t>
                      </a:r>
                      <a:r>
                        <a:rPr lang="tr-TR" sz="1600" baseline="0" dirty="0">
                          <a:latin typeface="Calibri"/>
                          <a:cs typeface="Calibri"/>
                        </a:rPr>
                        <a:t> Yöneticiliği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latin typeface="Calibri"/>
                          <a:cs typeface="Calibri"/>
                        </a:rPr>
                        <a:t>Spor Yönetim Bilimleri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70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97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167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63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208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9376445"/>
                  </a:ext>
                </a:extLst>
              </a:tr>
              <a:tr h="299663">
                <a:tc>
                  <a:txBody>
                    <a:bodyPr/>
                    <a:lstStyle/>
                    <a:p>
                      <a:pPr algn="l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Spor Yönetimi Anabilim Dalı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7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848339"/>
                  </a:ext>
                </a:extLst>
              </a:tr>
              <a:tr h="299663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latin typeface="+mn-lt"/>
                          <a:cs typeface="Calibri"/>
                        </a:rPr>
                        <a:t>Rekreasyon</a:t>
                      </a:r>
                      <a:r>
                        <a:rPr lang="tr-TR" sz="1600" baseline="0" dirty="0">
                          <a:latin typeface="+mn-lt"/>
                          <a:cs typeface="Calibri"/>
                        </a:rPr>
                        <a:t> Bölümü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latin typeface="+mn-lt"/>
                          <a:cs typeface="Calibri"/>
                        </a:rPr>
                        <a:t>Rekreasyon Programı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64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96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42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88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527206"/>
                  </a:ext>
                </a:extLst>
              </a:tr>
              <a:tr h="299663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3869164"/>
                  </a:ext>
                </a:extLst>
              </a:tr>
              <a:tr h="268547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0561" y="759459"/>
            <a:ext cx="7633334" cy="7463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-2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Öğ</a:t>
            </a:r>
            <a:r>
              <a:rPr kumimoji="0" lang="tr-TR" sz="2800" b="1" i="0" u="none" strike="noStrike" kern="1200" cap="none" spc="-4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</a:t>
            </a:r>
            <a:r>
              <a:rPr kumimoji="0" lang="tr-TR" sz="2800" b="1" i="0" u="none" strike="noStrike" kern="120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tim</a:t>
            </a:r>
            <a:r>
              <a:rPr kumimoji="0" lang="tr-TR" sz="2800" b="1" i="0" u="none" strike="noStrike" kern="1200" cap="none" spc="2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tr-TR" sz="2800" b="1" i="0" u="none" strike="noStrike" kern="1200" cap="none" spc="-2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Ü</a:t>
            </a:r>
            <a:r>
              <a:rPr kumimoji="0" lang="tr-TR" sz="2800" b="1" i="0" u="none" strike="noStrike" kern="1200" cap="none" spc="-6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</a:t>
            </a:r>
            <a:r>
              <a:rPr kumimoji="0" lang="tr-TR" sz="2800" b="1" i="0" u="none" strike="noStrike" kern="120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esi/El</a:t>
            </a:r>
            <a:r>
              <a:rPr kumimoji="0" lang="tr-TR" sz="2800" b="1" i="0" u="none" strike="noStrike" kern="1200" cap="none" spc="-3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lang="tr-TR" sz="2800" b="1" i="0" u="none" strike="noStrike" kern="120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manı</a:t>
            </a:r>
            <a:r>
              <a:rPr kumimoji="0" lang="tr-TR" sz="2800" b="1" i="0" u="none" strike="noStrike" kern="1200" cap="none" spc="4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tr-TR" sz="2800" b="1" i="0" u="none" strike="noStrike" kern="120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Başına</a:t>
            </a:r>
            <a:r>
              <a:rPr kumimoji="0" lang="tr-TR" sz="2800" b="1" i="0" u="none" strike="noStrike" kern="1200" cap="none" spc="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tr-TR" sz="2800" b="1" i="0" u="none" strike="noStrike" kern="120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Düşen</a:t>
            </a:r>
            <a:r>
              <a:rPr kumimoji="0" lang="tr-TR" sz="2800" b="1" i="0" u="none" strike="noStrike" kern="1200" cap="none" spc="1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tr-TR" sz="2800" b="1" i="0" u="none" strike="noStrike" kern="1200" cap="none" spc="-2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Öğ</a:t>
            </a:r>
            <a:r>
              <a:rPr kumimoji="0" lang="tr-TR" sz="2800" b="1" i="0" u="none" strike="noStrike" kern="1200" cap="none" spc="-4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lang="tr-TR" sz="2800" b="1" i="0" u="none" strike="noStrike" kern="120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enci</a:t>
            </a:r>
            <a:r>
              <a:rPr kumimoji="0" lang="tr-TR" sz="2800" b="1" i="0" u="none" strike="noStrike" kern="1200" cap="none" spc="2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tr-TR" sz="2800" b="1" i="0" u="none" strike="noStrike" kern="120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lang="tr-TR" sz="2800" b="1" i="0" u="none" strike="noStrike" kern="1200" cap="none" spc="-7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lang="tr-TR" sz="2800" b="1" i="0" u="none" strike="noStrike" kern="120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</a:t>
            </a:r>
            <a:r>
              <a:rPr kumimoji="0" lang="tr-TR" sz="2800" b="1" i="0" u="none" strike="noStrike" kern="1200" cap="none" spc="-2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ı</a:t>
            </a:r>
            <a:r>
              <a:rPr kumimoji="0" lang="tr-TR" sz="2800" b="1" i="0" u="none" strike="noStrike" kern="1200" cap="none" spc="-1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sı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(P</a:t>
            </a:r>
            <a:r>
              <a:rPr kumimoji="0" sz="1800" b="1" i="1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ogramdaki</a:t>
            </a:r>
            <a:r>
              <a:rPr kumimoji="0" sz="1800" b="1" i="1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ön lisans, lisans</a:t>
            </a:r>
            <a:r>
              <a:rPr kumimoji="0" sz="1800" b="1" i="1" u="none" strike="noStrike" kern="1200" cap="none" spc="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</a:t>
            </a:r>
            <a:r>
              <a:rPr kumimoji="0" sz="1800" b="1" i="1" u="none" strike="noStrike" kern="1200" cap="none" spc="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lisansü</a:t>
            </a:r>
            <a:r>
              <a:rPr kumimoji="0" sz="1800" b="1" i="1" u="none" strike="noStrike" kern="1200" cap="none" spc="-3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tü</a:t>
            </a:r>
            <a:r>
              <a:rPr kumimoji="0" sz="1800" b="1" i="1" u="none" strike="noStrike" kern="1200" cap="none" spc="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800" b="1" i="1" u="none" strike="noStrike" kern="1200" cap="none" spc="-3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oplam</a:t>
            </a:r>
            <a:r>
              <a:rPr kumimoji="0" sz="1800" b="1" i="1" u="none" strike="noStrike" kern="1200" cap="none" spc="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öğrenci</a:t>
            </a:r>
            <a:r>
              <a:rPr kumimoji="0" sz="1800" b="1" i="1" u="none" strike="noStrike" kern="1200" cap="none" spc="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800" b="1" i="1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800" b="1" i="1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</a:t>
            </a:r>
            <a:r>
              <a:rPr kumimoji="0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ısı)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7.01</a:t>
            </a:r>
            <a:r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.20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254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6116831"/>
            <a:ext cx="521335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*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Bölüm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-1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Ana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Bilim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-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anat</a:t>
            </a:r>
            <a:r>
              <a:rPr kumimoji="0" sz="1400" b="1" i="1" u="none" strike="noStrike" kern="1200" cap="none" spc="-2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Dalı/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rogram</a:t>
            </a:r>
            <a:r>
              <a:rPr kumimoji="0" sz="1400" b="1" i="1" u="none" strike="noStrike" kern="1200" cap="none" spc="-2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sayısı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4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adar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satır</a:t>
            </a:r>
            <a:r>
              <a:rPr kumimoji="0" sz="1400" b="1" i="1" u="none" strike="noStrike" kern="1200" cap="none" spc="-3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kl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yiniz.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427092"/>
              </p:ext>
            </p:extLst>
          </p:nvPr>
        </p:nvGraphicFramePr>
        <p:xfrm>
          <a:off x="546368" y="1752601"/>
          <a:ext cx="11139410" cy="3988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7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22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49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29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793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2734">
                <a:tc rowSpan="2"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lüm</a:t>
                      </a:r>
                      <a:r>
                        <a:rPr sz="16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508634" marR="125095" indent="-375285">
                        <a:lnSpc>
                          <a:spcPct val="107500"/>
                        </a:lnSpc>
                      </a:pP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- San</a:t>
                      </a:r>
                      <a:r>
                        <a:rPr sz="16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Dalı/ P</a:t>
                      </a:r>
                      <a:r>
                        <a:rPr sz="16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6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600" b="1" spc="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564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sz="20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0579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r>
                        <a:rPr sz="20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5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3510" marR="115570" indent="-20320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 Ü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şına Düşen 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nci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7335" marR="157480" indent="-102235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 E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ema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nı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şına Düşen 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nci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 marR="42545" indent="-20320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 Ü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şına Düşen 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nci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9870" marR="119380" indent="-102235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 E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ema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nı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şına Düşen 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nci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627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Beden Eğitimi ve Spor ABD 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Beden Eğitimi ve Spor DR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Beden Eğitimi ve Spor ABD 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Beden Eğitimi ve Spor Öğretmenliği YL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5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Beden Eğitimi ve Spor ABD 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Beden Eğitimi ve Spor YL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485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Beden Eğitimi ve Spor Lisans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 Beden Eğitimi ve Spor Öğretmenliği Programı Lisans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20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5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Bölümü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Antrenörlük Eğitimi Pr.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25,14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17,6 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32,57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22,8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6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Anabilim Dalı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Hareket ve Antrenman Bilimleri Tezli YL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2,28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 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 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456"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Yöneticiliği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Yönetim Bilimleri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34,6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34,6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444069"/>
                  </a:ext>
                </a:extLst>
              </a:tr>
              <a:tr h="344456"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 Bölümü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 Programı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19,2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32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21,6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65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832945"/>
                  </a:ext>
                </a:extLst>
              </a:tr>
              <a:tr h="375253">
                <a:tc>
                  <a:txBody>
                    <a:bodyPr/>
                    <a:lstStyle/>
                    <a:p>
                      <a:endParaRPr sz="120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0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BİRİM ORTALAMASI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  <a:p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4982" rIns="0" bIns="0" rtlCol="0">
            <a:spAutoFit/>
          </a:bodyPr>
          <a:lstStyle/>
          <a:p>
            <a:pPr marL="2972435">
              <a:lnSpc>
                <a:spcPct val="100000"/>
              </a:lnSpc>
            </a:pPr>
            <a:r>
              <a:rPr sz="2800" spc="-20" dirty="0">
                <a:solidFill>
                  <a:srgbClr val="FF0000"/>
                </a:solidFill>
                <a:latin typeface="Calibri"/>
                <a:cs typeface="Calibri"/>
              </a:rPr>
              <a:t>ÖĞRENCİ</a:t>
            </a:r>
            <a:r>
              <a:rPr sz="28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800" spc="-25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YISI</a:t>
            </a:r>
            <a:r>
              <a:rPr sz="28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(En</a:t>
            </a:r>
            <a:r>
              <a:rPr sz="2800" spc="-4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el</a:t>
            </a:r>
            <a:r>
              <a:rPr sz="2800" spc="-2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i)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18566" y="6012434"/>
            <a:ext cx="521335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Bölüm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v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rogram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40" dirty="0">
                <a:solidFill>
                  <a:srgbClr val="C00000"/>
                </a:solidFill>
                <a:latin typeface="Calibri"/>
                <a:cs typeface="Calibri"/>
              </a:rPr>
              <a:t>k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adar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kl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265999"/>
              </p:ext>
            </p:extLst>
          </p:nvPr>
        </p:nvGraphicFramePr>
        <p:xfrm>
          <a:off x="311708" y="2021204"/>
          <a:ext cx="11509447" cy="28221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46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9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4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4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9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18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18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112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85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86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531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20802">
                <a:tc rowSpan="2">
                  <a:txBody>
                    <a:bodyPr/>
                    <a:lstStyle/>
                    <a:p>
                      <a:pPr marL="58864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130300" marR="125730" indent="-996950">
                        <a:lnSpc>
                          <a:spcPct val="1071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 Adı*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1060450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sz="14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üz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939800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5</a:t>
                      </a:r>
                      <a:r>
                        <a:rPr sz="14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üz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2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568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İşitme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574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2545" marR="12700" indent="-22860">
                        <a:lnSpc>
                          <a:spcPct val="1071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Fi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sel En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111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İşitme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 marR="59690" indent="-22860">
                        <a:lnSpc>
                          <a:spcPct val="1071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Fi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sel En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400" b="1" spc="-1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772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Beden Eğitimi ve Spor</a:t>
                      </a:r>
                    </a:p>
                    <a:p>
                      <a:pPr marL="0"/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Beden Eğitimi ve Spor Öğretmenliği 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773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Bölümü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Pr. 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-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 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1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1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 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 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 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2 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2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772"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Yöneticiliği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Yönetim Bilimleri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772"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 Bölümü 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 Programı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4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811">
                <a:tc>
                  <a:txBody>
                    <a:bodyPr/>
                    <a:lstStyle/>
                    <a:p>
                      <a:pPr marL="1327785">
                        <a:lnSpc>
                          <a:spcPct val="100000"/>
                        </a:lnSpc>
                      </a:pPr>
                      <a:r>
                        <a:rPr sz="1600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3985" y="759459"/>
            <a:ext cx="9384029" cy="594905"/>
          </a:xfrm>
          <a:prstGeom prst="rect">
            <a:avLst/>
          </a:prstGeom>
        </p:spPr>
        <p:txBody>
          <a:bodyPr vert="horz" wrap="square" lIns="0" tIns="162432" rIns="0" bIns="0" rtlCol="0">
            <a:spAutoFit/>
          </a:bodyPr>
          <a:lstStyle/>
          <a:p>
            <a:pPr marL="1482725">
              <a:lnSpc>
                <a:spcPct val="100000"/>
              </a:lnSpc>
            </a:pPr>
            <a:r>
              <a:rPr kumimoji="0" lang="tr-TR" sz="2800" b="1" i="0" u="none" strike="noStrike" kern="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ÖĞRENCİ</a:t>
            </a:r>
            <a:r>
              <a:rPr kumimoji="0" lang="tr-TR" sz="2800" b="1" i="0" u="none" strike="noStrike" kern="0" cap="none" spc="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5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</a:t>
            </a:r>
            <a:r>
              <a:rPr kumimoji="0" lang="tr-TR" sz="2800" b="1" i="0" u="none" strike="noStrike" kern="0" cap="none" spc="-2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YISI</a:t>
            </a:r>
            <a:r>
              <a:rPr kumimoji="0" lang="tr-TR" sz="2800" b="1" i="0" u="none" strike="noStrike" kern="0" cap="none" spc="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(</a:t>
            </a:r>
            <a:r>
              <a:rPr kumimoji="0" lang="tr-TR" sz="2800" b="1" i="1" u="none" strike="noStrike" kern="0" cap="none" spc="-1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V</a:t>
            </a:r>
            <a:r>
              <a:rPr kumimoji="0" lang="tr-TR" sz="2800" b="1" i="1" u="none" strike="noStrike" kern="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arsa,</a:t>
            </a:r>
            <a:r>
              <a:rPr kumimoji="0" lang="tr-TR" sz="2800" b="1" i="1" u="none" strike="noStrike" kern="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1" u="none" strike="noStrike" kern="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L</a:t>
            </a:r>
            <a:r>
              <a:rPr kumimoji="0" lang="tr-TR" sz="2800" b="1" i="1" u="none" strike="noStrike" kern="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isansü</a:t>
            </a:r>
            <a:r>
              <a:rPr kumimoji="0" lang="tr-TR" sz="2800" b="1" i="1" u="none" strike="noStrike" kern="0" cap="none" spc="-5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</a:t>
            </a:r>
            <a:r>
              <a:rPr kumimoji="0" lang="tr-TR" sz="2800" b="1" i="1" u="none" strike="noStrike" kern="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tü</a:t>
            </a:r>
            <a:r>
              <a:rPr kumimoji="0" lang="tr-TR" sz="2800" b="1" i="1" u="none" strike="noStrike" kern="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)</a:t>
            </a:r>
            <a:endParaRPr sz="2800" dirty="0">
              <a:highlight>
                <a:srgbClr val="FF00FF"/>
              </a:highlight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7.01</a:t>
            </a:r>
            <a:r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.20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254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8378" y="5992240"/>
            <a:ext cx="463867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*H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Ana</a:t>
            </a:r>
            <a:r>
              <a:rPr kumimoji="0" sz="1400" b="1" i="1" u="none" strike="noStrike" kern="1200" cap="none" spc="-1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Bilim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-</a:t>
            </a:r>
            <a:r>
              <a:rPr kumimoji="0" sz="1400" b="1" i="1" u="none" strike="noStrike" kern="1200" cap="none" spc="-1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1" i="1" u="none" strike="noStrike" kern="1200" cap="none" spc="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at</a:t>
            </a:r>
            <a:r>
              <a:rPr kumimoji="0" sz="1400" b="1" i="1" u="none" strike="noStrike" kern="1200" cap="none" spc="-1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Dalı/</a:t>
            </a:r>
            <a:r>
              <a:rPr kumimoji="0" sz="1400" b="1" i="1" u="none" strike="noStrike" kern="1200" cap="none" spc="-1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</a:t>
            </a:r>
            <a:r>
              <a:rPr kumimoji="0" sz="1400" b="1" i="1" u="none" strike="noStrike" kern="1200" cap="none" spc="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ram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için </a:t>
            </a:r>
            <a:r>
              <a:rPr kumimoji="0" sz="1400" b="1" i="1" u="none" strike="noStrike" kern="1200" cap="none" spc="-4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adar</a:t>
            </a:r>
            <a:r>
              <a:rPr kumimoji="0" sz="1400" b="1" i="1" u="none" strike="noStrike" kern="1200" cap="none" spc="-3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</a:t>
            </a:r>
            <a:r>
              <a:rPr kumimoji="0" sz="1400" b="1" i="1" u="none" strike="noStrike" kern="1200" cap="none" spc="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ır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kl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yi</a:t>
            </a:r>
            <a:r>
              <a:rPr kumimoji="0" sz="1400" b="1" i="1" u="none" strike="noStrike" kern="1200" cap="none" spc="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</a:t>
            </a:r>
            <a:r>
              <a:rPr kumimoji="0" sz="1400" b="1" i="1" u="none" strike="noStrike" kern="1200" cap="none" spc="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z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571168"/>
              </p:ext>
            </p:extLst>
          </p:nvPr>
        </p:nvGraphicFramePr>
        <p:xfrm>
          <a:off x="381279" y="1951608"/>
          <a:ext cx="11459815" cy="40544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3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4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4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8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7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70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54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654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26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690">
                <a:tc rowSpan="2">
                  <a:txBody>
                    <a:bodyPr/>
                    <a:lstStyle/>
                    <a:p>
                      <a:pPr marL="36068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Bilim/San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sz="16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5</a:t>
                      </a:r>
                      <a:r>
                        <a:rPr sz="16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33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6545" marR="287655" indent="121920">
                        <a:lnSpc>
                          <a:spcPct val="10750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ZL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1935" marR="234315" indent="176530">
                        <a:lnSpc>
                          <a:spcPct val="10750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ZS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512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3670" marR="142875" indent="121920">
                        <a:lnSpc>
                          <a:spcPct val="10750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ZL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3204" marR="233679" indent="175260">
                        <a:lnSpc>
                          <a:spcPct val="10750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ZS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5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tr-TR" sz="1600" dirty="0">
                          <a:effectLst/>
                        </a:rPr>
                        <a:t>Beden Eğitimi ve Spor </a:t>
                      </a:r>
                      <a:r>
                        <a:rPr lang="tr-TR" sz="1600" dirty="0" err="1">
                          <a:effectLst/>
                        </a:rPr>
                        <a:t>Dr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25 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25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6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Beden Eğitimi ve Spor Öğretmenliği YL Tezli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55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34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34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5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Beden Eğitimi ve Spor YL Tezli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27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25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</a:rPr>
                        <a:t> 25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564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Antrenörlük Eğitimi Anabilim Dalı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16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28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563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Spor Yönetim  Bilimleri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691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563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563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640">
                <a:tc>
                  <a:txBody>
                    <a:bodyPr/>
                    <a:lstStyle/>
                    <a:p>
                      <a:pPr marR="31115" algn="r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3985" y="759459"/>
            <a:ext cx="9384029" cy="7078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kumimoji="0" lang="tr-TR" sz="2800" b="1" i="0" u="none" strike="noStrike" kern="0" cap="none" spc="-2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Öğ</a:t>
            </a:r>
            <a:r>
              <a:rPr kumimoji="0" lang="tr-TR" sz="2800" b="1" i="0" u="none" strike="noStrike" kern="0" cap="none" spc="-4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re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tim</a:t>
            </a:r>
            <a:r>
              <a:rPr kumimoji="0" lang="tr-TR" sz="2800" b="1" i="0" u="none" strike="noStrike" kern="0" cap="none" spc="3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2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Ü</a:t>
            </a:r>
            <a:r>
              <a:rPr kumimoji="0" lang="tr-TR" sz="2800" b="1" i="0" u="none" strike="noStrike" kern="0" cap="none" spc="-6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y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esi/El</a:t>
            </a:r>
            <a:r>
              <a:rPr kumimoji="0" lang="tr-TR" sz="2800" b="1" i="0" u="none" strike="noStrike" kern="0" cap="none" spc="-3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e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manı</a:t>
            </a:r>
            <a:r>
              <a:rPr kumimoji="0" lang="tr-TR" sz="2800" b="1" i="0" u="none" strike="noStrike" kern="0" cap="none" spc="4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Başına</a:t>
            </a:r>
            <a:r>
              <a:rPr kumimoji="0" lang="tr-TR" sz="2800" b="1" i="0" u="none" strike="noStrike" kern="0" cap="none" spc="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Düşen</a:t>
            </a:r>
            <a:r>
              <a:rPr kumimoji="0" lang="tr-TR" sz="2800" b="1" i="0" u="none" strike="noStrike" kern="0" cap="none" spc="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Lisansü</a:t>
            </a:r>
            <a:r>
              <a:rPr kumimoji="0" lang="tr-TR" sz="2800" b="1" i="0" u="none" strike="noStrike" kern="0" cap="none" spc="-5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tü</a:t>
            </a:r>
            <a:r>
              <a:rPr kumimoji="0" lang="tr-TR" sz="2800" b="1" i="0" u="none" strike="noStrike" kern="0" cap="none" spc="-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Öğ</a:t>
            </a:r>
            <a:r>
              <a:rPr kumimoji="0" lang="tr-TR" sz="2800" b="1" i="0" u="none" strike="noStrike" kern="0" cap="none" spc="-5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r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enci</a:t>
            </a:r>
            <a:r>
              <a:rPr kumimoji="0" lang="tr-TR" sz="2800" b="1" i="0" u="none" strike="noStrike" kern="0" cap="none" spc="2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</a:t>
            </a:r>
            <a:r>
              <a:rPr kumimoji="0" lang="tr-TR" sz="2800" b="1" i="0" u="none" strike="noStrike" kern="0" cap="none" spc="-7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</a:t>
            </a:r>
            <a:r>
              <a:rPr kumimoji="0" lang="tr-TR" sz="2800" b="1" i="0" u="none" strike="noStrike" kern="0" cap="none" spc="-15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y</a:t>
            </a:r>
            <a:r>
              <a:rPr kumimoji="0" lang="tr-TR" sz="2800" b="1" i="0" u="none" strike="noStrike" kern="0" cap="none" spc="-2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ı</a:t>
            </a:r>
            <a:r>
              <a:rPr kumimoji="0" lang="tr-TR" sz="2800" b="1" i="0" u="none" strike="noStrike" kern="0" cap="none" spc="-1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sı</a:t>
            </a:r>
            <a:br>
              <a:rPr kumimoji="0" lang="tr-TR" sz="2800" b="1" i="0" u="none" strike="noStrike" kern="0" cap="none" spc="-1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(</a:t>
            </a:r>
            <a:r>
              <a:rPr sz="1800" i="1" spc="-80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arsa, programdaki</a:t>
            </a:r>
            <a:r>
              <a:rPr sz="1800" i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lisansü</a:t>
            </a:r>
            <a:r>
              <a:rPr sz="1800" i="1" spc="-3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tü</a:t>
            </a:r>
            <a:r>
              <a:rPr sz="1800" i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spc="-3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oplam</a:t>
            </a:r>
            <a:r>
              <a:rPr sz="1800" i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öğrenci</a:t>
            </a:r>
            <a:r>
              <a:rPr sz="1800" i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ayısı)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7.01</a:t>
            </a:r>
            <a:r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.20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254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8566" y="6012434"/>
            <a:ext cx="521335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*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Bölüm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-1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Ana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Bilim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-</a:t>
            </a:r>
            <a:r>
              <a:rPr kumimoji="0" sz="1400" b="1" i="1" u="none" strike="noStrike" kern="1200" cap="none" spc="-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anat</a:t>
            </a:r>
            <a:r>
              <a:rPr kumimoji="0" sz="1400" b="1" i="1" u="none" strike="noStrike" kern="1200" cap="none" spc="-2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Dalı/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rogram</a:t>
            </a:r>
            <a:r>
              <a:rPr kumimoji="0" sz="1400" b="1" i="1" u="none" strike="noStrike" kern="1200" cap="none" spc="-2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sayısı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4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adar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satır</a:t>
            </a:r>
            <a:r>
              <a:rPr kumimoji="0" sz="1400" b="1" i="1" u="none" strike="noStrike" kern="1200" cap="none" spc="-35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1" u="none" strike="noStrike" kern="1200" cap="none" spc="-1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kl</a:t>
            </a:r>
            <a:r>
              <a:rPr kumimoji="0" sz="1400" b="1" i="1" u="none" strike="noStrike" kern="1200" cap="none" spc="-2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yiniz.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119681"/>
              </p:ext>
            </p:extLst>
          </p:nvPr>
        </p:nvGraphicFramePr>
        <p:xfrm>
          <a:off x="831850" y="2022094"/>
          <a:ext cx="10975465" cy="39282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3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4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8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6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1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32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8520">
                <a:tc rowSpan="2">
                  <a:txBody>
                    <a:bodyPr/>
                    <a:lstStyle/>
                    <a:p>
                      <a:pPr marL="61595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lüm</a:t>
                      </a:r>
                      <a:r>
                        <a:rPr sz="16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491490" marR="107950" indent="-375285">
                        <a:lnSpc>
                          <a:spcPct val="107500"/>
                        </a:lnSpc>
                      </a:pP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- S</a:t>
                      </a:r>
                      <a:r>
                        <a:rPr sz="16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Dalı/ P</a:t>
                      </a:r>
                      <a:r>
                        <a:rPr sz="16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6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600" b="1" spc="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9088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sz="20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58166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r>
                        <a:rPr sz="20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1445" marR="104139" indent="-20320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 Ü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şına Düşen 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nci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3365" marR="144145" indent="-102235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 E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ema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nı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şına Düşen 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nci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0960" marR="31115" indent="-20320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 Ü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şına Düşen 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nci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0" marR="106045" indent="-100965">
                        <a:lnSpc>
                          <a:spcPct val="10750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 E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ema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nı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şına Düşen Ö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nci</a:t>
                      </a:r>
                      <a:r>
                        <a:rPr sz="1200" b="1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ABD 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DR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ABD 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Beden Eğitimi ve Spor Öğretmenliği YL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7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ABD 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Beden Eğitimi ve Spor YL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5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Anabilim Dalı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Hareket ve Antrenman Bilimleri Tezli YL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2,28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 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778"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Spor Yöneticiliği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Spor Yönetim</a:t>
                      </a:r>
                      <a:r>
                        <a:rPr lang="tr-TR" sz="1200" baseline="0" dirty="0">
                          <a:latin typeface="Calibri"/>
                          <a:cs typeface="Calibri"/>
                        </a:rPr>
                        <a:t> Bilimleri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latin typeface="Calibri"/>
                          <a:cs typeface="Calibri"/>
                        </a:rPr>
                        <a:t>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latin typeface="Calibri"/>
                          <a:cs typeface="Calibri"/>
                        </a:rPr>
                        <a:t>0.83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latin typeface="Calibri"/>
                          <a:cs typeface="Calibri"/>
                        </a:rPr>
                        <a:t>4,8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+mn-lt"/>
                          <a:cs typeface="Calibri"/>
                        </a:rPr>
                        <a:t>4,8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752"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0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BİR</a:t>
                      </a:r>
                      <a:r>
                        <a:rPr sz="11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1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81905" y="2605049"/>
            <a:ext cx="3030220" cy="788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0" b="1" spc="-229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6000" b="1" dirty="0">
                <a:solidFill>
                  <a:srgbClr val="FF0000"/>
                </a:solidFill>
                <a:latin typeface="Calibri"/>
                <a:cs typeface="Calibri"/>
              </a:rPr>
              <a:t>ÖNETİM</a:t>
            </a:r>
            <a:endParaRPr sz="6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3</a:t>
            </a:fld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1950" rIns="0" bIns="0" rtlCol="0">
            <a:spAutoFit/>
          </a:bodyPr>
          <a:lstStyle/>
          <a:p>
            <a:pPr marL="1979930">
              <a:lnSpc>
                <a:spcPct val="100000"/>
              </a:lnSpc>
            </a:pPr>
            <a:r>
              <a:rPr sz="2800" spc="-21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aba</a:t>
            </a:r>
            <a:r>
              <a:rPr sz="2800" spc="-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cı</a:t>
            </a:r>
            <a:r>
              <a:rPr sz="2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2800" spc="-3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ruklu</a:t>
            </a:r>
            <a:r>
              <a:rPr sz="28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FF0000"/>
                </a:solidFill>
                <a:latin typeface="Calibri"/>
                <a:cs typeface="Calibri"/>
              </a:rPr>
              <a:t>Öğ</a:t>
            </a:r>
            <a:r>
              <a:rPr sz="2800" spc="-5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enci</a:t>
            </a:r>
            <a:r>
              <a:rPr sz="28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800" spc="-7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spc="-25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sı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486257" y="5930671"/>
            <a:ext cx="449834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at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o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g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ram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 ayrı satır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kl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yi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801629"/>
              </p:ext>
            </p:extLst>
          </p:nvPr>
        </p:nvGraphicFramePr>
        <p:xfrm>
          <a:off x="293046" y="1805663"/>
          <a:ext cx="11605907" cy="41250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86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7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36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0321">
                <a:tc>
                  <a:txBody>
                    <a:bodyPr/>
                    <a:lstStyle/>
                    <a:p>
                      <a:pPr marL="81851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2956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San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 P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 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Ül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448">
                <a:tc>
                  <a:txBody>
                    <a:bodyPr/>
                    <a:lstStyle/>
                    <a:p>
                      <a:endParaRPr lang="tr-TR" sz="18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-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-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6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Beden Eğitimi ve Spor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Öğretmenliği Programı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Almanya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Beden Eğitimi ve Spor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Öğretmenliği Programı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Suriye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6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Beden Eğitimi ve Spor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Beden Eğitimi ve Spor Öğretmenliği Programı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Ürdün 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697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98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697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671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697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9671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9697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671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9697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6230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9844" y="882522"/>
            <a:ext cx="986536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b="1" spc="-55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S/</a:t>
            </a:r>
            <a:r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Ö</a:t>
            </a:r>
            <a:r>
              <a:rPr sz="2800" b="1" spc="-65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el </a:t>
            </a:r>
            <a:r>
              <a:rPr sz="2800" b="1" spc="-24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et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enek</a:t>
            </a:r>
            <a:r>
              <a:rPr sz="2800" b="1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Sın</a:t>
            </a:r>
            <a:r>
              <a:rPr sz="2800" b="1" spc="-6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vı</a:t>
            </a:r>
            <a:r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/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60" dirty="0">
                <a:solidFill>
                  <a:srgbClr val="FF0000"/>
                </a:solidFill>
                <a:latin typeface="Calibri"/>
                <a:cs typeface="Calibri"/>
              </a:rPr>
              <a:t>Ö</a:t>
            </a:r>
            <a:r>
              <a:rPr sz="2800" b="1" spc="-35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b="1" spc="-4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S </a:t>
            </a:r>
            <a:r>
              <a:rPr sz="2800" b="1" spc="-24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erleşme</a:t>
            </a:r>
            <a:r>
              <a:rPr sz="28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75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esin</a:t>
            </a:r>
            <a:r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65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800" b="1" spc="-7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8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Son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çları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30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752" y="5984621"/>
            <a:ext cx="449834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 -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at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o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g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ram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 ayrı satır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kl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yi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393784"/>
              </p:ext>
            </p:extLst>
          </p:nvPr>
        </p:nvGraphicFramePr>
        <p:xfrm>
          <a:off x="589546" y="2003425"/>
          <a:ext cx="11281394" cy="38753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7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3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3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6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4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76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87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89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89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589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00354"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112">
                <a:tc>
                  <a:txBody>
                    <a:bodyPr/>
                    <a:lstStyle/>
                    <a:p>
                      <a:pPr marL="54292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og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6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68300" marR="46990" indent="-314325">
                        <a:lnSpc>
                          <a:spcPct val="107500"/>
                        </a:lnSpc>
                      </a:pPr>
                      <a:r>
                        <a:rPr sz="1600" b="1" spc="-2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enjan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68300" marR="125095" indent="-236220">
                        <a:lnSpc>
                          <a:spcPct val="107500"/>
                        </a:lnSpc>
                      </a:pPr>
                      <a:r>
                        <a:rPr sz="1600" b="1" spc="-13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erleşen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600" b="1" spc="-13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erleşme,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55880" marR="47625" indent="124460">
                        <a:lnSpc>
                          <a:spcPct val="107500"/>
                        </a:lnSpc>
                      </a:pP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esin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yıt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12395" marR="103505" indent="107950">
                        <a:lnSpc>
                          <a:spcPct val="107500"/>
                        </a:lnSpc>
                      </a:pP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esin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yıt,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60045" marR="38100" indent="-314325">
                        <a:lnSpc>
                          <a:spcPct val="107500"/>
                        </a:lnSpc>
                      </a:pPr>
                      <a:r>
                        <a:rPr sz="1600" b="1" spc="-2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enjan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06705" marR="61594" indent="-236220">
                        <a:lnSpc>
                          <a:spcPct val="107500"/>
                        </a:lnSpc>
                      </a:pPr>
                      <a:r>
                        <a:rPr sz="1600" b="1" spc="-13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erleşen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600" b="1" spc="-13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erleşme,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73660" marR="63500" indent="124460">
                        <a:lnSpc>
                          <a:spcPct val="107500"/>
                        </a:lnSpc>
                      </a:pP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esin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yıt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79375" indent="107950">
                        <a:lnSpc>
                          <a:spcPct val="107500"/>
                        </a:lnSpc>
                      </a:pP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esin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yıt,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8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Beden Eğitimi ve Spor Öğretmenliği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%97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%97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30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29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%97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29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%97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Antrenörlük Eğitimi Pr.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%95,56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%95,56</a:t>
                      </a:r>
                    </a:p>
                  </a:txBody>
                  <a:tcPr marL="44450" marR="44450" marT="9525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45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%100 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100 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%100 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882">
                <a:tc>
                  <a:txBody>
                    <a:bodyPr/>
                    <a:lstStyle/>
                    <a:p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Spor Yöneticiliği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%100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%100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%77,5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%77,5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90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Rekreasyon Bölümü 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%100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%100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%100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%100</a:t>
                      </a:r>
                      <a:endParaRPr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882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908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009"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908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5691">
                <a:tc>
                  <a:txBody>
                    <a:bodyPr/>
                    <a:lstStyle/>
                    <a:p>
                      <a:pPr marR="30480" algn="r">
                        <a:lnSpc>
                          <a:spcPct val="100000"/>
                        </a:lnSpc>
                      </a:pPr>
                      <a:r>
                        <a:rPr sz="1200" b="1" spc="-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268" rIns="0" bIns="0" rtlCol="0">
            <a:spAutoFit/>
          </a:bodyPr>
          <a:lstStyle/>
          <a:p>
            <a:pPr marL="1007110">
              <a:lnSpc>
                <a:spcPct val="100000"/>
              </a:lnSpc>
            </a:pP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200" spc="-25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S/</a:t>
            </a:r>
            <a:r>
              <a:rPr sz="3200" spc="-45" dirty="0">
                <a:solidFill>
                  <a:srgbClr val="FF0000"/>
                </a:solidFill>
                <a:latin typeface="Calibri"/>
                <a:cs typeface="Calibri"/>
              </a:rPr>
              <a:t>Ö</a:t>
            </a:r>
            <a:r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200" spc="-4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28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spc="-5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cih/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25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erleşme</a:t>
            </a:r>
            <a:r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Duru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31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752" y="5990412"/>
            <a:ext cx="449834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 -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at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o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g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ram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 ayrı satır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kl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yi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788385"/>
              </p:ext>
            </p:extLst>
          </p:nvPr>
        </p:nvGraphicFramePr>
        <p:xfrm>
          <a:off x="0" y="1442084"/>
          <a:ext cx="11506200" cy="47103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355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3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43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4332">
                <a:tc>
                  <a:txBody>
                    <a:bodyPr/>
                    <a:lstStyle/>
                    <a:p>
                      <a:pPr marL="879475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6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851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H/</a:t>
                      </a:r>
                      <a:r>
                        <a:rPr sz="16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YERL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ŞME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DURUMU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332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P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 421,24416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 407,963</a:t>
                      </a: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791"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 289,11484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 264,01</a:t>
                      </a: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437">
                <a:tc>
                  <a:txBody>
                    <a:bodyPr/>
                    <a:lstStyle/>
                    <a:p>
                      <a:r>
                        <a:rPr lang="tr-TR" sz="1400" b="1" dirty="0">
                          <a:effectLst/>
                        </a:rPr>
                        <a:t>BEDEN EĞİTİMİ VE SPOR ÖĞRETMENLİĞİ</a:t>
                      </a:r>
                      <a:endParaRPr lang="tr-TR" sz="1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34378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İK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%42,99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 %45,35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437">
                <a:tc>
                  <a:txBody>
                    <a:bodyPr/>
                    <a:lstStyle/>
                    <a:p>
                      <a:endParaRPr lang="tr-TR" sz="1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8950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İK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effectLst/>
                        </a:rPr>
                        <a:t>  %0,06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  %0,04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791">
                <a:tc>
                  <a:txBody>
                    <a:bodyPr/>
                    <a:lstStyle/>
                    <a:p>
                      <a:endParaRPr lang="tr-TR" sz="1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EK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 416,48853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 456,60653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791">
                <a:tc>
                  <a:txBody>
                    <a:bodyPr/>
                    <a:lstStyle/>
                    <a:p>
                      <a:endParaRPr lang="tr-TR" sz="1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 327,95597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 329,28728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1437">
                <a:tc>
                  <a:txBody>
                    <a:bodyPr/>
                    <a:lstStyle/>
                    <a:p>
                      <a:r>
                        <a:rPr lang="tr-TR" sz="1400" b="1" dirty="0">
                          <a:effectLst/>
                        </a:rPr>
                        <a:t>ANTRENÖRLÜK EĞİTİMİ PR.</a:t>
                      </a:r>
                      <a:endParaRPr lang="tr-TR" sz="1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34378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İK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1437">
                <a:tc>
                  <a:txBody>
                    <a:bodyPr/>
                    <a:lstStyle/>
                    <a:p>
                      <a:endParaRPr lang="tr-TR" sz="1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8950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İK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791">
                <a:tc rowSpan="4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>
                          <a:latin typeface="+mn-lt"/>
                          <a:cs typeface="Calibri"/>
                        </a:rPr>
                        <a:t>SPOR YÖNETİCİLİĞİ</a:t>
                      </a:r>
                    </a:p>
                    <a:p>
                      <a:endParaRPr lang="tr-TR" sz="1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EK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357,578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+mn-lt"/>
                          <a:cs typeface="Calibri"/>
                        </a:rPr>
                        <a:t>313,62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4588194"/>
                  </a:ext>
                </a:extLst>
              </a:tr>
              <a:tr h="213791">
                <a:tc vMerge="1"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296,128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+mn-lt"/>
                          <a:cs typeface="Calibri"/>
                        </a:rPr>
                        <a:t>213,88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0408812"/>
                  </a:ext>
                </a:extLst>
              </a:tr>
              <a:tr h="213791">
                <a:tc vMerge="1"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78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İK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%13,65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729456"/>
                  </a:ext>
                </a:extLst>
              </a:tr>
              <a:tr h="213791">
                <a:tc vMerge="1"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8950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İK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%2,93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435965"/>
                  </a:ext>
                </a:extLst>
              </a:tr>
              <a:tr h="213791">
                <a:tc>
                  <a:txBody>
                    <a:bodyPr/>
                    <a:lstStyle/>
                    <a:p>
                      <a:endParaRPr lang="tr-TR" sz="1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P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371.37074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+mn-lt"/>
                          <a:cs typeface="Calibri"/>
                        </a:rPr>
                        <a:t>360,86559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8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>
                          <a:latin typeface="+mn-lt"/>
                          <a:cs typeface="Calibri"/>
                        </a:rPr>
                        <a:t>REKREASYON BÖLÜMÜ</a:t>
                      </a:r>
                    </a:p>
                    <a:p>
                      <a:endParaRPr lang="tr-TR" sz="14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330.67894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+mn-lt"/>
                          <a:cs typeface="Calibri"/>
                        </a:rPr>
                        <a:t>305,20118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1437"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34378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İK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+mn-lt"/>
                          <a:cs typeface="Calibri"/>
                        </a:rPr>
                        <a:t>4.992 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4.987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1437"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8950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İK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+mn-lt"/>
                          <a:cs typeface="Calibri"/>
                        </a:rPr>
                        <a:t>4.893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4.882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031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3200" spc="-215" dirty="0">
                <a:solidFill>
                  <a:srgbClr val="0066FF"/>
                </a:solidFill>
                <a:latin typeface="Calibri"/>
                <a:cs typeface="Calibri"/>
              </a:rPr>
              <a:t>Y</a:t>
            </a:r>
            <a:r>
              <a:rPr sz="3200" spc="-25" dirty="0">
                <a:solidFill>
                  <a:srgbClr val="0066FF"/>
                </a:solidFill>
                <a:latin typeface="Calibri"/>
                <a:cs typeface="Calibri"/>
              </a:rPr>
              <a:t>a</a:t>
            </a:r>
            <a:r>
              <a:rPr sz="3200" spc="-35" dirty="0">
                <a:solidFill>
                  <a:srgbClr val="0066FF"/>
                </a:solidFill>
                <a:latin typeface="Calibri"/>
                <a:cs typeface="Calibri"/>
              </a:rPr>
              <a:t>t</a:t>
            </a:r>
            <a:r>
              <a:rPr sz="3200" spc="-60" dirty="0">
                <a:solidFill>
                  <a:srgbClr val="0066FF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y</a:t>
            </a:r>
            <a:r>
              <a:rPr sz="3200" spc="-3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Geçiş </a:t>
            </a:r>
            <a:r>
              <a:rPr sz="3200" spc="-225" dirty="0">
                <a:solidFill>
                  <a:srgbClr val="0066FF"/>
                </a:solidFill>
                <a:latin typeface="Calibri"/>
                <a:cs typeface="Calibri"/>
              </a:rPr>
              <a:t>Y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apan</a:t>
            </a:r>
            <a:r>
              <a:rPr sz="3200" spc="-3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Ö</a:t>
            </a:r>
            <a:r>
              <a:rPr sz="3200" spc="5" dirty="0">
                <a:solidFill>
                  <a:srgbClr val="0066FF"/>
                </a:solidFill>
                <a:latin typeface="Calibri"/>
                <a:cs typeface="Calibri"/>
              </a:rPr>
              <a:t>ğ</a:t>
            </a:r>
            <a:r>
              <a:rPr sz="3200" spc="-35" dirty="0">
                <a:solidFill>
                  <a:srgbClr val="0066FF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enci</a:t>
            </a:r>
            <a:r>
              <a:rPr sz="3200" spc="-40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S</a:t>
            </a:r>
            <a:r>
              <a:rPr sz="3200" spc="-65" dirty="0">
                <a:solidFill>
                  <a:srgbClr val="0066FF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yısı</a:t>
            </a:r>
            <a:r>
              <a:rPr sz="3200" spc="-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0000"/>
                </a:solidFill>
              </a:rPr>
              <a:t>(</a:t>
            </a:r>
            <a:r>
              <a:rPr sz="3200" spc="-5" dirty="0">
                <a:solidFill>
                  <a:srgbClr val="FF0000"/>
                </a:solidFill>
              </a:rPr>
              <a:t>G</a:t>
            </a:r>
            <a:r>
              <a:rPr sz="3200" spc="15" dirty="0">
                <a:solidFill>
                  <a:srgbClr val="FF0000"/>
                </a:solidFill>
              </a:rPr>
              <a:t>.</a:t>
            </a:r>
            <a:r>
              <a:rPr sz="3200" spc="20" dirty="0">
                <a:solidFill>
                  <a:srgbClr val="FF0000"/>
                </a:solidFill>
              </a:rPr>
              <a:t>A</a:t>
            </a:r>
            <a:r>
              <a:rPr sz="3200" spc="-5" dirty="0">
                <a:solidFill>
                  <a:srgbClr val="FF0000"/>
                </a:solidFill>
              </a:rPr>
              <a:t>.N</a:t>
            </a:r>
            <a:r>
              <a:rPr sz="3200" spc="-45" dirty="0">
                <a:solidFill>
                  <a:srgbClr val="FF0000"/>
                </a:solidFill>
              </a:rPr>
              <a:t>.O</a:t>
            </a:r>
            <a:r>
              <a:rPr sz="3200" dirty="0">
                <a:solidFill>
                  <a:srgbClr val="FF0000"/>
                </a:solidFill>
              </a:rPr>
              <a:t>.</a:t>
            </a:r>
            <a:r>
              <a:rPr sz="3200" spc="-35" dirty="0">
                <a:solidFill>
                  <a:srgbClr val="FF0000"/>
                </a:solidFill>
              </a:rPr>
              <a:t> </a:t>
            </a:r>
            <a:r>
              <a:rPr sz="3200" dirty="0">
                <a:solidFill>
                  <a:srgbClr val="FF0000"/>
                </a:solidFill>
              </a:rPr>
              <a:t>ile)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33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752" y="5990412"/>
            <a:ext cx="449834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 -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at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o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g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ram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 ayrı satır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kl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yi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783921"/>
              </p:ext>
            </p:extLst>
          </p:nvPr>
        </p:nvGraphicFramePr>
        <p:xfrm>
          <a:off x="361403" y="2051050"/>
          <a:ext cx="11509538" cy="30797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6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8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4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76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90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85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lüm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331595" marR="187960" indent="-1137285">
                        <a:lnSpc>
                          <a:spcPct val="1076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San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 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54610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sz="16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6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9784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5 </a:t>
                      </a:r>
                      <a:r>
                        <a:rPr sz="16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600" b="1" spc="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2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355"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Ge</a:t>
                      </a:r>
                      <a:r>
                        <a:rPr sz="16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Ge</a:t>
                      </a:r>
                      <a:r>
                        <a:rPr sz="16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3865" marR="73025" indent="-363220">
                        <a:lnSpc>
                          <a:spcPct val="1075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enci S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0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Beden Eğitimi ve Spor 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Beden Eğitimi ve Spor Öğretmenliği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 1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 2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 5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9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Antrenörlük Eğitimi Bölümü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Antrenörlük Eğitimi Pr.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 2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2 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</a:rPr>
                        <a:t>- 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91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Spor Yöneticiliği</a:t>
                      </a:r>
                      <a:r>
                        <a:rPr lang="tr-TR" sz="1600" b="1" baseline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Bölümü</a:t>
                      </a:r>
                      <a:endParaRPr sz="16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sz="16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b="1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6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6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679199"/>
                  </a:ext>
                </a:extLst>
              </a:tr>
              <a:tr h="42291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Rekreasyon</a:t>
                      </a:r>
                      <a:r>
                        <a:rPr lang="tr-TR" sz="1600" b="1" baseline="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Bölümü</a:t>
                      </a:r>
                      <a:endParaRPr sz="16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Rekreasyon Programı</a:t>
                      </a:r>
                      <a:endParaRPr sz="16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6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6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6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600" b="1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163835"/>
                  </a:ext>
                </a:extLst>
              </a:tr>
              <a:tr h="422909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3437" y="956691"/>
            <a:ext cx="936561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10" dirty="0">
                <a:solidFill>
                  <a:srgbClr val="0066FF"/>
                </a:solidFill>
                <a:latin typeface="Calibri"/>
                <a:cs typeface="Calibri"/>
              </a:rPr>
              <a:t>Y</a:t>
            </a:r>
            <a:r>
              <a:rPr sz="2800" b="1" spc="-45" dirty="0">
                <a:solidFill>
                  <a:srgbClr val="0066FF"/>
                </a:solidFill>
                <a:latin typeface="Calibri"/>
                <a:cs typeface="Calibri"/>
              </a:rPr>
              <a:t>a</a:t>
            </a:r>
            <a:r>
              <a:rPr sz="2800" b="1" spc="-35" dirty="0">
                <a:solidFill>
                  <a:srgbClr val="0066FF"/>
                </a:solidFill>
                <a:latin typeface="Calibri"/>
                <a:cs typeface="Calibri"/>
              </a:rPr>
              <a:t>t</a:t>
            </a:r>
            <a:r>
              <a:rPr sz="2800" b="1" spc="-70" dirty="0">
                <a:solidFill>
                  <a:srgbClr val="0066FF"/>
                </a:solidFill>
                <a:latin typeface="Calibri"/>
                <a:cs typeface="Calibri"/>
              </a:rPr>
              <a:t>a</a:t>
            </a:r>
            <a:r>
              <a:rPr sz="2800" b="1" spc="-15" dirty="0">
                <a:solidFill>
                  <a:srgbClr val="0066FF"/>
                </a:solidFill>
                <a:latin typeface="Calibri"/>
                <a:cs typeface="Calibri"/>
              </a:rPr>
              <a:t>y</a:t>
            </a:r>
            <a:r>
              <a:rPr sz="2800" b="1" spc="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0066FF"/>
                </a:solidFill>
                <a:latin typeface="Calibri"/>
                <a:cs typeface="Calibri"/>
              </a:rPr>
              <a:t>Geçiş</a:t>
            </a:r>
            <a:r>
              <a:rPr sz="2800" b="1" spc="20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2800" b="1" spc="-210" dirty="0">
                <a:solidFill>
                  <a:srgbClr val="0066FF"/>
                </a:solidFill>
                <a:latin typeface="Calibri"/>
                <a:cs typeface="Calibri"/>
              </a:rPr>
              <a:t>Y</a:t>
            </a:r>
            <a:r>
              <a:rPr sz="2800" b="1" spc="-15" dirty="0">
                <a:solidFill>
                  <a:srgbClr val="0066FF"/>
                </a:solidFill>
                <a:latin typeface="Calibri"/>
                <a:cs typeface="Calibri"/>
              </a:rPr>
              <a:t>apan</a:t>
            </a:r>
            <a:r>
              <a:rPr sz="2800" b="1" spc="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0066FF"/>
                </a:solidFill>
                <a:latin typeface="Calibri"/>
                <a:cs typeface="Calibri"/>
              </a:rPr>
              <a:t>Öğ</a:t>
            </a:r>
            <a:r>
              <a:rPr sz="2800" b="1" spc="-45" dirty="0">
                <a:solidFill>
                  <a:srgbClr val="0066FF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0066FF"/>
                </a:solidFill>
                <a:latin typeface="Calibri"/>
                <a:cs typeface="Calibri"/>
              </a:rPr>
              <a:t>enci</a:t>
            </a:r>
            <a:r>
              <a:rPr sz="2800" b="1" spc="20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0066FF"/>
                </a:solidFill>
                <a:latin typeface="Calibri"/>
                <a:cs typeface="Calibri"/>
              </a:rPr>
              <a:t>S</a:t>
            </a:r>
            <a:r>
              <a:rPr sz="2800" b="1" spc="-70" dirty="0">
                <a:solidFill>
                  <a:srgbClr val="0066FF"/>
                </a:solidFill>
                <a:latin typeface="Calibri"/>
                <a:cs typeface="Calibri"/>
              </a:rPr>
              <a:t>a</a:t>
            </a:r>
            <a:r>
              <a:rPr sz="2800" b="1" spc="-15" dirty="0">
                <a:solidFill>
                  <a:srgbClr val="0066FF"/>
                </a:solidFill>
                <a:latin typeface="Calibri"/>
                <a:cs typeface="Calibri"/>
              </a:rPr>
              <a:t>y</a:t>
            </a:r>
            <a:r>
              <a:rPr sz="2800" b="1" spc="-20" dirty="0">
                <a:solidFill>
                  <a:srgbClr val="0066FF"/>
                </a:solidFill>
                <a:latin typeface="Calibri"/>
                <a:cs typeface="Calibri"/>
              </a:rPr>
              <a:t>ı</a:t>
            </a:r>
            <a:r>
              <a:rPr sz="2800" b="1" spc="-10" dirty="0">
                <a:solidFill>
                  <a:srgbClr val="0066FF"/>
                </a:solidFill>
                <a:latin typeface="Calibri"/>
                <a:cs typeface="Calibri"/>
              </a:rPr>
              <a:t>sı</a:t>
            </a:r>
            <a:r>
              <a:rPr sz="2800" b="1" spc="2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(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Mer</a:t>
            </a:r>
            <a:r>
              <a:rPr sz="2800" b="1" spc="-80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zi</a:t>
            </a:r>
            <a:r>
              <a:rPr sz="28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4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erle</a:t>
            </a:r>
            <a:r>
              <a:rPr sz="2800" b="1" spc="-60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tirme</a:t>
            </a:r>
            <a:r>
              <a:rPr sz="2800" b="1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Puanı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il</a:t>
            </a:r>
            <a:r>
              <a:rPr sz="2800" b="1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752" y="5721883"/>
            <a:ext cx="449834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 -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at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o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g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ram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 ayrı satır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kl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yi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508685"/>
              </p:ext>
            </p:extLst>
          </p:nvPr>
        </p:nvGraphicFramePr>
        <p:xfrm>
          <a:off x="324611" y="1964435"/>
          <a:ext cx="11509500" cy="29559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1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95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98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95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3031">
                <a:tc rowSpan="2">
                  <a:txBody>
                    <a:bodyPr/>
                    <a:lstStyle/>
                    <a:p>
                      <a:pPr marL="85407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lüm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San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6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9149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sz="16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8387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5 </a:t>
                      </a:r>
                      <a:r>
                        <a:rPr sz="16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600" b="1" spc="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3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2909" marR="57150" indent="-358140">
                        <a:lnSpc>
                          <a:spcPct val="107500"/>
                        </a:lnSpc>
                      </a:pP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Ge</a:t>
                      </a:r>
                      <a:r>
                        <a:rPr sz="16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enci S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9255" marR="18415" indent="-363220">
                        <a:lnSpc>
                          <a:spcPct val="1075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enci S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3225" marR="36830" indent="-358140">
                        <a:lnSpc>
                          <a:spcPct val="107500"/>
                        </a:lnSpc>
                      </a:pP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Ge</a:t>
                      </a:r>
                      <a:r>
                        <a:rPr sz="16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enci S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 Öğ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3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Beden Eğitimi ve Spor 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Beden Eğitimi ve Spor Öğretmenliği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-</a:t>
                      </a:r>
                      <a:endParaRPr lang="tr-TR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Antrenörlük Eğitimi Bölümü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Antrenörlük Eğitimi Pr.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19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latin typeface="+mn-lt"/>
                          <a:cs typeface="Calibri"/>
                        </a:rPr>
                        <a:t>Spor Yöneticiliği</a:t>
                      </a:r>
                      <a:r>
                        <a:rPr lang="tr-TR" sz="1600" baseline="0" dirty="0">
                          <a:latin typeface="+mn-lt"/>
                          <a:cs typeface="Calibri"/>
                        </a:rPr>
                        <a:t> Bölümü</a:t>
                      </a:r>
                      <a:endParaRPr lang="tr-TR" sz="16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latin typeface="+mn-lt"/>
                          <a:cs typeface="Calibri"/>
                        </a:rPr>
                        <a:t>Spor Yönetim</a:t>
                      </a:r>
                      <a:r>
                        <a:rPr lang="tr-TR" sz="1600" baseline="0" dirty="0">
                          <a:latin typeface="+mn-lt"/>
                          <a:cs typeface="Calibri"/>
                        </a:rPr>
                        <a:t> Bilimleri</a:t>
                      </a:r>
                      <a:endParaRPr lang="tr-TR" sz="16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321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Rekreasyon</a:t>
                      </a:r>
                      <a:r>
                        <a:rPr lang="tr-TR" sz="1600" baseline="0" dirty="0">
                          <a:latin typeface="Calibri"/>
                          <a:cs typeface="Calibri"/>
                        </a:rPr>
                        <a:t> Bölümü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Rekreasyon Programı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-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932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0109" rIns="0" bIns="0" rtlCol="0">
            <a:spAutoFit/>
          </a:bodyPr>
          <a:lstStyle/>
          <a:p>
            <a:pPr marL="113030">
              <a:lnSpc>
                <a:spcPct val="100000"/>
              </a:lnSpc>
            </a:pPr>
            <a:r>
              <a:rPr sz="3200" spc="-5" dirty="0">
                <a:solidFill>
                  <a:srgbClr val="0066FF"/>
                </a:solidFill>
              </a:rPr>
              <a:t>Ö</a:t>
            </a:r>
            <a:r>
              <a:rPr sz="3200" spc="-70" dirty="0">
                <a:solidFill>
                  <a:srgbClr val="0066FF"/>
                </a:solidFill>
              </a:rPr>
              <a:t>z</a:t>
            </a:r>
            <a:r>
              <a:rPr sz="3200" spc="-5" dirty="0">
                <a:solidFill>
                  <a:srgbClr val="0066FF"/>
                </a:solidFill>
              </a:rPr>
              <a:t>e</a:t>
            </a:r>
            <a:r>
              <a:rPr sz="3200" dirty="0">
                <a:solidFill>
                  <a:srgbClr val="0066FF"/>
                </a:solidFill>
              </a:rPr>
              <a:t>l 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Ö</a:t>
            </a:r>
            <a:r>
              <a:rPr sz="3200" spc="5" dirty="0">
                <a:solidFill>
                  <a:srgbClr val="0066FF"/>
                </a:solidFill>
                <a:latin typeface="Calibri"/>
                <a:cs typeface="Calibri"/>
              </a:rPr>
              <a:t>ğ</a:t>
            </a:r>
            <a:r>
              <a:rPr sz="3200" spc="-35" dirty="0">
                <a:solidFill>
                  <a:srgbClr val="0066FF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encilik</a:t>
            </a:r>
            <a:r>
              <a:rPr sz="3200" spc="-3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Hakkını</a:t>
            </a:r>
            <a:r>
              <a:rPr sz="3200" spc="-2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3200" spc="-40" dirty="0">
                <a:solidFill>
                  <a:srgbClr val="0066FF"/>
                </a:solidFill>
                <a:latin typeface="Calibri"/>
                <a:cs typeface="Calibri"/>
              </a:rPr>
              <a:t>K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ullanan</a:t>
            </a:r>
            <a:r>
              <a:rPr sz="3200" spc="-3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Ö</a:t>
            </a:r>
            <a:r>
              <a:rPr sz="3200" spc="5" dirty="0">
                <a:solidFill>
                  <a:srgbClr val="0066FF"/>
                </a:solidFill>
                <a:latin typeface="Calibri"/>
                <a:cs typeface="Calibri"/>
              </a:rPr>
              <a:t>ğ</a:t>
            </a:r>
            <a:r>
              <a:rPr sz="3200" spc="-35" dirty="0">
                <a:solidFill>
                  <a:srgbClr val="0066FF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enci</a:t>
            </a:r>
            <a:r>
              <a:rPr sz="3200" spc="-40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S</a:t>
            </a:r>
            <a:r>
              <a:rPr sz="3200" spc="-65" dirty="0">
                <a:solidFill>
                  <a:srgbClr val="0066FF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yısı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35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752" y="5721883"/>
            <a:ext cx="449834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 -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at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o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g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ram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 ayrı satır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kl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yi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558931"/>
              </p:ext>
            </p:extLst>
          </p:nvPr>
        </p:nvGraphicFramePr>
        <p:xfrm>
          <a:off x="599935" y="2051050"/>
          <a:ext cx="11271006" cy="27781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3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7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8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6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67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4964">
                <a:tc rowSpan="2">
                  <a:txBody>
                    <a:bodyPr/>
                    <a:lstStyle/>
                    <a:p>
                      <a:pPr marL="83185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lüm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San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6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58547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sz="16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6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26084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5 </a:t>
                      </a:r>
                      <a:r>
                        <a:rPr sz="16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600" b="1" spc="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3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7670" marR="40640" indent="-358140">
                        <a:lnSpc>
                          <a:spcPct val="1075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Ge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enci S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8475" marR="127635" indent="-361315">
                        <a:lnSpc>
                          <a:spcPct val="1075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enci S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6715" marR="20320" indent="-358140">
                        <a:lnSpc>
                          <a:spcPct val="1075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Ge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enci S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2905" marR="11430" indent="-363220">
                        <a:lnSpc>
                          <a:spcPct val="1075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enci S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Beden Eğitimi ve Spor 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Beden Eğitimi ve Spor Öğretmenliği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349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Bölümü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Pr.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221">
                <a:tc>
                  <a:txBody>
                    <a:bodyPr/>
                    <a:lstStyle/>
                    <a:p>
                      <a:pPr marL="0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Yöneticiliği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Yönetim Bilimleri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3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349">
                <a:tc>
                  <a:txBody>
                    <a:bodyPr/>
                    <a:lstStyle/>
                    <a:p>
                      <a:pPr marL="0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 Bölümü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 Programı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9222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3537" rIns="0" bIns="0" rtlCol="0">
            <a:spAutoFit/>
          </a:bodyPr>
          <a:lstStyle/>
          <a:p>
            <a:pPr marL="1542415">
              <a:lnSpc>
                <a:spcPct val="100000"/>
              </a:lnSpc>
            </a:pPr>
            <a:r>
              <a:rPr sz="3200" spc="-40" dirty="0">
                <a:solidFill>
                  <a:srgbClr val="0066FF"/>
                </a:solidFill>
                <a:latin typeface="Calibri"/>
                <a:cs typeface="Calibri"/>
              </a:rPr>
              <a:t>K</a:t>
            </a:r>
            <a:r>
              <a:rPr sz="3200" spc="-60" dirty="0">
                <a:solidFill>
                  <a:srgbClr val="0066FF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yıt</a:t>
            </a:r>
            <a:r>
              <a:rPr sz="3200" spc="-20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Dond</a:t>
            </a:r>
            <a:r>
              <a:rPr sz="3200" spc="-15" dirty="0">
                <a:solidFill>
                  <a:srgbClr val="0066FF"/>
                </a:solidFill>
                <a:latin typeface="Calibri"/>
                <a:cs typeface="Calibri"/>
              </a:rPr>
              <a:t>u</a:t>
            </a:r>
            <a:r>
              <a:rPr sz="3200" spc="-75" dirty="0">
                <a:solidFill>
                  <a:srgbClr val="0066FF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an</a:t>
            </a:r>
            <a:r>
              <a:rPr sz="3200" spc="-3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Ö</a:t>
            </a:r>
            <a:r>
              <a:rPr sz="3200" spc="5" dirty="0">
                <a:solidFill>
                  <a:srgbClr val="0066FF"/>
                </a:solidFill>
                <a:latin typeface="Calibri"/>
                <a:cs typeface="Calibri"/>
              </a:rPr>
              <a:t>ğ</a:t>
            </a:r>
            <a:r>
              <a:rPr sz="3200" spc="-35" dirty="0">
                <a:solidFill>
                  <a:srgbClr val="0066FF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enci</a:t>
            </a:r>
            <a:r>
              <a:rPr sz="3200" spc="-40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S</a:t>
            </a:r>
            <a:r>
              <a:rPr sz="3200" spc="-65" dirty="0">
                <a:solidFill>
                  <a:srgbClr val="0066FF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0066FF"/>
                </a:solidFill>
                <a:latin typeface="Calibri"/>
                <a:cs typeface="Calibri"/>
              </a:rPr>
              <a:t>yısı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36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752" y="5721883"/>
            <a:ext cx="449834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 -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at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o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g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ram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 ayrı satır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kl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yi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400" b="1" i="1" spc="5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387623"/>
              </p:ext>
            </p:extLst>
          </p:nvPr>
        </p:nvGraphicFramePr>
        <p:xfrm>
          <a:off x="470725" y="1981454"/>
          <a:ext cx="11459780" cy="30071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4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7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7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6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196">
                <a:tc>
                  <a:txBody>
                    <a:bodyPr/>
                    <a:lstStyle/>
                    <a:p>
                      <a:pPr marL="1017269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560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 Bilim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San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 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üz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 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üz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568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Beden Eğitimi ve Spor 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Beden Eğitimi ve Spor Öğretmenliği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568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Bölümü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Pr.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402368"/>
                  </a:ext>
                </a:extLst>
              </a:tr>
              <a:tr h="494664">
                <a:tc>
                  <a:txBody>
                    <a:bodyPr/>
                    <a:lstStyle/>
                    <a:p>
                      <a:pPr marL="0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Yöneticiliği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Yönetim Bilimleri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4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538">
                <a:tc>
                  <a:txBody>
                    <a:bodyPr/>
                    <a:lstStyle/>
                    <a:p>
                      <a:pPr marL="0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 Bölümü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 Programı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569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1060" y="745435"/>
            <a:ext cx="10333383" cy="610982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</a:rPr>
              <a:t>Program Dersleri Analizi (</a:t>
            </a:r>
            <a:r>
              <a:rPr lang="tr-TR" sz="3600" b="1" dirty="0" err="1">
                <a:solidFill>
                  <a:srgbClr val="FF0000"/>
                </a:solidFill>
              </a:rPr>
              <a:t>Bed.Eği.Öğr</a:t>
            </a:r>
            <a:r>
              <a:rPr lang="tr-TR" sz="36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8889-DDDD-45DC-9553-67B10B6C00B2}" type="datetime1">
              <a:rPr lang="tr-TR" smtClean="0"/>
              <a:pPr/>
              <a:t>15.01.2026</a:t>
            </a:fld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2E69-0B45-4D6A-BDA9-8F9042B0111B}" type="slidenum">
              <a:rPr lang="tr-TR" smtClean="0"/>
              <a:pPr/>
              <a:t>37</a:t>
            </a:fld>
            <a:endParaRPr lang="tr-TR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933400"/>
              </p:ext>
            </p:extLst>
          </p:nvPr>
        </p:nvGraphicFramePr>
        <p:xfrm>
          <a:off x="258415" y="1928194"/>
          <a:ext cx="11748054" cy="3856378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785692">
                  <a:extLst>
                    <a:ext uri="{9D8B030D-6E8A-4147-A177-3AD203B41FA5}">
                      <a16:colId xmlns:a16="http://schemas.microsoft.com/office/drawing/2014/main" val="4192263304"/>
                    </a:ext>
                  </a:extLst>
                </a:gridCol>
                <a:gridCol w="782202">
                  <a:extLst>
                    <a:ext uri="{9D8B030D-6E8A-4147-A177-3AD203B41FA5}">
                      <a16:colId xmlns:a16="http://schemas.microsoft.com/office/drawing/2014/main" val="1948068890"/>
                    </a:ext>
                  </a:extLst>
                </a:gridCol>
                <a:gridCol w="828688">
                  <a:extLst>
                    <a:ext uri="{9D8B030D-6E8A-4147-A177-3AD203B41FA5}">
                      <a16:colId xmlns:a16="http://schemas.microsoft.com/office/drawing/2014/main" val="3114453413"/>
                    </a:ext>
                  </a:extLst>
                </a:gridCol>
                <a:gridCol w="384027">
                  <a:extLst>
                    <a:ext uri="{9D8B030D-6E8A-4147-A177-3AD203B41FA5}">
                      <a16:colId xmlns:a16="http://schemas.microsoft.com/office/drawing/2014/main" val="880637479"/>
                    </a:ext>
                  </a:extLst>
                </a:gridCol>
                <a:gridCol w="4128161">
                  <a:extLst>
                    <a:ext uri="{9D8B030D-6E8A-4147-A177-3AD203B41FA5}">
                      <a16:colId xmlns:a16="http://schemas.microsoft.com/office/drawing/2014/main" val="1652700958"/>
                    </a:ext>
                  </a:extLst>
                </a:gridCol>
                <a:gridCol w="1017511">
                  <a:extLst>
                    <a:ext uri="{9D8B030D-6E8A-4147-A177-3AD203B41FA5}">
                      <a16:colId xmlns:a16="http://schemas.microsoft.com/office/drawing/2014/main" val="415396313"/>
                    </a:ext>
                  </a:extLst>
                </a:gridCol>
                <a:gridCol w="821773">
                  <a:extLst>
                    <a:ext uri="{9D8B030D-6E8A-4147-A177-3AD203B41FA5}">
                      <a16:colId xmlns:a16="http://schemas.microsoft.com/office/drawing/2014/main" val="3816140166"/>
                    </a:ext>
                  </a:extLst>
                </a:gridCol>
              </a:tblGrid>
              <a:tr h="315720"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3333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 Adı*</a:t>
                      </a:r>
                    </a:p>
                  </a:txBody>
                  <a:tcPr marL="3175" marR="3175" marT="3175" marB="0" anchor="ctr"/>
                </a:tc>
                <a:tc gridSpan="6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3333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Beden Eğitimi ve Spor Öğretmenliği</a:t>
                      </a:r>
                    </a:p>
                  </a:txBody>
                  <a:tcPr marL="3175" marR="3175" marT="3175" marB="0" anchor="ctr"/>
                </a:tc>
                <a:tc hMerge="1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 hMerge="1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57438809"/>
                  </a:ext>
                </a:extLst>
              </a:tr>
              <a:tr h="315720"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Ders Türü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2024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2025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Ders Türü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2024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2025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extLst>
                  <a:ext uri="{0D108BD9-81ED-4DB2-BD59-A6C34878D82A}">
                    <a16:rowId xmlns:a16="http://schemas.microsoft.com/office/drawing/2014/main" val="533441610"/>
                  </a:ext>
                </a:extLst>
              </a:tr>
              <a:tr h="322027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Zorunlu Ders Sayısı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</a:rPr>
                        <a:t> 30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30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İçi Ders Sayısı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28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28 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28057080"/>
                  </a:ext>
                </a:extLst>
              </a:tr>
              <a:tr h="322027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Seçmeli Ders Sayısı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Dışı Ders Sayısı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22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22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50613030"/>
                  </a:ext>
                </a:extLst>
              </a:tr>
              <a:tr h="322027"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50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50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50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93057154"/>
                  </a:ext>
                </a:extLst>
              </a:tr>
              <a:tr h="384388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Zorunlu Ders Saati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114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114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İçi Ders Saati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84 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84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50467662"/>
                  </a:ext>
                </a:extLst>
              </a:tr>
              <a:tr h="315720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Seçmeli Ders Saati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28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28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Dışı Ders Saati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58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58 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79711070"/>
                  </a:ext>
                </a:extLst>
              </a:tr>
              <a:tr h="322027"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142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142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142 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142 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573624"/>
                  </a:ext>
                </a:extLst>
              </a:tr>
              <a:tr h="506039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Zorunlu Ders AKTS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172 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172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İçi Ders AKTS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112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112 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59806791"/>
                  </a:ext>
                </a:extLst>
              </a:tr>
              <a:tr h="408656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>
                          <a:effectLst/>
                        </a:rPr>
                        <a:t>Seçmeli Ders AKTS Toplamı</a:t>
                      </a:r>
                      <a:endParaRPr lang="tr-TR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56 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56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Dışı Ders AKTS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116 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116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62404473"/>
                  </a:ext>
                </a:extLst>
              </a:tr>
              <a:tr h="322027"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228 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228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228 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228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2394853"/>
                  </a:ext>
                </a:extLst>
              </a:tr>
            </a:tbl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861060" y="5884023"/>
            <a:ext cx="7002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solidFill>
                  <a:srgbClr val="C00000"/>
                </a:solidFill>
              </a:rPr>
              <a:t>* Her bir Program için ayrı ayrı tablo hazırlayınız. </a:t>
            </a:r>
          </a:p>
        </p:txBody>
      </p:sp>
    </p:spTree>
    <p:extLst>
      <p:ext uri="{BB962C8B-B14F-4D97-AF65-F5344CB8AC3E}">
        <p14:creationId xmlns:p14="http://schemas.microsoft.com/office/powerpoint/2010/main" val="168787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14:conveyor dir="l"/>
      </p:transition>
    </mc:Choice>
    <mc:Fallback xmlns="">
      <p:transition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1060" y="745434"/>
            <a:ext cx="10333383" cy="755375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</a:rPr>
              <a:t>Program Dersleri Analizi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Bed.Eği.Öğr</a:t>
            </a:r>
            <a:r>
              <a:rPr lang="tr-TR" dirty="0">
                <a:solidFill>
                  <a:srgbClr val="FF0000"/>
                </a:solidFill>
              </a:rPr>
              <a:t>)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8889-DDDD-45DC-9553-67B10B6C00B2}" type="datetime1">
              <a:rPr lang="tr-TR" smtClean="0"/>
              <a:pPr/>
              <a:t>15.01.2026</a:t>
            </a:fld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2E69-0B45-4D6A-BDA9-8F9042B0111B}" type="slidenum">
              <a:rPr lang="tr-TR" smtClean="0"/>
              <a:pPr/>
              <a:t>38</a:t>
            </a:fld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861060" y="5884023"/>
            <a:ext cx="7002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solidFill>
                  <a:srgbClr val="C00000"/>
                </a:solidFill>
              </a:rPr>
              <a:t>* Her bir Program için ayrı ayrı tablo hazırlayınız. </a:t>
            </a:r>
          </a:p>
        </p:txBody>
      </p:sp>
      <p:graphicFrame>
        <p:nvGraphicFramePr>
          <p:cNvPr id="7" name="Tablo 6"/>
          <p:cNvGraphicFramePr>
            <a:graphicFrameLocks noGrp="1"/>
          </p:cNvGraphicFramePr>
          <p:nvPr/>
        </p:nvGraphicFramePr>
        <p:xfrm>
          <a:off x="447261" y="2057399"/>
          <a:ext cx="11380305" cy="351845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640588">
                  <a:extLst>
                    <a:ext uri="{9D8B030D-6E8A-4147-A177-3AD203B41FA5}">
                      <a16:colId xmlns:a16="http://schemas.microsoft.com/office/drawing/2014/main" val="3509721963"/>
                    </a:ext>
                  </a:extLst>
                </a:gridCol>
                <a:gridCol w="752680">
                  <a:extLst>
                    <a:ext uri="{9D8B030D-6E8A-4147-A177-3AD203B41FA5}">
                      <a16:colId xmlns:a16="http://schemas.microsoft.com/office/drawing/2014/main" val="1500573551"/>
                    </a:ext>
                  </a:extLst>
                </a:gridCol>
                <a:gridCol w="982444">
                  <a:extLst>
                    <a:ext uri="{9D8B030D-6E8A-4147-A177-3AD203B41FA5}">
                      <a16:colId xmlns:a16="http://schemas.microsoft.com/office/drawing/2014/main" val="688872774"/>
                    </a:ext>
                  </a:extLst>
                </a:gridCol>
                <a:gridCol w="504096">
                  <a:extLst>
                    <a:ext uri="{9D8B030D-6E8A-4147-A177-3AD203B41FA5}">
                      <a16:colId xmlns:a16="http://schemas.microsoft.com/office/drawing/2014/main" val="1262301153"/>
                    </a:ext>
                  </a:extLst>
                </a:gridCol>
                <a:gridCol w="3567302">
                  <a:extLst>
                    <a:ext uri="{9D8B030D-6E8A-4147-A177-3AD203B41FA5}">
                      <a16:colId xmlns:a16="http://schemas.microsoft.com/office/drawing/2014/main" val="3773366433"/>
                    </a:ext>
                  </a:extLst>
                </a:gridCol>
                <a:gridCol w="1180515">
                  <a:extLst>
                    <a:ext uri="{9D8B030D-6E8A-4147-A177-3AD203B41FA5}">
                      <a16:colId xmlns:a16="http://schemas.microsoft.com/office/drawing/2014/main" val="2224511047"/>
                    </a:ext>
                  </a:extLst>
                </a:gridCol>
                <a:gridCol w="752680">
                  <a:extLst>
                    <a:ext uri="{9D8B030D-6E8A-4147-A177-3AD203B41FA5}">
                      <a16:colId xmlns:a16="http://schemas.microsoft.com/office/drawing/2014/main" val="3236638802"/>
                    </a:ext>
                  </a:extLst>
                </a:gridCol>
              </a:tblGrid>
              <a:tr h="324966"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3333FF"/>
                          </a:solidFill>
                          <a:effectLst/>
                        </a:rPr>
                        <a:t>Program Adı*</a:t>
                      </a:r>
                      <a:endParaRPr lang="tr-TR" sz="20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 gridSpan="6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3333FF"/>
                          </a:solidFill>
                          <a:effectLst/>
                        </a:rPr>
                        <a:t> </a:t>
                      </a:r>
                      <a:endParaRPr lang="tr-TR" sz="20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294953"/>
                  </a:ext>
                </a:extLst>
              </a:tr>
              <a:tr h="292757"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Ders Türü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2024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2025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Ders Türü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2024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2025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40173156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İçi Zorunlu Ders Sayısı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30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30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İçi Seçmeli Ders Sayısı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8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8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19424510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Alan Dışı Zorunlu Ders Sayısı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24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24 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Dışı Seçmeli Ders Sayısı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10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10 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71637453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54 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54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18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18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70943891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Alan İçi Zorunlu Ders Saati Toplamı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95 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95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İçi Seçmeli Ders Saati Toplamı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16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16 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06370308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Alan Dışı Zorunlu Ders Saati Toplamı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50 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50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Dışı Seçmeli Ders Saati Toplamı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20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20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20308773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145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145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18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36 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36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79542056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Alan İçi Zorunlu Ders AKTS Toplamı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115 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115 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Alan İçi Seçmeli Ders AKTS Toplamı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30 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30 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1950122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Dışı Zorunlu Ders AKTS Toplamı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72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72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Dışı Seçmeli Ders AKTS Toplamı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36 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36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711306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187 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187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66 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66 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93577271"/>
                  </a:ext>
                </a:extLst>
              </a:tr>
            </a:tbl>
          </a:graphicData>
        </a:graphic>
      </p:graphicFrame>
      <p:pic>
        <p:nvPicPr>
          <p:cNvPr id="8" name="Resi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4591" y="6313518"/>
            <a:ext cx="444612" cy="45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6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14:conveyor dir="l"/>
      </p:transition>
    </mc:Choice>
    <mc:Fallback xmlns="">
      <p:transition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1060" y="745435"/>
            <a:ext cx="10333383" cy="610982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</a:rPr>
              <a:t>Program Dersleri Analizi (Antrenörlük </a:t>
            </a:r>
            <a:r>
              <a:rPr lang="tr-TR" sz="3600" b="1" dirty="0" err="1">
                <a:solidFill>
                  <a:srgbClr val="FF0000"/>
                </a:solidFill>
              </a:rPr>
              <a:t>Eği</a:t>
            </a:r>
            <a:r>
              <a:rPr lang="tr-TR" sz="3600" b="1" dirty="0">
                <a:solidFill>
                  <a:srgbClr val="FF0000"/>
                </a:solidFill>
              </a:rPr>
              <a:t>.)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8889-DDDD-45DC-9553-67B10B6C00B2}" type="datetime1">
              <a:rPr lang="tr-TR" smtClean="0"/>
              <a:pPr/>
              <a:t>15.01.2026</a:t>
            </a:fld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2E69-0B45-4D6A-BDA9-8F9042B0111B}" type="slidenum">
              <a:rPr lang="tr-TR" smtClean="0"/>
              <a:pPr/>
              <a:t>39</a:t>
            </a:fld>
            <a:endParaRPr lang="tr-TR"/>
          </a:p>
        </p:txBody>
      </p:sp>
      <p:graphicFrame>
        <p:nvGraphicFramePr>
          <p:cNvPr id="5" name="Tablo 4"/>
          <p:cNvGraphicFramePr>
            <a:graphicFrameLocks noGrp="1"/>
          </p:cNvGraphicFramePr>
          <p:nvPr/>
        </p:nvGraphicFramePr>
        <p:xfrm>
          <a:off x="258415" y="1928194"/>
          <a:ext cx="11748054" cy="384232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235899">
                  <a:extLst>
                    <a:ext uri="{9D8B030D-6E8A-4147-A177-3AD203B41FA5}">
                      <a16:colId xmlns:a16="http://schemas.microsoft.com/office/drawing/2014/main" val="4192263304"/>
                    </a:ext>
                  </a:extLst>
                </a:gridCol>
                <a:gridCol w="1094015">
                  <a:extLst>
                    <a:ext uri="{9D8B030D-6E8A-4147-A177-3AD203B41FA5}">
                      <a16:colId xmlns:a16="http://schemas.microsoft.com/office/drawing/2014/main" val="1948068890"/>
                    </a:ext>
                  </a:extLst>
                </a:gridCol>
                <a:gridCol w="1196245">
                  <a:extLst>
                    <a:ext uri="{9D8B030D-6E8A-4147-A177-3AD203B41FA5}">
                      <a16:colId xmlns:a16="http://schemas.microsoft.com/office/drawing/2014/main" val="3114453413"/>
                    </a:ext>
                  </a:extLst>
                </a:gridCol>
                <a:gridCol w="254450">
                  <a:extLst>
                    <a:ext uri="{9D8B030D-6E8A-4147-A177-3AD203B41FA5}">
                      <a16:colId xmlns:a16="http://schemas.microsoft.com/office/drawing/2014/main" val="880637479"/>
                    </a:ext>
                  </a:extLst>
                </a:gridCol>
                <a:gridCol w="3502541">
                  <a:extLst>
                    <a:ext uri="{9D8B030D-6E8A-4147-A177-3AD203B41FA5}">
                      <a16:colId xmlns:a16="http://schemas.microsoft.com/office/drawing/2014/main" val="1652700958"/>
                    </a:ext>
                  </a:extLst>
                </a:gridCol>
                <a:gridCol w="1351722">
                  <a:extLst>
                    <a:ext uri="{9D8B030D-6E8A-4147-A177-3AD203B41FA5}">
                      <a16:colId xmlns:a16="http://schemas.microsoft.com/office/drawing/2014/main" val="415396313"/>
                    </a:ext>
                  </a:extLst>
                </a:gridCol>
                <a:gridCol w="1113182">
                  <a:extLst>
                    <a:ext uri="{9D8B030D-6E8A-4147-A177-3AD203B41FA5}">
                      <a16:colId xmlns:a16="http://schemas.microsoft.com/office/drawing/2014/main" val="3816140166"/>
                    </a:ext>
                  </a:extLst>
                </a:gridCol>
              </a:tblGrid>
              <a:tr h="315720"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3333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 Adı*</a:t>
                      </a:r>
                    </a:p>
                  </a:txBody>
                  <a:tcPr marL="3175" marR="3175" marT="3175" marB="0" anchor="ctr"/>
                </a:tc>
                <a:tc gridSpan="6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3333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Antrenörlük Eğitimi Bölümü</a:t>
                      </a:r>
                    </a:p>
                  </a:txBody>
                  <a:tcPr marL="3175" marR="3175" marT="3175" marB="0" anchor="ctr"/>
                </a:tc>
                <a:tc hMerge="1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 hMerge="1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57438809"/>
                  </a:ext>
                </a:extLst>
              </a:tr>
              <a:tr h="315720"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Ders Türü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2024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2025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Ders Türü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2024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2025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extLst>
                  <a:ext uri="{0D108BD9-81ED-4DB2-BD59-A6C34878D82A}">
                    <a16:rowId xmlns:a16="http://schemas.microsoft.com/office/drawing/2014/main" val="533441610"/>
                  </a:ext>
                </a:extLst>
              </a:tr>
              <a:tr h="322027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Zorunlu Ders Sayısı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48 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45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İçi Ders Sayısı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59 (103)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56 (104)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28057080"/>
                  </a:ext>
                </a:extLst>
              </a:tr>
              <a:tr h="322027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Seçmeli Ders Sayısı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19 (64)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(70)</a:t>
                      </a: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Dışı Ders Sayısı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8 (9)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(11)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50613030"/>
                  </a:ext>
                </a:extLst>
              </a:tr>
              <a:tr h="322027"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67 (112) 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65 (115)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67 (112) 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65 (115)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93057154"/>
                  </a:ext>
                </a:extLst>
              </a:tr>
              <a:tr h="384388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Zorunlu Ders Saati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132 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124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İçi Ders Saati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171 (329)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164 (334)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50467662"/>
                  </a:ext>
                </a:extLst>
              </a:tr>
              <a:tr h="315720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Seçmeli Ders Saati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55 (216)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59 (234)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Dışı Ders Saati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16 (19)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19 (24)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79711070"/>
                  </a:ext>
                </a:extLst>
              </a:tr>
              <a:tr h="322027"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187 (348)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183 (358)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187</a:t>
                      </a:r>
                      <a:r>
                        <a:rPr lang="tr-TR" sz="2000" b="0" dirty="0">
                          <a:effectLst/>
                        </a:rPr>
                        <a:t> (</a:t>
                      </a:r>
                      <a:r>
                        <a:rPr lang="tr-TR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348)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358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573624"/>
                  </a:ext>
                </a:extLst>
              </a:tr>
              <a:tr h="506039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Zorunlu Ders AKTS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164 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154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İçi Ders AKTS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223 (431)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218 (442)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59806791"/>
                  </a:ext>
                </a:extLst>
              </a:tr>
              <a:tr h="408656"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>
                          <a:effectLst/>
                        </a:rPr>
                        <a:t>Seçmeli Ders AKTS Toplamı</a:t>
                      </a:r>
                      <a:endParaRPr lang="tr-TR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76 (287)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84 (314)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 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Alan Dışı Ders AKTS Toplamı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17 (20)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</a:rPr>
                        <a:t>20 (26)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62404473"/>
                  </a:ext>
                </a:extLst>
              </a:tr>
              <a:tr h="219798"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240 (451) 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238 (468)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240 (451) 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</a:rPr>
                        <a:t> 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</a:rPr>
                        <a:t>238 (468)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2394853"/>
                  </a:ext>
                </a:extLst>
              </a:tr>
            </a:tbl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861060" y="5884023"/>
            <a:ext cx="7002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solidFill>
                  <a:srgbClr val="C00000"/>
                </a:solidFill>
              </a:rPr>
              <a:t>* Her bir Program için ayrı ayrı tablo hazırlayınız. </a:t>
            </a:r>
          </a:p>
        </p:txBody>
      </p:sp>
    </p:spTree>
    <p:extLst>
      <p:ext uri="{BB962C8B-B14F-4D97-AF65-F5344CB8AC3E}">
        <p14:creationId xmlns:p14="http://schemas.microsoft.com/office/powerpoint/2010/main" val="3315865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14:conveyor dir="l"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7418" rIns="0" bIns="0" rtlCol="0">
            <a:spAutoFit/>
          </a:bodyPr>
          <a:lstStyle/>
          <a:p>
            <a:pPr marL="2257425">
              <a:lnSpc>
                <a:spcPct val="100000"/>
              </a:lnSpc>
            </a:pPr>
            <a:r>
              <a:rPr sz="2800" spc="-12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ÖNETİM:</a:t>
            </a:r>
            <a:r>
              <a:rPr sz="28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De</a:t>
            </a:r>
            <a:r>
              <a:rPr sz="2800" spc="-50" dirty="0">
                <a:latin typeface="Calibri"/>
                <a:cs typeface="Calibri"/>
              </a:rPr>
              <a:t>k</a:t>
            </a:r>
            <a:r>
              <a:rPr sz="2800" spc="-15" dirty="0">
                <a:latin typeface="Calibri"/>
                <a:cs typeface="Calibri"/>
              </a:rPr>
              <a:t>anl</a:t>
            </a:r>
            <a:r>
              <a:rPr sz="2800" spc="-25" dirty="0">
                <a:latin typeface="Calibri"/>
                <a:cs typeface="Calibri"/>
              </a:rPr>
              <a:t>ı</a:t>
            </a:r>
            <a:r>
              <a:rPr sz="2800" spc="-15" dirty="0">
                <a:latin typeface="Calibri"/>
                <a:cs typeface="Calibri"/>
              </a:rPr>
              <a:t>k/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Müdürlük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4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55345" y="2084323"/>
          <a:ext cx="11516233" cy="30810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73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3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698"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ön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ticisi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20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anı</a:t>
                      </a:r>
                      <a:r>
                        <a:rPr sz="20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20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698"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</a:pPr>
                      <a:r>
                        <a:rPr sz="2000" spc="-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Mü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 Prof.</a:t>
                      </a:r>
                      <a:r>
                        <a:rPr lang="tr-TR" sz="2000" baseline="0" dirty="0">
                          <a:latin typeface="Calibri"/>
                          <a:cs typeface="Calibri"/>
                        </a:rPr>
                        <a:t> Dr. Fatih BEKTAŞ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697"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2000" spc="-14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cıs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Müd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4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cısı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Prof.</a:t>
                      </a:r>
                      <a:r>
                        <a:rPr lang="tr-TR" sz="2000" baseline="0" dirty="0">
                          <a:latin typeface="Calibri"/>
                          <a:cs typeface="Calibri"/>
                        </a:rPr>
                        <a:t> Dr. </a:t>
                      </a:r>
                      <a:r>
                        <a:rPr lang="tr-TR" sz="2000" baseline="0" dirty="0" err="1">
                          <a:latin typeface="Calibri"/>
                          <a:cs typeface="Calibri"/>
                        </a:rPr>
                        <a:t>İdiris</a:t>
                      </a:r>
                      <a:r>
                        <a:rPr lang="tr-TR" sz="2000" baseline="0" dirty="0">
                          <a:latin typeface="Calibri"/>
                          <a:cs typeface="Calibri"/>
                        </a:rPr>
                        <a:t> YILMAZ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954"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2000" spc="-14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cıs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Müd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4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cısı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Doç. Dr. Serdar</a:t>
                      </a:r>
                      <a:r>
                        <a:rPr lang="tr-TR" sz="2000" baseline="0" dirty="0">
                          <a:latin typeface="Calibri"/>
                          <a:cs typeface="Calibri"/>
                        </a:rPr>
                        <a:t> ALEMDAĞ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5971">
                <a:tc>
                  <a:txBody>
                    <a:bodyPr/>
                    <a:lstStyle/>
                    <a:p>
                      <a:pPr marL="29845" marR="474345">
                        <a:lnSpc>
                          <a:spcPct val="100000"/>
                        </a:lnSpc>
                      </a:pPr>
                      <a:r>
                        <a:rPr sz="2000" spc="-4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akül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e/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titü/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ul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onse</a:t>
                      </a:r>
                      <a:r>
                        <a:rPr sz="20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tu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ar/ Mes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ek</a:t>
                      </a:r>
                      <a:r>
                        <a:rPr sz="2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ul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2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Sek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eri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Ersin</a:t>
                      </a:r>
                      <a:r>
                        <a:rPr lang="tr-TR" sz="2000" baseline="0" dirty="0">
                          <a:latin typeface="Calibri"/>
                          <a:cs typeface="Calibri"/>
                        </a:rPr>
                        <a:t> YILDIZ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1060" y="745434"/>
            <a:ext cx="10333383" cy="755375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</a:rPr>
              <a:t>Program Dersleri Analizi</a:t>
            </a:r>
            <a:r>
              <a:rPr lang="tr-TR" dirty="0">
                <a:solidFill>
                  <a:srgbClr val="FF0000"/>
                </a:solidFill>
              </a:rPr>
              <a:t> (Antrenörlük </a:t>
            </a:r>
            <a:r>
              <a:rPr lang="tr-TR" dirty="0" err="1">
                <a:solidFill>
                  <a:srgbClr val="FF0000"/>
                </a:solidFill>
              </a:rPr>
              <a:t>Eği</a:t>
            </a:r>
            <a:r>
              <a:rPr lang="tr-TR" dirty="0">
                <a:solidFill>
                  <a:srgbClr val="FF0000"/>
                </a:solidFill>
              </a:rPr>
              <a:t>.)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8889-DDDD-45DC-9553-67B10B6C00B2}" type="datetime1">
              <a:rPr lang="tr-TR" smtClean="0"/>
              <a:pPr/>
              <a:t>15.01.2026</a:t>
            </a:fld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2E69-0B45-4D6A-BDA9-8F9042B0111B}" type="slidenum">
              <a:rPr lang="tr-TR" smtClean="0"/>
              <a:pPr/>
              <a:t>40</a:t>
            </a:fld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861060" y="5884023"/>
            <a:ext cx="7002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solidFill>
                  <a:srgbClr val="C00000"/>
                </a:solidFill>
              </a:rPr>
              <a:t>* Her bir Program için ayrı ayrı tablo hazırlayınız. </a:t>
            </a:r>
          </a:p>
        </p:txBody>
      </p:sp>
      <p:graphicFrame>
        <p:nvGraphicFramePr>
          <p:cNvPr id="7" name="Tablo 6"/>
          <p:cNvGraphicFramePr>
            <a:graphicFrameLocks noGrp="1"/>
          </p:cNvGraphicFramePr>
          <p:nvPr/>
        </p:nvGraphicFramePr>
        <p:xfrm>
          <a:off x="447261" y="2057399"/>
          <a:ext cx="11380305" cy="347980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640588">
                  <a:extLst>
                    <a:ext uri="{9D8B030D-6E8A-4147-A177-3AD203B41FA5}">
                      <a16:colId xmlns:a16="http://schemas.microsoft.com/office/drawing/2014/main" val="3509721963"/>
                    </a:ext>
                  </a:extLst>
                </a:gridCol>
                <a:gridCol w="752680">
                  <a:extLst>
                    <a:ext uri="{9D8B030D-6E8A-4147-A177-3AD203B41FA5}">
                      <a16:colId xmlns:a16="http://schemas.microsoft.com/office/drawing/2014/main" val="1500573551"/>
                    </a:ext>
                  </a:extLst>
                </a:gridCol>
                <a:gridCol w="982444">
                  <a:extLst>
                    <a:ext uri="{9D8B030D-6E8A-4147-A177-3AD203B41FA5}">
                      <a16:colId xmlns:a16="http://schemas.microsoft.com/office/drawing/2014/main" val="688872774"/>
                    </a:ext>
                  </a:extLst>
                </a:gridCol>
                <a:gridCol w="504096">
                  <a:extLst>
                    <a:ext uri="{9D8B030D-6E8A-4147-A177-3AD203B41FA5}">
                      <a16:colId xmlns:a16="http://schemas.microsoft.com/office/drawing/2014/main" val="1262301153"/>
                    </a:ext>
                  </a:extLst>
                </a:gridCol>
                <a:gridCol w="3453035">
                  <a:extLst>
                    <a:ext uri="{9D8B030D-6E8A-4147-A177-3AD203B41FA5}">
                      <a16:colId xmlns:a16="http://schemas.microsoft.com/office/drawing/2014/main" val="3773366433"/>
                    </a:ext>
                  </a:extLst>
                </a:gridCol>
                <a:gridCol w="1013792">
                  <a:extLst>
                    <a:ext uri="{9D8B030D-6E8A-4147-A177-3AD203B41FA5}">
                      <a16:colId xmlns:a16="http://schemas.microsoft.com/office/drawing/2014/main" val="2224511047"/>
                    </a:ext>
                  </a:extLst>
                </a:gridCol>
                <a:gridCol w="1033670">
                  <a:extLst>
                    <a:ext uri="{9D8B030D-6E8A-4147-A177-3AD203B41FA5}">
                      <a16:colId xmlns:a16="http://schemas.microsoft.com/office/drawing/2014/main" val="3236638802"/>
                    </a:ext>
                  </a:extLst>
                </a:gridCol>
              </a:tblGrid>
              <a:tr h="324966"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3333FF"/>
                          </a:solidFill>
                          <a:effectLst/>
                        </a:rPr>
                        <a:t>Program Adı*</a:t>
                      </a:r>
                      <a:endParaRPr lang="tr-TR" sz="20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 gridSpan="6"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3333FF"/>
                          </a:solidFill>
                          <a:effectLst/>
                        </a:rPr>
                        <a:t> </a:t>
                      </a:r>
                      <a:endParaRPr lang="tr-TR" sz="20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294953"/>
                  </a:ext>
                </a:extLst>
              </a:tr>
              <a:tr h="292757"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Ders Türü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2024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2025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Ders Türü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2024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2025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40173156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İçi Zorunlu Ders Sayısı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41 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İçi Seçmeli Ders Sayısı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18 (62)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18 (66)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19424510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Alan Dışı Zorunlu Ders Sayısı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7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7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Dışı Seçmeli Ders Sayısı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 (2)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2 (4)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71637453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48 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45 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19 (64)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20 (70)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70943891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Alan İçi Zorunlu Ders Saati Toplamı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119 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110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İçi Seçmeli Ders Saati Toplamı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52 (210)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 (224)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06370308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Alan Dışı Zorunlu Ders Saati Toplamı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13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14 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Dışı Seçmeli Ders Saati Toplamı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3 (6)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(10)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20308773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132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124 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18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 (216)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59 (234)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79542056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Alan İçi Zorunlu Ders AKTS Toplamı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150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140 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Alan İçi Seçmeli Ders AKTS Toplamı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73 (281)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78 (302)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1950122"/>
                  </a:ext>
                </a:extLst>
              </a:tr>
              <a:tr h="32230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Dışı Zorunlu Ders AKTS Toplamı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14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14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Alan Dışı Seçmeli Ders AKTS Toplamı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3 (6)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6 (12)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711306"/>
                  </a:ext>
                </a:extLst>
              </a:tr>
              <a:tr h="82267"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164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154 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" marR="3175" marT="3175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00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 (287)</a:t>
                      </a:r>
                      <a:r>
                        <a:rPr lang="tr-TR" sz="1800" dirty="0">
                          <a:effectLst/>
                        </a:rPr>
                        <a:t>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84 (314)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93577271"/>
                  </a:ext>
                </a:extLst>
              </a:tr>
            </a:tbl>
          </a:graphicData>
        </a:graphic>
      </p:graphicFrame>
      <p:pic>
        <p:nvPicPr>
          <p:cNvPr id="8" name="Resi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4591" y="6313518"/>
            <a:ext cx="444612" cy="45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9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14:conveyor dir="l"/>
      </p:transition>
    </mc:Choice>
    <mc:Fallback xmlns="">
      <p:transition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3985" y="759459"/>
            <a:ext cx="9384029" cy="617347"/>
          </a:xfrm>
          <a:prstGeom prst="rect">
            <a:avLst/>
          </a:prstGeom>
        </p:spPr>
        <p:txBody>
          <a:bodyPr vert="horz" wrap="square" lIns="0" tIns="62737" rIns="0" bIns="0" rtlCol="0">
            <a:spAutoFit/>
          </a:bodyPr>
          <a:lstStyle/>
          <a:p>
            <a:pPr marL="1852295">
              <a:lnSpc>
                <a:spcPct val="100000"/>
              </a:lnSpc>
            </a:pPr>
            <a:r>
              <a:rPr spc="-5" dirty="0">
                <a:solidFill>
                  <a:srgbClr val="FF0000"/>
                </a:solidFill>
              </a:rPr>
              <a:t>P</a:t>
            </a:r>
            <a:r>
              <a:rPr spc="-40" dirty="0">
                <a:solidFill>
                  <a:srgbClr val="FF0000"/>
                </a:solidFill>
              </a:rPr>
              <a:t>r</a:t>
            </a:r>
            <a:r>
              <a:rPr dirty="0">
                <a:solidFill>
                  <a:srgbClr val="FF0000"/>
                </a:solidFill>
              </a:rPr>
              <a:t>og</a:t>
            </a:r>
            <a:r>
              <a:rPr spc="-90" dirty="0">
                <a:solidFill>
                  <a:srgbClr val="FF0000"/>
                </a:solidFill>
              </a:rPr>
              <a:t>r</a:t>
            </a:r>
            <a:r>
              <a:rPr dirty="0">
                <a:solidFill>
                  <a:srgbClr val="FF0000"/>
                </a:solidFill>
              </a:rPr>
              <a:t>am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spc="-5" dirty="0" err="1">
                <a:solidFill>
                  <a:srgbClr val="FF0000"/>
                </a:solidFill>
              </a:rPr>
              <a:t>De</a:t>
            </a:r>
            <a:r>
              <a:rPr spc="-45" dirty="0" err="1">
                <a:solidFill>
                  <a:srgbClr val="FF0000"/>
                </a:solidFill>
              </a:rPr>
              <a:t>r</a:t>
            </a:r>
            <a:r>
              <a:rPr dirty="0" err="1">
                <a:solidFill>
                  <a:srgbClr val="FF0000"/>
                </a:solidFill>
              </a:rPr>
              <a:t>sle</a:t>
            </a:r>
            <a:r>
              <a:rPr spc="5" dirty="0" err="1">
                <a:solidFill>
                  <a:srgbClr val="FF0000"/>
                </a:solidFill>
              </a:rPr>
              <a:t>r</a:t>
            </a:r>
            <a:r>
              <a:rPr spc="-10" dirty="0" err="1">
                <a:solidFill>
                  <a:srgbClr val="FF0000"/>
                </a:solidFill>
              </a:rPr>
              <a:t>i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spc="-15" dirty="0" err="1">
                <a:solidFill>
                  <a:srgbClr val="FF0000"/>
                </a:solidFill>
              </a:rPr>
              <a:t>Analizi</a:t>
            </a:r>
            <a:r>
              <a:rPr lang="tr-TR" spc="-15" dirty="0">
                <a:solidFill>
                  <a:srgbClr val="FF0000"/>
                </a:solidFill>
              </a:rPr>
              <a:t> (S. Yöneticiliği)</a:t>
            </a:r>
            <a:endParaRPr spc="-15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41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9800" y="5960313"/>
            <a:ext cx="467169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 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H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er</a:t>
            </a:r>
            <a:r>
              <a:rPr sz="18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 P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ogram</a:t>
            </a:r>
            <a:r>
              <a:rPr sz="18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 ayrı 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ablo h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ı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rla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ını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507303"/>
              </p:ext>
            </p:extLst>
          </p:nvPr>
        </p:nvGraphicFramePr>
        <p:xfrm>
          <a:off x="252069" y="1921891"/>
          <a:ext cx="11748030" cy="38563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5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3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82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3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8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722">
                <a:tc>
                  <a:txBody>
                    <a:bodyPr/>
                    <a:lstStyle/>
                    <a:p>
                      <a:pPr marL="234061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b="1" spc="-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 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Spor Yöneticiliği Bölümü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722"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</a:pP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</a:pP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44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S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48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47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İ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S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75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76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07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yısı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51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46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 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S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24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072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99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93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99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93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30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Sa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130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117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İçi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Sa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202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175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72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122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101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 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Sa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50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43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071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252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218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252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218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968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AK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195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169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İ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AK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308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267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686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2000" spc="-19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183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161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 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AK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2000" spc="-19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70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63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046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378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330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378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330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3985" y="759459"/>
            <a:ext cx="9384029" cy="690188"/>
          </a:xfrm>
          <a:prstGeom prst="rect">
            <a:avLst/>
          </a:prstGeom>
        </p:spPr>
        <p:txBody>
          <a:bodyPr vert="horz" wrap="square" lIns="0" tIns="134873" rIns="0" bIns="0" rtlCol="0">
            <a:spAutoFit/>
          </a:bodyPr>
          <a:lstStyle/>
          <a:p>
            <a:pPr marL="1852295">
              <a:lnSpc>
                <a:spcPct val="100000"/>
              </a:lnSpc>
            </a:pPr>
            <a:r>
              <a:rPr spc="-5" dirty="0">
                <a:solidFill>
                  <a:srgbClr val="FF0000"/>
                </a:solidFill>
              </a:rPr>
              <a:t>P</a:t>
            </a:r>
            <a:r>
              <a:rPr spc="-40" dirty="0">
                <a:solidFill>
                  <a:srgbClr val="FF0000"/>
                </a:solidFill>
              </a:rPr>
              <a:t>r</a:t>
            </a:r>
            <a:r>
              <a:rPr dirty="0">
                <a:solidFill>
                  <a:srgbClr val="FF0000"/>
                </a:solidFill>
              </a:rPr>
              <a:t>og</a:t>
            </a:r>
            <a:r>
              <a:rPr spc="-90" dirty="0">
                <a:solidFill>
                  <a:srgbClr val="FF0000"/>
                </a:solidFill>
              </a:rPr>
              <a:t>r</a:t>
            </a:r>
            <a:r>
              <a:rPr dirty="0">
                <a:solidFill>
                  <a:srgbClr val="FF0000"/>
                </a:solidFill>
              </a:rPr>
              <a:t>am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spc="-5" dirty="0" err="1">
                <a:solidFill>
                  <a:srgbClr val="FF0000"/>
                </a:solidFill>
              </a:rPr>
              <a:t>De</a:t>
            </a:r>
            <a:r>
              <a:rPr spc="-45" dirty="0" err="1">
                <a:solidFill>
                  <a:srgbClr val="FF0000"/>
                </a:solidFill>
              </a:rPr>
              <a:t>r</a:t>
            </a:r>
            <a:r>
              <a:rPr dirty="0" err="1">
                <a:solidFill>
                  <a:srgbClr val="FF0000"/>
                </a:solidFill>
              </a:rPr>
              <a:t>sle</a:t>
            </a:r>
            <a:r>
              <a:rPr spc="5" dirty="0" err="1">
                <a:solidFill>
                  <a:srgbClr val="FF0000"/>
                </a:solidFill>
              </a:rPr>
              <a:t>r</a:t>
            </a:r>
            <a:r>
              <a:rPr spc="-10" dirty="0" err="1">
                <a:solidFill>
                  <a:srgbClr val="FF0000"/>
                </a:solidFill>
              </a:rPr>
              <a:t>i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spc="-15" dirty="0" err="1">
                <a:solidFill>
                  <a:srgbClr val="FF0000"/>
                </a:solidFill>
              </a:rPr>
              <a:t>Analizi</a:t>
            </a:r>
            <a:r>
              <a:rPr lang="tr-TR" spc="-15" dirty="0">
                <a:solidFill>
                  <a:srgbClr val="FF0000"/>
                </a:solidFill>
              </a:rPr>
              <a:t> (S. Yöneticiliği)</a:t>
            </a:r>
            <a:endParaRPr spc="-15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9800" y="5960313"/>
            <a:ext cx="467169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 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H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er</a:t>
            </a:r>
            <a:r>
              <a:rPr sz="18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 P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ogram</a:t>
            </a:r>
            <a:r>
              <a:rPr sz="18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 ayrı 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ablo h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ı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rla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ını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714988" y="6313930"/>
            <a:ext cx="443483" cy="4511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42</a:t>
            </a:fld>
            <a:endParaRPr dirty="0"/>
          </a:p>
        </p:txBody>
      </p:sp>
      <p:sp>
        <p:nvSpPr>
          <p:cNvPr id="8" name="object 8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321830"/>
              </p:ext>
            </p:extLst>
          </p:nvPr>
        </p:nvGraphicFramePr>
        <p:xfrm>
          <a:off x="440905" y="2057400"/>
          <a:ext cx="11380251" cy="35266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0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689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6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9311">
                <a:tc>
                  <a:txBody>
                    <a:bodyPr/>
                    <a:lstStyle/>
                    <a:p>
                      <a:pPr marL="219583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b="1" spc="-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 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72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8620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31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41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+mn-lt"/>
                          <a:cs typeface="Calibri"/>
                        </a:rPr>
                        <a:t>14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198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26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33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40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50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326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62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82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56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96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21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27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24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24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93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109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80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120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85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112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90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143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27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37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36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36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199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112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139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126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179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3985" y="759459"/>
            <a:ext cx="9384029" cy="617347"/>
          </a:xfrm>
          <a:prstGeom prst="rect">
            <a:avLst/>
          </a:prstGeom>
        </p:spPr>
        <p:txBody>
          <a:bodyPr vert="horz" wrap="square" lIns="0" tIns="62737" rIns="0" bIns="0" rtlCol="0">
            <a:spAutoFit/>
          </a:bodyPr>
          <a:lstStyle/>
          <a:p>
            <a:pPr marL="1852295">
              <a:lnSpc>
                <a:spcPct val="100000"/>
              </a:lnSpc>
            </a:pPr>
            <a:r>
              <a:rPr spc="-5" dirty="0">
                <a:solidFill>
                  <a:srgbClr val="FF0000"/>
                </a:solidFill>
              </a:rPr>
              <a:t>P</a:t>
            </a:r>
            <a:r>
              <a:rPr spc="-40" dirty="0">
                <a:solidFill>
                  <a:srgbClr val="FF0000"/>
                </a:solidFill>
              </a:rPr>
              <a:t>r</a:t>
            </a:r>
            <a:r>
              <a:rPr dirty="0">
                <a:solidFill>
                  <a:srgbClr val="FF0000"/>
                </a:solidFill>
              </a:rPr>
              <a:t>og</a:t>
            </a:r>
            <a:r>
              <a:rPr spc="-90" dirty="0">
                <a:solidFill>
                  <a:srgbClr val="FF0000"/>
                </a:solidFill>
              </a:rPr>
              <a:t>r</a:t>
            </a:r>
            <a:r>
              <a:rPr dirty="0">
                <a:solidFill>
                  <a:srgbClr val="FF0000"/>
                </a:solidFill>
              </a:rPr>
              <a:t>am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spc="-5" dirty="0" err="1">
                <a:solidFill>
                  <a:srgbClr val="FF0000"/>
                </a:solidFill>
              </a:rPr>
              <a:t>De</a:t>
            </a:r>
            <a:r>
              <a:rPr spc="-45" dirty="0" err="1">
                <a:solidFill>
                  <a:srgbClr val="FF0000"/>
                </a:solidFill>
              </a:rPr>
              <a:t>r</a:t>
            </a:r>
            <a:r>
              <a:rPr dirty="0" err="1">
                <a:solidFill>
                  <a:srgbClr val="FF0000"/>
                </a:solidFill>
              </a:rPr>
              <a:t>sle</a:t>
            </a:r>
            <a:r>
              <a:rPr spc="5" dirty="0" err="1">
                <a:solidFill>
                  <a:srgbClr val="FF0000"/>
                </a:solidFill>
              </a:rPr>
              <a:t>r</a:t>
            </a:r>
            <a:r>
              <a:rPr spc="-10" dirty="0" err="1">
                <a:solidFill>
                  <a:srgbClr val="FF0000"/>
                </a:solidFill>
              </a:rPr>
              <a:t>i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spc="-15" dirty="0" err="1">
                <a:solidFill>
                  <a:srgbClr val="FF0000"/>
                </a:solidFill>
              </a:rPr>
              <a:t>Analizi</a:t>
            </a:r>
            <a:r>
              <a:rPr lang="tr-TR" spc="-15" dirty="0">
                <a:solidFill>
                  <a:srgbClr val="FF0000"/>
                </a:solidFill>
              </a:rPr>
              <a:t> (Rekreasyon B)</a:t>
            </a:r>
            <a:endParaRPr spc="-15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43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9800" y="5960313"/>
            <a:ext cx="467169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 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H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er</a:t>
            </a:r>
            <a:r>
              <a:rPr sz="18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 P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ogram</a:t>
            </a:r>
            <a:r>
              <a:rPr sz="18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 ayrı 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ablo h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ı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rla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ını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52069" y="1921891"/>
          <a:ext cx="11748030" cy="38563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5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3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82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3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8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722">
                <a:tc>
                  <a:txBody>
                    <a:bodyPr/>
                    <a:lstStyle/>
                    <a:p>
                      <a:pPr marL="234061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b="1" spc="-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 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Rekreasyon Programı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722"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</a:pP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</a:pP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44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S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yısı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39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42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</a:t>
                      </a:r>
                      <a:r>
                        <a:rPr sz="2000" dirty="0" err="1">
                          <a:latin typeface="Calibri"/>
                          <a:cs typeface="Calibri"/>
                        </a:rPr>
                        <a:t>İ</a:t>
                      </a:r>
                      <a:r>
                        <a:rPr sz="2000" spc="5" dirty="0" err="1">
                          <a:latin typeface="Calibri"/>
                          <a:cs typeface="Calibri"/>
                        </a:rPr>
                        <a:t>ç</a:t>
                      </a:r>
                      <a:r>
                        <a:rPr sz="2000" dirty="0" err="1">
                          <a:latin typeface="Calibri"/>
                          <a:cs typeface="Calibri"/>
                        </a:rPr>
                        <a:t>i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 err="1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 err="1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 err="1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 err="1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35" dirty="0" err="1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 err="1">
                          <a:latin typeface="Calibri"/>
                          <a:cs typeface="Calibri"/>
                        </a:rPr>
                        <a:t>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49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49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07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 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S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072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57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57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57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57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30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Sa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98,5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+mn-lt"/>
                          <a:cs typeface="Calibri"/>
                        </a:rPr>
                        <a:t>98,5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İçi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Sa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116,5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+mn-lt"/>
                          <a:cs typeface="Calibri"/>
                        </a:rPr>
                        <a:t>116,5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72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36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36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 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Sa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071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134,5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+mn-lt"/>
                          <a:cs typeface="Calibri"/>
                        </a:rPr>
                        <a:t>134,5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+mn-lt"/>
                          <a:cs typeface="Calibri"/>
                        </a:rPr>
                        <a:t>134,5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+mn-lt"/>
                          <a:cs typeface="Calibri"/>
                        </a:rPr>
                        <a:t>134,5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968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AK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158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158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İ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AK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197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197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686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2000" spc="-19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61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61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 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 De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AK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2000" spc="-19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22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22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046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219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219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+mn-lt"/>
                          <a:cs typeface="Calibri"/>
                        </a:rPr>
                        <a:t>219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+mn-lt"/>
                          <a:cs typeface="Calibri"/>
                        </a:rPr>
                        <a:t>219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766149"/>
            <a:ext cx="9525000" cy="690188"/>
          </a:xfrm>
          <a:prstGeom prst="rect">
            <a:avLst/>
          </a:prstGeom>
        </p:spPr>
        <p:txBody>
          <a:bodyPr vert="horz" wrap="square" lIns="0" tIns="134873" rIns="0" bIns="0" rtlCol="0">
            <a:spAutoFit/>
          </a:bodyPr>
          <a:lstStyle/>
          <a:p>
            <a:pPr marL="1852295">
              <a:lnSpc>
                <a:spcPct val="100000"/>
              </a:lnSpc>
            </a:pPr>
            <a:r>
              <a:rPr spc="-5" dirty="0">
                <a:solidFill>
                  <a:srgbClr val="FF0000"/>
                </a:solidFill>
              </a:rPr>
              <a:t>P</a:t>
            </a:r>
            <a:r>
              <a:rPr spc="-40" dirty="0">
                <a:solidFill>
                  <a:srgbClr val="FF0000"/>
                </a:solidFill>
              </a:rPr>
              <a:t>r</a:t>
            </a:r>
            <a:r>
              <a:rPr dirty="0">
                <a:solidFill>
                  <a:srgbClr val="FF0000"/>
                </a:solidFill>
              </a:rPr>
              <a:t>og</a:t>
            </a:r>
            <a:r>
              <a:rPr spc="-90" dirty="0">
                <a:solidFill>
                  <a:srgbClr val="FF0000"/>
                </a:solidFill>
              </a:rPr>
              <a:t>r</a:t>
            </a:r>
            <a:r>
              <a:rPr dirty="0">
                <a:solidFill>
                  <a:srgbClr val="FF0000"/>
                </a:solidFill>
              </a:rPr>
              <a:t>am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spc="-5" dirty="0" err="1">
                <a:solidFill>
                  <a:srgbClr val="FF0000"/>
                </a:solidFill>
              </a:rPr>
              <a:t>De</a:t>
            </a:r>
            <a:r>
              <a:rPr spc="-45" dirty="0" err="1">
                <a:solidFill>
                  <a:srgbClr val="FF0000"/>
                </a:solidFill>
              </a:rPr>
              <a:t>r</a:t>
            </a:r>
            <a:r>
              <a:rPr dirty="0" err="1">
                <a:solidFill>
                  <a:srgbClr val="FF0000"/>
                </a:solidFill>
              </a:rPr>
              <a:t>sle</a:t>
            </a:r>
            <a:r>
              <a:rPr spc="5" dirty="0" err="1">
                <a:solidFill>
                  <a:srgbClr val="FF0000"/>
                </a:solidFill>
              </a:rPr>
              <a:t>r</a:t>
            </a:r>
            <a:r>
              <a:rPr spc="-10" dirty="0" err="1">
                <a:solidFill>
                  <a:srgbClr val="FF0000"/>
                </a:solidFill>
              </a:rPr>
              <a:t>i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spc="-15" dirty="0" err="1">
                <a:solidFill>
                  <a:srgbClr val="FF0000"/>
                </a:solidFill>
              </a:rPr>
              <a:t>Analizi</a:t>
            </a:r>
            <a:r>
              <a:rPr lang="tr-TR" spc="-15" dirty="0">
                <a:solidFill>
                  <a:srgbClr val="FF0000"/>
                </a:solidFill>
              </a:rPr>
              <a:t> (Rekreasyon B.)</a:t>
            </a:r>
            <a:endParaRPr spc="-15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9800" y="5960313"/>
            <a:ext cx="467169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 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H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er</a:t>
            </a:r>
            <a:r>
              <a:rPr sz="18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 P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ogram</a:t>
            </a:r>
            <a:r>
              <a:rPr sz="18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 ayrı 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ablo h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ı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rla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ını</a:t>
            </a:r>
            <a:r>
              <a:rPr sz="1800" b="1" i="1" spc="5" dirty="0">
                <a:solidFill>
                  <a:srgbClr val="C00000"/>
                </a:solidFill>
                <a:latin typeface="Calibri"/>
                <a:cs typeface="Calibri"/>
              </a:rPr>
              <a:t>z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714988" y="6313930"/>
            <a:ext cx="443483" cy="4511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44</a:t>
            </a:fld>
            <a:endParaRPr dirty="0"/>
          </a:p>
        </p:txBody>
      </p:sp>
      <p:sp>
        <p:nvSpPr>
          <p:cNvPr id="8" name="object 8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40905" y="2057400"/>
          <a:ext cx="11380251" cy="35266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0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689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89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6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9311">
                <a:tc>
                  <a:txBody>
                    <a:bodyPr/>
                    <a:lstStyle/>
                    <a:p>
                      <a:pPr marL="219583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b="1" spc="-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 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Rekreasyon</a:t>
                      </a:r>
                      <a:r>
                        <a:rPr lang="tr-TR" sz="2000" baseline="0" dirty="0">
                          <a:latin typeface="Calibri"/>
                          <a:cs typeface="Calibri"/>
                        </a:rPr>
                        <a:t> Programı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72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8620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35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35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18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18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7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7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-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-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198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42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42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18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18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326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98,5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98,5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36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36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17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17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-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-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115,5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+mn-lt"/>
                          <a:cs typeface="Calibri"/>
                        </a:rPr>
                        <a:t>115,5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36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36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142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142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İçi 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61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61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23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orunlu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22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22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 D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-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-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199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164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164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61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61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8637" y="795347"/>
            <a:ext cx="10175966" cy="736785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</a:rPr>
              <a:t>Birim Öğretim Programları Haftalık Ders Saati </a:t>
            </a:r>
            <a:br>
              <a:rPr lang="tr-TR" sz="2800" b="1" dirty="0">
                <a:solidFill>
                  <a:srgbClr val="FF0000"/>
                </a:solidFill>
              </a:rPr>
            </a:br>
            <a:r>
              <a:rPr lang="tr-TR" sz="2800" b="1" dirty="0">
                <a:solidFill>
                  <a:srgbClr val="3333FF"/>
                </a:solidFill>
              </a:rPr>
              <a:t>(Teorik-T ve Uygulama-U) </a:t>
            </a:r>
            <a:r>
              <a:rPr lang="tr-TR" sz="2800" b="1" dirty="0">
                <a:solidFill>
                  <a:srgbClr val="FF0000"/>
                </a:solidFill>
              </a:rPr>
              <a:t>Analizi</a:t>
            </a:r>
            <a:endParaRPr lang="tr-TR" sz="1200" b="1" i="1" dirty="0">
              <a:solidFill>
                <a:srgbClr val="0000CC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8889-DDDD-45DC-9553-67B10B6C00B2}" type="datetime1">
              <a:rPr lang="tr-TR" smtClean="0"/>
              <a:pPr/>
              <a:t>15.01.2026</a:t>
            </a:fld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42E69-0B45-4D6A-BDA9-8F9042B0111B}" type="slidenum">
              <a:rPr lang="tr-TR" smtClean="0"/>
              <a:pPr/>
              <a:t>45</a:t>
            </a:fld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861060" y="5884023"/>
            <a:ext cx="700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i="1" dirty="0">
                <a:solidFill>
                  <a:srgbClr val="C00000"/>
                </a:solidFill>
              </a:rPr>
              <a:t>* Program sayısı ikiden fazla ise başka bir slayt oluşturunuz. </a:t>
            </a: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598603"/>
              </p:ext>
            </p:extLst>
          </p:nvPr>
        </p:nvGraphicFramePr>
        <p:xfrm>
          <a:off x="388121" y="1943099"/>
          <a:ext cx="11407640" cy="392049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{BDBED569-4797-4DF1-A0F4-6AAB3CD982D8}</a:tableStyleId>
              </a:tblPr>
              <a:tblGrid>
                <a:gridCol w="1838244">
                  <a:extLst>
                    <a:ext uri="{9D8B030D-6E8A-4147-A177-3AD203B41FA5}">
                      <a16:colId xmlns:a16="http://schemas.microsoft.com/office/drawing/2014/main" val="396729521"/>
                    </a:ext>
                  </a:extLst>
                </a:gridCol>
                <a:gridCol w="2381418">
                  <a:extLst>
                    <a:ext uri="{9D8B030D-6E8A-4147-A177-3AD203B41FA5}">
                      <a16:colId xmlns:a16="http://schemas.microsoft.com/office/drawing/2014/main" val="4230344010"/>
                    </a:ext>
                  </a:extLst>
                </a:gridCol>
                <a:gridCol w="592530">
                  <a:extLst>
                    <a:ext uri="{9D8B030D-6E8A-4147-A177-3AD203B41FA5}">
                      <a16:colId xmlns:a16="http://schemas.microsoft.com/office/drawing/2014/main" val="1998447197"/>
                    </a:ext>
                  </a:extLst>
                </a:gridCol>
                <a:gridCol w="599807">
                  <a:extLst>
                    <a:ext uri="{9D8B030D-6E8A-4147-A177-3AD203B41FA5}">
                      <a16:colId xmlns:a16="http://schemas.microsoft.com/office/drawing/2014/main" val="597081879"/>
                    </a:ext>
                  </a:extLst>
                </a:gridCol>
                <a:gridCol w="599807">
                  <a:extLst>
                    <a:ext uri="{9D8B030D-6E8A-4147-A177-3AD203B41FA5}">
                      <a16:colId xmlns:a16="http://schemas.microsoft.com/office/drawing/2014/main" val="1590185702"/>
                    </a:ext>
                  </a:extLst>
                </a:gridCol>
                <a:gridCol w="578788">
                  <a:extLst>
                    <a:ext uri="{9D8B030D-6E8A-4147-A177-3AD203B41FA5}">
                      <a16:colId xmlns:a16="http://schemas.microsoft.com/office/drawing/2014/main" val="3309099816"/>
                    </a:ext>
                  </a:extLst>
                </a:gridCol>
                <a:gridCol w="607891">
                  <a:extLst>
                    <a:ext uri="{9D8B030D-6E8A-4147-A177-3AD203B41FA5}">
                      <a16:colId xmlns:a16="http://schemas.microsoft.com/office/drawing/2014/main" val="1079388697"/>
                    </a:ext>
                  </a:extLst>
                </a:gridCol>
                <a:gridCol w="607891">
                  <a:extLst>
                    <a:ext uri="{9D8B030D-6E8A-4147-A177-3AD203B41FA5}">
                      <a16:colId xmlns:a16="http://schemas.microsoft.com/office/drawing/2014/main" val="1455019793"/>
                    </a:ext>
                  </a:extLst>
                </a:gridCol>
                <a:gridCol w="593338">
                  <a:extLst>
                    <a:ext uri="{9D8B030D-6E8A-4147-A177-3AD203B41FA5}">
                      <a16:colId xmlns:a16="http://schemas.microsoft.com/office/drawing/2014/main" val="3665695296"/>
                    </a:ext>
                  </a:extLst>
                </a:gridCol>
                <a:gridCol w="599807">
                  <a:extLst>
                    <a:ext uri="{9D8B030D-6E8A-4147-A177-3AD203B41FA5}">
                      <a16:colId xmlns:a16="http://schemas.microsoft.com/office/drawing/2014/main" val="2156273076"/>
                    </a:ext>
                  </a:extLst>
                </a:gridCol>
                <a:gridCol w="599807">
                  <a:extLst>
                    <a:ext uri="{9D8B030D-6E8A-4147-A177-3AD203B41FA5}">
                      <a16:colId xmlns:a16="http://schemas.microsoft.com/office/drawing/2014/main" val="2652825663"/>
                    </a:ext>
                  </a:extLst>
                </a:gridCol>
                <a:gridCol w="592530">
                  <a:extLst>
                    <a:ext uri="{9D8B030D-6E8A-4147-A177-3AD203B41FA5}">
                      <a16:colId xmlns:a16="http://schemas.microsoft.com/office/drawing/2014/main" val="1139787420"/>
                    </a:ext>
                  </a:extLst>
                </a:gridCol>
                <a:gridCol w="607891">
                  <a:extLst>
                    <a:ext uri="{9D8B030D-6E8A-4147-A177-3AD203B41FA5}">
                      <a16:colId xmlns:a16="http://schemas.microsoft.com/office/drawing/2014/main" val="1758982604"/>
                    </a:ext>
                  </a:extLst>
                </a:gridCol>
                <a:gridCol w="607891">
                  <a:extLst>
                    <a:ext uri="{9D8B030D-6E8A-4147-A177-3AD203B41FA5}">
                      <a16:colId xmlns:a16="http://schemas.microsoft.com/office/drawing/2014/main" val="1823616203"/>
                    </a:ext>
                  </a:extLst>
                </a:gridCol>
              </a:tblGrid>
              <a:tr h="31577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solidFill>
                            <a:srgbClr val="FF0000"/>
                          </a:solidFill>
                          <a:effectLst/>
                        </a:rPr>
                        <a:t>Program Adı</a:t>
                      </a:r>
                      <a:endParaRPr lang="tr-TR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solidFill>
                            <a:srgbClr val="FF0000"/>
                          </a:solidFill>
                          <a:effectLst/>
                        </a:rPr>
                        <a:t>Sınıf</a:t>
                      </a:r>
                      <a:endParaRPr lang="tr-TR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solidFill>
                            <a:srgbClr val="FF0000"/>
                          </a:solidFill>
                          <a:effectLst/>
                        </a:rPr>
                        <a:t>2024 Bahar</a:t>
                      </a:r>
                      <a:endParaRPr lang="tr-TR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solidFill>
                            <a:srgbClr val="FF0000"/>
                          </a:solidFill>
                          <a:effectLst/>
                        </a:rPr>
                        <a:t>2024 Güz</a:t>
                      </a:r>
                      <a:endParaRPr lang="tr-TR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solidFill>
                            <a:srgbClr val="FF0000"/>
                          </a:solidFill>
                          <a:effectLst/>
                        </a:rPr>
                        <a:t>2025 Bahar</a:t>
                      </a:r>
                      <a:endParaRPr lang="tr-TR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solidFill>
                            <a:srgbClr val="FF0000"/>
                          </a:solidFill>
                          <a:effectLst/>
                        </a:rPr>
                        <a:t>2025 Güz</a:t>
                      </a:r>
                      <a:endParaRPr lang="tr-TR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25397"/>
                  </a:ext>
                </a:extLst>
              </a:tr>
              <a:tr h="42152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T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U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T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U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T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U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T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U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48131378"/>
                  </a:ext>
                </a:extLst>
              </a:tr>
              <a:tr h="318320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Beden Eğitimi ve Spor Öğretmenliği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effectLst/>
                        </a:rPr>
                        <a:t>Birinci Sınıf 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3936730"/>
                  </a:ext>
                </a:extLst>
              </a:tr>
              <a:tr h="31832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effectLst/>
                        </a:rPr>
                        <a:t>İkinci Sınıf 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18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17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21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18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17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21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6344701"/>
                  </a:ext>
                </a:extLst>
              </a:tr>
              <a:tr h="31832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effectLst/>
                        </a:rPr>
                        <a:t>Üçüncü Sınıf 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223424"/>
                  </a:ext>
                </a:extLst>
              </a:tr>
              <a:tr h="31832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effectLst/>
                        </a:rPr>
                        <a:t>Dördüncü Sınıf 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13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8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21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13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8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21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464522"/>
                  </a:ext>
                </a:extLst>
              </a:tr>
              <a:tr h="31832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solidFill>
                            <a:srgbClr val="FF0000"/>
                          </a:solidFill>
                          <a:effectLst/>
                        </a:rPr>
                        <a:t>Toplam Saat</a:t>
                      </a:r>
                      <a:endParaRPr lang="tr-TR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63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83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59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81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63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83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59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22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81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8866155"/>
                  </a:ext>
                </a:extLst>
              </a:tr>
              <a:tr h="318320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</a:t>
                      </a:r>
                      <a:r>
                        <a:rPr lang="tr-TR" sz="1400" b="1" dirty="0">
                          <a:effectLst/>
                        </a:rPr>
                        <a:t>Antrenörlük Eğitimi Pr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effectLst/>
                        </a:rPr>
                        <a:t>Birinci Sınıf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15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8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23 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15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7 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22 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6 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22 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14 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5 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19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2805048"/>
                  </a:ext>
                </a:extLst>
              </a:tr>
              <a:tr h="31832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effectLst/>
                        </a:rPr>
                        <a:t>İkinci Sınıf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5 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25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17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6 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23 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17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5 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22 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6 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7063220"/>
                  </a:ext>
                </a:extLst>
              </a:tr>
              <a:tr h="31832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effectLst/>
                        </a:rPr>
                        <a:t>Üçüncü Sınıf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7 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27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6 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26 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17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7 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24 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23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6 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29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02586549"/>
                  </a:ext>
                </a:extLst>
              </a:tr>
              <a:tr h="31832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effectLst/>
                        </a:rPr>
                        <a:t>Dördüncü Sınıf</a:t>
                      </a:r>
                      <a:endParaRPr lang="tr-T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15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33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17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10 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27 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15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18 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33 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17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10 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27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3874186"/>
                  </a:ext>
                </a:extLst>
              </a:tr>
              <a:tr h="31832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1" dirty="0">
                          <a:solidFill>
                            <a:srgbClr val="FF0000"/>
                          </a:solidFill>
                          <a:effectLst/>
                        </a:rPr>
                        <a:t>Toplam Saat</a:t>
                      </a:r>
                      <a:endParaRPr lang="tr-TR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70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46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116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69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29 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98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64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44 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108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 68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27 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b="0" dirty="0">
                          <a:effectLst/>
                        </a:rPr>
                        <a:t>95 </a:t>
                      </a:r>
                      <a:endParaRPr lang="tr-T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43453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08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14:conveyor dir="l"/>
      </p:transition>
    </mc:Choice>
    <mc:Fallback xmlns="">
      <p:transition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1808" y="790575"/>
            <a:ext cx="7928992" cy="769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1865" marR="5080" indent="-939165">
              <a:lnSpc>
                <a:spcPts val="3020"/>
              </a:lnSpc>
            </a:pP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Birim</a:t>
            </a:r>
            <a:r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Öğ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re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tim</a:t>
            </a:r>
            <a:r>
              <a:rPr sz="28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800" b="1" spc="-7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amları</a:t>
            </a:r>
            <a:r>
              <a:rPr sz="28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2800" b="1" spc="-3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800" b="1" spc="-3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8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Sa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ti </a:t>
            </a:r>
            <a:r>
              <a:rPr sz="2800" b="1" spc="-10" dirty="0">
                <a:solidFill>
                  <a:srgbClr val="3333FF"/>
                </a:solidFill>
                <a:latin typeface="Calibri"/>
                <a:cs typeface="Calibri"/>
              </a:rPr>
              <a:t>(</a:t>
            </a:r>
            <a:r>
              <a:rPr sz="2800" b="1" spc="-260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2800" b="1" spc="-20" dirty="0">
                <a:solidFill>
                  <a:srgbClr val="3333FF"/>
                </a:solidFill>
                <a:latin typeface="Calibri"/>
                <a:cs typeface="Calibri"/>
              </a:rPr>
              <a:t>eorik-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2800" b="1" spc="4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800" b="1" spc="-45" dirty="0">
                <a:solidFill>
                  <a:srgbClr val="3333FF"/>
                </a:solidFill>
                <a:latin typeface="Calibri"/>
                <a:cs typeface="Calibri"/>
              </a:rPr>
              <a:t>v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800" b="1" spc="1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3333FF"/>
                </a:solidFill>
                <a:latin typeface="Calibri"/>
                <a:cs typeface="Calibri"/>
              </a:rPr>
              <a:t>U</a:t>
            </a:r>
            <a:r>
              <a:rPr sz="2800" b="1" spc="-45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2800" b="1" spc="-20" dirty="0">
                <a:solidFill>
                  <a:srgbClr val="3333FF"/>
                </a:solidFill>
                <a:latin typeface="Calibri"/>
                <a:cs typeface="Calibri"/>
              </a:rPr>
              <a:t>gulama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-U)</a:t>
            </a:r>
            <a:r>
              <a:rPr sz="2800" b="1" spc="4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800" b="1" spc="-20" dirty="0" err="1">
                <a:solidFill>
                  <a:srgbClr val="FF0000"/>
                </a:solidFill>
                <a:latin typeface="Calibri"/>
                <a:cs typeface="Calibri"/>
              </a:rPr>
              <a:t>Anal</a:t>
            </a:r>
            <a:r>
              <a:rPr sz="2800" b="1" spc="-10" dirty="0" err="1">
                <a:solidFill>
                  <a:srgbClr val="FF0000"/>
                </a:solidFill>
                <a:latin typeface="Calibri"/>
                <a:cs typeface="Calibri"/>
              </a:rPr>
              <a:t>izi</a:t>
            </a:r>
            <a:r>
              <a:rPr lang="tr-TR" sz="2800" b="1" spc="-10" dirty="0">
                <a:solidFill>
                  <a:srgbClr val="FF0000"/>
                </a:solidFill>
                <a:latin typeface="Calibri"/>
                <a:cs typeface="Calibri"/>
              </a:rPr>
              <a:t> ( Rekreasyon Böl.)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9800" y="5956884"/>
            <a:ext cx="505714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600" b="1" i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6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ayı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ı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ikid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f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azla</a:t>
            </a:r>
            <a:r>
              <a:rPr sz="1600" b="1" i="1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ise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b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aş</a:t>
            </a:r>
            <a:r>
              <a:rPr sz="1600" b="1" i="1" spc="-45" dirty="0">
                <a:solidFill>
                  <a:srgbClr val="C00000"/>
                </a:solidFill>
                <a:latin typeface="Calibri"/>
                <a:cs typeface="Calibri"/>
              </a:rPr>
              <a:t>k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6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sla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olu</a:t>
            </a:r>
            <a:r>
              <a:rPr sz="1600" b="1" i="1" spc="-40" dirty="0">
                <a:solidFill>
                  <a:srgbClr val="C00000"/>
                </a:solidFill>
                <a:latin typeface="Calibri"/>
                <a:cs typeface="Calibri"/>
              </a:rPr>
              <a:t>ş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turunuz.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07814" y="2258809"/>
            <a:ext cx="593090" cy="421640"/>
          </a:xfrm>
          <a:custGeom>
            <a:avLst/>
            <a:gdLst/>
            <a:ahLst/>
            <a:cxnLst/>
            <a:rect l="l" t="t" r="r" b="b"/>
            <a:pathLst>
              <a:path w="593089" h="421639">
                <a:moveTo>
                  <a:pt x="0" y="421525"/>
                </a:moveTo>
                <a:lnTo>
                  <a:pt x="592531" y="421525"/>
                </a:lnTo>
                <a:lnTo>
                  <a:pt x="592531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00269" y="2258809"/>
            <a:ext cx="600075" cy="421640"/>
          </a:xfrm>
          <a:custGeom>
            <a:avLst/>
            <a:gdLst/>
            <a:ahLst/>
            <a:cxnLst/>
            <a:rect l="l" t="t" r="r" b="b"/>
            <a:pathLst>
              <a:path w="600075" h="421639">
                <a:moveTo>
                  <a:pt x="0" y="421525"/>
                </a:moveTo>
                <a:lnTo>
                  <a:pt x="599808" y="421525"/>
                </a:lnTo>
                <a:lnTo>
                  <a:pt x="599808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00090" y="2258809"/>
            <a:ext cx="600075" cy="421640"/>
          </a:xfrm>
          <a:custGeom>
            <a:avLst/>
            <a:gdLst/>
            <a:ahLst/>
            <a:cxnLst/>
            <a:rect l="l" t="t" r="r" b="b"/>
            <a:pathLst>
              <a:path w="600075" h="421639">
                <a:moveTo>
                  <a:pt x="0" y="421525"/>
                </a:moveTo>
                <a:lnTo>
                  <a:pt x="599808" y="421525"/>
                </a:lnTo>
                <a:lnTo>
                  <a:pt x="599808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99910" y="2258809"/>
            <a:ext cx="579120" cy="421640"/>
          </a:xfrm>
          <a:custGeom>
            <a:avLst/>
            <a:gdLst/>
            <a:ahLst/>
            <a:cxnLst/>
            <a:rect l="l" t="t" r="r" b="b"/>
            <a:pathLst>
              <a:path w="579120" h="421639">
                <a:moveTo>
                  <a:pt x="0" y="421525"/>
                </a:moveTo>
                <a:lnTo>
                  <a:pt x="578789" y="421525"/>
                </a:lnTo>
                <a:lnTo>
                  <a:pt x="578789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978777" y="2258809"/>
            <a:ext cx="608330" cy="421640"/>
          </a:xfrm>
          <a:custGeom>
            <a:avLst/>
            <a:gdLst/>
            <a:ahLst/>
            <a:cxnLst/>
            <a:rect l="l" t="t" r="r" b="b"/>
            <a:pathLst>
              <a:path w="608329" h="421639">
                <a:moveTo>
                  <a:pt x="0" y="421525"/>
                </a:moveTo>
                <a:lnTo>
                  <a:pt x="607885" y="421525"/>
                </a:lnTo>
                <a:lnTo>
                  <a:pt x="607885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586598" y="2258809"/>
            <a:ext cx="608330" cy="421640"/>
          </a:xfrm>
          <a:custGeom>
            <a:avLst/>
            <a:gdLst/>
            <a:ahLst/>
            <a:cxnLst/>
            <a:rect l="l" t="t" r="r" b="b"/>
            <a:pathLst>
              <a:path w="608329" h="421639">
                <a:moveTo>
                  <a:pt x="0" y="421525"/>
                </a:moveTo>
                <a:lnTo>
                  <a:pt x="607885" y="421525"/>
                </a:lnTo>
                <a:lnTo>
                  <a:pt x="607885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194547" y="2258809"/>
            <a:ext cx="593725" cy="421640"/>
          </a:xfrm>
          <a:custGeom>
            <a:avLst/>
            <a:gdLst/>
            <a:ahLst/>
            <a:cxnLst/>
            <a:rect l="l" t="t" r="r" b="b"/>
            <a:pathLst>
              <a:path w="593725" h="421639">
                <a:moveTo>
                  <a:pt x="0" y="421525"/>
                </a:moveTo>
                <a:lnTo>
                  <a:pt x="593344" y="421525"/>
                </a:lnTo>
                <a:lnTo>
                  <a:pt x="593344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787892" y="2258809"/>
            <a:ext cx="600075" cy="421640"/>
          </a:xfrm>
          <a:custGeom>
            <a:avLst/>
            <a:gdLst/>
            <a:ahLst/>
            <a:cxnLst/>
            <a:rect l="l" t="t" r="r" b="b"/>
            <a:pathLst>
              <a:path w="600075" h="421639">
                <a:moveTo>
                  <a:pt x="0" y="421525"/>
                </a:moveTo>
                <a:lnTo>
                  <a:pt x="599808" y="421525"/>
                </a:lnTo>
                <a:lnTo>
                  <a:pt x="599808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387585" y="2258809"/>
            <a:ext cx="600075" cy="421640"/>
          </a:xfrm>
          <a:custGeom>
            <a:avLst/>
            <a:gdLst/>
            <a:ahLst/>
            <a:cxnLst/>
            <a:rect l="l" t="t" r="r" b="b"/>
            <a:pathLst>
              <a:path w="600075" h="421639">
                <a:moveTo>
                  <a:pt x="0" y="421525"/>
                </a:moveTo>
                <a:lnTo>
                  <a:pt x="599808" y="421525"/>
                </a:lnTo>
                <a:lnTo>
                  <a:pt x="599808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987406" y="2258809"/>
            <a:ext cx="593090" cy="421640"/>
          </a:xfrm>
          <a:custGeom>
            <a:avLst/>
            <a:gdLst/>
            <a:ahLst/>
            <a:cxnLst/>
            <a:rect l="l" t="t" r="r" b="b"/>
            <a:pathLst>
              <a:path w="593090" h="421639">
                <a:moveTo>
                  <a:pt x="0" y="421525"/>
                </a:moveTo>
                <a:lnTo>
                  <a:pt x="592531" y="421525"/>
                </a:lnTo>
                <a:lnTo>
                  <a:pt x="592531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579989" y="2258809"/>
            <a:ext cx="608330" cy="421640"/>
          </a:xfrm>
          <a:custGeom>
            <a:avLst/>
            <a:gdLst/>
            <a:ahLst/>
            <a:cxnLst/>
            <a:rect l="l" t="t" r="r" b="b"/>
            <a:pathLst>
              <a:path w="608329" h="421639">
                <a:moveTo>
                  <a:pt x="0" y="421525"/>
                </a:moveTo>
                <a:lnTo>
                  <a:pt x="607885" y="421525"/>
                </a:lnTo>
                <a:lnTo>
                  <a:pt x="607885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187810" y="2258809"/>
            <a:ext cx="608330" cy="421640"/>
          </a:xfrm>
          <a:custGeom>
            <a:avLst/>
            <a:gdLst/>
            <a:ahLst/>
            <a:cxnLst/>
            <a:rect l="l" t="t" r="r" b="b"/>
            <a:pathLst>
              <a:path w="608329" h="421639">
                <a:moveTo>
                  <a:pt x="0" y="421525"/>
                </a:moveTo>
                <a:lnTo>
                  <a:pt x="607885" y="421525"/>
                </a:lnTo>
                <a:lnTo>
                  <a:pt x="607885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226310" y="2680398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69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00269" y="2680398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69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14</a:t>
            </a:r>
            <a:endParaRPr dirty="0"/>
          </a:p>
        </p:txBody>
      </p:sp>
      <p:sp>
        <p:nvSpPr>
          <p:cNvPr id="18" name="object 18"/>
          <p:cNvSpPr/>
          <p:nvPr/>
        </p:nvSpPr>
        <p:spPr>
          <a:xfrm>
            <a:off x="6399910" y="2680398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69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26</a:t>
            </a:r>
            <a:endParaRPr dirty="0"/>
          </a:p>
        </p:txBody>
      </p:sp>
      <p:sp>
        <p:nvSpPr>
          <p:cNvPr id="19" name="object 19"/>
          <p:cNvSpPr/>
          <p:nvPr/>
        </p:nvSpPr>
        <p:spPr>
          <a:xfrm>
            <a:off x="7586598" y="2680398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69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40</a:t>
            </a:r>
            <a:endParaRPr dirty="0"/>
          </a:p>
        </p:txBody>
      </p:sp>
      <p:sp>
        <p:nvSpPr>
          <p:cNvPr id="20" name="object 20"/>
          <p:cNvSpPr/>
          <p:nvPr/>
        </p:nvSpPr>
        <p:spPr>
          <a:xfrm>
            <a:off x="8787892" y="2680398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69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987406" y="2680398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69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57859" y="2998660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607814" y="2998660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89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23</a:t>
            </a:r>
            <a:endParaRPr dirty="0"/>
          </a:p>
        </p:txBody>
      </p:sp>
      <p:sp>
        <p:nvSpPr>
          <p:cNvPr id="24" name="object 24"/>
          <p:cNvSpPr/>
          <p:nvPr/>
        </p:nvSpPr>
        <p:spPr>
          <a:xfrm>
            <a:off x="5200269" y="299866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14</a:t>
            </a:r>
            <a:endParaRPr dirty="0"/>
          </a:p>
        </p:txBody>
      </p:sp>
      <p:sp>
        <p:nvSpPr>
          <p:cNvPr id="25" name="object 25"/>
          <p:cNvSpPr/>
          <p:nvPr/>
        </p:nvSpPr>
        <p:spPr>
          <a:xfrm>
            <a:off x="5800090" y="299866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37</a:t>
            </a:r>
            <a:endParaRPr dirty="0"/>
          </a:p>
        </p:txBody>
      </p:sp>
      <p:sp>
        <p:nvSpPr>
          <p:cNvPr id="26" name="object 26"/>
          <p:cNvSpPr/>
          <p:nvPr/>
        </p:nvSpPr>
        <p:spPr>
          <a:xfrm>
            <a:off x="6399910" y="2998660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29</a:t>
            </a:r>
            <a:endParaRPr dirty="0"/>
          </a:p>
        </p:txBody>
      </p:sp>
      <p:sp>
        <p:nvSpPr>
          <p:cNvPr id="27" name="object 27"/>
          <p:cNvSpPr/>
          <p:nvPr/>
        </p:nvSpPr>
        <p:spPr>
          <a:xfrm>
            <a:off x="6978777" y="2998660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17</a:t>
            </a:r>
            <a:endParaRPr dirty="0"/>
          </a:p>
        </p:txBody>
      </p:sp>
      <p:sp>
        <p:nvSpPr>
          <p:cNvPr id="28" name="object 28"/>
          <p:cNvSpPr/>
          <p:nvPr/>
        </p:nvSpPr>
        <p:spPr>
          <a:xfrm>
            <a:off x="7586598" y="2998660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46</a:t>
            </a:r>
            <a:endParaRPr dirty="0"/>
          </a:p>
        </p:txBody>
      </p:sp>
      <p:sp>
        <p:nvSpPr>
          <p:cNvPr id="29" name="object 29"/>
          <p:cNvSpPr/>
          <p:nvPr/>
        </p:nvSpPr>
        <p:spPr>
          <a:xfrm>
            <a:off x="8194547" y="2998660"/>
            <a:ext cx="593725" cy="318770"/>
          </a:xfrm>
          <a:custGeom>
            <a:avLst/>
            <a:gdLst/>
            <a:ahLst/>
            <a:cxnLst/>
            <a:rect l="l" t="t" r="r" b="b"/>
            <a:pathLst>
              <a:path w="593725" h="318770">
                <a:moveTo>
                  <a:pt x="0" y="318325"/>
                </a:moveTo>
                <a:lnTo>
                  <a:pt x="593344" y="318325"/>
                </a:lnTo>
                <a:lnTo>
                  <a:pt x="593344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787892" y="299866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387585" y="299866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987406" y="2998660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579989" y="2998660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1187810" y="2998660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226310" y="3317049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200269" y="3317049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10</a:t>
            </a:r>
            <a:endParaRPr dirty="0"/>
          </a:p>
        </p:txBody>
      </p:sp>
      <p:sp>
        <p:nvSpPr>
          <p:cNvPr id="37" name="object 37"/>
          <p:cNvSpPr/>
          <p:nvPr/>
        </p:nvSpPr>
        <p:spPr>
          <a:xfrm>
            <a:off x="6399910" y="3317049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24</a:t>
            </a:r>
            <a:endParaRPr dirty="0"/>
          </a:p>
        </p:txBody>
      </p:sp>
      <p:sp>
        <p:nvSpPr>
          <p:cNvPr id="38" name="object 38"/>
          <p:cNvSpPr/>
          <p:nvPr/>
        </p:nvSpPr>
        <p:spPr>
          <a:xfrm>
            <a:off x="7586598" y="3317049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36</a:t>
            </a:r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8787892" y="3317049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987406" y="3317049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26310" y="3635311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607814" y="3635311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89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31</a:t>
            </a:r>
            <a:endParaRPr dirty="0"/>
          </a:p>
        </p:txBody>
      </p:sp>
      <p:sp>
        <p:nvSpPr>
          <p:cNvPr id="43" name="object 43"/>
          <p:cNvSpPr/>
          <p:nvPr/>
        </p:nvSpPr>
        <p:spPr>
          <a:xfrm>
            <a:off x="5200269" y="363531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16</a:t>
            </a:r>
            <a:endParaRPr dirty="0"/>
          </a:p>
        </p:txBody>
      </p:sp>
      <p:sp>
        <p:nvSpPr>
          <p:cNvPr id="44" name="object 44"/>
          <p:cNvSpPr/>
          <p:nvPr/>
        </p:nvSpPr>
        <p:spPr>
          <a:xfrm>
            <a:off x="5800090" y="363531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47</a:t>
            </a:r>
            <a:endParaRPr dirty="0"/>
          </a:p>
        </p:txBody>
      </p:sp>
      <p:sp>
        <p:nvSpPr>
          <p:cNvPr id="45" name="object 45"/>
          <p:cNvSpPr/>
          <p:nvPr/>
        </p:nvSpPr>
        <p:spPr>
          <a:xfrm>
            <a:off x="6399910" y="3635311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29</a:t>
            </a:r>
            <a:endParaRPr dirty="0"/>
          </a:p>
        </p:txBody>
      </p:sp>
      <p:sp>
        <p:nvSpPr>
          <p:cNvPr id="46" name="object 46"/>
          <p:cNvSpPr/>
          <p:nvPr/>
        </p:nvSpPr>
        <p:spPr>
          <a:xfrm>
            <a:off x="6978777" y="3635311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4</a:t>
            </a:r>
            <a:endParaRPr dirty="0"/>
          </a:p>
        </p:txBody>
      </p:sp>
      <p:sp>
        <p:nvSpPr>
          <p:cNvPr id="47" name="object 47"/>
          <p:cNvSpPr/>
          <p:nvPr/>
        </p:nvSpPr>
        <p:spPr>
          <a:xfrm>
            <a:off x="7586598" y="3635311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33</a:t>
            </a:r>
            <a:endParaRPr dirty="0"/>
          </a:p>
        </p:txBody>
      </p:sp>
      <p:sp>
        <p:nvSpPr>
          <p:cNvPr id="48" name="object 48"/>
          <p:cNvSpPr/>
          <p:nvPr/>
        </p:nvSpPr>
        <p:spPr>
          <a:xfrm>
            <a:off x="8194547" y="3635311"/>
            <a:ext cx="593725" cy="318770"/>
          </a:xfrm>
          <a:custGeom>
            <a:avLst/>
            <a:gdLst/>
            <a:ahLst/>
            <a:cxnLst/>
            <a:rect l="l" t="t" r="r" b="b"/>
            <a:pathLst>
              <a:path w="593725" h="318770">
                <a:moveTo>
                  <a:pt x="0" y="318325"/>
                </a:moveTo>
                <a:lnTo>
                  <a:pt x="593344" y="318325"/>
                </a:lnTo>
                <a:lnTo>
                  <a:pt x="593344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9" name="object 49"/>
          <p:cNvSpPr/>
          <p:nvPr/>
        </p:nvSpPr>
        <p:spPr>
          <a:xfrm>
            <a:off x="8787892" y="363531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387585" y="363531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9987406" y="3635311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579989" y="3635311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1187810" y="3635311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226310" y="3953700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200269" y="395370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54</a:t>
            </a:r>
            <a:endParaRPr dirty="0"/>
          </a:p>
        </p:txBody>
      </p:sp>
      <p:sp>
        <p:nvSpPr>
          <p:cNvPr id="56" name="object 56"/>
          <p:cNvSpPr/>
          <p:nvPr/>
        </p:nvSpPr>
        <p:spPr>
          <a:xfrm>
            <a:off x="6399910" y="3953700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108</a:t>
            </a:r>
            <a:endParaRPr dirty="0"/>
          </a:p>
        </p:txBody>
      </p:sp>
      <p:sp>
        <p:nvSpPr>
          <p:cNvPr id="57" name="object 57"/>
          <p:cNvSpPr/>
          <p:nvPr/>
        </p:nvSpPr>
        <p:spPr>
          <a:xfrm>
            <a:off x="7586598" y="3953700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r>
              <a:rPr lang="tr-TR" dirty="0"/>
              <a:t>155</a:t>
            </a:r>
            <a:endParaRPr dirty="0"/>
          </a:p>
        </p:txBody>
      </p:sp>
      <p:sp>
        <p:nvSpPr>
          <p:cNvPr id="58" name="object 58"/>
          <p:cNvSpPr/>
          <p:nvPr/>
        </p:nvSpPr>
        <p:spPr>
          <a:xfrm>
            <a:off x="8787892" y="395370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987406" y="3953700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226310" y="4271962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07814" y="4271962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89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200269" y="427196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800090" y="427196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399910" y="4271962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978777" y="427196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586598" y="427196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94547" y="4271962"/>
            <a:ext cx="593725" cy="318770"/>
          </a:xfrm>
          <a:custGeom>
            <a:avLst/>
            <a:gdLst/>
            <a:ahLst/>
            <a:cxnLst/>
            <a:rect l="l" t="t" r="r" b="b"/>
            <a:pathLst>
              <a:path w="593725" h="318770">
                <a:moveTo>
                  <a:pt x="0" y="318325"/>
                </a:moveTo>
                <a:lnTo>
                  <a:pt x="593344" y="318325"/>
                </a:lnTo>
                <a:lnTo>
                  <a:pt x="593344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787892" y="427196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387585" y="427196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987406" y="4271962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0579989" y="427196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187810" y="427196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226310" y="4590351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200269" y="459035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399910" y="4590351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586598" y="4590351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787892" y="459035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987406" y="4590351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226310" y="4908613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607814" y="4908613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89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200269" y="4908613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800090" y="4908613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399910" y="4908613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978777" y="4908613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586598" y="4908613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194547" y="4908613"/>
            <a:ext cx="593725" cy="318770"/>
          </a:xfrm>
          <a:custGeom>
            <a:avLst/>
            <a:gdLst/>
            <a:ahLst/>
            <a:cxnLst/>
            <a:rect l="l" t="t" r="r" b="b"/>
            <a:pathLst>
              <a:path w="593725" h="318770">
                <a:moveTo>
                  <a:pt x="0" y="318325"/>
                </a:moveTo>
                <a:lnTo>
                  <a:pt x="593344" y="318325"/>
                </a:lnTo>
                <a:lnTo>
                  <a:pt x="593344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787892" y="4908613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379330" y="488031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987406" y="4908613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579989" y="4908613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1187810" y="4908613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226310" y="5227002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200269" y="522700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399910" y="5227002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586598" y="522700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787892" y="522700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987406" y="5227002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236152" y="1936750"/>
            <a:ext cx="0" cy="3634104"/>
          </a:xfrm>
          <a:custGeom>
            <a:avLst/>
            <a:gdLst/>
            <a:ahLst/>
            <a:cxnLst/>
            <a:rect l="l" t="t" r="r" b="b"/>
            <a:pathLst>
              <a:path h="3634104">
                <a:moveTo>
                  <a:pt x="0" y="0"/>
                </a:moveTo>
                <a:lnTo>
                  <a:pt x="0" y="3633978"/>
                </a:lnTo>
              </a:path>
            </a:pathLst>
          </a:custGeom>
          <a:ln w="32384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216467" y="4246626"/>
            <a:ext cx="0" cy="1623695"/>
          </a:xfrm>
          <a:custGeom>
            <a:avLst/>
            <a:gdLst/>
            <a:ahLst/>
            <a:cxnLst/>
            <a:rect l="l" t="t" r="r" b="b"/>
            <a:pathLst>
              <a:path h="1623695">
                <a:moveTo>
                  <a:pt x="0" y="0"/>
                </a:moveTo>
                <a:lnTo>
                  <a:pt x="0" y="1623314"/>
                </a:lnTo>
              </a:path>
            </a:pathLst>
          </a:custGeom>
          <a:ln w="32385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607814" y="1936750"/>
            <a:ext cx="0" cy="309880"/>
          </a:xfrm>
          <a:custGeom>
            <a:avLst/>
            <a:gdLst/>
            <a:ahLst/>
            <a:cxnLst/>
            <a:rect l="l" t="t" r="r" b="b"/>
            <a:pathLst>
              <a:path h="309880">
                <a:moveTo>
                  <a:pt x="0" y="0"/>
                </a:moveTo>
                <a:lnTo>
                  <a:pt x="0" y="309372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607814" y="2246122"/>
            <a:ext cx="0" cy="447040"/>
          </a:xfrm>
          <a:custGeom>
            <a:avLst/>
            <a:gdLst/>
            <a:ahLst/>
            <a:cxnLst/>
            <a:rect l="l" t="t" r="r" b="b"/>
            <a:pathLst>
              <a:path h="447039">
                <a:moveTo>
                  <a:pt x="0" y="0"/>
                </a:moveTo>
                <a:lnTo>
                  <a:pt x="0" y="446913"/>
                </a:lnTo>
              </a:path>
            </a:pathLst>
          </a:custGeom>
          <a:ln w="254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607814" y="2693035"/>
            <a:ext cx="0" cy="3176905"/>
          </a:xfrm>
          <a:custGeom>
            <a:avLst/>
            <a:gdLst/>
            <a:ahLst/>
            <a:cxnLst/>
            <a:rect l="l" t="t" r="r" b="b"/>
            <a:pathLst>
              <a:path h="3176904">
                <a:moveTo>
                  <a:pt x="0" y="0"/>
                </a:moveTo>
                <a:lnTo>
                  <a:pt x="0" y="3176904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200269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800090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399910" y="1936750"/>
            <a:ext cx="0" cy="3933190"/>
          </a:xfrm>
          <a:custGeom>
            <a:avLst/>
            <a:gdLst/>
            <a:ahLst/>
            <a:cxnLst/>
            <a:rect l="l" t="t" r="r" b="b"/>
            <a:pathLst>
              <a:path h="3933190">
                <a:moveTo>
                  <a:pt x="0" y="0"/>
                </a:moveTo>
                <a:lnTo>
                  <a:pt x="0" y="393319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978777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586598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194547" y="1936750"/>
            <a:ext cx="0" cy="3933190"/>
          </a:xfrm>
          <a:custGeom>
            <a:avLst/>
            <a:gdLst/>
            <a:ahLst/>
            <a:cxnLst/>
            <a:rect l="l" t="t" r="r" b="b"/>
            <a:pathLst>
              <a:path h="3933190">
                <a:moveTo>
                  <a:pt x="0" y="0"/>
                </a:moveTo>
                <a:lnTo>
                  <a:pt x="0" y="393319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787892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387585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987406" y="1936750"/>
            <a:ext cx="0" cy="3933190"/>
          </a:xfrm>
          <a:custGeom>
            <a:avLst/>
            <a:gdLst/>
            <a:ahLst/>
            <a:cxnLst/>
            <a:rect l="l" t="t" r="r" b="b"/>
            <a:pathLst>
              <a:path h="3933190">
                <a:moveTo>
                  <a:pt x="0" y="0"/>
                </a:moveTo>
                <a:lnTo>
                  <a:pt x="0" y="393319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0579989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1124146" y="2141727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595114" y="2258822"/>
            <a:ext cx="7207250" cy="0"/>
          </a:xfrm>
          <a:custGeom>
            <a:avLst/>
            <a:gdLst/>
            <a:ahLst/>
            <a:cxnLst/>
            <a:rect l="l" t="t" r="r" b="b"/>
            <a:pathLst>
              <a:path w="7207250">
                <a:moveTo>
                  <a:pt x="0" y="0"/>
                </a:moveTo>
                <a:lnTo>
                  <a:pt x="7206996" y="0"/>
                </a:lnTo>
              </a:path>
            </a:pathLst>
          </a:custGeom>
          <a:ln w="254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81774" y="2680335"/>
            <a:ext cx="4239260" cy="0"/>
          </a:xfrm>
          <a:custGeom>
            <a:avLst/>
            <a:gdLst/>
            <a:ahLst/>
            <a:cxnLst/>
            <a:rect l="l" t="t" r="r" b="b"/>
            <a:pathLst>
              <a:path w="4239260">
                <a:moveTo>
                  <a:pt x="0" y="0"/>
                </a:moveTo>
                <a:lnTo>
                  <a:pt x="4238739" y="0"/>
                </a:lnTo>
              </a:path>
            </a:pathLst>
          </a:custGeom>
          <a:ln w="254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620514" y="2680335"/>
            <a:ext cx="7181850" cy="0"/>
          </a:xfrm>
          <a:custGeom>
            <a:avLst/>
            <a:gdLst/>
            <a:ahLst/>
            <a:cxnLst/>
            <a:rect l="l" t="t" r="r" b="b"/>
            <a:pathLst>
              <a:path w="7181850">
                <a:moveTo>
                  <a:pt x="0" y="0"/>
                </a:moveTo>
                <a:lnTo>
                  <a:pt x="7181596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8" name="object 118"/>
          <p:cNvSpPr/>
          <p:nvPr/>
        </p:nvSpPr>
        <p:spPr>
          <a:xfrm>
            <a:off x="2219960" y="3316985"/>
            <a:ext cx="9582150" cy="0"/>
          </a:xfrm>
          <a:custGeom>
            <a:avLst/>
            <a:gdLst/>
            <a:ahLst/>
            <a:cxnLst/>
            <a:rect l="l" t="t" r="r" b="b"/>
            <a:pathLst>
              <a:path w="9582150">
                <a:moveTo>
                  <a:pt x="0" y="0"/>
                </a:moveTo>
                <a:lnTo>
                  <a:pt x="958215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219960" y="3635375"/>
            <a:ext cx="9582150" cy="0"/>
          </a:xfrm>
          <a:custGeom>
            <a:avLst/>
            <a:gdLst/>
            <a:ahLst/>
            <a:cxnLst/>
            <a:rect l="l" t="t" r="r" b="b"/>
            <a:pathLst>
              <a:path w="9582150">
                <a:moveTo>
                  <a:pt x="0" y="0"/>
                </a:moveTo>
                <a:lnTo>
                  <a:pt x="958215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219960" y="3953636"/>
            <a:ext cx="9582150" cy="0"/>
          </a:xfrm>
          <a:custGeom>
            <a:avLst/>
            <a:gdLst/>
            <a:ahLst/>
            <a:cxnLst/>
            <a:rect l="l" t="t" r="r" b="b"/>
            <a:pathLst>
              <a:path w="9582150">
                <a:moveTo>
                  <a:pt x="0" y="0"/>
                </a:moveTo>
                <a:lnTo>
                  <a:pt x="958215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 flipV="1">
            <a:off x="381774" y="3876180"/>
            <a:ext cx="11420475" cy="386003"/>
          </a:xfrm>
          <a:custGeom>
            <a:avLst/>
            <a:gdLst/>
            <a:ahLst/>
            <a:cxnLst/>
            <a:rect l="l" t="t" r="r" b="b"/>
            <a:pathLst>
              <a:path w="11420475">
                <a:moveTo>
                  <a:pt x="0" y="0"/>
                </a:moveTo>
                <a:lnTo>
                  <a:pt x="11420335" y="0"/>
                </a:lnTo>
              </a:path>
            </a:pathLst>
          </a:custGeom>
          <a:ln w="32384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81774" y="4288916"/>
            <a:ext cx="1870075" cy="0"/>
          </a:xfrm>
          <a:custGeom>
            <a:avLst/>
            <a:gdLst/>
            <a:ahLst/>
            <a:cxnLst/>
            <a:rect l="l" t="t" r="r" b="b"/>
            <a:pathLst>
              <a:path w="1870075">
                <a:moveTo>
                  <a:pt x="0" y="0"/>
                </a:moveTo>
                <a:lnTo>
                  <a:pt x="1869935" y="0"/>
                </a:lnTo>
              </a:path>
            </a:pathLst>
          </a:custGeom>
          <a:ln w="18288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200910" y="4590288"/>
            <a:ext cx="9601200" cy="0"/>
          </a:xfrm>
          <a:custGeom>
            <a:avLst/>
            <a:gdLst/>
            <a:ahLst/>
            <a:cxnLst/>
            <a:rect l="l" t="t" r="r" b="b"/>
            <a:pathLst>
              <a:path w="9601200">
                <a:moveTo>
                  <a:pt x="0" y="0"/>
                </a:moveTo>
                <a:lnTo>
                  <a:pt x="960120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200910" y="4908677"/>
            <a:ext cx="9601200" cy="0"/>
          </a:xfrm>
          <a:custGeom>
            <a:avLst/>
            <a:gdLst/>
            <a:ahLst/>
            <a:cxnLst/>
            <a:rect l="l" t="t" r="r" b="b"/>
            <a:pathLst>
              <a:path w="9601200">
                <a:moveTo>
                  <a:pt x="0" y="0"/>
                </a:moveTo>
                <a:lnTo>
                  <a:pt x="960120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200910" y="5226939"/>
            <a:ext cx="9601200" cy="0"/>
          </a:xfrm>
          <a:custGeom>
            <a:avLst/>
            <a:gdLst/>
            <a:ahLst/>
            <a:cxnLst/>
            <a:rect l="l" t="t" r="r" b="b"/>
            <a:pathLst>
              <a:path w="9601200">
                <a:moveTo>
                  <a:pt x="0" y="0"/>
                </a:moveTo>
                <a:lnTo>
                  <a:pt x="960120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200910" y="5528373"/>
            <a:ext cx="9601200" cy="0"/>
          </a:xfrm>
          <a:custGeom>
            <a:avLst/>
            <a:gdLst/>
            <a:ahLst/>
            <a:cxnLst/>
            <a:rect l="l" t="t" r="r" b="b"/>
            <a:pathLst>
              <a:path w="9601200">
                <a:moveTo>
                  <a:pt x="0" y="0"/>
                </a:moveTo>
                <a:lnTo>
                  <a:pt x="9601200" y="0"/>
                </a:lnTo>
              </a:path>
            </a:pathLst>
          </a:custGeom>
          <a:ln w="1816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200910" y="5562219"/>
            <a:ext cx="9601200" cy="0"/>
          </a:xfrm>
          <a:custGeom>
            <a:avLst/>
            <a:gdLst/>
            <a:ahLst/>
            <a:cxnLst/>
            <a:rect l="l" t="t" r="r" b="b"/>
            <a:pathLst>
              <a:path w="9601200">
                <a:moveTo>
                  <a:pt x="0" y="0"/>
                </a:moveTo>
                <a:lnTo>
                  <a:pt x="9601200" y="0"/>
                </a:lnTo>
              </a:path>
            </a:pathLst>
          </a:custGeom>
          <a:ln w="18288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88124" y="1936750"/>
            <a:ext cx="0" cy="3933190"/>
          </a:xfrm>
          <a:custGeom>
            <a:avLst/>
            <a:gdLst/>
            <a:ahLst/>
            <a:cxnLst/>
            <a:rect l="l" t="t" r="r" b="b"/>
            <a:pathLst>
              <a:path h="3933190">
                <a:moveTo>
                  <a:pt x="0" y="0"/>
                </a:moveTo>
                <a:lnTo>
                  <a:pt x="0" y="393319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1795759" y="1936750"/>
            <a:ext cx="0" cy="3933190"/>
          </a:xfrm>
          <a:custGeom>
            <a:avLst/>
            <a:gdLst/>
            <a:ahLst/>
            <a:cxnLst/>
            <a:rect l="l" t="t" r="r" b="b"/>
            <a:pathLst>
              <a:path h="3933190">
                <a:moveTo>
                  <a:pt x="0" y="0"/>
                </a:moveTo>
                <a:lnTo>
                  <a:pt x="0" y="393319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85762" y="1752600"/>
            <a:ext cx="11420475" cy="0"/>
          </a:xfrm>
          <a:custGeom>
            <a:avLst/>
            <a:gdLst/>
            <a:ahLst/>
            <a:cxnLst/>
            <a:rect l="l" t="t" r="r" b="b"/>
            <a:pathLst>
              <a:path w="11420475">
                <a:moveTo>
                  <a:pt x="0" y="0"/>
                </a:moveTo>
                <a:lnTo>
                  <a:pt x="11420335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81775" y="5863590"/>
            <a:ext cx="11414366" cy="93294"/>
          </a:xfrm>
          <a:custGeom>
            <a:avLst/>
            <a:gdLst/>
            <a:ahLst/>
            <a:cxnLst/>
            <a:rect l="l" t="t" r="r" b="b"/>
            <a:pathLst>
              <a:path w="11420475">
                <a:moveTo>
                  <a:pt x="0" y="0"/>
                </a:moveTo>
                <a:lnTo>
                  <a:pt x="11420335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 txBox="1"/>
          <p:nvPr/>
        </p:nvSpPr>
        <p:spPr>
          <a:xfrm>
            <a:off x="837082" y="2227072"/>
            <a:ext cx="941069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1400" b="1" spc="-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am</a:t>
            </a:r>
            <a:r>
              <a:rPr sz="14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Adı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0" name="object 16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161" name="object 16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46</a:t>
            </a:fld>
            <a:endParaRPr dirty="0"/>
          </a:p>
        </p:txBody>
      </p:sp>
      <p:sp>
        <p:nvSpPr>
          <p:cNvPr id="162" name="object 162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3241675" y="2226182"/>
            <a:ext cx="34988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071364" y="2015007"/>
            <a:ext cx="86614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24</a:t>
            </a:r>
            <a:r>
              <a:rPr sz="14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Ba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ar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6943090" y="2011552"/>
            <a:ext cx="70866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24</a:t>
            </a:r>
            <a:r>
              <a:rPr sz="14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Güz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8659114" y="2015007"/>
            <a:ext cx="864235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202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r>
              <a:rPr sz="14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Bahar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10537063" y="2011552"/>
            <a:ext cx="70866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25</a:t>
            </a:r>
            <a:r>
              <a:rPr sz="14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Güz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4853685" y="2395473"/>
            <a:ext cx="1009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5438902" y="2391536"/>
            <a:ext cx="12509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5814821" y="2391536"/>
            <a:ext cx="57150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6638670" y="2391536"/>
            <a:ext cx="1009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7220839" y="2391536"/>
            <a:ext cx="12509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7604886" y="2396489"/>
            <a:ext cx="572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200" b="1" spc="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PLA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8440673" y="2395473"/>
            <a:ext cx="1009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9026779" y="2391536"/>
            <a:ext cx="12509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9402826" y="2391536"/>
            <a:ext cx="57150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10233786" y="2391536"/>
            <a:ext cx="1009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10822305" y="2391536"/>
            <a:ext cx="12509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1206733" y="2396489"/>
            <a:ext cx="57150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2221483" y="2753995"/>
            <a:ext cx="855344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Bi</a:t>
            </a:r>
            <a:r>
              <a:rPr sz="1400" b="1" spc="5" dirty="0">
                <a:latin typeface="Calibri"/>
                <a:cs typeface="Calibri"/>
              </a:rPr>
              <a:t>r</a:t>
            </a:r>
            <a:r>
              <a:rPr sz="1400" b="1" dirty="0">
                <a:latin typeface="Calibri"/>
                <a:cs typeface="Calibri"/>
              </a:rPr>
              <a:t>inci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2221483" y="3072510"/>
            <a:ext cx="78105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İ</a:t>
            </a:r>
            <a:r>
              <a:rPr sz="1400" b="1" spc="-5" dirty="0">
                <a:latin typeface="Calibri"/>
                <a:cs typeface="Calibri"/>
              </a:rPr>
              <a:t>k</a:t>
            </a:r>
            <a:r>
              <a:rPr sz="1400" b="1" dirty="0">
                <a:latin typeface="Calibri"/>
                <a:cs typeface="Calibri"/>
              </a:rPr>
              <a:t>inci </a:t>
            </a:r>
            <a:r>
              <a:rPr sz="1400" b="1" spc="-10" dirty="0">
                <a:latin typeface="Calibri"/>
                <a:cs typeface="Calibri"/>
              </a:rPr>
              <a:t>S</a:t>
            </a:r>
            <a:r>
              <a:rPr sz="1400" b="1" dirty="0">
                <a:latin typeface="Calibri"/>
                <a:cs typeface="Calibri"/>
              </a:rPr>
              <a:t>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2221483" y="3390772"/>
            <a:ext cx="93980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latin typeface="Calibri"/>
                <a:cs typeface="Calibri"/>
              </a:rPr>
              <a:t>Ü</a:t>
            </a:r>
            <a:r>
              <a:rPr sz="1400" b="1" dirty="0">
                <a:latin typeface="Calibri"/>
                <a:cs typeface="Calibri"/>
              </a:rPr>
              <a:t>çüncü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2221483" y="3709289"/>
            <a:ext cx="111506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Dördüncü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3687826" y="4027551"/>
            <a:ext cx="92392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2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oplam</a:t>
            </a:r>
            <a:r>
              <a:rPr sz="14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Sa</a:t>
            </a:r>
            <a:r>
              <a:rPr sz="14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2221483" y="4346066"/>
            <a:ext cx="855344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Bi</a:t>
            </a:r>
            <a:r>
              <a:rPr sz="1400" b="1" spc="5" dirty="0">
                <a:latin typeface="Calibri"/>
                <a:cs typeface="Calibri"/>
              </a:rPr>
              <a:t>r</a:t>
            </a:r>
            <a:r>
              <a:rPr sz="1400" b="1" dirty="0">
                <a:latin typeface="Calibri"/>
                <a:cs typeface="Calibri"/>
              </a:rPr>
              <a:t>inci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2221483" y="4663973"/>
            <a:ext cx="78105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İ</a:t>
            </a:r>
            <a:r>
              <a:rPr sz="1400" b="1" spc="-10" dirty="0">
                <a:latin typeface="Calibri"/>
                <a:cs typeface="Calibri"/>
              </a:rPr>
              <a:t>k</a:t>
            </a:r>
            <a:r>
              <a:rPr sz="1400" b="1" dirty="0">
                <a:latin typeface="Calibri"/>
                <a:cs typeface="Calibri"/>
              </a:rPr>
              <a:t>inci </a:t>
            </a:r>
            <a:r>
              <a:rPr sz="1400" b="1" spc="-10" dirty="0">
                <a:latin typeface="Calibri"/>
                <a:cs typeface="Calibri"/>
              </a:rPr>
              <a:t>S</a:t>
            </a:r>
            <a:r>
              <a:rPr sz="1400" b="1" dirty="0">
                <a:latin typeface="Calibri"/>
                <a:cs typeface="Calibri"/>
              </a:rPr>
              <a:t>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2221483" y="4982717"/>
            <a:ext cx="93980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latin typeface="Calibri"/>
                <a:cs typeface="Calibri"/>
              </a:rPr>
              <a:t>Ü</a:t>
            </a:r>
            <a:r>
              <a:rPr sz="1400" b="1" dirty="0">
                <a:latin typeface="Calibri"/>
                <a:cs typeface="Calibri"/>
              </a:rPr>
              <a:t>çüncü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2221483" y="5301234"/>
            <a:ext cx="111506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Dördüncü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3687826" y="5619470"/>
            <a:ext cx="92392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2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oplam</a:t>
            </a:r>
            <a:r>
              <a:rPr sz="14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Sa</a:t>
            </a:r>
            <a:r>
              <a:rPr sz="14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3" name="object 132"/>
          <p:cNvSpPr txBox="1"/>
          <p:nvPr/>
        </p:nvSpPr>
        <p:spPr>
          <a:xfrm>
            <a:off x="750253" y="3310718"/>
            <a:ext cx="941069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tr-TR" sz="1400" b="1" dirty="0">
                <a:solidFill>
                  <a:srgbClr val="FF0000"/>
                </a:solidFill>
                <a:latin typeface="Calibri"/>
                <a:cs typeface="Calibri"/>
              </a:rPr>
              <a:t>Rekreasyon Programı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65" name="object 27"/>
          <p:cNvSpPr/>
          <p:nvPr/>
        </p:nvSpPr>
        <p:spPr>
          <a:xfrm>
            <a:off x="6985761" y="2684557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r>
              <a:rPr lang="tr-TR" dirty="0"/>
              <a:t>14</a:t>
            </a:r>
            <a:endParaRPr dirty="0"/>
          </a:p>
        </p:txBody>
      </p:sp>
      <p:sp>
        <p:nvSpPr>
          <p:cNvPr id="166" name="object 27"/>
          <p:cNvSpPr/>
          <p:nvPr/>
        </p:nvSpPr>
        <p:spPr>
          <a:xfrm>
            <a:off x="7007225" y="396126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r>
              <a:rPr lang="tr-TR" dirty="0"/>
              <a:t>47</a:t>
            </a:r>
            <a:endParaRPr dirty="0"/>
          </a:p>
        </p:txBody>
      </p:sp>
      <p:sp>
        <p:nvSpPr>
          <p:cNvPr id="167" name="object 27"/>
          <p:cNvSpPr/>
          <p:nvPr/>
        </p:nvSpPr>
        <p:spPr>
          <a:xfrm>
            <a:off x="4592194" y="2701595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r>
              <a:rPr lang="tr-TR" dirty="0"/>
              <a:t>33</a:t>
            </a:r>
            <a:endParaRPr dirty="0"/>
          </a:p>
        </p:txBody>
      </p:sp>
      <p:sp>
        <p:nvSpPr>
          <p:cNvPr id="168" name="object 27"/>
          <p:cNvSpPr/>
          <p:nvPr/>
        </p:nvSpPr>
        <p:spPr>
          <a:xfrm>
            <a:off x="5804915" y="2677224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r>
              <a:rPr lang="tr-TR" dirty="0"/>
              <a:t>47</a:t>
            </a:r>
            <a:endParaRPr dirty="0"/>
          </a:p>
        </p:txBody>
      </p:sp>
      <p:sp>
        <p:nvSpPr>
          <p:cNvPr id="169" name="object 27"/>
          <p:cNvSpPr/>
          <p:nvPr/>
        </p:nvSpPr>
        <p:spPr>
          <a:xfrm>
            <a:off x="4625262" y="3310507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r>
              <a:rPr lang="tr-TR" dirty="0"/>
              <a:t>28</a:t>
            </a:r>
            <a:endParaRPr dirty="0"/>
          </a:p>
        </p:txBody>
      </p:sp>
      <p:sp>
        <p:nvSpPr>
          <p:cNvPr id="170" name="object 27"/>
          <p:cNvSpPr/>
          <p:nvPr/>
        </p:nvSpPr>
        <p:spPr>
          <a:xfrm>
            <a:off x="5820727" y="3303181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r>
              <a:rPr lang="tr-TR" dirty="0"/>
              <a:t>38</a:t>
            </a:r>
            <a:endParaRPr dirty="0"/>
          </a:p>
        </p:txBody>
      </p:sp>
      <p:sp>
        <p:nvSpPr>
          <p:cNvPr id="171" name="object 27"/>
          <p:cNvSpPr/>
          <p:nvPr/>
        </p:nvSpPr>
        <p:spPr>
          <a:xfrm>
            <a:off x="6999413" y="3326155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r>
              <a:rPr lang="tr-TR" dirty="0"/>
              <a:t>12</a:t>
            </a:r>
            <a:endParaRPr dirty="0"/>
          </a:p>
        </p:txBody>
      </p:sp>
      <p:sp>
        <p:nvSpPr>
          <p:cNvPr id="172" name="object 27"/>
          <p:cNvSpPr/>
          <p:nvPr/>
        </p:nvSpPr>
        <p:spPr>
          <a:xfrm>
            <a:off x="8210771" y="333343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73" name="Resim 17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7983" y="2361733"/>
            <a:ext cx="1714669" cy="1934903"/>
          </a:xfrm>
          <a:prstGeom prst="rect">
            <a:avLst/>
          </a:prstGeom>
        </p:spPr>
      </p:pic>
      <p:sp>
        <p:nvSpPr>
          <p:cNvPr id="174" name="object 27"/>
          <p:cNvSpPr/>
          <p:nvPr/>
        </p:nvSpPr>
        <p:spPr>
          <a:xfrm>
            <a:off x="4625262" y="3919855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r>
              <a:rPr lang="tr-TR" dirty="0"/>
              <a:t>115</a:t>
            </a:r>
            <a:endParaRPr dirty="0"/>
          </a:p>
        </p:txBody>
      </p:sp>
      <p:sp>
        <p:nvSpPr>
          <p:cNvPr id="175" name="object 27"/>
          <p:cNvSpPr/>
          <p:nvPr/>
        </p:nvSpPr>
        <p:spPr>
          <a:xfrm>
            <a:off x="5827841" y="3965447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r>
              <a:rPr lang="tr-TR" dirty="0"/>
              <a:t>169</a:t>
            </a:r>
            <a:endParaRPr dirty="0"/>
          </a:p>
        </p:txBody>
      </p:sp>
      <p:pic>
        <p:nvPicPr>
          <p:cNvPr id="176" name="Resim 17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759" y="2709836"/>
            <a:ext cx="1766623" cy="1530022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1808" y="790575"/>
            <a:ext cx="7852792" cy="769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1865" marR="5080" indent="-939165">
              <a:lnSpc>
                <a:spcPts val="3020"/>
              </a:lnSpc>
            </a:pP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Birim</a:t>
            </a:r>
            <a:r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Öğ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re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tim</a:t>
            </a:r>
            <a:r>
              <a:rPr sz="28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800" b="1" spc="-7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amları</a:t>
            </a:r>
            <a:r>
              <a:rPr sz="28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2800" b="1" spc="-3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800" b="1" spc="-3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8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Sa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ti </a:t>
            </a:r>
            <a:r>
              <a:rPr sz="2800" b="1" spc="-10" dirty="0">
                <a:solidFill>
                  <a:srgbClr val="3333FF"/>
                </a:solidFill>
                <a:latin typeface="Calibri"/>
                <a:cs typeface="Calibri"/>
              </a:rPr>
              <a:t>(</a:t>
            </a:r>
            <a:r>
              <a:rPr sz="2800" b="1" spc="-260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2800" b="1" spc="-20" dirty="0">
                <a:solidFill>
                  <a:srgbClr val="3333FF"/>
                </a:solidFill>
                <a:latin typeface="Calibri"/>
                <a:cs typeface="Calibri"/>
              </a:rPr>
              <a:t>eorik-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2800" b="1" spc="4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800" b="1" spc="-45" dirty="0">
                <a:solidFill>
                  <a:srgbClr val="3333FF"/>
                </a:solidFill>
                <a:latin typeface="Calibri"/>
                <a:cs typeface="Calibri"/>
              </a:rPr>
              <a:t>v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800" b="1" spc="1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3333FF"/>
                </a:solidFill>
                <a:latin typeface="Calibri"/>
                <a:cs typeface="Calibri"/>
              </a:rPr>
              <a:t>U</a:t>
            </a:r>
            <a:r>
              <a:rPr sz="2800" b="1" spc="-45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2800" b="1" spc="-20" dirty="0">
                <a:solidFill>
                  <a:srgbClr val="3333FF"/>
                </a:solidFill>
                <a:latin typeface="Calibri"/>
                <a:cs typeface="Calibri"/>
              </a:rPr>
              <a:t>gulama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-U)</a:t>
            </a:r>
            <a:r>
              <a:rPr sz="2800" b="1" spc="4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800" b="1" spc="-20" dirty="0" err="1">
                <a:solidFill>
                  <a:srgbClr val="FF0000"/>
                </a:solidFill>
                <a:latin typeface="Calibri"/>
                <a:cs typeface="Calibri"/>
              </a:rPr>
              <a:t>Anal</a:t>
            </a:r>
            <a:r>
              <a:rPr sz="2800" b="1" spc="-10" dirty="0" err="1">
                <a:solidFill>
                  <a:srgbClr val="FF0000"/>
                </a:solidFill>
                <a:latin typeface="Calibri"/>
                <a:cs typeface="Calibri"/>
              </a:rPr>
              <a:t>izi</a:t>
            </a:r>
            <a:r>
              <a:rPr lang="tr-TR" sz="2800" b="1" spc="-10" dirty="0">
                <a:solidFill>
                  <a:srgbClr val="FF0000"/>
                </a:solidFill>
                <a:latin typeface="Calibri"/>
                <a:cs typeface="Calibri"/>
              </a:rPr>
              <a:t> S. Yöneticiliği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9800" y="5956884"/>
            <a:ext cx="505714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600" b="1" i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6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ayı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ı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ikid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f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azla</a:t>
            </a:r>
            <a:r>
              <a:rPr sz="1600" b="1" i="1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ise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b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aş</a:t>
            </a:r>
            <a:r>
              <a:rPr sz="1600" b="1" i="1" spc="-45" dirty="0">
                <a:solidFill>
                  <a:srgbClr val="C00000"/>
                </a:solidFill>
                <a:latin typeface="Calibri"/>
                <a:cs typeface="Calibri"/>
              </a:rPr>
              <a:t>k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6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sla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y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olu</a:t>
            </a:r>
            <a:r>
              <a:rPr sz="1600" b="1" i="1" spc="-40" dirty="0">
                <a:solidFill>
                  <a:srgbClr val="C00000"/>
                </a:solidFill>
                <a:latin typeface="Calibri"/>
                <a:cs typeface="Calibri"/>
              </a:rPr>
              <a:t>ş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turunuz.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07814" y="2258809"/>
            <a:ext cx="593090" cy="421640"/>
          </a:xfrm>
          <a:custGeom>
            <a:avLst/>
            <a:gdLst/>
            <a:ahLst/>
            <a:cxnLst/>
            <a:rect l="l" t="t" r="r" b="b"/>
            <a:pathLst>
              <a:path w="593089" h="421639">
                <a:moveTo>
                  <a:pt x="0" y="421525"/>
                </a:moveTo>
                <a:lnTo>
                  <a:pt x="592531" y="421525"/>
                </a:lnTo>
                <a:lnTo>
                  <a:pt x="592531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00269" y="2258809"/>
            <a:ext cx="600075" cy="421640"/>
          </a:xfrm>
          <a:custGeom>
            <a:avLst/>
            <a:gdLst/>
            <a:ahLst/>
            <a:cxnLst/>
            <a:rect l="l" t="t" r="r" b="b"/>
            <a:pathLst>
              <a:path w="600075" h="421639">
                <a:moveTo>
                  <a:pt x="0" y="421525"/>
                </a:moveTo>
                <a:lnTo>
                  <a:pt x="599808" y="421525"/>
                </a:lnTo>
                <a:lnTo>
                  <a:pt x="599808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00090" y="2258809"/>
            <a:ext cx="600075" cy="421640"/>
          </a:xfrm>
          <a:custGeom>
            <a:avLst/>
            <a:gdLst/>
            <a:ahLst/>
            <a:cxnLst/>
            <a:rect l="l" t="t" r="r" b="b"/>
            <a:pathLst>
              <a:path w="600075" h="421639">
                <a:moveTo>
                  <a:pt x="0" y="421525"/>
                </a:moveTo>
                <a:lnTo>
                  <a:pt x="599808" y="421525"/>
                </a:lnTo>
                <a:lnTo>
                  <a:pt x="599808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99910" y="2258809"/>
            <a:ext cx="579120" cy="421640"/>
          </a:xfrm>
          <a:custGeom>
            <a:avLst/>
            <a:gdLst/>
            <a:ahLst/>
            <a:cxnLst/>
            <a:rect l="l" t="t" r="r" b="b"/>
            <a:pathLst>
              <a:path w="579120" h="421639">
                <a:moveTo>
                  <a:pt x="0" y="421525"/>
                </a:moveTo>
                <a:lnTo>
                  <a:pt x="578789" y="421525"/>
                </a:lnTo>
                <a:lnTo>
                  <a:pt x="578789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978777" y="2258809"/>
            <a:ext cx="608330" cy="421640"/>
          </a:xfrm>
          <a:custGeom>
            <a:avLst/>
            <a:gdLst/>
            <a:ahLst/>
            <a:cxnLst/>
            <a:rect l="l" t="t" r="r" b="b"/>
            <a:pathLst>
              <a:path w="608329" h="421639">
                <a:moveTo>
                  <a:pt x="0" y="421525"/>
                </a:moveTo>
                <a:lnTo>
                  <a:pt x="607885" y="421525"/>
                </a:lnTo>
                <a:lnTo>
                  <a:pt x="607885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586598" y="2258809"/>
            <a:ext cx="608330" cy="421640"/>
          </a:xfrm>
          <a:custGeom>
            <a:avLst/>
            <a:gdLst/>
            <a:ahLst/>
            <a:cxnLst/>
            <a:rect l="l" t="t" r="r" b="b"/>
            <a:pathLst>
              <a:path w="608329" h="421639">
                <a:moveTo>
                  <a:pt x="0" y="421525"/>
                </a:moveTo>
                <a:lnTo>
                  <a:pt x="607885" y="421525"/>
                </a:lnTo>
                <a:lnTo>
                  <a:pt x="607885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194547" y="2258809"/>
            <a:ext cx="593725" cy="421640"/>
          </a:xfrm>
          <a:custGeom>
            <a:avLst/>
            <a:gdLst/>
            <a:ahLst/>
            <a:cxnLst/>
            <a:rect l="l" t="t" r="r" b="b"/>
            <a:pathLst>
              <a:path w="593725" h="421639">
                <a:moveTo>
                  <a:pt x="0" y="421525"/>
                </a:moveTo>
                <a:lnTo>
                  <a:pt x="593344" y="421525"/>
                </a:lnTo>
                <a:lnTo>
                  <a:pt x="593344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787892" y="2258809"/>
            <a:ext cx="600075" cy="421640"/>
          </a:xfrm>
          <a:custGeom>
            <a:avLst/>
            <a:gdLst/>
            <a:ahLst/>
            <a:cxnLst/>
            <a:rect l="l" t="t" r="r" b="b"/>
            <a:pathLst>
              <a:path w="600075" h="421639">
                <a:moveTo>
                  <a:pt x="0" y="421525"/>
                </a:moveTo>
                <a:lnTo>
                  <a:pt x="599808" y="421525"/>
                </a:lnTo>
                <a:lnTo>
                  <a:pt x="599808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387585" y="2258809"/>
            <a:ext cx="600075" cy="421640"/>
          </a:xfrm>
          <a:custGeom>
            <a:avLst/>
            <a:gdLst/>
            <a:ahLst/>
            <a:cxnLst/>
            <a:rect l="l" t="t" r="r" b="b"/>
            <a:pathLst>
              <a:path w="600075" h="421639">
                <a:moveTo>
                  <a:pt x="0" y="421525"/>
                </a:moveTo>
                <a:lnTo>
                  <a:pt x="599808" y="421525"/>
                </a:lnTo>
                <a:lnTo>
                  <a:pt x="599808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987406" y="2258809"/>
            <a:ext cx="593090" cy="421640"/>
          </a:xfrm>
          <a:custGeom>
            <a:avLst/>
            <a:gdLst/>
            <a:ahLst/>
            <a:cxnLst/>
            <a:rect l="l" t="t" r="r" b="b"/>
            <a:pathLst>
              <a:path w="593090" h="421639">
                <a:moveTo>
                  <a:pt x="0" y="421525"/>
                </a:moveTo>
                <a:lnTo>
                  <a:pt x="592531" y="421525"/>
                </a:lnTo>
                <a:lnTo>
                  <a:pt x="592531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579989" y="2258809"/>
            <a:ext cx="608330" cy="421640"/>
          </a:xfrm>
          <a:custGeom>
            <a:avLst/>
            <a:gdLst/>
            <a:ahLst/>
            <a:cxnLst/>
            <a:rect l="l" t="t" r="r" b="b"/>
            <a:pathLst>
              <a:path w="608329" h="421639">
                <a:moveTo>
                  <a:pt x="0" y="421525"/>
                </a:moveTo>
                <a:lnTo>
                  <a:pt x="607885" y="421525"/>
                </a:lnTo>
                <a:lnTo>
                  <a:pt x="607885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187810" y="2258809"/>
            <a:ext cx="608330" cy="421640"/>
          </a:xfrm>
          <a:custGeom>
            <a:avLst/>
            <a:gdLst/>
            <a:ahLst/>
            <a:cxnLst/>
            <a:rect l="l" t="t" r="r" b="b"/>
            <a:pathLst>
              <a:path w="608329" h="421639">
                <a:moveTo>
                  <a:pt x="0" y="421525"/>
                </a:moveTo>
                <a:lnTo>
                  <a:pt x="607885" y="421525"/>
                </a:lnTo>
                <a:lnTo>
                  <a:pt x="607885" y="0"/>
                </a:lnTo>
                <a:lnTo>
                  <a:pt x="0" y="0"/>
                </a:lnTo>
                <a:lnTo>
                  <a:pt x="0" y="4215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226310" y="2680398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69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00269" y="2680398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69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</a:t>
            </a:r>
            <a:endParaRPr dirty="0"/>
          </a:p>
        </p:txBody>
      </p:sp>
      <p:sp>
        <p:nvSpPr>
          <p:cNvPr id="18" name="object 18"/>
          <p:cNvSpPr/>
          <p:nvPr/>
        </p:nvSpPr>
        <p:spPr>
          <a:xfrm>
            <a:off x="6399910" y="2680398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69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22</a:t>
            </a:r>
            <a:endParaRPr dirty="0"/>
          </a:p>
        </p:txBody>
      </p:sp>
      <p:sp>
        <p:nvSpPr>
          <p:cNvPr id="19" name="object 19"/>
          <p:cNvSpPr/>
          <p:nvPr/>
        </p:nvSpPr>
        <p:spPr>
          <a:xfrm>
            <a:off x="7586598" y="2680398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69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23	</a:t>
            </a:r>
            <a:endParaRPr dirty="0"/>
          </a:p>
        </p:txBody>
      </p:sp>
      <p:sp>
        <p:nvSpPr>
          <p:cNvPr id="20" name="object 20"/>
          <p:cNvSpPr/>
          <p:nvPr/>
        </p:nvSpPr>
        <p:spPr>
          <a:xfrm>
            <a:off x="8787892" y="2680398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69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3</a:t>
            </a:r>
            <a:endParaRPr dirty="0"/>
          </a:p>
        </p:txBody>
      </p:sp>
      <p:sp>
        <p:nvSpPr>
          <p:cNvPr id="21" name="object 21"/>
          <p:cNvSpPr/>
          <p:nvPr/>
        </p:nvSpPr>
        <p:spPr>
          <a:xfrm>
            <a:off x="9987406" y="2680398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69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18	</a:t>
            </a:r>
            <a:endParaRPr dirty="0"/>
          </a:p>
        </p:txBody>
      </p:sp>
      <p:sp>
        <p:nvSpPr>
          <p:cNvPr id="22" name="object 22"/>
          <p:cNvSpPr/>
          <p:nvPr/>
        </p:nvSpPr>
        <p:spPr>
          <a:xfrm>
            <a:off x="2226310" y="2998660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607814" y="2998660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89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25</a:t>
            </a:r>
            <a:endParaRPr dirty="0"/>
          </a:p>
        </p:txBody>
      </p:sp>
      <p:sp>
        <p:nvSpPr>
          <p:cNvPr id="24" name="object 24"/>
          <p:cNvSpPr/>
          <p:nvPr/>
        </p:nvSpPr>
        <p:spPr>
          <a:xfrm>
            <a:off x="5200269" y="299866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8</a:t>
            </a:r>
            <a:endParaRPr dirty="0"/>
          </a:p>
        </p:txBody>
      </p:sp>
      <p:sp>
        <p:nvSpPr>
          <p:cNvPr id="25" name="object 25"/>
          <p:cNvSpPr/>
          <p:nvPr/>
        </p:nvSpPr>
        <p:spPr>
          <a:xfrm>
            <a:off x="5800090" y="299866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33</a:t>
            </a:r>
            <a:endParaRPr dirty="0"/>
          </a:p>
        </p:txBody>
      </p:sp>
      <p:sp>
        <p:nvSpPr>
          <p:cNvPr id="26" name="object 26"/>
          <p:cNvSpPr/>
          <p:nvPr/>
        </p:nvSpPr>
        <p:spPr>
          <a:xfrm>
            <a:off x="6399910" y="2998660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26	8</a:t>
            </a:r>
            <a:endParaRPr dirty="0"/>
          </a:p>
        </p:txBody>
      </p:sp>
      <p:sp>
        <p:nvSpPr>
          <p:cNvPr id="27" name="object 27"/>
          <p:cNvSpPr/>
          <p:nvPr/>
        </p:nvSpPr>
        <p:spPr>
          <a:xfrm>
            <a:off x="6978777" y="2998660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86598" y="2998660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30</a:t>
            </a:r>
            <a:endParaRPr dirty="0"/>
          </a:p>
        </p:txBody>
      </p:sp>
      <p:sp>
        <p:nvSpPr>
          <p:cNvPr id="29" name="object 29"/>
          <p:cNvSpPr/>
          <p:nvPr/>
        </p:nvSpPr>
        <p:spPr>
          <a:xfrm>
            <a:off x="8194547" y="2998660"/>
            <a:ext cx="593725" cy="318770"/>
          </a:xfrm>
          <a:custGeom>
            <a:avLst/>
            <a:gdLst/>
            <a:ahLst/>
            <a:cxnLst/>
            <a:rect l="l" t="t" r="r" b="b"/>
            <a:pathLst>
              <a:path w="593725" h="318770">
                <a:moveTo>
                  <a:pt x="0" y="318325"/>
                </a:moveTo>
                <a:lnTo>
                  <a:pt x="593344" y="318325"/>
                </a:lnTo>
                <a:lnTo>
                  <a:pt x="593344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23</a:t>
            </a:r>
            <a:endParaRPr dirty="0"/>
          </a:p>
        </p:txBody>
      </p:sp>
      <p:sp>
        <p:nvSpPr>
          <p:cNvPr id="30" name="object 30"/>
          <p:cNvSpPr/>
          <p:nvPr/>
        </p:nvSpPr>
        <p:spPr>
          <a:xfrm>
            <a:off x="8787892" y="299866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8</a:t>
            </a:r>
            <a:endParaRPr dirty="0"/>
          </a:p>
        </p:txBody>
      </p:sp>
      <p:sp>
        <p:nvSpPr>
          <p:cNvPr id="31" name="object 31"/>
          <p:cNvSpPr/>
          <p:nvPr/>
        </p:nvSpPr>
        <p:spPr>
          <a:xfrm>
            <a:off x="9387585" y="299866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31</a:t>
            </a:r>
            <a:endParaRPr dirty="0"/>
          </a:p>
        </p:txBody>
      </p:sp>
      <p:sp>
        <p:nvSpPr>
          <p:cNvPr id="32" name="object 32"/>
          <p:cNvSpPr/>
          <p:nvPr/>
        </p:nvSpPr>
        <p:spPr>
          <a:xfrm>
            <a:off x="9987406" y="2998660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23</a:t>
            </a:r>
            <a:endParaRPr dirty="0"/>
          </a:p>
        </p:txBody>
      </p:sp>
      <p:sp>
        <p:nvSpPr>
          <p:cNvPr id="33" name="object 33"/>
          <p:cNvSpPr/>
          <p:nvPr/>
        </p:nvSpPr>
        <p:spPr>
          <a:xfrm>
            <a:off x="10579989" y="2998660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8</a:t>
            </a:r>
            <a:endParaRPr dirty="0"/>
          </a:p>
        </p:txBody>
      </p:sp>
      <p:sp>
        <p:nvSpPr>
          <p:cNvPr id="34" name="object 34"/>
          <p:cNvSpPr/>
          <p:nvPr/>
        </p:nvSpPr>
        <p:spPr>
          <a:xfrm>
            <a:off x="11187810" y="2998660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31</a:t>
            </a:r>
            <a:endParaRPr dirty="0"/>
          </a:p>
        </p:txBody>
      </p:sp>
      <p:sp>
        <p:nvSpPr>
          <p:cNvPr id="35" name="object 35"/>
          <p:cNvSpPr/>
          <p:nvPr/>
        </p:nvSpPr>
        <p:spPr>
          <a:xfrm>
            <a:off x="2226310" y="3317049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200269" y="3317049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</a:t>
            </a:r>
            <a:endParaRPr dirty="0"/>
          </a:p>
        </p:txBody>
      </p:sp>
      <p:sp>
        <p:nvSpPr>
          <p:cNvPr id="37" name="object 37"/>
          <p:cNvSpPr/>
          <p:nvPr/>
        </p:nvSpPr>
        <p:spPr>
          <a:xfrm>
            <a:off x="6399910" y="3317049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29	</a:t>
            </a:r>
            <a:endParaRPr dirty="0"/>
          </a:p>
        </p:txBody>
      </p:sp>
      <p:sp>
        <p:nvSpPr>
          <p:cNvPr id="38" name="object 38"/>
          <p:cNvSpPr/>
          <p:nvPr/>
        </p:nvSpPr>
        <p:spPr>
          <a:xfrm>
            <a:off x="7586598" y="3317049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29</a:t>
            </a:r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8787892" y="3317049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</a:t>
            </a:r>
            <a:endParaRPr dirty="0"/>
          </a:p>
        </p:txBody>
      </p:sp>
      <p:sp>
        <p:nvSpPr>
          <p:cNvPr id="40" name="object 40"/>
          <p:cNvSpPr/>
          <p:nvPr/>
        </p:nvSpPr>
        <p:spPr>
          <a:xfrm>
            <a:off x="9987406" y="3317049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29</a:t>
            </a:r>
            <a:endParaRPr dirty="0"/>
          </a:p>
        </p:txBody>
      </p:sp>
      <p:sp>
        <p:nvSpPr>
          <p:cNvPr id="41" name="object 41"/>
          <p:cNvSpPr/>
          <p:nvPr/>
        </p:nvSpPr>
        <p:spPr>
          <a:xfrm>
            <a:off x="2226310" y="3635311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607814" y="3635311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89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31</a:t>
            </a:r>
            <a:endParaRPr dirty="0"/>
          </a:p>
        </p:txBody>
      </p:sp>
      <p:sp>
        <p:nvSpPr>
          <p:cNvPr id="43" name="object 43"/>
          <p:cNvSpPr/>
          <p:nvPr/>
        </p:nvSpPr>
        <p:spPr>
          <a:xfrm>
            <a:off x="5200269" y="363531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20</a:t>
            </a:r>
            <a:endParaRPr dirty="0"/>
          </a:p>
        </p:txBody>
      </p:sp>
      <p:sp>
        <p:nvSpPr>
          <p:cNvPr id="44" name="object 44"/>
          <p:cNvSpPr/>
          <p:nvPr/>
        </p:nvSpPr>
        <p:spPr>
          <a:xfrm>
            <a:off x="5800090" y="363531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51</a:t>
            </a:r>
            <a:endParaRPr dirty="0"/>
          </a:p>
        </p:txBody>
      </p:sp>
      <p:sp>
        <p:nvSpPr>
          <p:cNvPr id="45" name="object 45"/>
          <p:cNvSpPr/>
          <p:nvPr/>
        </p:nvSpPr>
        <p:spPr>
          <a:xfrm>
            <a:off x="6399910" y="3635311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20	</a:t>
            </a:r>
            <a:endParaRPr dirty="0"/>
          </a:p>
        </p:txBody>
      </p:sp>
      <p:sp>
        <p:nvSpPr>
          <p:cNvPr id="46" name="object 46"/>
          <p:cNvSpPr/>
          <p:nvPr/>
        </p:nvSpPr>
        <p:spPr>
          <a:xfrm>
            <a:off x="6978777" y="3635311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8</a:t>
            </a:r>
            <a:endParaRPr dirty="0"/>
          </a:p>
        </p:txBody>
      </p:sp>
      <p:sp>
        <p:nvSpPr>
          <p:cNvPr id="47" name="object 47"/>
          <p:cNvSpPr/>
          <p:nvPr/>
        </p:nvSpPr>
        <p:spPr>
          <a:xfrm>
            <a:off x="7586598" y="3635311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24</a:t>
            </a:r>
            <a:endParaRPr dirty="0"/>
          </a:p>
        </p:txBody>
      </p:sp>
      <p:sp>
        <p:nvSpPr>
          <p:cNvPr id="48" name="object 48"/>
          <p:cNvSpPr/>
          <p:nvPr/>
        </p:nvSpPr>
        <p:spPr>
          <a:xfrm>
            <a:off x="8194547" y="3635311"/>
            <a:ext cx="593725" cy="318770"/>
          </a:xfrm>
          <a:custGeom>
            <a:avLst/>
            <a:gdLst/>
            <a:ahLst/>
            <a:cxnLst/>
            <a:rect l="l" t="t" r="r" b="b"/>
            <a:pathLst>
              <a:path w="593725" h="318770">
                <a:moveTo>
                  <a:pt x="0" y="318325"/>
                </a:moveTo>
                <a:lnTo>
                  <a:pt x="593344" y="318325"/>
                </a:lnTo>
                <a:lnTo>
                  <a:pt x="593344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31</a:t>
            </a:r>
            <a:endParaRPr dirty="0"/>
          </a:p>
        </p:txBody>
      </p:sp>
      <p:sp>
        <p:nvSpPr>
          <p:cNvPr id="49" name="object 49"/>
          <p:cNvSpPr/>
          <p:nvPr/>
        </p:nvSpPr>
        <p:spPr>
          <a:xfrm>
            <a:off x="8787892" y="363531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27</a:t>
            </a:r>
            <a:endParaRPr dirty="0"/>
          </a:p>
        </p:txBody>
      </p:sp>
      <p:sp>
        <p:nvSpPr>
          <p:cNvPr id="50" name="object 50"/>
          <p:cNvSpPr/>
          <p:nvPr/>
        </p:nvSpPr>
        <p:spPr>
          <a:xfrm>
            <a:off x="9387585" y="363531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58</a:t>
            </a:r>
            <a:endParaRPr dirty="0"/>
          </a:p>
        </p:txBody>
      </p:sp>
      <p:sp>
        <p:nvSpPr>
          <p:cNvPr id="51" name="object 51"/>
          <p:cNvSpPr/>
          <p:nvPr/>
        </p:nvSpPr>
        <p:spPr>
          <a:xfrm>
            <a:off x="9987406" y="3635311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20</a:t>
            </a:r>
            <a:endParaRPr dirty="0"/>
          </a:p>
        </p:txBody>
      </p:sp>
      <p:sp>
        <p:nvSpPr>
          <p:cNvPr id="52" name="object 52"/>
          <p:cNvSpPr/>
          <p:nvPr/>
        </p:nvSpPr>
        <p:spPr>
          <a:xfrm>
            <a:off x="10579989" y="3635311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8</a:t>
            </a:r>
            <a:endParaRPr dirty="0"/>
          </a:p>
        </p:txBody>
      </p:sp>
      <p:sp>
        <p:nvSpPr>
          <p:cNvPr id="53" name="object 53"/>
          <p:cNvSpPr/>
          <p:nvPr/>
        </p:nvSpPr>
        <p:spPr>
          <a:xfrm>
            <a:off x="11187810" y="3635311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28</a:t>
            </a:r>
            <a:endParaRPr dirty="0"/>
          </a:p>
        </p:txBody>
      </p:sp>
      <p:sp>
        <p:nvSpPr>
          <p:cNvPr id="54" name="object 54"/>
          <p:cNvSpPr/>
          <p:nvPr/>
        </p:nvSpPr>
        <p:spPr>
          <a:xfrm>
            <a:off x="2226310" y="3953700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200269" y="395370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32</a:t>
            </a:r>
            <a:endParaRPr dirty="0"/>
          </a:p>
        </p:txBody>
      </p:sp>
      <p:sp>
        <p:nvSpPr>
          <p:cNvPr id="56" name="object 56"/>
          <p:cNvSpPr/>
          <p:nvPr/>
        </p:nvSpPr>
        <p:spPr>
          <a:xfrm>
            <a:off x="6399910" y="3953700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97</a:t>
            </a:r>
            <a:endParaRPr dirty="0"/>
          </a:p>
        </p:txBody>
      </p:sp>
      <p:sp>
        <p:nvSpPr>
          <p:cNvPr id="57" name="object 57"/>
          <p:cNvSpPr/>
          <p:nvPr/>
        </p:nvSpPr>
        <p:spPr>
          <a:xfrm>
            <a:off x="7586598" y="3953700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106</a:t>
            </a:r>
            <a:endParaRPr dirty="0"/>
          </a:p>
        </p:txBody>
      </p:sp>
      <p:sp>
        <p:nvSpPr>
          <p:cNvPr id="58" name="object 58"/>
          <p:cNvSpPr/>
          <p:nvPr/>
        </p:nvSpPr>
        <p:spPr>
          <a:xfrm>
            <a:off x="8787892" y="3953700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40</a:t>
            </a:r>
            <a:endParaRPr dirty="0"/>
          </a:p>
        </p:txBody>
      </p:sp>
      <p:sp>
        <p:nvSpPr>
          <p:cNvPr id="59" name="object 59"/>
          <p:cNvSpPr/>
          <p:nvPr/>
        </p:nvSpPr>
        <p:spPr>
          <a:xfrm>
            <a:off x="9987406" y="3953700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pPr algn="ctr"/>
            <a:r>
              <a:rPr lang="tr-TR" dirty="0"/>
              <a:t>90</a:t>
            </a:r>
            <a:endParaRPr dirty="0"/>
          </a:p>
        </p:txBody>
      </p:sp>
      <p:sp>
        <p:nvSpPr>
          <p:cNvPr id="60" name="object 60"/>
          <p:cNvSpPr/>
          <p:nvPr/>
        </p:nvSpPr>
        <p:spPr>
          <a:xfrm>
            <a:off x="2226310" y="4271962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07814" y="4271962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89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200269" y="427196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800090" y="427196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399910" y="4271962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978777" y="427196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586598" y="427196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94547" y="4271962"/>
            <a:ext cx="593725" cy="318770"/>
          </a:xfrm>
          <a:custGeom>
            <a:avLst/>
            <a:gdLst/>
            <a:ahLst/>
            <a:cxnLst/>
            <a:rect l="l" t="t" r="r" b="b"/>
            <a:pathLst>
              <a:path w="593725" h="318770">
                <a:moveTo>
                  <a:pt x="0" y="318325"/>
                </a:moveTo>
                <a:lnTo>
                  <a:pt x="593344" y="318325"/>
                </a:lnTo>
                <a:lnTo>
                  <a:pt x="593344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787892" y="427196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387585" y="427196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987406" y="4271962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0579989" y="427196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187810" y="427196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226310" y="4590351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200269" y="459035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399910" y="4590351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586598" y="4590351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787892" y="4590351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987406" y="4590351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226310" y="4908613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607814" y="4908613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89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200269" y="4908613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800090" y="4908613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399910" y="4908613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978777" y="4908613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586598" y="4908613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194547" y="4908613"/>
            <a:ext cx="593725" cy="318770"/>
          </a:xfrm>
          <a:custGeom>
            <a:avLst/>
            <a:gdLst/>
            <a:ahLst/>
            <a:cxnLst/>
            <a:rect l="l" t="t" r="r" b="b"/>
            <a:pathLst>
              <a:path w="593725" h="318770">
                <a:moveTo>
                  <a:pt x="0" y="318325"/>
                </a:moveTo>
                <a:lnTo>
                  <a:pt x="593344" y="318325"/>
                </a:lnTo>
                <a:lnTo>
                  <a:pt x="593344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787892" y="4908613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387585" y="4908613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987406" y="4908613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579989" y="4908613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1187810" y="4908613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226310" y="5227002"/>
            <a:ext cx="2381885" cy="318770"/>
          </a:xfrm>
          <a:custGeom>
            <a:avLst/>
            <a:gdLst/>
            <a:ahLst/>
            <a:cxnLst/>
            <a:rect l="l" t="t" r="r" b="b"/>
            <a:pathLst>
              <a:path w="2381885" h="318770">
                <a:moveTo>
                  <a:pt x="0" y="318325"/>
                </a:moveTo>
                <a:lnTo>
                  <a:pt x="2381377" y="318325"/>
                </a:lnTo>
                <a:lnTo>
                  <a:pt x="2381377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200269" y="522700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399910" y="5227002"/>
            <a:ext cx="579120" cy="318770"/>
          </a:xfrm>
          <a:custGeom>
            <a:avLst/>
            <a:gdLst/>
            <a:ahLst/>
            <a:cxnLst/>
            <a:rect l="l" t="t" r="r" b="b"/>
            <a:pathLst>
              <a:path w="579120" h="318770">
                <a:moveTo>
                  <a:pt x="0" y="318325"/>
                </a:moveTo>
                <a:lnTo>
                  <a:pt x="578789" y="318325"/>
                </a:lnTo>
                <a:lnTo>
                  <a:pt x="578789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586598" y="5227002"/>
            <a:ext cx="608330" cy="318770"/>
          </a:xfrm>
          <a:custGeom>
            <a:avLst/>
            <a:gdLst/>
            <a:ahLst/>
            <a:cxnLst/>
            <a:rect l="l" t="t" r="r" b="b"/>
            <a:pathLst>
              <a:path w="608329" h="318770">
                <a:moveTo>
                  <a:pt x="0" y="318325"/>
                </a:moveTo>
                <a:lnTo>
                  <a:pt x="607885" y="318325"/>
                </a:lnTo>
                <a:lnTo>
                  <a:pt x="607885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787892" y="5227002"/>
            <a:ext cx="600075" cy="318770"/>
          </a:xfrm>
          <a:custGeom>
            <a:avLst/>
            <a:gdLst/>
            <a:ahLst/>
            <a:cxnLst/>
            <a:rect l="l" t="t" r="r" b="b"/>
            <a:pathLst>
              <a:path w="600075" h="318770">
                <a:moveTo>
                  <a:pt x="0" y="318325"/>
                </a:moveTo>
                <a:lnTo>
                  <a:pt x="599808" y="318325"/>
                </a:lnTo>
                <a:lnTo>
                  <a:pt x="599808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987406" y="5227002"/>
            <a:ext cx="593090" cy="318770"/>
          </a:xfrm>
          <a:custGeom>
            <a:avLst/>
            <a:gdLst/>
            <a:ahLst/>
            <a:cxnLst/>
            <a:rect l="l" t="t" r="r" b="b"/>
            <a:pathLst>
              <a:path w="593090" h="318770">
                <a:moveTo>
                  <a:pt x="0" y="318325"/>
                </a:moveTo>
                <a:lnTo>
                  <a:pt x="592531" y="318325"/>
                </a:lnTo>
                <a:lnTo>
                  <a:pt x="592531" y="0"/>
                </a:lnTo>
                <a:lnTo>
                  <a:pt x="0" y="0"/>
                </a:lnTo>
                <a:lnTo>
                  <a:pt x="0" y="31832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236152" y="1936750"/>
            <a:ext cx="0" cy="3634104"/>
          </a:xfrm>
          <a:custGeom>
            <a:avLst/>
            <a:gdLst/>
            <a:ahLst/>
            <a:cxnLst/>
            <a:rect l="l" t="t" r="r" b="b"/>
            <a:pathLst>
              <a:path h="3634104">
                <a:moveTo>
                  <a:pt x="0" y="0"/>
                </a:moveTo>
                <a:lnTo>
                  <a:pt x="0" y="3633978"/>
                </a:lnTo>
              </a:path>
            </a:pathLst>
          </a:custGeom>
          <a:ln w="32384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216467" y="4246626"/>
            <a:ext cx="0" cy="1623695"/>
          </a:xfrm>
          <a:custGeom>
            <a:avLst/>
            <a:gdLst/>
            <a:ahLst/>
            <a:cxnLst/>
            <a:rect l="l" t="t" r="r" b="b"/>
            <a:pathLst>
              <a:path h="1623695">
                <a:moveTo>
                  <a:pt x="0" y="0"/>
                </a:moveTo>
                <a:lnTo>
                  <a:pt x="0" y="1623314"/>
                </a:lnTo>
              </a:path>
            </a:pathLst>
          </a:custGeom>
          <a:ln w="32385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607814" y="1936750"/>
            <a:ext cx="0" cy="309880"/>
          </a:xfrm>
          <a:custGeom>
            <a:avLst/>
            <a:gdLst/>
            <a:ahLst/>
            <a:cxnLst/>
            <a:rect l="l" t="t" r="r" b="b"/>
            <a:pathLst>
              <a:path h="309880">
                <a:moveTo>
                  <a:pt x="0" y="0"/>
                </a:moveTo>
                <a:lnTo>
                  <a:pt x="0" y="309372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607814" y="2246122"/>
            <a:ext cx="0" cy="447040"/>
          </a:xfrm>
          <a:custGeom>
            <a:avLst/>
            <a:gdLst/>
            <a:ahLst/>
            <a:cxnLst/>
            <a:rect l="l" t="t" r="r" b="b"/>
            <a:pathLst>
              <a:path h="447039">
                <a:moveTo>
                  <a:pt x="0" y="0"/>
                </a:moveTo>
                <a:lnTo>
                  <a:pt x="0" y="446913"/>
                </a:lnTo>
              </a:path>
            </a:pathLst>
          </a:custGeom>
          <a:ln w="254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607814" y="2693035"/>
            <a:ext cx="0" cy="3176905"/>
          </a:xfrm>
          <a:custGeom>
            <a:avLst/>
            <a:gdLst/>
            <a:ahLst/>
            <a:cxnLst/>
            <a:rect l="l" t="t" r="r" b="b"/>
            <a:pathLst>
              <a:path h="3176904">
                <a:moveTo>
                  <a:pt x="0" y="0"/>
                </a:moveTo>
                <a:lnTo>
                  <a:pt x="0" y="3176904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200269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800090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399910" y="1936750"/>
            <a:ext cx="0" cy="3933190"/>
          </a:xfrm>
          <a:custGeom>
            <a:avLst/>
            <a:gdLst/>
            <a:ahLst/>
            <a:cxnLst/>
            <a:rect l="l" t="t" r="r" b="b"/>
            <a:pathLst>
              <a:path h="3933190">
                <a:moveTo>
                  <a:pt x="0" y="0"/>
                </a:moveTo>
                <a:lnTo>
                  <a:pt x="0" y="393319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978777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586598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194547" y="1936750"/>
            <a:ext cx="0" cy="3933190"/>
          </a:xfrm>
          <a:custGeom>
            <a:avLst/>
            <a:gdLst/>
            <a:ahLst/>
            <a:cxnLst/>
            <a:rect l="l" t="t" r="r" b="b"/>
            <a:pathLst>
              <a:path h="3933190">
                <a:moveTo>
                  <a:pt x="0" y="0"/>
                </a:moveTo>
                <a:lnTo>
                  <a:pt x="0" y="393319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787892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387585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987406" y="1936750"/>
            <a:ext cx="0" cy="3933190"/>
          </a:xfrm>
          <a:custGeom>
            <a:avLst/>
            <a:gdLst/>
            <a:ahLst/>
            <a:cxnLst/>
            <a:rect l="l" t="t" r="r" b="b"/>
            <a:pathLst>
              <a:path h="3933190">
                <a:moveTo>
                  <a:pt x="0" y="0"/>
                </a:moveTo>
                <a:lnTo>
                  <a:pt x="0" y="393319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0579989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1187810" y="2246122"/>
            <a:ext cx="0" cy="3623945"/>
          </a:xfrm>
          <a:custGeom>
            <a:avLst/>
            <a:gdLst/>
            <a:ahLst/>
            <a:cxnLst/>
            <a:rect l="l" t="t" r="r" b="b"/>
            <a:pathLst>
              <a:path h="3623945">
                <a:moveTo>
                  <a:pt x="0" y="0"/>
                </a:moveTo>
                <a:lnTo>
                  <a:pt x="0" y="3623817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4" name="object 114"/>
          <p:cNvSpPr/>
          <p:nvPr/>
        </p:nvSpPr>
        <p:spPr>
          <a:xfrm>
            <a:off x="4595114" y="2258822"/>
            <a:ext cx="7207250" cy="0"/>
          </a:xfrm>
          <a:custGeom>
            <a:avLst/>
            <a:gdLst/>
            <a:ahLst/>
            <a:cxnLst/>
            <a:rect l="l" t="t" r="r" b="b"/>
            <a:pathLst>
              <a:path w="7207250">
                <a:moveTo>
                  <a:pt x="0" y="0"/>
                </a:moveTo>
                <a:lnTo>
                  <a:pt x="7206996" y="0"/>
                </a:lnTo>
              </a:path>
            </a:pathLst>
          </a:custGeom>
          <a:ln w="254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81774" y="2680335"/>
            <a:ext cx="4239260" cy="0"/>
          </a:xfrm>
          <a:custGeom>
            <a:avLst/>
            <a:gdLst/>
            <a:ahLst/>
            <a:cxnLst/>
            <a:rect l="l" t="t" r="r" b="b"/>
            <a:pathLst>
              <a:path w="4239260">
                <a:moveTo>
                  <a:pt x="0" y="0"/>
                </a:moveTo>
                <a:lnTo>
                  <a:pt x="4238739" y="0"/>
                </a:lnTo>
              </a:path>
            </a:pathLst>
          </a:custGeom>
          <a:ln w="254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620514" y="2680335"/>
            <a:ext cx="7181850" cy="0"/>
          </a:xfrm>
          <a:custGeom>
            <a:avLst/>
            <a:gdLst/>
            <a:ahLst/>
            <a:cxnLst/>
            <a:rect l="l" t="t" r="r" b="b"/>
            <a:pathLst>
              <a:path w="7181850">
                <a:moveTo>
                  <a:pt x="0" y="0"/>
                </a:moveTo>
                <a:lnTo>
                  <a:pt x="7181596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7" name="object 117"/>
          <p:cNvSpPr/>
          <p:nvPr/>
        </p:nvSpPr>
        <p:spPr>
          <a:xfrm>
            <a:off x="2219960" y="2998723"/>
            <a:ext cx="9582150" cy="0"/>
          </a:xfrm>
          <a:custGeom>
            <a:avLst/>
            <a:gdLst/>
            <a:ahLst/>
            <a:cxnLst/>
            <a:rect l="l" t="t" r="r" b="b"/>
            <a:pathLst>
              <a:path w="9582150">
                <a:moveTo>
                  <a:pt x="0" y="0"/>
                </a:moveTo>
                <a:lnTo>
                  <a:pt x="958215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219960" y="3316985"/>
            <a:ext cx="9582150" cy="0"/>
          </a:xfrm>
          <a:custGeom>
            <a:avLst/>
            <a:gdLst/>
            <a:ahLst/>
            <a:cxnLst/>
            <a:rect l="l" t="t" r="r" b="b"/>
            <a:pathLst>
              <a:path w="9582150">
                <a:moveTo>
                  <a:pt x="0" y="0"/>
                </a:moveTo>
                <a:lnTo>
                  <a:pt x="958215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219960" y="3635375"/>
            <a:ext cx="9582150" cy="0"/>
          </a:xfrm>
          <a:custGeom>
            <a:avLst/>
            <a:gdLst/>
            <a:ahLst/>
            <a:cxnLst/>
            <a:rect l="l" t="t" r="r" b="b"/>
            <a:pathLst>
              <a:path w="9582150">
                <a:moveTo>
                  <a:pt x="0" y="0"/>
                </a:moveTo>
                <a:lnTo>
                  <a:pt x="958215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0" name="object 120"/>
          <p:cNvSpPr/>
          <p:nvPr/>
        </p:nvSpPr>
        <p:spPr>
          <a:xfrm>
            <a:off x="2219960" y="3953636"/>
            <a:ext cx="9582150" cy="0"/>
          </a:xfrm>
          <a:custGeom>
            <a:avLst/>
            <a:gdLst/>
            <a:ahLst/>
            <a:cxnLst/>
            <a:rect l="l" t="t" r="r" b="b"/>
            <a:pathLst>
              <a:path w="9582150">
                <a:moveTo>
                  <a:pt x="0" y="0"/>
                </a:moveTo>
                <a:lnTo>
                  <a:pt x="958215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81774" y="4262183"/>
            <a:ext cx="11420475" cy="0"/>
          </a:xfrm>
          <a:custGeom>
            <a:avLst/>
            <a:gdLst/>
            <a:ahLst/>
            <a:cxnLst/>
            <a:rect l="l" t="t" r="r" b="b"/>
            <a:pathLst>
              <a:path w="11420475">
                <a:moveTo>
                  <a:pt x="0" y="0"/>
                </a:moveTo>
                <a:lnTo>
                  <a:pt x="11420335" y="0"/>
                </a:lnTo>
              </a:path>
            </a:pathLst>
          </a:custGeom>
          <a:ln w="32384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2" name="object 122"/>
          <p:cNvSpPr/>
          <p:nvPr/>
        </p:nvSpPr>
        <p:spPr>
          <a:xfrm>
            <a:off x="381774" y="4288916"/>
            <a:ext cx="1870075" cy="0"/>
          </a:xfrm>
          <a:custGeom>
            <a:avLst/>
            <a:gdLst/>
            <a:ahLst/>
            <a:cxnLst/>
            <a:rect l="l" t="t" r="r" b="b"/>
            <a:pathLst>
              <a:path w="1870075">
                <a:moveTo>
                  <a:pt x="0" y="0"/>
                </a:moveTo>
                <a:lnTo>
                  <a:pt x="1869935" y="0"/>
                </a:lnTo>
              </a:path>
            </a:pathLst>
          </a:custGeom>
          <a:ln w="18288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200910" y="4590288"/>
            <a:ext cx="9601200" cy="0"/>
          </a:xfrm>
          <a:custGeom>
            <a:avLst/>
            <a:gdLst/>
            <a:ahLst/>
            <a:cxnLst/>
            <a:rect l="l" t="t" r="r" b="b"/>
            <a:pathLst>
              <a:path w="9601200">
                <a:moveTo>
                  <a:pt x="0" y="0"/>
                </a:moveTo>
                <a:lnTo>
                  <a:pt x="960120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200910" y="4908677"/>
            <a:ext cx="9601200" cy="0"/>
          </a:xfrm>
          <a:custGeom>
            <a:avLst/>
            <a:gdLst/>
            <a:ahLst/>
            <a:cxnLst/>
            <a:rect l="l" t="t" r="r" b="b"/>
            <a:pathLst>
              <a:path w="9601200">
                <a:moveTo>
                  <a:pt x="0" y="0"/>
                </a:moveTo>
                <a:lnTo>
                  <a:pt x="960120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200910" y="5226939"/>
            <a:ext cx="9601200" cy="0"/>
          </a:xfrm>
          <a:custGeom>
            <a:avLst/>
            <a:gdLst/>
            <a:ahLst/>
            <a:cxnLst/>
            <a:rect l="l" t="t" r="r" b="b"/>
            <a:pathLst>
              <a:path w="9601200">
                <a:moveTo>
                  <a:pt x="0" y="0"/>
                </a:moveTo>
                <a:lnTo>
                  <a:pt x="9601200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200910" y="5528373"/>
            <a:ext cx="9601200" cy="0"/>
          </a:xfrm>
          <a:custGeom>
            <a:avLst/>
            <a:gdLst/>
            <a:ahLst/>
            <a:cxnLst/>
            <a:rect l="l" t="t" r="r" b="b"/>
            <a:pathLst>
              <a:path w="9601200">
                <a:moveTo>
                  <a:pt x="0" y="0"/>
                </a:moveTo>
                <a:lnTo>
                  <a:pt x="9601200" y="0"/>
                </a:lnTo>
              </a:path>
            </a:pathLst>
          </a:custGeom>
          <a:ln w="1816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200910" y="5562219"/>
            <a:ext cx="9601200" cy="0"/>
          </a:xfrm>
          <a:custGeom>
            <a:avLst/>
            <a:gdLst/>
            <a:ahLst/>
            <a:cxnLst/>
            <a:rect l="l" t="t" r="r" b="b"/>
            <a:pathLst>
              <a:path w="9601200">
                <a:moveTo>
                  <a:pt x="0" y="0"/>
                </a:moveTo>
                <a:lnTo>
                  <a:pt x="9601200" y="0"/>
                </a:lnTo>
              </a:path>
            </a:pathLst>
          </a:custGeom>
          <a:ln w="18288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88124" y="1936750"/>
            <a:ext cx="0" cy="3933190"/>
          </a:xfrm>
          <a:custGeom>
            <a:avLst/>
            <a:gdLst/>
            <a:ahLst/>
            <a:cxnLst/>
            <a:rect l="l" t="t" r="r" b="b"/>
            <a:pathLst>
              <a:path h="3933190">
                <a:moveTo>
                  <a:pt x="0" y="0"/>
                </a:moveTo>
                <a:lnTo>
                  <a:pt x="0" y="393319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1795759" y="1936750"/>
            <a:ext cx="0" cy="3933190"/>
          </a:xfrm>
          <a:custGeom>
            <a:avLst/>
            <a:gdLst/>
            <a:ahLst/>
            <a:cxnLst/>
            <a:rect l="l" t="t" r="r" b="b"/>
            <a:pathLst>
              <a:path h="3933190">
                <a:moveTo>
                  <a:pt x="0" y="0"/>
                </a:moveTo>
                <a:lnTo>
                  <a:pt x="0" y="393319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81774" y="1943100"/>
            <a:ext cx="11420475" cy="0"/>
          </a:xfrm>
          <a:custGeom>
            <a:avLst/>
            <a:gdLst/>
            <a:ahLst/>
            <a:cxnLst/>
            <a:rect l="l" t="t" r="r" b="b"/>
            <a:pathLst>
              <a:path w="11420475">
                <a:moveTo>
                  <a:pt x="0" y="0"/>
                </a:moveTo>
                <a:lnTo>
                  <a:pt x="11420335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81774" y="5863590"/>
            <a:ext cx="11420475" cy="0"/>
          </a:xfrm>
          <a:custGeom>
            <a:avLst/>
            <a:gdLst/>
            <a:ahLst/>
            <a:cxnLst/>
            <a:rect l="l" t="t" r="r" b="b"/>
            <a:pathLst>
              <a:path w="11420475">
                <a:moveTo>
                  <a:pt x="0" y="0"/>
                </a:moveTo>
                <a:lnTo>
                  <a:pt x="11420335" y="0"/>
                </a:lnTo>
              </a:path>
            </a:pathLst>
          </a:custGeom>
          <a:ln w="127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 txBox="1"/>
          <p:nvPr/>
        </p:nvSpPr>
        <p:spPr>
          <a:xfrm>
            <a:off x="837082" y="2227072"/>
            <a:ext cx="941069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1400" b="1" spc="-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am</a:t>
            </a:r>
            <a:r>
              <a:rPr sz="14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 err="1">
                <a:solidFill>
                  <a:srgbClr val="FF0000"/>
                </a:solidFill>
                <a:latin typeface="Calibri"/>
                <a:cs typeface="Calibri"/>
              </a:rPr>
              <a:t>Adı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60" name="object 16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161" name="object 16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47</a:t>
            </a:fld>
            <a:endParaRPr dirty="0"/>
          </a:p>
        </p:txBody>
      </p:sp>
      <p:sp>
        <p:nvSpPr>
          <p:cNvPr id="162" name="object 162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3241675" y="2226182"/>
            <a:ext cx="34988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071364" y="2015007"/>
            <a:ext cx="86614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24</a:t>
            </a:r>
            <a:r>
              <a:rPr sz="14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Ba</a:t>
            </a:r>
            <a:r>
              <a:rPr sz="1400" b="1" spc="5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ar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6943090" y="2011552"/>
            <a:ext cx="70866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24</a:t>
            </a:r>
            <a:r>
              <a:rPr sz="14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Güz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8659114" y="2015007"/>
            <a:ext cx="864235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202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r>
              <a:rPr sz="14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Bahar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10537063" y="2011552"/>
            <a:ext cx="70866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400" b="1" spc="-1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25</a:t>
            </a:r>
            <a:r>
              <a:rPr sz="14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Güz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4853685" y="2395473"/>
            <a:ext cx="1009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5438902" y="2391536"/>
            <a:ext cx="12509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5814821" y="2391536"/>
            <a:ext cx="57150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6638670" y="2391536"/>
            <a:ext cx="1009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7220839" y="2391536"/>
            <a:ext cx="12509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7604886" y="2396489"/>
            <a:ext cx="572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200" b="1" spc="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PLA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8440673" y="2395473"/>
            <a:ext cx="1009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9026779" y="2391536"/>
            <a:ext cx="12509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9402826" y="2391536"/>
            <a:ext cx="57150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10233786" y="2391536"/>
            <a:ext cx="1009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10822305" y="2391536"/>
            <a:ext cx="12509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1206733" y="2396489"/>
            <a:ext cx="57150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3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2221483" y="2753995"/>
            <a:ext cx="855344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Bi</a:t>
            </a:r>
            <a:r>
              <a:rPr sz="1400" b="1" spc="5" dirty="0">
                <a:latin typeface="Calibri"/>
                <a:cs typeface="Calibri"/>
              </a:rPr>
              <a:t>r</a:t>
            </a:r>
            <a:r>
              <a:rPr sz="1400" b="1" dirty="0">
                <a:latin typeface="Calibri"/>
                <a:cs typeface="Calibri"/>
              </a:rPr>
              <a:t>inci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2221483" y="3072510"/>
            <a:ext cx="78105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İ</a:t>
            </a:r>
            <a:r>
              <a:rPr sz="1400" b="1" spc="-5" dirty="0">
                <a:latin typeface="Calibri"/>
                <a:cs typeface="Calibri"/>
              </a:rPr>
              <a:t>k</a:t>
            </a:r>
            <a:r>
              <a:rPr sz="1400" b="1" dirty="0">
                <a:latin typeface="Calibri"/>
                <a:cs typeface="Calibri"/>
              </a:rPr>
              <a:t>inci </a:t>
            </a:r>
            <a:r>
              <a:rPr sz="1400" b="1" spc="-10" dirty="0">
                <a:latin typeface="Calibri"/>
                <a:cs typeface="Calibri"/>
              </a:rPr>
              <a:t>S</a:t>
            </a:r>
            <a:r>
              <a:rPr sz="1400" b="1" dirty="0">
                <a:latin typeface="Calibri"/>
                <a:cs typeface="Calibri"/>
              </a:rPr>
              <a:t>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2221483" y="3390772"/>
            <a:ext cx="93980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latin typeface="Calibri"/>
                <a:cs typeface="Calibri"/>
              </a:rPr>
              <a:t>Ü</a:t>
            </a:r>
            <a:r>
              <a:rPr sz="1400" b="1" dirty="0">
                <a:latin typeface="Calibri"/>
                <a:cs typeface="Calibri"/>
              </a:rPr>
              <a:t>çüncü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2221483" y="3709289"/>
            <a:ext cx="111506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Dördüncü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3687826" y="4027551"/>
            <a:ext cx="92392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2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oplam</a:t>
            </a:r>
            <a:r>
              <a:rPr sz="14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Sa</a:t>
            </a:r>
            <a:r>
              <a:rPr sz="14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2221483" y="4346066"/>
            <a:ext cx="855344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Bi</a:t>
            </a:r>
            <a:r>
              <a:rPr sz="1400" b="1" spc="5" dirty="0">
                <a:latin typeface="Calibri"/>
                <a:cs typeface="Calibri"/>
              </a:rPr>
              <a:t>r</a:t>
            </a:r>
            <a:r>
              <a:rPr sz="1400" b="1" dirty="0">
                <a:latin typeface="Calibri"/>
                <a:cs typeface="Calibri"/>
              </a:rPr>
              <a:t>inci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2221483" y="4663973"/>
            <a:ext cx="78105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İ</a:t>
            </a:r>
            <a:r>
              <a:rPr sz="1400" b="1" spc="-10" dirty="0">
                <a:latin typeface="Calibri"/>
                <a:cs typeface="Calibri"/>
              </a:rPr>
              <a:t>k</a:t>
            </a:r>
            <a:r>
              <a:rPr sz="1400" b="1" dirty="0">
                <a:latin typeface="Calibri"/>
                <a:cs typeface="Calibri"/>
              </a:rPr>
              <a:t>inci </a:t>
            </a:r>
            <a:r>
              <a:rPr sz="1400" b="1" spc="-10" dirty="0">
                <a:latin typeface="Calibri"/>
                <a:cs typeface="Calibri"/>
              </a:rPr>
              <a:t>S</a:t>
            </a:r>
            <a:r>
              <a:rPr sz="1400" b="1" dirty="0">
                <a:latin typeface="Calibri"/>
                <a:cs typeface="Calibri"/>
              </a:rPr>
              <a:t>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2221483" y="4982717"/>
            <a:ext cx="93980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latin typeface="Calibri"/>
                <a:cs typeface="Calibri"/>
              </a:rPr>
              <a:t>Ü</a:t>
            </a:r>
            <a:r>
              <a:rPr sz="1400" b="1" dirty="0">
                <a:latin typeface="Calibri"/>
                <a:cs typeface="Calibri"/>
              </a:rPr>
              <a:t>çüncü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2221483" y="5301234"/>
            <a:ext cx="111506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Dördüncü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Sınıf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3687826" y="5619470"/>
            <a:ext cx="92392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2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oplam</a:t>
            </a:r>
            <a:r>
              <a:rPr sz="14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Sa</a:t>
            </a:r>
            <a:r>
              <a:rPr sz="14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3" name="Metin kutusu 162">
            <a:extLst>
              <a:ext uri="{FF2B5EF4-FFF2-40B4-BE49-F238E27FC236}">
                <a16:creationId xmlns:a16="http://schemas.microsoft.com/office/drawing/2014/main" id="{F650B9D9-3249-C802-402E-17D467A9C9DC}"/>
              </a:ext>
            </a:extLst>
          </p:cNvPr>
          <p:cNvSpPr txBox="1"/>
          <p:nvPr/>
        </p:nvSpPr>
        <p:spPr>
          <a:xfrm>
            <a:off x="7099776" y="29688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8</a:t>
            </a:r>
          </a:p>
        </p:txBody>
      </p:sp>
      <p:sp>
        <p:nvSpPr>
          <p:cNvPr id="164" name="Metin kutusu 163">
            <a:extLst>
              <a:ext uri="{FF2B5EF4-FFF2-40B4-BE49-F238E27FC236}">
                <a16:creationId xmlns:a16="http://schemas.microsoft.com/office/drawing/2014/main" id="{F2B3A507-A7F7-7862-18DE-5D0BF7BE387D}"/>
              </a:ext>
            </a:extLst>
          </p:cNvPr>
          <p:cNvSpPr txBox="1"/>
          <p:nvPr/>
        </p:nvSpPr>
        <p:spPr>
          <a:xfrm>
            <a:off x="7090211" y="266077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</a:t>
            </a:r>
          </a:p>
        </p:txBody>
      </p:sp>
      <p:sp>
        <p:nvSpPr>
          <p:cNvPr id="165" name="Metin kutusu 164">
            <a:extLst>
              <a:ext uri="{FF2B5EF4-FFF2-40B4-BE49-F238E27FC236}">
                <a16:creationId xmlns:a16="http://schemas.microsoft.com/office/drawing/2014/main" id="{5B205A75-0FD1-E223-DEB0-2A037F69196A}"/>
              </a:ext>
            </a:extLst>
          </p:cNvPr>
          <p:cNvSpPr txBox="1"/>
          <p:nvPr/>
        </p:nvSpPr>
        <p:spPr>
          <a:xfrm>
            <a:off x="7124099" y="329018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0</a:t>
            </a:r>
          </a:p>
        </p:txBody>
      </p:sp>
      <p:sp>
        <p:nvSpPr>
          <p:cNvPr id="166" name="Metin kutusu 165">
            <a:extLst>
              <a:ext uri="{FF2B5EF4-FFF2-40B4-BE49-F238E27FC236}">
                <a16:creationId xmlns:a16="http://schemas.microsoft.com/office/drawing/2014/main" id="{8CEA9134-832D-3E64-10F3-460FC4238CA2}"/>
              </a:ext>
            </a:extLst>
          </p:cNvPr>
          <p:cNvSpPr txBox="1"/>
          <p:nvPr/>
        </p:nvSpPr>
        <p:spPr>
          <a:xfrm>
            <a:off x="7056624" y="396629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18</a:t>
            </a:r>
          </a:p>
        </p:txBody>
      </p:sp>
      <p:sp>
        <p:nvSpPr>
          <p:cNvPr id="167" name="Metin kutusu 166">
            <a:extLst>
              <a:ext uri="{FF2B5EF4-FFF2-40B4-BE49-F238E27FC236}">
                <a16:creationId xmlns:a16="http://schemas.microsoft.com/office/drawing/2014/main" id="{C8F009FC-FF33-49B3-4D4A-0B70E6600916}"/>
              </a:ext>
            </a:extLst>
          </p:cNvPr>
          <p:cNvSpPr txBox="1"/>
          <p:nvPr/>
        </p:nvSpPr>
        <p:spPr>
          <a:xfrm>
            <a:off x="4702340" y="269670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23</a:t>
            </a:r>
          </a:p>
        </p:txBody>
      </p:sp>
      <p:sp>
        <p:nvSpPr>
          <p:cNvPr id="168" name="Metin kutusu 167">
            <a:extLst>
              <a:ext uri="{FF2B5EF4-FFF2-40B4-BE49-F238E27FC236}">
                <a16:creationId xmlns:a16="http://schemas.microsoft.com/office/drawing/2014/main" id="{C3060938-0BB6-4814-78E4-08C62554E679}"/>
              </a:ext>
            </a:extLst>
          </p:cNvPr>
          <p:cNvSpPr txBox="1"/>
          <p:nvPr/>
        </p:nvSpPr>
        <p:spPr>
          <a:xfrm>
            <a:off x="4691221" y="330270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28</a:t>
            </a:r>
          </a:p>
        </p:txBody>
      </p:sp>
      <p:sp>
        <p:nvSpPr>
          <p:cNvPr id="169" name="Metin kutusu 168">
            <a:extLst>
              <a:ext uri="{FF2B5EF4-FFF2-40B4-BE49-F238E27FC236}">
                <a16:creationId xmlns:a16="http://schemas.microsoft.com/office/drawing/2014/main" id="{012A774A-0A1C-C4BA-6167-D04F7ABFE7C3}"/>
              </a:ext>
            </a:extLst>
          </p:cNvPr>
          <p:cNvSpPr txBox="1"/>
          <p:nvPr/>
        </p:nvSpPr>
        <p:spPr>
          <a:xfrm>
            <a:off x="5928803" y="26710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24</a:t>
            </a:r>
          </a:p>
        </p:txBody>
      </p:sp>
      <p:sp>
        <p:nvSpPr>
          <p:cNvPr id="170" name="Metin kutusu 169">
            <a:extLst>
              <a:ext uri="{FF2B5EF4-FFF2-40B4-BE49-F238E27FC236}">
                <a16:creationId xmlns:a16="http://schemas.microsoft.com/office/drawing/2014/main" id="{0A322924-8D4E-F95F-B6EE-DA242F0ECEE9}"/>
              </a:ext>
            </a:extLst>
          </p:cNvPr>
          <p:cNvSpPr txBox="1"/>
          <p:nvPr/>
        </p:nvSpPr>
        <p:spPr>
          <a:xfrm>
            <a:off x="5890734" y="330270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29</a:t>
            </a:r>
          </a:p>
        </p:txBody>
      </p:sp>
      <p:sp>
        <p:nvSpPr>
          <p:cNvPr id="171" name="Metin kutusu 170">
            <a:extLst>
              <a:ext uri="{FF2B5EF4-FFF2-40B4-BE49-F238E27FC236}">
                <a16:creationId xmlns:a16="http://schemas.microsoft.com/office/drawing/2014/main" id="{129F36D4-4CC6-C510-52F5-8144FE99AC6A}"/>
              </a:ext>
            </a:extLst>
          </p:cNvPr>
          <p:cNvSpPr txBox="1"/>
          <p:nvPr/>
        </p:nvSpPr>
        <p:spPr>
          <a:xfrm>
            <a:off x="4666138" y="3919523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107</a:t>
            </a:r>
          </a:p>
        </p:txBody>
      </p:sp>
      <p:sp>
        <p:nvSpPr>
          <p:cNvPr id="172" name="Metin kutusu 171">
            <a:extLst>
              <a:ext uri="{FF2B5EF4-FFF2-40B4-BE49-F238E27FC236}">
                <a16:creationId xmlns:a16="http://schemas.microsoft.com/office/drawing/2014/main" id="{5C1D9784-1F29-F3B2-BAB1-9E6C3AD22636}"/>
              </a:ext>
            </a:extLst>
          </p:cNvPr>
          <p:cNvSpPr txBox="1"/>
          <p:nvPr/>
        </p:nvSpPr>
        <p:spPr>
          <a:xfrm>
            <a:off x="5866727" y="3919523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137</a:t>
            </a:r>
          </a:p>
        </p:txBody>
      </p:sp>
      <p:sp>
        <p:nvSpPr>
          <p:cNvPr id="173" name="Metin kutusu 172">
            <a:extLst>
              <a:ext uri="{FF2B5EF4-FFF2-40B4-BE49-F238E27FC236}">
                <a16:creationId xmlns:a16="http://schemas.microsoft.com/office/drawing/2014/main" id="{343671A9-3BA1-0559-F706-075905BDB6AB}"/>
              </a:ext>
            </a:extLst>
          </p:cNvPr>
          <p:cNvSpPr txBox="1"/>
          <p:nvPr/>
        </p:nvSpPr>
        <p:spPr>
          <a:xfrm>
            <a:off x="8288853" y="26710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19</a:t>
            </a:r>
          </a:p>
        </p:txBody>
      </p:sp>
      <p:sp>
        <p:nvSpPr>
          <p:cNvPr id="174" name="Metin kutusu 173">
            <a:extLst>
              <a:ext uri="{FF2B5EF4-FFF2-40B4-BE49-F238E27FC236}">
                <a16:creationId xmlns:a16="http://schemas.microsoft.com/office/drawing/2014/main" id="{02425F75-5C67-77C2-3F64-C86C1349FB3A}"/>
              </a:ext>
            </a:extLst>
          </p:cNvPr>
          <p:cNvSpPr txBox="1"/>
          <p:nvPr/>
        </p:nvSpPr>
        <p:spPr>
          <a:xfrm>
            <a:off x="8303522" y="331342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28</a:t>
            </a:r>
          </a:p>
        </p:txBody>
      </p:sp>
      <p:sp>
        <p:nvSpPr>
          <p:cNvPr id="175" name="Metin kutusu 174">
            <a:extLst>
              <a:ext uri="{FF2B5EF4-FFF2-40B4-BE49-F238E27FC236}">
                <a16:creationId xmlns:a16="http://schemas.microsoft.com/office/drawing/2014/main" id="{8D409593-9068-18B5-BEB0-C8304DD0887F}"/>
              </a:ext>
            </a:extLst>
          </p:cNvPr>
          <p:cNvSpPr txBox="1"/>
          <p:nvPr/>
        </p:nvSpPr>
        <p:spPr>
          <a:xfrm>
            <a:off x="8243405" y="3928419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101</a:t>
            </a:r>
          </a:p>
        </p:txBody>
      </p:sp>
      <p:sp>
        <p:nvSpPr>
          <p:cNvPr id="176" name="Metin kutusu 175">
            <a:extLst>
              <a:ext uri="{FF2B5EF4-FFF2-40B4-BE49-F238E27FC236}">
                <a16:creationId xmlns:a16="http://schemas.microsoft.com/office/drawing/2014/main" id="{95973CE4-5C61-CBCF-3773-43C8C38EE68D}"/>
              </a:ext>
            </a:extLst>
          </p:cNvPr>
          <p:cNvSpPr txBox="1"/>
          <p:nvPr/>
        </p:nvSpPr>
        <p:spPr>
          <a:xfrm>
            <a:off x="9441761" y="394480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141</a:t>
            </a:r>
          </a:p>
        </p:txBody>
      </p:sp>
      <p:sp>
        <p:nvSpPr>
          <p:cNvPr id="177" name="Metin kutusu 176">
            <a:extLst>
              <a:ext uri="{FF2B5EF4-FFF2-40B4-BE49-F238E27FC236}">
                <a16:creationId xmlns:a16="http://schemas.microsoft.com/office/drawing/2014/main" id="{EA4034DE-6189-068F-B905-1A9049180A4B}"/>
              </a:ext>
            </a:extLst>
          </p:cNvPr>
          <p:cNvSpPr txBox="1"/>
          <p:nvPr/>
        </p:nvSpPr>
        <p:spPr>
          <a:xfrm>
            <a:off x="9513476" y="33014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30</a:t>
            </a:r>
          </a:p>
        </p:txBody>
      </p:sp>
      <p:sp>
        <p:nvSpPr>
          <p:cNvPr id="178" name="Metin kutusu 177">
            <a:extLst>
              <a:ext uri="{FF2B5EF4-FFF2-40B4-BE49-F238E27FC236}">
                <a16:creationId xmlns:a16="http://schemas.microsoft.com/office/drawing/2014/main" id="{F2D6C308-760B-29F3-4EA4-75008399E65E}"/>
              </a:ext>
            </a:extLst>
          </p:cNvPr>
          <p:cNvSpPr txBox="1"/>
          <p:nvPr/>
        </p:nvSpPr>
        <p:spPr>
          <a:xfrm>
            <a:off x="9500271" y="26710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22</a:t>
            </a:r>
          </a:p>
        </p:txBody>
      </p:sp>
      <p:sp>
        <p:nvSpPr>
          <p:cNvPr id="179" name="Metin kutusu 178">
            <a:extLst>
              <a:ext uri="{FF2B5EF4-FFF2-40B4-BE49-F238E27FC236}">
                <a16:creationId xmlns:a16="http://schemas.microsoft.com/office/drawing/2014/main" id="{B32E1E53-C968-50FB-9FF5-203EEB358689}"/>
              </a:ext>
            </a:extLst>
          </p:cNvPr>
          <p:cNvSpPr txBox="1"/>
          <p:nvPr/>
        </p:nvSpPr>
        <p:spPr>
          <a:xfrm>
            <a:off x="10761949" y="266077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</a:t>
            </a:r>
          </a:p>
        </p:txBody>
      </p:sp>
      <p:sp>
        <p:nvSpPr>
          <p:cNvPr id="180" name="Metin kutusu 179">
            <a:extLst>
              <a:ext uri="{FF2B5EF4-FFF2-40B4-BE49-F238E27FC236}">
                <a16:creationId xmlns:a16="http://schemas.microsoft.com/office/drawing/2014/main" id="{D9CA3C9C-E4D2-0E4F-86C0-991DE94C7735}"/>
              </a:ext>
            </a:extLst>
          </p:cNvPr>
          <p:cNvSpPr txBox="1"/>
          <p:nvPr/>
        </p:nvSpPr>
        <p:spPr>
          <a:xfrm>
            <a:off x="10698167" y="392841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18</a:t>
            </a:r>
          </a:p>
        </p:txBody>
      </p:sp>
      <p:sp>
        <p:nvSpPr>
          <p:cNvPr id="181" name="Metin kutusu 180">
            <a:extLst>
              <a:ext uri="{FF2B5EF4-FFF2-40B4-BE49-F238E27FC236}">
                <a16:creationId xmlns:a16="http://schemas.microsoft.com/office/drawing/2014/main" id="{2AE31824-BA9E-3604-AB5B-7C4F5386A4E5}"/>
              </a:ext>
            </a:extLst>
          </p:cNvPr>
          <p:cNvSpPr txBox="1"/>
          <p:nvPr/>
        </p:nvSpPr>
        <p:spPr>
          <a:xfrm>
            <a:off x="11282433" y="268401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20</a:t>
            </a:r>
          </a:p>
        </p:txBody>
      </p:sp>
      <p:sp>
        <p:nvSpPr>
          <p:cNvPr id="182" name="Metin kutusu 181">
            <a:extLst>
              <a:ext uri="{FF2B5EF4-FFF2-40B4-BE49-F238E27FC236}">
                <a16:creationId xmlns:a16="http://schemas.microsoft.com/office/drawing/2014/main" id="{7CC48E1B-0E7F-91A8-7384-ED17974AF7B1}"/>
              </a:ext>
            </a:extLst>
          </p:cNvPr>
          <p:cNvSpPr txBox="1"/>
          <p:nvPr/>
        </p:nvSpPr>
        <p:spPr>
          <a:xfrm>
            <a:off x="11244285" y="394480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108</a:t>
            </a:r>
          </a:p>
        </p:txBody>
      </p:sp>
      <p:sp>
        <p:nvSpPr>
          <p:cNvPr id="183" name="Metin kutusu 182">
            <a:extLst>
              <a:ext uri="{FF2B5EF4-FFF2-40B4-BE49-F238E27FC236}">
                <a16:creationId xmlns:a16="http://schemas.microsoft.com/office/drawing/2014/main" id="{8BD42A6C-F40F-63FC-9020-1AE547FB7FEA}"/>
              </a:ext>
            </a:extLst>
          </p:cNvPr>
          <p:cNvSpPr txBox="1"/>
          <p:nvPr/>
        </p:nvSpPr>
        <p:spPr>
          <a:xfrm>
            <a:off x="10756676" y="33179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0</a:t>
            </a:r>
          </a:p>
        </p:txBody>
      </p:sp>
      <p:sp>
        <p:nvSpPr>
          <p:cNvPr id="184" name="Metin kutusu 183">
            <a:extLst>
              <a:ext uri="{FF2B5EF4-FFF2-40B4-BE49-F238E27FC236}">
                <a16:creationId xmlns:a16="http://schemas.microsoft.com/office/drawing/2014/main" id="{DB740666-E247-9FCD-C709-8E52AACD2719}"/>
              </a:ext>
            </a:extLst>
          </p:cNvPr>
          <p:cNvSpPr txBox="1"/>
          <p:nvPr/>
        </p:nvSpPr>
        <p:spPr>
          <a:xfrm>
            <a:off x="11298100" y="33014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29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6047" rIns="0" bIns="0" rtlCol="0">
            <a:spAutoFit/>
          </a:bodyPr>
          <a:lstStyle/>
          <a:p>
            <a:pPr marL="2000250">
              <a:lnSpc>
                <a:spcPct val="100000"/>
              </a:lnSpc>
            </a:pPr>
            <a:r>
              <a:rPr sz="3200" spc="-5" dirty="0">
                <a:solidFill>
                  <a:srgbClr val="FF0000"/>
                </a:solidFill>
              </a:rPr>
              <a:t>Çif</a:t>
            </a:r>
            <a:r>
              <a:rPr sz="3200" dirty="0">
                <a:solidFill>
                  <a:srgbClr val="FF0000"/>
                </a:solidFill>
              </a:rPr>
              <a:t>t</a:t>
            </a:r>
            <a:r>
              <a:rPr sz="3200" spc="10" dirty="0">
                <a:solidFill>
                  <a:srgbClr val="FF0000"/>
                </a:solidFill>
              </a:rPr>
              <a:t> </a:t>
            </a:r>
            <a:r>
              <a:rPr sz="3200" dirty="0">
                <a:solidFill>
                  <a:srgbClr val="FF0000"/>
                </a:solidFill>
              </a:rPr>
              <a:t>Ana</a:t>
            </a:r>
            <a:r>
              <a:rPr sz="3200" spc="-10" dirty="0">
                <a:solidFill>
                  <a:srgbClr val="FF0000"/>
                </a:solidFill>
              </a:rPr>
              <a:t>d</a:t>
            </a:r>
            <a:r>
              <a:rPr sz="3200" dirty="0">
                <a:solidFill>
                  <a:srgbClr val="FF0000"/>
                </a:solidFill>
              </a:rPr>
              <a:t>al</a:t>
            </a:r>
            <a:r>
              <a:rPr sz="3200" spc="-40" dirty="0">
                <a:solidFill>
                  <a:srgbClr val="FF0000"/>
                </a:solidFill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200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og</a:t>
            </a:r>
            <a:r>
              <a:rPr sz="3200" spc="-6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amı</a:t>
            </a:r>
            <a:r>
              <a:rPr sz="32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spc="-6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yısı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727180" y="6309359"/>
            <a:ext cx="388620" cy="3947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48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444534"/>
              </p:ext>
            </p:extLst>
          </p:nvPr>
        </p:nvGraphicFramePr>
        <p:xfrm>
          <a:off x="677138" y="1970277"/>
          <a:ext cx="11111380" cy="3656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72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7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9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6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2463">
                <a:tc gridSpan="2">
                  <a:txBody>
                    <a:bodyPr/>
                    <a:lstStyle/>
                    <a:p>
                      <a:pPr marL="2139950">
                        <a:lnSpc>
                          <a:spcPct val="100000"/>
                        </a:lnSpc>
                      </a:pP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Çif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Anad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amı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2000" b="1" spc="-1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687">
                <a:tc gridSpan="2">
                  <a:txBody>
                    <a:bodyPr/>
                    <a:lstStyle/>
                    <a:p>
                      <a:pPr marL="937894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dal</a:t>
                      </a:r>
                      <a:r>
                        <a:rPr sz="2000" b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b="1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i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</a:t>
                      </a:r>
                      <a:r>
                        <a:rPr sz="1200" b="1" i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a,</a:t>
                      </a:r>
                      <a:r>
                        <a:rPr sz="1200" b="1" i="1" spc="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i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ağıdaki</a:t>
                      </a:r>
                      <a:r>
                        <a:rPr sz="1200" b="1" i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bilgile</a:t>
                      </a:r>
                      <a:r>
                        <a:rPr sz="1200" b="1" i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i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yaz</a:t>
                      </a:r>
                      <a:r>
                        <a:rPr sz="1200" b="1" i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nız)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87680">
                        <a:lnSpc>
                          <a:spcPct val="100000"/>
                        </a:lnSpc>
                      </a:pPr>
                      <a:r>
                        <a:rPr sz="20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Çif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Anad</a:t>
                      </a:r>
                      <a:r>
                        <a:rPr sz="2000" b="1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b="1" spc="-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amı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i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</a:t>
                      </a:r>
                      <a:r>
                        <a:rPr sz="1200" b="1" i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a,</a:t>
                      </a:r>
                      <a:r>
                        <a:rPr sz="1200" b="1" i="1" spc="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aşağ</a:t>
                      </a:r>
                      <a:r>
                        <a:rPr sz="1200" b="1" i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daki</a:t>
                      </a:r>
                      <a:r>
                        <a:rPr sz="1200" b="1" i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200" b="1" i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lg</a:t>
                      </a:r>
                      <a:r>
                        <a:rPr sz="1200" b="1" i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le</a:t>
                      </a:r>
                      <a:r>
                        <a:rPr sz="1200" b="1" i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i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yazın</a:t>
                      </a:r>
                      <a:r>
                        <a:rPr sz="1200" b="1" i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291">
                <a:tc>
                  <a:txBody>
                    <a:bodyPr/>
                    <a:lstStyle/>
                    <a:p>
                      <a:pPr marL="424815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im</a:t>
                      </a:r>
                      <a:r>
                        <a:rPr sz="20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94080" marR="376555" indent="-512445">
                        <a:lnSpc>
                          <a:spcPct val="107000"/>
                        </a:lnSpc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20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 Sa</a:t>
                      </a:r>
                      <a:r>
                        <a:rPr sz="20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20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 </a:t>
                      </a:r>
                      <a:r>
                        <a:rPr sz="20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 P</a:t>
                      </a:r>
                      <a:r>
                        <a:rPr sz="2000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 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265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im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9620" marR="249554" indent="-512445">
                        <a:lnSpc>
                          <a:spcPct val="107000"/>
                        </a:lnSpc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im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- Sa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 </a:t>
                      </a:r>
                      <a:r>
                        <a:rPr sz="20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/ P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am 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463">
                <a:tc>
                  <a:txBody>
                    <a:bodyPr/>
                    <a:lstStyle/>
                    <a:p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590"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447"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9409"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9460"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01139" y="2520467"/>
            <a:ext cx="8299450" cy="2242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9350" marR="5080" indent="-2407285">
              <a:lnSpc>
                <a:spcPts val="8550"/>
              </a:lnSpc>
            </a:pPr>
            <a:r>
              <a:rPr sz="8900" b="1" dirty="0">
                <a:solidFill>
                  <a:srgbClr val="FF0000"/>
                </a:solidFill>
                <a:latin typeface="Calibri"/>
                <a:cs typeface="Calibri"/>
              </a:rPr>
              <a:t>Fizi</a:t>
            </a:r>
            <a:r>
              <a:rPr sz="8900" b="1" spc="-70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8900" b="1" dirty="0">
                <a:solidFill>
                  <a:srgbClr val="FF0000"/>
                </a:solidFill>
                <a:latin typeface="Calibri"/>
                <a:cs typeface="Calibri"/>
              </a:rPr>
              <a:t>sel</a:t>
            </a:r>
            <a:r>
              <a:rPr sz="89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8900" b="1" dirty="0">
                <a:solidFill>
                  <a:srgbClr val="FF0000"/>
                </a:solidFill>
                <a:latin typeface="Calibri"/>
                <a:cs typeface="Calibri"/>
              </a:rPr>
              <a:t>Alt</a:t>
            </a:r>
            <a:r>
              <a:rPr sz="8900" b="1" spc="-15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8900" b="1" dirty="0">
                <a:solidFill>
                  <a:srgbClr val="FF0000"/>
                </a:solidFill>
                <a:latin typeface="Calibri"/>
                <a:cs typeface="Calibri"/>
              </a:rPr>
              <a:t>apı</a:t>
            </a:r>
            <a:r>
              <a:rPr sz="89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8900" b="1" spc="-90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8900" b="1" dirty="0">
                <a:solidFill>
                  <a:srgbClr val="FF0000"/>
                </a:solidFill>
                <a:latin typeface="Calibri"/>
                <a:cs typeface="Calibri"/>
              </a:rPr>
              <a:t>e </a:t>
            </a:r>
            <a:r>
              <a:rPr sz="8900" b="1" spc="-78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8900" b="1" spc="-5" dirty="0">
                <a:solidFill>
                  <a:srgbClr val="FF0000"/>
                </a:solidFill>
                <a:latin typeface="Calibri"/>
                <a:cs typeface="Calibri"/>
              </a:rPr>
              <a:t>esisler</a:t>
            </a:r>
            <a:endParaRPr sz="89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49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8434" rIns="0" bIns="0" rtlCol="0">
            <a:spAutoFit/>
          </a:bodyPr>
          <a:lstStyle/>
          <a:p>
            <a:pPr marL="1397635">
              <a:lnSpc>
                <a:spcPct val="100000"/>
              </a:lnSpc>
            </a:pPr>
            <a:r>
              <a:rPr sz="3200" spc="-12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ÖNETİM: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Bö</a:t>
            </a:r>
            <a:r>
              <a:rPr sz="3200" spc="5" dirty="0">
                <a:latin typeface="Calibri"/>
                <a:cs typeface="Calibri"/>
              </a:rPr>
              <a:t>l</a:t>
            </a:r>
            <a:r>
              <a:rPr sz="3200" dirty="0">
                <a:latin typeface="Calibri"/>
                <a:cs typeface="Calibri"/>
              </a:rPr>
              <a:t>üm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Baş</a:t>
            </a:r>
            <a:r>
              <a:rPr sz="3200" spc="-30" dirty="0">
                <a:latin typeface="Calibri"/>
                <a:cs typeface="Calibri"/>
              </a:rPr>
              <a:t>k</a:t>
            </a:r>
            <a:r>
              <a:rPr sz="3200" dirty="0">
                <a:latin typeface="Calibri"/>
                <a:cs typeface="Calibri"/>
              </a:rPr>
              <a:t>anlıkla</a:t>
            </a:r>
            <a:r>
              <a:rPr sz="3200" spc="-15" dirty="0">
                <a:latin typeface="Calibri"/>
                <a:cs typeface="Calibri"/>
              </a:rPr>
              <a:t>r</a:t>
            </a:r>
            <a:r>
              <a:rPr sz="3200" dirty="0">
                <a:latin typeface="Calibri"/>
                <a:cs typeface="Calibri"/>
              </a:rPr>
              <a:t>ı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5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75259" y="5882284"/>
            <a:ext cx="449389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*Bölüm</a:t>
            </a:r>
            <a:r>
              <a:rPr sz="1800" b="1"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Sa</a:t>
            </a:r>
            <a:r>
              <a:rPr sz="1800" b="1" i="1" spc="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ısına göre</a:t>
            </a:r>
            <a:r>
              <a:rPr sz="1800" b="1" i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satır</a:t>
            </a:r>
            <a:r>
              <a:rPr sz="1800" b="1" i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ekl</a:t>
            </a:r>
            <a:r>
              <a:rPr sz="1800" b="1" i="1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yiniz</a:t>
            </a:r>
            <a:r>
              <a:rPr sz="1800" b="1" i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1800" b="1" i="1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ya</a:t>
            </a:r>
            <a:r>
              <a:rPr sz="1800" b="1"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siliniz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147586"/>
              </p:ext>
            </p:extLst>
          </p:nvPr>
        </p:nvGraphicFramePr>
        <p:xfrm>
          <a:off x="490042" y="1776222"/>
          <a:ext cx="11372391" cy="4034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2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1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3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6353">
                <a:tc>
                  <a:txBody>
                    <a:bodyPr/>
                    <a:lstStyle/>
                    <a:p>
                      <a:pPr marL="82740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ÜM</a:t>
                      </a:r>
                      <a:r>
                        <a:rPr sz="1800" b="1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8810" marR="631190" indent="15684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anı Ü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anı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5459" marR="175895" indent="-32067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 </a:t>
                      </a:r>
                      <a:r>
                        <a:rPr sz="1800" b="1" spc="-1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dımc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 Ü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anı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5459" marR="176530" indent="-32004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 </a:t>
                      </a:r>
                      <a:r>
                        <a:rPr sz="1800" b="1" spc="-1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dımc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 Ü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anı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248"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Beden</a:t>
                      </a:r>
                      <a:r>
                        <a:rPr lang="tr-TR" sz="1800" baseline="0" dirty="0">
                          <a:latin typeface="Calibri"/>
                          <a:cs typeface="Calibri"/>
                        </a:rPr>
                        <a:t> Eğitimi ve Spor Öğretmenliği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err="1">
                          <a:latin typeface="Calibri"/>
                          <a:cs typeface="Calibri"/>
                        </a:rPr>
                        <a:t>Prof.Dr</a:t>
                      </a:r>
                      <a:r>
                        <a:rPr lang="tr-TR" sz="18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lang="tr-TR" sz="1800" dirty="0" err="1">
                          <a:latin typeface="Calibri"/>
                          <a:cs typeface="Calibri"/>
                        </a:rPr>
                        <a:t>İdiris</a:t>
                      </a:r>
                      <a:r>
                        <a:rPr lang="tr-TR" sz="1800" dirty="0">
                          <a:latin typeface="Calibri"/>
                          <a:cs typeface="Calibri"/>
                        </a:rPr>
                        <a:t> YILMAZ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471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497"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Antrenörlük</a:t>
                      </a:r>
                      <a:r>
                        <a:rPr lang="tr-TR" sz="1800" baseline="0" dirty="0">
                          <a:latin typeface="Calibri"/>
                          <a:cs typeface="Calibri"/>
                        </a:rPr>
                        <a:t> Eğitimi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800" dirty="0" err="1">
                          <a:latin typeface="Calibri"/>
                          <a:cs typeface="Calibri"/>
                        </a:rPr>
                        <a:t>Dr.Öğr</a:t>
                      </a:r>
                      <a:r>
                        <a:rPr lang="tr-TR" sz="1800" dirty="0">
                          <a:latin typeface="Calibri"/>
                          <a:cs typeface="Calibri"/>
                        </a:rPr>
                        <a:t>. Üyesi</a:t>
                      </a:r>
                      <a:r>
                        <a:rPr lang="tr-TR" sz="1800" baseline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800" baseline="0" dirty="0" err="1">
                          <a:latin typeface="Calibri"/>
                          <a:cs typeface="Calibri"/>
                        </a:rPr>
                        <a:t>Abdülkadir</a:t>
                      </a:r>
                      <a:r>
                        <a:rPr lang="tr-TR" sz="1800" baseline="0" dirty="0">
                          <a:latin typeface="Calibri"/>
                          <a:cs typeface="Calibri"/>
                        </a:rPr>
                        <a:t> BİROL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Doç. Dr. Erkan TORTU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471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497"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Spor</a:t>
                      </a:r>
                      <a:r>
                        <a:rPr lang="tr-TR" sz="1800" baseline="0" dirty="0">
                          <a:latin typeface="Calibri"/>
                          <a:cs typeface="Calibri"/>
                        </a:rPr>
                        <a:t> Yöneticiliği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err="1">
                          <a:latin typeface="Calibri"/>
                          <a:cs typeface="Calibri"/>
                        </a:rPr>
                        <a:t>Prof.Dr</a:t>
                      </a:r>
                      <a:r>
                        <a:rPr lang="tr-TR" sz="1800" dirty="0">
                          <a:latin typeface="Calibri"/>
                          <a:cs typeface="Calibri"/>
                        </a:rPr>
                        <a:t>. Akın ÇELİK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Doç.  Dr. Samet ZENGİN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+mn-lt"/>
                          <a:cs typeface="Calibri"/>
                        </a:rPr>
                        <a:t>Dr. Öğr. Üyesi</a:t>
                      </a:r>
                      <a:r>
                        <a:rPr lang="pl-PL" sz="1800" baseline="0" dirty="0">
                          <a:latin typeface="+mn-lt"/>
                          <a:cs typeface="Calibri"/>
                        </a:rPr>
                        <a:t> Burak KURAL</a:t>
                      </a:r>
                      <a:endParaRPr lang="pl-PL" sz="1800" dirty="0">
                        <a:latin typeface="+mn-lt"/>
                        <a:cs typeface="Calibri"/>
                      </a:endParaRPr>
                    </a:p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509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250"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Rekreasyon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Prof. Dr. Buket ÖZDEMİR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Calibri"/>
                          <a:cs typeface="Calibri"/>
                        </a:rPr>
                        <a:t>Dr. </a:t>
                      </a:r>
                      <a:r>
                        <a:rPr lang="tr-TR" sz="1800" dirty="0" err="1">
                          <a:latin typeface="Calibri"/>
                          <a:cs typeface="Calibri"/>
                        </a:rPr>
                        <a:t>Öğr</a:t>
                      </a:r>
                      <a:r>
                        <a:rPr lang="tr-TR" sz="1800" dirty="0">
                          <a:latin typeface="Calibri"/>
                          <a:cs typeface="Calibri"/>
                        </a:rPr>
                        <a:t>. Üyesi Sabiha</a:t>
                      </a:r>
                      <a:r>
                        <a:rPr lang="tr-TR" sz="1800" baseline="0" dirty="0">
                          <a:latin typeface="Calibri"/>
                          <a:cs typeface="Calibri"/>
                        </a:rPr>
                        <a:t> KAYA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250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E6FAE2-7A40-0C31-8CF7-468FA0709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174" y="827949"/>
            <a:ext cx="10680402" cy="641500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  <a:latin typeface="+mn-lt"/>
              </a:rPr>
              <a:t>Fiziksel Yapı: </a:t>
            </a:r>
            <a:r>
              <a:rPr lang="tr-TR" sz="2800" b="1" dirty="0">
                <a:solidFill>
                  <a:srgbClr val="3333FF"/>
                </a:solidFill>
                <a:latin typeface="+mn-lt"/>
              </a:rPr>
              <a:t>Eğitim Alanları (Derslikler)</a:t>
            </a:r>
            <a:endParaRPr lang="tr-TR" sz="2800" dirty="0">
              <a:solidFill>
                <a:srgbClr val="3333FF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92B051-1742-442B-BD19-D71164AFA81D}" type="datetime1">
              <a:rPr lang="tr-TR" smtClean="0"/>
              <a:pPr/>
              <a:t>15.01.2026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D42E69-0B45-4D6A-BDA9-8F9042B0111B}" type="slidenum">
              <a:rPr lang="tr-TR" smtClean="0"/>
              <a:pPr/>
              <a:t>50</a:t>
            </a:fld>
            <a:endParaRPr lang="tr-TR"/>
          </a:p>
        </p:txBody>
      </p:sp>
      <p:graphicFrame>
        <p:nvGraphicFramePr>
          <p:cNvPr id="5" name="Tablo 4"/>
          <p:cNvGraphicFramePr>
            <a:graphicFrameLocks noGrp="1"/>
          </p:cNvGraphicFramePr>
          <p:nvPr/>
        </p:nvGraphicFramePr>
        <p:xfrm>
          <a:off x="221647" y="1783599"/>
          <a:ext cx="11637843" cy="4090729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2445889">
                  <a:extLst>
                    <a:ext uri="{9D8B030D-6E8A-4147-A177-3AD203B41FA5}">
                      <a16:colId xmlns:a16="http://schemas.microsoft.com/office/drawing/2014/main" val="1220849960"/>
                    </a:ext>
                  </a:extLst>
                </a:gridCol>
                <a:gridCol w="596626">
                  <a:extLst>
                    <a:ext uri="{9D8B030D-6E8A-4147-A177-3AD203B41FA5}">
                      <a16:colId xmlns:a16="http://schemas.microsoft.com/office/drawing/2014/main" val="3833236595"/>
                    </a:ext>
                  </a:extLst>
                </a:gridCol>
                <a:gridCol w="556553">
                  <a:extLst>
                    <a:ext uri="{9D8B030D-6E8A-4147-A177-3AD203B41FA5}">
                      <a16:colId xmlns:a16="http://schemas.microsoft.com/office/drawing/2014/main" val="2496164022"/>
                    </a:ext>
                  </a:extLst>
                </a:gridCol>
                <a:gridCol w="1020347">
                  <a:extLst>
                    <a:ext uri="{9D8B030D-6E8A-4147-A177-3AD203B41FA5}">
                      <a16:colId xmlns:a16="http://schemas.microsoft.com/office/drawing/2014/main" val="4264679598"/>
                    </a:ext>
                  </a:extLst>
                </a:gridCol>
                <a:gridCol w="890485">
                  <a:extLst>
                    <a:ext uri="{9D8B030D-6E8A-4147-A177-3AD203B41FA5}">
                      <a16:colId xmlns:a16="http://schemas.microsoft.com/office/drawing/2014/main" val="2326609026"/>
                    </a:ext>
                  </a:extLst>
                </a:gridCol>
                <a:gridCol w="1011071">
                  <a:extLst>
                    <a:ext uri="{9D8B030D-6E8A-4147-A177-3AD203B41FA5}">
                      <a16:colId xmlns:a16="http://schemas.microsoft.com/office/drawing/2014/main" val="2640431626"/>
                    </a:ext>
                  </a:extLst>
                </a:gridCol>
                <a:gridCol w="1113106">
                  <a:extLst>
                    <a:ext uri="{9D8B030D-6E8A-4147-A177-3AD203B41FA5}">
                      <a16:colId xmlns:a16="http://schemas.microsoft.com/office/drawing/2014/main" val="1704569698"/>
                    </a:ext>
                  </a:extLst>
                </a:gridCol>
                <a:gridCol w="1210052">
                  <a:extLst>
                    <a:ext uri="{9D8B030D-6E8A-4147-A177-3AD203B41FA5}">
                      <a16:colId xmlns:a16="http://schemas.microsoft.com/office/drawing/2014/main" val="293221785"/>
                    </a:ext>
                  </a:extLst>
                </a:gridCol>
                <a:gridCol w="867745">
                  <a:extLst>
                    <a:ext uri="{9D8B030D-6E8A-4147-A177-3AD203B41FA5}">
                      <a16:colId xmlns:a16="http://schemas.microsoft.com/office/drawing/2014/main" val="1854097096"/>
                    </a:ext>
                  </a:extLst>
                </a:gridCol>
                <a:gridCol w="1030750">
                  <a:extLst>
                    <a:ext uri="{9D8B030D-6E8A-4147-A177-3AD203B41FA5}">
                      <a16:colId xmlns:a16="http://schemas.microsoft.com/office/drawing/2014/main" val="3090137349"/>
                    </a:ext>
                  </a:extLst>
                </a:gridCol>
                <a:gridCol w="895219">
                  <a:extLst>
                    <a:ext uri="{9D8B030D-6E8A-4147-A177-3AD203B41FA5}">
                      <a16:colId xmlns:a16="http://schemas.microsoft.com/office/drawing/2014/main" val="3414406660"/>
                    </a:ext>
                  </a:extLst>
                </a:gridCol>
              </a:tblGrid>
              <a:tr h="847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EĞİTİM ALANI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Sayısı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(Adet )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Alanı (m</a:t>
                      </a:r>
                      <a:r>
                        <a:rPr lang="tr-TR" sz="1200" baseline="30000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Kapasitesi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(Kişi Sayısı)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Haftalık Kullanım Süresi (Saat)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Bilgisayar Bulunan Eğitim Alanı* Sayısı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Projeksiyon Cihazı Bulunan Eğitim Alanı* Sayısı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Bilgisayar ve Projeksiyon Cihazı Bulunan Eğitim Alanı* Sayısı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Akılla Tahta Bulunan Eğitim Alanı Sayısı*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Kablolu İnternet Bulunan Eğitim Alanı* Sayısı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solidFill>
                            <a:srgbClr val="FF0000"/>
                          </a:solidFill>
                          <a:effectLst/>
                        </a:rPr>
                        <a:t>Wi</a:t>
                      </a:r>
                      <a:r>
                        <a:rPr lang="tr-TR" sz="1200" dirty="0">
                          <a:solidFill>
                            <a:srgbClr val="FF0000"/>
                          </a:solidFill>
                          <a:effectLst/>
                        </a:rPr>
                        <a:t>-Fi Bulunan Eğitim Alanı* Sayısı</a:t>
                      </a:r>
                      <a:endParaRPr lang="tr-TR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85262423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Amfi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72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054121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Sınıf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445,38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249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7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7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7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7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71217419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Atölye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95020696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Seminer Salonu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77436090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>
                          <a:effectLst/>
                          <a:latin typeface="+mn-lt"/>
                        </a:rPr>
                        <a:t>Toplantı Salonu</a:t>
                      </a:r>
                      <a:endParaRPr lang="tr-TR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5705974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Orkestra Dersliği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81750274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Drama Odası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61801538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Öğrenci Çalışma Odası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94459144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Proje Odası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87263818"/>
                  </a:ext>
                </a:extLst>
              </a:tr>
              <a:tr h="457514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Eğitim Laboratuvarı (Ders Uygulaması)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13966128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Teknoloji Laboratuvarı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987313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Bilgisayar Laboratuvarı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55651903"/>
                  </a:ext>
                </a:extLst>
              </a:tr>
              <a:tr h="232111">
                <a:tc>
                  <a:txBody>
                    <a:bodyPr/>
                    <a:lstStyle/>
                    <a:p>
                      <a:pPr marL="360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                                </a:t>
                      </a:r>
                      <a:r>
                        <a:rPr lang="tr-TR" sz="1400" dirty="0">
                          <a:solidFill>
                            <a:srgbClr val="FF0000"/>
                          </a:solidFill>
                          <a:effectLst/>
                        </a:rPr>
                        <a:t>TOPLAM</a:t>
                      </a:r>
                      <a:endParaRPr lang="tr-TR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635,32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341 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 10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9 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9 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1 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2 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</a:rPr>
                        <a:t>9 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8615432"/>
                  </a:ext>
                </a:extLst>
              </a:tr>
            </a:tbl>
          </a:graphicData>
        </a:graphic>
      </p:graphicFrame>
      <p:sp>
        <p:nvSpPr>
          <p:cNvPr id="7" name="Metin kutusu 6"/>
          <p:cNvSpPr txBox="1"/>
          <p:nvPr/>
        </p:nvSpPr>
        <p:spPr>
          <a:xfrm>
            <a:off x="109366" y="6017843"/>
            <a:ext cx="45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i="1" dirty="0">
                <a:solidFill>
                  <a:srgbClr val="C00000"/>
                </a:solidFill>
              </a:rPr>
              <a:t>*Bu tabloda verilen eğitim alanlarına göre cevaplayınız.</a:t>
            </a:r>
          </a:p>
        </p:txBody>
      </p:sp>
    </p:spTree>
    <p:extLst>
      <p:ext uri="{BB962C8B-B14F-4D97-AF65-F5344CB8AC3E}">
        <p14:creationId xmlns:p14="http://schemas.microsoft.com/office/powerpoint/2010/main" val="4215151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14:prism isContent="1"/>
      </p:transition>
    </mc:Choice>
    <mc:Fallback xmlns="">
      <p:transition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E6FAE2-7A40-0C31-8CF7-468FA0709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535" y="856084"/>
            <a:ext cx="10140376" cy="641500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  <a:latin typeface="+mn-lt"/>
              </a:rPr>
              <a:t>Fiziksel Altyapı ve Tesisler: </a:t>
            </a:r>
            <a:r>
              <a:rPr lang="tr-TR" sz="2800" b="1" dirty="0">
                <a:solidFill>
                  <a:srgbClr val="485793"/>
                </a:solidFill>
                <a:latin typeface="+mn-lt"/>
              </a:rPr>
              <a:t>Sağlık, Sosyal, Kültürel ve Sportif Alanlar</a:t>
            </a:r>
            <a:endParaRPr lang="tr-TR" sz="2800" dirty="0">
              <a:solidFill>
                <a:srgbClr val="485793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92B051-1742-442B-BD19-D71164AFA81D}" type="datetime1">
              <a:rPr lang="tr-TR" smtClean="0"/>
              <a:pPr/>
              <a:t>15.01.2026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D42E69-0B45-4D6A-BDA9-8F9042B0111B}" type="slidenum">
              <a:rPr lang="tr-TR" smtClean="0"/>
              <a:pPr/>
              <a:t>51</a:t>
            </a:fld>
            <a:endParaRPr lang="tr-TR"/>
          </a:p>
        </p:txBody>
      </p:sp>
      <p:graphicFrame>
        <p:nvGraphicFramePr>
          <p:cNvPr id="4" name="Tablo 3"/>
          <p:cNvGraphicFramePr>
            <a:graphicFrameLocks noGrp="1"/>
          </p:cNvGraphicFramePr>
          <p:nvPr/>
        </p:nvGraphicFramePr>
        <p:xfrm>
          <a:off x="416285" y="2039839"/>
          <a:ext cx="11406260" cy="381232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245606">
                  <a:extLst>
                    <a:ext uri="{9D8B030D-6E8A-4147-A177-3AD203B41FA5}">
                      <a16:colId xmlns:a16="http://schemas.microsoft.com/office/drawing/2014/main" val="2460247606"/>
                    </a:ext>
                  </a:extLst>
                </a:gridCol>
                <a:gridCol w="1847273">
                  <a:extLst>
                    <a:ext uri="{9D8B030D-6E8A-4147-A177-3AD203B41FA5}">
                      <a16:colId xmlns:a16="http://schemas.microsoft.com/office/drawing/2014/main" val="4105699901"/>
                    </a:ext>
                  </a:extLst>
                </a:gridCol>
                <a:gridCol w="1551709">
                  <a:extLst>
                    <a:ext uri="{9D8B030D-6E8A-4147-A177-3AD203B41FA5}">
                      <a16:colId xmlns:a16="http://schemas.microsoft.com/office/drawing/2014/main" val="1040123906"/>
                    </a:ext>
                  </a:extLst>
                </a:gridCol>
                <a:gridCol w="2761672">
                  <a:extLst>
                    <a:ext uri="{9D8B030D-6E8A-4147-A177-3AD203B41FA5}">
                      <a16:colId xmlns:a16="http://schemas.microsoft.com/office/drawing/2014/main" val="2265738279"/>
                    </a:ext>
                  </a:extLst>
                </a:gridCol>
              </a:tblGrid>
              <a:tr h="6521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rgbClr val="FF0000"/>
                          </a:solidFill>
                          <a:latin typeface="+mn-lt"/>
                        </a:rPr>
                        <a:t>Sağlık, Sosyal, Kültürel ve Sportif Alanlar</a:t>
                      </a:r>
                      <a:endParaRPr lang="tr-TR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Sayısı (Adet )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Alanı (m</a:t>
                      </a:r>
                      <a:r>
                        <a:rPr lang="tr-TR" sz="2000" b="1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Kapasitesi (Kişi Sayısı)</a:t>
                      </a:r>
                      <a:endParaRPr lang="tr-TR" sz="20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9130810"/>
                  </a:ext>
                </a:extLst>
              </a:tr>
              <a:tr h="451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effectLst/>
                          <a:latin typeface="+mn-lt"/>
                        </a:rPr>
                        <a:t>Açık Spor Sahası</a:t>
                      </a:r>
                      <a:endParaRPr lang="tr-TR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5240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 54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46568435"/>
                  </a:ext>
                </a:extLst>
              </a:tr>
              <a:tr h="451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effectLst/>
                          <a:latin typeface="+mn-lt"/>
                        </a:rPr>
                        <a:t>Kapalı Spor Sahası</a:t>
                      </a:r>
                      <a:endParaRPr lang="tr-TR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1710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 60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71548376"/>
                  </a:ext>
                </a:extLst>
              </a:tr>
              <a:tr h="451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effectLst/>
                          <a:latin typeface="+mn-lt"/>
                        </a:rPr>
                        <a:t>Kantin/Kafeterya</a:t>
                      </a:r>
                      <a:endParaRPr lang="tr-TR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 0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1803737"/>
                  </a:ext>
                </a:extLst>
              </a:tr>
              <a:tr h="451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effectLst/>
                          <a:latin typeface="+mn-lt"/>
                        </a:rPr>
                        <a:t>Yemekhane</a:t>
                      </a:r>
                      <a:endParaRPr lang="tr-TR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 0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2970105"/>
                  </a:ext>
                </a:extLst>
              </a:tr>
              <a:tr h="451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effectLst/>
                          <a:latin typeface="+mn-lt"/>
                        </a:rPr>
                        <a:t>Mescit</a:t>
                      </a:r>
                      <a:endParaRPr lang="tr-TR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4818349"/>
                  </a:ext>
                </a:extLst>
              </a:tr>
              <a:tr h="451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effectLst/>
                          <a:latin typeface="+mn-lt"/>
                        </a:rPr>
                        <a:t>Öğrenci Kulüp Odası</a:t>
                      </a:r>
                      <a:endParaRPr lang="tr-TR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 0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76029490"/>
                  </a:ext>
                </a:extLst>
              </a:tr>
              <a:tr h="45145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                               TOPLAM</a:t>
                      </a:r>
                      <a:endParaRPr lang="tr-TR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6958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 120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2028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636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14:prism isContent="1"/>
      </p:transition>
    </mc:Choice>
    <mc:Fallback xmlns="">
      <p:transition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E6FAE2-7A40-0C31-8CF7-468FA0709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4960"/>
            <a:ext cx="10140376" cy="616225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  <a:latin typeface="+mn-lt"/>
              </a:rPr>
              <a:t>Fiziksel Yapı: </a:t>
            </a:r>
            <a:r>
              <a:rPr lang="tr-TR" sz="2800" b="1" dirty="0">
                <a:solidFill>
                  <a:srgbClr val="3333FF"/>
                </a:solidFill>
                <a:latin typeface="+mn-lt"/>
              </a:rPr>
              <a:t>Hizmet Alanları</a:t>
            </a:r>
            <a:endParaRPr lang="tr-TR" sz="2800" dirty="0">
              <a:solidFill>
                <a:srgbClr val="3333FF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92B051-1742-442B-BD19-D71164AFA81D}" type="datetime1">
              <a:rPr lang="tr-TR" smtClean="0"/>
              <a:pPr/>
              <a:t>15.01.2026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D42E69-0B45-4D6A-BDA9-8F9042B0111B}" type="slidenum">
              <a:rPr lang="tr-TR" smtClean="0"/>
              <a:pPr/>
              <a:t>52</a:t>
            </a:fld>
            <a:endParaRPr lang="tr-TR"/>
          </a:p>
        </p:txBody>
      </p:sp>
      <p:sp>
        <p:nvSpPr>
          <p:cNvPr id="7" name="Akış Çizelgesi: Toplam Birleşimi 6"/>
          <p:cNvSpPr/>
          <p:nvPr/>
        </p:nvSpPr>
        <p:spPr>
          <a:xfrm>
            <a:off x="11801284" y="6586463"/>
            <a:ext cx="234962" cy="270024"/>
          </a:xfrm>
          <a:prstGeom prst="flowChartSummingJunc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5" name="Tablo 4"/>
          <p:cNvGraphicFramePr>
            <a:graphicFrameLocks noGrp="1"/>
          </p:cNvGraphicFramePr>
          <p:nvPr/>
        </p:nvGraphicFramePr>
        <p:xfrm>
          <a:off x="346080" y="2068815"/>
          <a:ext cx="11572685" cy="3061240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2436116">
                  <a:extLst>
                    <a:ext uri="{9D8B030D-6E8A-4147-A177-3AD203B41FA5}">
                      <a16:colId xmlns:a16="http://schemas.microsoft.com/office/drawing/2014/main" val="3971967903"/>
                    </a:ext>
                  </a:extLst>
                </a:gridCol>
                <a:gridCol w="1023186">
                  <a:extLst>
                    <a:ext uri="{9D8B030D-6E8A-4147-A177-3AD203B41FA5}">
                      <a16:colId xmlns:a16="http://schemas.microsoft.com/office/drawing/2014/main" val="4094087159"/>
                    </a:ext>
                  </a:extLst>
                </a:gridCol>
                <a:gridCol w="1560945">
                  <a:extLst>
                    <a:ext uri="{9D8B030D-6E8A-4147-A177-3AD203B41FA5}">
                      <a16:colId xmlns:a16="http://schemas.microsoft.com/office/drawing/2014/main" val="416363929"/>
                    </a:ext>
                  </a:extLst>
                </a:gridCol>
                <a:gridCol w="1551709">
                  <a:extLst>
                    <a:ext uri="{9D8B030D-6E8A-4147-A177-3AD203B41FA5}">
                      <a16:colId xmlns:a16="http://schemas.microsoft.com/office/drawing/2014/main" val="1810272846"/>
                    </a:ext>
                  </a:extLst>
                </a:gridCol>
                <a:gridCol w="2493819">
                  <a:extLst>
                    <a:ext uri="{9D8B030D-6E8A-4147-A177-3AD203B41FA5}">
                      <a16:colId xmlns:a16="http://schemas.microsoft.com/office/drawing/2014/main" val="2143473600"/>
                    </a:ext>
                  </a:extLst>
                </a:gridCol>
                <a:gridCol w="2506910">
                  <a:extLst>
                    <a:ext uri="{9D8B030D-6E8A-4147-A177-3AD203B41FA5}">
                      <a16:colId xmlns:a16="http://schemas.microsoft.com/office/drawing/2014/main" val="690554438"/>
                    </a:ext>
                  </a:extLst>
                </a:gridCol>
              </a:tblGrid>
              <a:tr h="86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+mn-lt"/>
                        </a:rPr>
                        <a:t> </a:t>
                      </a:r>
                      <a:endParaRPr lang="tr-TR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Personel Sayısı</a:t>
                      </a:r>
                      <a:endParaRPr lang="tr-TR" sz="20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Çalışma Odası Sayısı (Adet)</a:t>
                      </a:r>
                      <a:endParaRPr lang="tr-TR" sz="20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Çalışma Odası Alanı (m</a:t>
                      </a:r>
                      <a:r>
                        <a:rPr lang="tr-TR" sz="20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2)</a:t>
                      </a:r>
                      <a:endParaRPr lang="tr-TR" sz="20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Çalışma Odası Başına Düşen Personel Sayısı</a:t>
                      </a:r>
                      <a:endParaRPr lang="tr-TR" sz="20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Personel Başına Düşen Fiziksel Alan (m</a:t>
                      </a:r>
                      <a:r>
                        <a:rPr lang="tr-TR" sz="20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tr-TR" sz="2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tr-TR" sz="20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2411976"/>
                  </a:ext>
                </a:extLst>
              </a:tr>
              <a:tr h="908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3333FF"/>
                          </a:solidFill>
                          <a:effectLst/>
                          <a:latin typeface="+mn-lt"/>
                        </a:rPr>
                        <a:t>Akademik Personel Hizmet Alanları</a:t>
                      </a:r>
                      <a:endParaRPr lang="tr-TR" sz="2000" dirty="0">
                        <a:solidFill>
                          <a:srgbClr val="3333FF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2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30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583,71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2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0,7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15,3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05282906"/>
                  </a:ext>
                </a:extLst>
              </a:tr>
              <a:tr h="6049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3333FF"/>
                          </a:solidFill>
                          <a:effectLst/>
                          <a:latin typeface="+mn-lt"/>
                        </a:rPr>
                        <a:t>İdari Personel Hizmet Alanları</a:t>
                      </a:r>
                      <a:endParaRPr lang="tr-TR" sz="2000" dirty="0">
                        <a:solidFill>
                          <a:srgbClr val="3333FF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2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6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168,1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2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16,8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89105459"/>
                  </a:ext>
                </a:extLst>
              </a:tr>
              <a:tr h="60067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                              TOPLAM</a:t>
                      </a:r>
                      <a:endParaRPr lang="tr-TR" sz="20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2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36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751,81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2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0,75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15,6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39653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81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14:prism isContent="1"/>
      </p:transition>
    </mc:Choice>
    <mc:Fallback xmlns="">
      <p:transition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8D7B72-2AA8-2447-5858-71A5B898C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357" y="869769"/>
            <a:ext cx="11381451" cy="664501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+mn-lt"/>
              </a:rPr>
              <a:t>Bilgi ve Teknoloji Kaynakları</a:t>
            </a:r>
            <a:endParaRPr lang="tr-TR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/>
        </p:nvGraphicFramePr>
        <p:xfrm>
          <a:off x="566530" y="1902691"/>
          <a:ext cx="11372921" cy="4014527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3400610">
                  <a:extLst>
                    <a:ext uri="{9D8B030D-6E8A-4147-A177-3AD203B41FA5}">
                      <a16:colId xmlns:a16="http://schemas.microsoft.com/office/drawing/2014/main" val="2078438818"/>
                    </a:ext>
                  </a:extLst>
                </a:gridCol>
                <a:gridCol w="2192436">
                  <a:extLst>
                    <a:ext uri="{9D8B030D-6E8A-4147-A177-3AD203B41FA5}">
                      <a16:colId xmlns:a16="http://schemas.microsoft.com/office/drawing/2014/main" val="1100204914"/>
                    </a:ext>
                  </a:extLst>
                </a:gridCol>
                <a:gridCol w="3491276">
                  <a:extLst>
                    <a:ext uri="{9D8B030D-6E8A-4147-A177-3AD203B41FA5}">
                      <a16:colId xmlns:a16="http://schemas.microsoft.com/office/drawing/2014/main" val="4114048839"/>
                    </a:ext>
                  </a:extLst>
                </a:gridCol>
                <a:gridCol w="2288599">
                  <a:extLst>
                    <a:ext uri="{9D8B030D-6E8A-4147-A177-3AD203B41FA5}">
                      <a16:colId xmlns:a16="http://schemas.microsoft.com/office/drawing/2014/main" val="3467147724"/>
                    </a:ext>
                  </a:extLst>
                </a:gridCol>
              </a:tblGrid>
              <a:tr h="4869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2400" dirty="0">
                          <a:solidFill>
                            <a:srgbClr val="FF0000"/>
                          </a:solidFill>
                          <a:effectLst/>
                        </a:rPr>
                        <a:t>Cinsi*</a:t>
                      </a:r>
                      <a:endParaRPr lang="tr-TR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2400" dirty="0">
                          <a:solidFill>
                            <a:srgbClr val="FF0000"/>
                          </a:solidFill>
                          <a:effectLst/>
                        </a:rPr>
                        <a:t>Sayısı (Adet)</a:t>
                      </a:r>
                      <a:endParaRPr lang="tr-TR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2400" dirty="0">
                          <a:solidFill>
                            <a:srgbClr val="FF0000"/>
                          </a:solidFill>
                          <a:effectLst/>
                        </a:rPr>
                        <a:t>Cinsi*</a:t>
                      </a:r>
                      <a:endParaRPr lang="tr-TR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2400" dirty="0">
                          <a:solidFill>
                            <a:srgbClr val="FF0000"/>
                          </a:solidFill>
                          <a:effectLst/>
                        </a:rPr>
                        <a:t>Sayısı (Adet)</a:t>
                      </a:r>
                      <a:endParaRPr lang="tr-TR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43836140"/>
                  </a:ext>
                </a:extLst>
              </a:tr>
              <a:tr h="391953">
                <a:tc>
                  <a:txBody>
                    <a:bodyPr/>
                    <a:lstStyle/>
                    <a:p>
                      <a:pPr marL="36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effectLst/>
                        </a:rPr>
                        <a:t>Masaüstü Bilgisayar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effectLst/>
                        </a:rPr>
                        <a:t>Faks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92113149"/>
                  </a:ext>
                </a:extLst>
              </a:tr>
              <a:tr h="391953">
                <a:tc>
                  <a:txBody>
                    <a:bodyPr/>
                    <a:lstStyle/>
                    <a:p>
                      <a:pPr marL="36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effectLst/>
                        </a:rPr>
                        <a:t>Taşınabilir Bilgisayar 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Telefon</a:t>
                      </a:r>
                      <a:endParaRPr lang="tr-TR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24797730"/>
                  </a:ext>
                </a:extLst>
              </a:tr>
              <a:tr h="391953">
                <a:tc>
                  <a:txBody>
                    <a:bodyPr/>
                    <a:lstStyle/>
                    <a:p>
                      <a:pPr marL="36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effectLst/>
                        </a:rPr>
                        <a:t>Projeksiyon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effectLst/>
                        </a:rPr>
                        <a:t>Kamera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54475806"/>
                  </a:ext>
                </a:extLst>
              </a:tr>
              <a:tr h="391953"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effectLst/>
                        </a:rPr>
                        <a:t>Akıllı Tahta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effectLst/>
                        </a:rPr>
                        <a:t>Televizyon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55548246"/>
                  </a:ext>
                </a:extLst>
              </a:tr>
              <a:tr h="391953">
                <a:tc>
                  <a:txBody>
                    <a:bodyPr/>
                    <a:lstStyle/>
                    <a:p>
                      <a:pPr marL="36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effectLst/>
                        </a:rPr>
                        <a:t>Baskı Makinesi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effectLst/>
                        </a:rPr>
                        <a:t>Fotoğraf Makinesi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79821837"/>
                  </a:ext>
                </a:extLst>
              </a:tr>
              <a:tr h="391953">
                <a:tc>
                  <a:txBody>
                    <a:bodyPr/>
                    <a:lstStyle/>
                    <a:p>
                      <a:pPr marL="360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effectLst/>
                        </a:rPr>
                        <a:t>Fotokopi Makinesi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effectLst/>
                        </a:rPr>
                        <a:t>Kulaklık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83895155"/>
                  </a:ext>
                </a:extLst>
              </a:tr>
              <a:tr h="391953"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effectLst/>
                        </a:rPr>
                        <a:t>Yazıcı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effectLst/>
                        </a:rPr>
                        <a:t>Hoparlör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49293383"/>
                  </a:ext>
                </a:extLst>
              </a:tr>
              <a:tr h="391953"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effectLst/>
                        </a:rPr>
                        <a:t>Tarayıcı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effectLst/>
                        </a:rPr>
                        <a:t>Mikroskop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60991647"/>
                  </a:ext>
                </a:extLst>
              </a:tr>
              <a:tr h="391953"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effectLst/>
                        </a:rPr>
                        <a:t>Optik Okuyucu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55245" marR="55245" marT="9525" marB="0"/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effectLst/>
                        </a:rPr>
                        <a:t>Barkod Yazıcı</a:t>
                      </a:r>
                      <a:endParaRPr lang="tr-T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51612311"/>
                  </a:ext>
                </a:extLst>
              </a:tr>
            </a:tbl>
          </a:graphicData>
        </a:graphic>
      </p:graphicFrame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92B051-1742-442B-BD19-D71164AFA81D}" type="datetime1">
              <a:rPr lang="tr-TR" smtClean="0"/>
              <a:pPr/>
              <a:t>15.01.2026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D42E69-0B45-4D6A-BDA9-8F9042B0111B}" type="slidenum">
              <a:rPr lang="tr-TR" smtClean="0"/>
              <a:pPr/>
              <a:t>53</a:t>
            </a:fld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703385" y="5998286"/>
            <a:ext cx="45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i="1" dirty="0">
                <a:solidFill>
                  <a:srgbClr val="C00000"/>
                </a:solidFill>
              </a:rPr>
              <a:t>*Bu cihazların dışında varsa lütfen tabloya ekleyiniz. </a:t>
            </a:r>
          </a:p>
        </p:txBody>
      </p:sp>
    </p:spTree>
    <p:extLst>
      <p:ext uri="{BB962C8B-B14F-4D97-AF65-F5344CB8AC3E}">
        <p14:creationId xmlns:p14="http://schemas.microsoft.com/office/powerpoint/2010/main" val="3264736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14:prism isContent="1"/>
      </p:transition>
    </mc:Choice>
    <mc:Fallback xmlns="">
      <p:transition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364">
              <a:lnSpc>
                <a:spcPct val="100000"/>
              </a:lnSpc>
            </a:pPr>
            <a:r>
              <a:rPr dirty="0"/>
              <a:t>A</a:t>
            </a:r>
            <a:r>
              <a:rPr spc="-165" dirty="0"/>
              <a:t>r</a:t>
            </a:r>
            <a:r>
              <a:rPr dirty="0"/>
              <a:t>a</a:t>
            </a:r>
            <a:r>
              <a:rPr spc="-85" dirty="0"/>
              <a:t>ş</a:t>
            </a:r>
            <a:r>
              <a:rPr dirty="0"/>
              <a:t>tırma</a:t>
            </a:r>
            <a:r>
              <a:rPr spc="-30" dirty="0"/>
              <a:t> </a:t>
            </a:r>
            <a:r>
              <a:rPr spc="-70" dirty="0"/>
              <a:t>v</a:t>
            </a:r>
            <a:r>
              <a:rPr dirty="0"/>
              <a:t>e</a:t>
            </a:r>
            <a:r>
              <a:rPr spc="-20" dirty="0"/>
              <a:t> </a:t>
            </a:r>
            <a:r>
              <a:rPr dirty="0"/>
              <a:t>Geli</a:t>
            </a:r>
            <a:r>
              <a:rPr spc="-85" dirty="0"/>
              <a:t>ş</a:t>
            </a:r>
            <a:r>
              <a:rPr dirty="0"/>
              <a:t>tirme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54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79244" y="4478680"/>
            <a:ext cx="9145905" cy="509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Bilimse</a:t>
            </a:r>
            <a:r>
              <a:rPr sz="3800" b="1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3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So</a:t>
            </a:r>
            <a:r>
              <a:rPr sz="3800" b="1" spc="-8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800" b="1" spc="-6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al,</a:t>
            </a:r>
            <a:r>
              <a:rPr sz="38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spc="-50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ültü</a:t>
            </a:r>
            <a:r>
              <a:rPr sz="3800" b="1" spc="-6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800" b="1" spc="-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8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spc="-40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8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Sp</a:t>
            </a:r>
            <a:r>
              <a:rPr sz="3800" b="1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800" b="1" spc="-5" dirty="0">
                <a:solidFill>
                  <a:srgbClr val="FF0000"/>
                </a:solidFill>
                <a:latin typeface="Calibri"/>
                <a:cs typeface="Calibri"/>
              </a:rPr>
              <a:t>rti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3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spc="-105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8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li</a:t>
            </a:r>
            <a:r>
              <a:rPr sz="3800" b="1" spc="-5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800" b="1" spc="-2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tler</a:t>
            </a:r>
            <a:endParaRPr sz="3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2357" y="958341"/>
            <a:ext cx="817054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206615" algn="l"/>
              </a:tabLst>
            </a:pP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b="1" spc="-5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rma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 Geli</a:t>
            </a:r>
            <a:r>
              <a:rPr sz="2400" b="1" spc="-25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rme</a:t>
            </a:r>
            <a:r>
              <a:rPr sz="2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6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aali</a:t>
            </a:r>
            <a:r>
              <a:rPr sz="2400" b="1" spc="-2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eri: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20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ıl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2400" b="1" spc="-5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2400" b="1" spc="-1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3333FF"/>
                </a:solidFill>
                <a:latin typeface="Calibri"/>
                <a:cs typeface="Calibri"/>
              </a:rPr>
              <a:t>Gö</a:t>
            </a:r>
            <a:r>
              <a:rPr sz="2400" b="1" spc="-2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400" b="1" spc="-20" dirty="0">
                <a:solidFill>
                  <a:srgbClr val="3333FF"/>
                </a:solidFill>
                <a:latin typeface="Calibri"/>
                <a:cs typeface="Calibri"/>
              </a:rPr>
              <a:t> Ma</a:t>
            </a:r>
            <a:r>
              <a:rPr sz="2400" b="1" spc="-35" dirty="0">
                <a:solidFill>
                  <a:srgbClr val="3333FF"/>
                </a:solidFill>
                <a:latin typeface="Calibri"/>
                <a:cs typeface="Calibri"/>
              </a:rPr>
              <a:t>k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ale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Bi</a:t>
            </a:r>
            <a:r>
              <a:rPr sz="2400" b="1" spc="-20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2400" b="1" spc="-15" dirty="0">
                <a:solidFill>
                  <a:srgbClr val="3333FF"/>
                </a:solidFill>
                <a:latin typeface="Calibri"/>
                <a:cs typeface="Calibri"/>
              </a:rPr>
              <a:t>gileri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55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551134"/>
              </p:ext>
            </p:extLst>
          </p:nvPr>
        </p:nvGraphicFramePr>
        <p:xfrm>
          <a:off x="235026" y="1968373"/>
          <a:ext cx="11466876" cy="41542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34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1376">
                  <a:extLst>
                    <a:ext uri="{9D8B030D-6E8A-4147-A177-3AD203B41FA5}">
                      <a16:colId xmlns:a16="http://schemas.microsoft.com/office/drawing/2014/main" val="1969522874"/>
                    </a:ext>
                  </a:extLst>
                </a:gridCol>
                <a:gridCol w="551376">
                  <a:extLst>
                    <a:ext uri="{9D8B030D-6E8A-4147-A177-3AD203B41FA5}">
                      <a16:colId xmlns:a16="http://schemas.microsoft.com/office/drawing/2014/main" val="856536074"/>
                    </a:ext>
                  </a:extLst>
                </a:gridCol>
                <a:gridCol w="551376">
                  <a:extLst>
                    <a:ext uri="{9D8B030D-6E8A-4147-A177-3AD203B41FA5}">
                      <a16:colId xmlns:a16="http://schemas.microsoft.com/office/drawing/2014/main" val="3743631071"/>
                    </a:ext>
                  </a:extLst>
                </a:gridCol>
                <a:gridCol w="551376">
                  <a:extLst>
                    <a:ext uri="{9D8B030D-6E8A-4147-A177-3AD203B41FA5}">
                      <a16:colId xmlns:a16="http://schemas.microsoft.com/office/drawing/2014/main" val="154243390"/>
                    </a:ext>
                  </a:extLst>
                </a:gridCol>
                <a:gridCol w="551376">
                  <a:extLst>
                    <a:ext uri="{9D8B030D-6E8A-4147-A177-3AD203B41FA5}">
                      <a16:colId xmlns:a16="http://schemas.microsoft.com/office/drawing/2014/main" val="1847121820"/>
                    </a:ext>
                  </a:extLst>
                </a:gridCol>
                <a:gridCol w="551376">
                  <a:extLst>
                    <a:ext uri="{9D8B030D-6E8A-4147-A177-3AD203B41FA5}">
                      <a16:colId xmlns:a16="http://schemas.microsoft.com/office/drawing/2014/main" val="3324421322"/>
                    </a:ext>
                  </a:extLst>
                </a:gridCol>
                <a:gridCol w="551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2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09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MAKALE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3045" algn="ctr">
                        <a:lnSpc>
                          <a:spcPct val="100000"/>
                        </a:lnSpc>
                      </a:pPr>
                      <a:r>
                        <a:rPr lang="tr-TR" sz="1200" dirty="0"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045" algn="ctr">
                        <a:lnSpc>
                          <a:spcPct val="100000"/>
                        </a:lnSpc>
                      </a:pPr>
                      <a:r>
                        <a:rPr lang="tr-TR" sz="1200" dirty="0"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045" algn="ctr">
                        <a:lnSpc>
                          <a:spcPct val="100000"/>
                        </a:lnSpc>
                      </a:pPr>
                      <a:r>
                        <a:rPr lang="tr-TR" sz="1200" dirty="0"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045" algn="ctr">
                        <a:lnSpc>
                          <a:spcPct val="100000"/>
                        </a:lnSpc>
                      </a:pPr>
                      <a:r>
                        <a:rPr lang="tr-TR" sz="1200" dirty="0"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045" algn="ctr">
                        <a:lnSpc>
                          <a:spcPct val="100000"/>
                        </a:lnSpc>
                      </a:pPr>
                      <a:r>
                        <a:rPr lang="tr-TR" sz="1200" dirty="0"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045" algn="ctr">
                        <a:lnSpc>
                          <a:spcPct val="100000"/>
                        </a:lnSpc>
                      </a:pPr>
                      <a:r>
                        <a:rPr lang="tr-TR" sz="1200" dirty="0"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045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065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476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samı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ale (Q1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samı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ale (Q2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476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samı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ale (Q3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7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476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SS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Q4*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39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4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ni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sen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elirle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lusla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ası alan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slerin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</a:rPr>
                        <a:t> 5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6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6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59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lusla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ası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alesi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TR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fınd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lusal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ale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        14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    7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43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TR Di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fın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sal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ışın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sal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4566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h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otu,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ap kritiği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282">
                <a:tc>
                  <a:txBody>
                    <a:bodyPr/>
                    <a:lstStyle/>
                    <a:p>
                      <a:pPr marR="53340" algn="r">
                        <a:lnSpc>
                          <a:spcPct val="100000"/>
                        </a:lnSpc>
                      </a:pP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</a:rPr>
                        <a:t> 10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12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19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         14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      7 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828" y="891032"/>
            <a:ext cx="823912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275195" algn="l"/>
              </a:tabLst>
            </a:pP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b="1" spc="-5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rma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 Geli</a:t>
            </a:r>
            <a:r>
              <a:rPr sz="2400" b="1" spc="-25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rme</a:t>
            </a:r>
            <a:r>
              <a:rPr sz="2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6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aali</a:t>
            </a:r>
            <a:r>
              <a:rPr sz="2400" b="1" spc="-2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eri</a:t>
            </a:r>
            <a:r>
              <a:rPr sz="24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24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20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ıl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2400" b="1" spc="-5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a </a:t>
            </a:r>
            <a:r>
              <a:rPr sz="2400" b="1" spc="-5" dirty="0">
                <a:solidFill>
                  <a:srgbClr val="3333FF"/>
                </a:solidFill>
                <a:latin typeface="Calibri"/>
                <a:cs typeface="Calibri"/>
              </a:rPr>
              <a:t>Gö</a:t>
            </a:r>
            <a:r>
              <a:rPr sz="2400" b="1" spc="-2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3333FF"/>
                </a:solidFill>
                <a:latin typeface="Calibri"/>
                <a:cs typeface="Calibri"/>
              </a:rPr>
              <a:t>Ma</a:t>
            </a:r>
            <a:r>
              <a:rPr sz="2400" b="1" spc="-35" dirty="0">
                <a:solidFill>
                  <a:srgbClr val="3333FF"/>
                </a:solidFill>
                <a:latin typeface="Calibri"/>
                <a:cs typeface="Calibri"/>
              </a:rPr>
              <a:t>k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ale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Bi</a:t>
            </a:r>
            <a:r>
              <a:rPr sz="2400" b="1" spc="-20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2400" b="1" spc="-15" dirty="0">
                <a:solidFill>
                  <a:srgbClr val="3333FF"/>
                </a:solidFill>
                <a:latin typeface="Calibri"/>
                <a:cs typeface="Calibri"/>
              </a:rPr>
              <a:t>gileri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47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103435"/>
              </p:ext>
            </p:extLst>
          </p:nvPr>
        </p:nvGraphicFramePr>
        <p:xfrm>
          <a:off x="355104" y="2051557"/>
          <a:ext cx="11466947" cy="370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685">
                  <a:extLst>
                    <a:ext uri="{9D8B030D-6E8A-4147-A177-3AD203B41FA5}">
                      <a16:colId xmlns:a16="http://schemas.microsoft.com/office/drawing/2014/main" val="3778399046"/>
                    </a:ext>
                  </a:extLst>
                </a:gridCol>
                <a:gridCol w="604685">
                  <a:extLst>
                    <a:ext uri="{9D8B030D-6E8A-4147-A177-3AD203B41FA5}">
                      <a16:colId xmlns:a16="http://schemas.microsoft.com/office/drawing/2014/main" val="198841657"/>
                    </a:ext>
                  </a:extLst>
                </a:gridCol>
                <a:gridCol w="604685">
                  <a:extLst>
                    <a:ext uri="{9D8B030D-6E8A-4147-A177-3AD203B41FA5}">
                      <a16:colId xmlns:a16="http://schemas.microsoft.com/office/drawing/2014/main" val="890868038"/>
                    </a:ext>
                  </a:extLst>
                </a:gridCol>
                <a:gridCol w="604685">
                  <a:extLst>
                    <a:ext uri="{9D8B030D-6E8A-4147-A177-3AD203B41FA5}">
                      <a16:colId xmlns:a16="http://schemas.microsoft.com/office/drawing/2014/main" val="2449801802"/>
                    </a:ext>
                  </a:extLst>
                </a:gridCol>
                <a:gridCol w="604685">
                  <a:extLst>
                    <a:ext uri="{9D8B030D-6E8A-4147-A177-3AD203B41FA5}">
                      <a16:colId xmlns:a16="http://schemas.microsoft.com/office/drawing/2014/main" val="479154906"/>
                    </a:ext>
                  </a:extLst>
                </a:gridCol>
                <a:gridCol w="604685">
                  <a:extLst>
                    <a:ext uri="{9D8B030D-6E8A-4147-A177-3AD203B41FA5}">
                      <a16:colId xmlns:a16="http://schemas.microsoft.com/office/drawing/2014/main" val="3997997982"/>
                    </a:ext>
                  </a:extLst>
                </a:gridCol>
                <a:gridCol w="604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5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08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MAKALE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476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samı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Q1</a:t>
                      </a:r>
                      <a:r>
                        <a:rPr sz="1400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o</a:t>
                      </a:r>
                      <a:r>
                        <a:rPr sz="14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3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u="heavy" spc="-20" dirty="0">
                          <a:latin typeface="Calibri"/>
                          <a:cs typeface="Calibri"/>
                        </a:rPr>
                        <a:t>re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u="heavy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u="heavy" spc="-1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esi</a:t>
                      </a:r>
                      <a:r>
                        <a:rPr sz="1400" u="heavy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aşına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şen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samı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Q1</a:t>
                      </a:r>
                      <a:r>
                        <a:rPr sz="1400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o</a:t>
                      </a:r>
                      <a:r>
                        <a:rPr sz="14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3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u="heavy" spc="-20" dirty="0">
                          <a:latin typeface="Calibri"/>
                          <a:cs typeface="Calibri"/>
                        </a:rPr>
                        <a:t>re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u="heavy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em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u="heavy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aşına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şen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476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samı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Q2</a:t>
                      </a:r>
                      <a:r>
                        <a:rPr sz="1400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o</a:t>
                      </a:r>
                      <a:r>
                        <a:rPr sz="14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3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u="heavy" spc="-20" dirty="0">
                          <a:latin typeface="Calibri"/>
                          <a:cs typeface="Calibri"/>
                        </a:rPr>
                        <a:t>re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u="heavy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u="heavy" spc="-1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esi</a:t>
                      </a:r>
                      <a:r>
                        <a:rPr sz="1400" u="heavy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aşına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şen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samı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Q2</a:t>
                      </a:r>
                      <a:r>
                        <a:rPr sz="1400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o</a:t>
                      </a:r>
                      <a:r>
                        <a:rPr sz="14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3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u="heavy" spc="-20" dirty="0">
                          <a:latin typeface="Calibri"/>
                          <a:cs typeface="Calibri"/>
                        </a:rPr>
                        <a:t>re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u="heavy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em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u="heavy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aşına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şen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389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samı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Q3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3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u="heavy" spc="-20" dirty="0">
                          <a:latin typeface="Calibri"/>
                          <a:cs typeface="Calibri"/>
                        </a:rPr>
                        <a:t>re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u="heavy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u="heavy" spc="-1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esi</a:t>
                      </a:r>
                      <a:r>
                        <a:rPr sz="1400" u="heavy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aşına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şen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39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samı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Q3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3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u="heavy" spc="-20" dirty="0">
                          <a:latin typeface="Calibri"/>
                          <a:cs typeface="Calibri"/>
                        </a:rPr>
                        <a:t>re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u="heavy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em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u="heavy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aşına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şen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477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 AHCI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samı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Q4*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3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u="heavy" spc="-20" dirty="0">
                          <a:latin typeface="Calibri"/>
                          <a:cs typeface="Calibri"/>
                        </a:rPr>
                        <a:t>re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u="heavy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u="heavy" spc="-1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esi</a:t>
                      </a:r>
                      <a:r>
                        <a:rPr sz="1400" u="heavy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aşına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şen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434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 AHCI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samı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Q4*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gi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spc="-3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u="heavy" spc="-20" dirty="0">
                          <a:latin typeface="Calibri"/>
                          <a:cs typeface="Calibri"/>
                        </a:rPr>
                        <a:t>re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u="heavy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em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u="heavy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u="heavy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u="heavy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aşına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şen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4723" rIns="0" bIns="0" rtlCol="0">
            <a:spAutoFit/>
          </a:bodyPr>
          <a:lstStyle/>
          <a:p>
            <a:pPr marL="145415">
              <a:lnSpc>
                <a:spcPct val="100000"/>
              </a:lnSpc>
            </a:pP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spc="-5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spc="-20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rma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e Geli</a:t>
            </a:r>
            <a:r>
              <a:rPr sz="2400" spc="-25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rme</a:t>
            </a:r>
            <a:r>
              <a:rPr sz="2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6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aali</a:t>
            </a:r>
            <a:r>
              <a:rPr sz="2400" spc="-2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eri</a:t>
            </a:r>
            <a:r>
              <a:rPr sz="24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: </a:t>
            </a:r>
            <a:r>
              <a:rPr sz="2400" spc="-120" dirty="0">
                <a:latin typeface="Calibri"/>
                <a:cs typeface="Calibri"/>
              </a:rPr>
              <a:t>Y</a:t>
            </a:r>
            <a:r>
              <a:rPr sz="2400" dirty="0">
                <a:latin typeface="Calibri"/>
                <a:cs typeface="Calibri"/>
              </a:rPr>
              <a:t>ıl</a:t>
            </a:r>
            <a:r>
              <a:rPr sz="2400" spc="-10" dirty="0">
                <a:latin typeface="Calibri"/>
                <a:cs typeface="Calibri"/>
              </a:rPr>
              <a:t>l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/>
              <a:t>Gö</a:t>
            </a:r>
            <a:r>
              <a:rPr sz="2400" spc="-25" dirty="0"/>
              <a:t>r</a:t>
            </a:r>
            <a:r>
              <a:rPr sz="2400" dirty="0"/>
              <a:t>e</a:t>
            </a:r>
            <a:r>
              <a:rPr sz="2400" spc="-15" dirty="0"/>
              <a:t> </a:t>
            </a:r>
            <a:r>
              <a:rPr sz="2400" spc="-10" dirty="0"/>
              <a:t>Ki</a:t>
            </a:r>
            <a:r>
              <a:rPr sz="2400" spc="-45" dirty="0"/>
              <a:t>t</a:t>
            </a:r>
            <a:r>
              <a:rPr sz="2400" spc="-15" dirty="0"/>
              <a:t>ap</a:t>
            </a:r>
            <a:r>
              <a:rPr sz="2400" dirty="0"/>
              <a:t> </a:t>
            </a:r>
            <a:r>
              <a:rPr sz="2400" spc="-10" dirty="0"/>
              <a:t>Bi</a:t>
            </a:r>
            <a:r>
              <a:rPr sz="2400" spc="-20" dirty="0"/>
              <a:t>l</a:t>
            </a:r>
            <a:r>
              <a:rPr sz="2400" spc="-15" dirty="0"/>
              <a:t>gileri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57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635618"/>
              </p:ext>
            </p:extLst>
          </p:nvPr>
        </p:nvGraphicFramePr>
        <p:xfrm>
          <a:off x="381000" y="1803825"/>
          <a:ext cx="11374625" cy="4479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07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103">
                  <a:extLst>
                    <a:ext uri="{9D8B030D-6E8A-4147-A177-3AD203B41FA5}">
                      <a16:colId xmlns:a16="http://schemas.microsoft.com/office/drawing/2014/main" val="789839720"/>
                    </a:ext>
                  </a:extLst>
                </a:gridCol>
                <a:gridCol w="558103">
                  <a:extLst>
                    <a:ext uri="{9D8B030D-6E8A-4147-A177-3AD203B41FA5}">
                      <a16:colId xmlns:a16="http://schemas.microsoft.com/office/drawing/2014/main" val="905937092"/>
                    </a:ext>
                  </a:extLst>
                </a:gridCol>
                <a:gridCol w="558103">
                  <a:extLst>
                    <a:ext uri="{9D8B030D-6E8A-4147-A177-3AD203B41FA5}">
                      <a16:colId xmlns:a16="http://schemas.microsoft.com/office/drawing/2014/main" val="2965240633"/>
                    </a:ext>
                  </a:extLst>
                </a:gridCol>
                <a:gridCol w="558103">
                  <a:extLst>
                    <a:ext uri="{9D8B030D-6E8A-4147-A177-3AD203B41FA5}">
                      <a16:colId xmlns:a16="http://schemas.microsoft.com/office/drawing/2014/main" val="2440740703"/>
                    </a:ext>
                  </a:extLst>
                </a:gridCol>
                <a:gridCol w="558103">
                  <a:extLst>
                    <a:ext uri="{9D8B030D-6E8A-4147-A177-3AD203B41FA5}">
                      <a16:colId xmlns:a16="http://schemas.microsoft.com/office/drawing/2014/main" val="1693611877"/>
                    </a:ext>
                  </a:extLst>
                </a:gridCol>
                <a:gridCol w="558103">
                  <a:extLst>
                    <a:ext uri="{9D8B030D-6E8A-4147-A177-3AD203B41FA5}">
                      <a16:colId xmlns:a16="http://schemas.microsoft.com/office/drawing/2014/main" val="302864140"/>
                    </a:ext>
                  </a:extLst>
                </a:gridCol>
                <a:gridCol w="558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05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633"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Kİ</a:t>
                      </a:r>
                      <a:r>
                        <a:rPr sz="1600" b="1" spc="-1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APLAR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282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b="1" spc="-1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anınmış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lusla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ası</a:t>
                      </a:r>
                      <a:r>
                        <a:rPr sz="16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vleri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fın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mış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öz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ilimsel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ap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       8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      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633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b="1" spc="-1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anınmış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lusla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ası</a:t>
                      </a:r>
                      <a:r>
                        <a:rPr sz="16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vleri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fın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mış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öz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ilimsel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ap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edi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örlüğ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ölüm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arl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ğı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8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7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8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16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b="1" spc="-1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anınmış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lusal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vleri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fın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mış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öz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ilimsel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ap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633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b="1" spc="-1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anınmış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lusal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vleri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fın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mış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öz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ilimsel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ap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edi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örlüğ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ölüm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arl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ğı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5949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Alanı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viri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ap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örlüğ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ap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öl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mü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virisi,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ap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virisi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(</a:t>
                      </a:r>
                      <a:r>
                        <a:rPr sz="1600" b="1" spc="-114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aba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cı</a:t>
                      </a:r>
                      <a:r>
                        <a:rPr sz="16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il ala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ın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aki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ylar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il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alanların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viri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apa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sa,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pu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anın</a:t>
                      </a:r>
                      <a:r>
                        <a:rPr sz="16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arısı)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240">
                <a:tc>
                  <a:txBody>
                    <a:bodyPr/>
                    <a:lstStyle/>
                    <a:p>
                      <a:pPr marL="98425" marR="704215">
                        <a:lnSpc>
                          <a:spcPct val="1006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Üni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si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fın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em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ince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emesi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y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tırıl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son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abı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Ha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emsiz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apları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pu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anla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ırm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ay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abi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lmaz)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-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123">
                <a:tc>
                  <a:txBody>
                    <a:bodyPr/>
                    <a:lstStyle/>
                    <a:p>
                      <a:pPr marL="98425" marR="125730">
                        <a:lnSpc>
                          <a:spcPct val="1006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sla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ası</a:t>
                      </a:r>
                      <a:r>
                        <a:rPr sz="16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vleri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fın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ansikl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edile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mad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azla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ört</a:t>
                      </a:r>
                      <a:r>
                        <a:rPr sz="16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mad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esaplamada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ik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 alınır)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-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241">
                <a:tc>
                  <a:txBody>
                    <a:bodyPr/>
                    <a:lstStyle/>
                    <a:p>
                      <a:pPr marL="98425" marR="593090">
                        <a:lnSpc>
                          <a:spcPct val="1006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vleri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fın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ansiklo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edile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mad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azla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ört mad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esaplamada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ik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 alınır)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818">
                <a:tc>
                  <a:txBody>
                    <a:bodyPr/>
                    <a:lstStyle/>
                    <a:p>
                      <a:pPr marR="53340" algn="r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8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7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8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       8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       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6181" rIns="0" bIns="0" rtlCol="0">
            <a:spAutoFit/>
          </a:bodyPr>
          <a:lstStyle/>
          <a:p>
            <a:pPr marL="222885">
              <a:lnSpc>
                <a:spcPct val="100000"/>
              </a:lnSpc>
            </a:pP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spc="-5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spc="-20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ı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rma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e Geli</a:t>
            </a:r>
            <a:r>
              <a:rPr sz="2400" spc="-25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rme</a:t>
            </a:r>
            <a:r>
              <a:rPr sz="2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6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aali</a:t>
            </a:r>
            <a:r>
              <a:rPr sz="2400" spc="-2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eri</a:t>
            </a:r>
            <a:r>
              <a:rPr sz="24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952D2D"/>
                </a:solidFill>
              </a:rPr>
              <a:t>:</a:t>
            </a:r>
            <a:r>
              <a:rPr sz="2400" spc="-5" dirty="0">
                <a:solidFill>
                  <a:srgbClr val="952D2D"/>
                </a:solidFill>
              </a:rPr>
              <a:t> </a:t>
            </a:r>
            <a:r>
              <a:rPr sz="2400" spc="-120" dirty="0">
                <a:latin typeface="Calibri"/>
                <a:cs typeface="Calibri"/>
              </a:rPr>
              <a:t>Y</a:t>
            </a:r>
            <a:r>
              <a:rPr sz="2400" dirty="0">
                <a:latin typeface="Calibri"/>
                <a:cs typeface="Calibri"/>
              </a:rPr>
              <a:t>ıl</a:t>
            </a:r>
            <a:r>
              <a:rPr sz="2400" spc="-10" dirty="0">
                <a:latin typeface="Calibri"/>
                <a:cs typeface="Calibri"/>
              </a:rPr>
              <a:t>l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a Gö</a:t>
            </a:r>
            <a:r>
              <a:rPr sz="2400" spc="-2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oje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</a:t>
            </a:r>
            <a:r>
              <a:rPr sz="2400" spc="-10" dirty="0">
                <a:latin typeface="Calibri"/>
                <a:cs typeface="Calibri"/>
              </a:rPr>
              <a:t>l</a:t>
            </a:r>
            <a:r>
              <a:rPr sz="2400" dirty="0">
                <a:latin typeface="Calibri"/>
                <a:cs typeface="Calibri"/>
              </a:rPr>
              <a:t>gileri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58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948582"/>
              </p:ext>
            </p:extLst>
          </p:nvPr>
        </p:nvGraphicFramePr>
        <p:xfrm>
          <a:off x="152400" y="1828800"/>
          <a:ext cx="11744795" cy="44651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98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057">
                  <a:extLst>
                    <a:ext uri="{9D8B030D-6E8A-4147-A177-3AD203B41FA5}">
                      <a16:colId xmlns:a16="http://schemas.microsoft.com/office/drawing/2014/main" val="3737657677"/>
                    </a:ext>
                  </a:extLst>
                </a:gridCol>
                <a:gridCol w="548057">
                  <a:extLst>
                    <a:ext uri="{9D8B030D-6E8A-4147-A177-3AD203B41FA5}">
                      <a16:colId xmlns:a16="http://schemas.microsoft.com/office/drawing/2014/main" val="1020004502"/>
                    </a:ext>
                  </a:extLst>
                </a:gridCol>
                <a:gridCol w="548057">
                  <a:extLst>
                    <a:ext uri="{9D8B030D-6E8A-4147-A177-3AD203B41FA5}">
                      <a16:colId xmlns:a16="http://schemas.microsoft.com/office/drawing/2014/main" val="3971532353"/>
                    </a:ext>
                  </a:extLst>
                </a:gridCol>
                <a:gridCol w="548057">
                  <a:extLst>
                    <a:ext uri="{9D8B030D-6E8A-4147-A177-3AD203B41FA5}">
                      <a16:colId xmlns:a16="http://schemas.microsoft.com/office/drawing/2014/main" val="1651594791"/>
                    </a:ext>
                  </a:extLst>
                </a:gridCol>
                <a:gridCol w="548057">
                  <a:extLst>
                    <a:ext uri="{9D8B030D-6E8A-4147-A177-3AD203B41FA5}">
                      <a16:colId xmlns:a16="http://schemas.microsoft.com/office/drawing/2014/main" val="2450684412"/>
                    </a:ext>
                  </a:extLst>
                </a:gridCol>
                <a:gridCol w="505778">
                  <a:extLst>
                    <a:ext uri="{9D8B030D-6E8A-4147-A177-3AD203B41FA5}">
                      <a16:colId xmlns:a16="http://schemas.microsoft.com/office/drawing/2014/main" val="3841978054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641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ARA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TIR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JELERİ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824">
                <a:tc>
                  <a:txBody>
                    <a:bodyPr/>
                    <a:lstStyle/>
                    <a:p>
                      <a:pPr marL="2540" marR="50673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Başarı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ile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amamlanmış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AB ç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og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amı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tı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oje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yısı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oo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din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oo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din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ürütücü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762">
                <a:tc>
                  <a:txBody>
                    <a:bodyPr/>
                    <a:lstStyle/>
                    <a:p>
                      <a:pPr marL="2540" marR="60706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Başarı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ile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amamlanmış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. Madde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şınd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ulusla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ası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tı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oje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(De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apor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hazı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lama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ışmaları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iç)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yısı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-7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ürütücü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TÜ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spc="-1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-Ge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oje</a:t>
                      </a:r>
                      <a:r>
                        <a:rPr sz="16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TEYDE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KAM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G,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vb.)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yısı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-7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ürütücü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       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984"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er TÜ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spc="-1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oje</a:t>
                      </a:r>
                      <a:r>
                        <a:rPr sz="16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yısı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-7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ürütücü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593"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Üni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dış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amu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urumlarıyla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apılan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başarıyla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amamlanmış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tı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oje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yısı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-7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ürütücü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-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762">
                <a:tc>
                  <a:txBody>
                    <a:bodyPr/>
                    <a:lstStyle/>
                    <a:p>
                      <a:pPr marL="2540" marR="6413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Başarıyla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amamlanmış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Üni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ilims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tı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ojeleri</a:t>
                      </a:r>
                      <a:r>
                        <a:rPr sz="16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AP)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oo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din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lüğü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li a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tı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ojesi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(de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apor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hazı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lama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ç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ışmal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iç)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yısı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-7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ürütücü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5787">
                <a:tc>
                  <a:txBody>
                    <a:bodyPr/>
                    <a:lstStyle/>
                    <a:p>
                      <a:pPr marL="2540" marR="45656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Başarıyla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amamlanmış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tı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ojesi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yi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uruluşları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ile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apılan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-Ge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ojeleri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vb.) (de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apor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hazı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lama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ç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ışmal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iç)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yısı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600" spc="-7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ürütücü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-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12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68" marR="9068" marT="9068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        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3061" y="883158"/>
            <a:ext cx="927036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7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55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tırma</a:t>
            </a:r>
            <a:r>
              <a:rPr sz="2800" b="1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Ge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b="1" spc="-55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tirme</a:t>
            </a:r>
            <a:r>
              <a:rPr sz="2800" b="1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9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aal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b="1" spc="-6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tleri</a:t>
            </a:r>
            <a:r>
              <a:rPr sz="2800" b="1" spc="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952D2D"/>
                </a:solidFill>
                <a:latin typeface="Calibri"/>
                <a:cs typeface="Calibri"/>
              </a:rPr>
              <a:t>:</a:t>
            </a:r>
            <a:r>
              <a:rPr sz="2800" b="1" spc="1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800" b="1" spc="-85" dirty="0">
                <a:solidFill>
                  <a:srgbClr val="0000CC"/>
                </a:solidFill>
                <a:latin typeface="Calibri"/>
                <a:cs typeface="Calibri"/>
              </a:rPr>
              <a:t>Y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ılla</a:t>
            </a:r>
            <a:r>
              <a:rPr sz="1800" b="1" spc="-40" dirty="0">
                <a:solidFill>
                  <a:srgbClr val="0000CC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a</a:t>
            </a:r>
            <a:r>
              <a:rPr sz="1800" b="1" spc="-2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G</a:t>
            </a:r>
            <a:r>
              <a:rPr sz="1800" b="1" spc="5" dirty="0">
                <a:solidFill>
                  <a:srgbClr val="0000CC"/>
                </a:solidFill>
                <a:latin typeface="Calibri"/>
                <a:cs typeface="Calibri"/>
              </a:rPr>
              <a:t>ö</a:t>
            </a:r>
            <a:r>
              <a:rPr sz="1800" b="1" spc="-30" dirty="0">
                <a:solidFill>
                  <a:srgbClr val="0000CC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1800" b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Bilims</a:t>
            </a:r>
            <a:r>
              <a:rPr sz="1800" b="1" spc="5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l</a:t>
            </a:r>
            <a:r>
              <a:rPr sz="1800" b="1" spc="-3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800" b="1" spc="-160" dirty="0">
                <a:solidFill>
                  <a:srgbClr val="0000CC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o</a:t>
            </a:r>
            <a:r>
              <a:rPr sz="1800" b="1" spc="5" dirty="0">
                <a:solidFill>
                  <a:srgbClr val="0000CC"/>
                </a:solidFill>
                <a:latin typeface="Calibri"/>
                <a:cs typeface="Calibri"/>
              </a:rPr>
              <a:t>p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la</a:t>
            </a:r>
            <a:r>
              <a:rPr sz="1800" b="1" spc="-10" dirty="0">
                <a:solidFill>
                  <a:srgbClr val="0000CC"/>
                </a:solidFill>
                <a:latin typeface="Calibri"/>
                <a:cs typeface="Calibri"/>
              </a:rPr>
              <a:t>n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tı</a:t>
            </a:r>
            <a:r>
              <a:rPr sz="1800" b="1" spc="-4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0000CC"/>
                </a:solidFill>
                <a:latin typeface="Calibri"/>
                <a:cs typeface="Calibri"/>
              </a:rPr>
              <a:t>F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aali</a:t>
            </a:r>
            <a:r>
              <a:rPr sz="1800" b="1" spc="-30" dirty="0">
                <a:solidFill>
                  <a:srgbClr val="0000CC"/>
                </a:solidFill>
                <a:latin typeface="Calibri"/>
                <a:cs typeface="Calibri"/>
              </a:rPr>
              <a:t>y</a:t>
            </a:r>
            <a:r>
              <a:rPr sz="1800" b="1" spc="-10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tl</a:t>
            </a:r>
            <a:r>
              <a:rPr sz="1800" b="1" spc="5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ri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50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667228"/>
              </p:ext>
            </p:extLst>
          </p:nvPr>
        </p:nvGraphicFramePr>
        <p:xfrm>
          <a:off x="546811" y="1835023"/>
          <a:ext cx="11161697" cy="4134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44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893">
                  <a:extLst>
                    <a:ext uri="{9D8B030D-6E8A-4147-A177-3AD203B41FA5}">
                      <a16:colId xmlns:a16="http://schemas.microsoft.com/office/drawing/2014/main" val="3118454234"/>
                    </a:ext>
                  </a:extLst>
                </a:gridCol>
                <a:gridCol w="548893">
                  <a:extLst>
                    <a:ext uri="{9D8B030D-6E8A-4147-A177-3AD203B41FA5}">
                      <a16:colId xmlns:a16="http://schemas.microsoft.com/office/drawing/2014/main" val="854632949"/>
                    </a:ext>
                  </a:extLst>
                </a:gridCol>
                <a:gridCol w="548893">
                  <a:extLst>
                    <a:ext uri="{9D8B030D-6E8A-4147-A177-3AD203B41FA5}">
                      <a16:colId xmlns:a16="http://schemas.microsoft.com/office/drawing/2014/main" val="1026118536"/>
                    </a:ext>
                  </a:extLst>
                </a:gridCol>
                <a:gridCol w="548893">
                  <a:extLst>
                    <a:ext uri="{9D8B030D-6E8A-4147-A177-3AD203B41FA5}">
                      <a16:colId xmlns:a16="http://schemas.microsoft.com/office/drawing/2014/main" val="94015209"/>
                    </a:ext>
                  </a:extLst>
                </a:gridCol>
                <a:gridCol w="548893">
                  <a:extLst>
                    <a:ext uri="{9D8B030D-6E8A-4147-A177-3AD203B41FA5}">
                      <a16:colId xmlns:a16="http://schemas.microsoft.com/office/drawing/2014/main" val="545275595"/>
                    </a:ext>
                  </a:extLst>
                </a:gridCol>
                <a:gridCol w="548893">
                  <a:extLst>
                    <a:ext uri="{9D8B030D-6E8A-4147-A177-3AD203B41FA5}">
                      <a16:colId xmlns:a16="http://schemas.microsoft.com/office/drawing/2014/main" val="3372996953"/>
                    </a:ext>
                  </a:extLst>
                </a:gridCol>
                <a:gridCol w="548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5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1960">
                <a:tc>
                  <a:txBody>
                    <a:bodyPr/>
                    <a:lstStyle/>
                    <a:p>
                      <a:pPr marL="69215"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BİL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MSEL</a:t>
                      </a:r>
                      <a:r>
                        <a:rPr sz="16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OPLANTI </a:t>
                      </a:r>
                      <a:r>
                        <a:rPr sz="16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AAL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YETLERİ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426">
                <a:tc>
                  <a:txBody>
                    <a:bodyPr/>
                    <a:lstStyle/>
                    <a:p>
                      <a:pPr marL="72390" marR="17272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ası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msel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an,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am 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tni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tbu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onik 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 bi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apç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ğında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mlanmış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8 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5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552">
                <a:tc>
                  <a:txBody>
                    <a:bodyPr/>
                    <a:lstStyle/>
                    <a:p>
                      <a:pPr marL="72390" marR="14732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ası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msel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an,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tni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tbu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onik 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 bi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apç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ğında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mlanmış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5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3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31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ası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msel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po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 s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şma 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706">
                <a:tc>
                  <a:txBody>
                    <a:bodyPr/>
                    <a:lstStyle/>
                    <a:p>
                      <a:pPr marL="72390" marR="73977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 b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ili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msel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am 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tni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tbu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onik 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 bi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apç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ğında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mlanmış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       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      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706">
                <a:tc>
                  <a:txBody>
                    <a:bodyPr/>
                    <a:lstStyle/>
                    <a:p>
                      <a:pPr marL="72390" marR="6559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 b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ili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msel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an,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 m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tni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tbu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onik 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apç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ğında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mlanmış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98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 b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ili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msel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po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er 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nu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şma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959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13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8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68" marR="7568" marT="756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        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      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01894" y="6586733"/>
            <a:ext cx="234950" cy="269875"/>
          </a:xfrm>
          <a:custGeom>
            <a:avLst/>
            <a:gdLst/>
            <a:ahLst/>
            <a:cxnLst/>
            <a:rect l="l" t="t" r="r" b="b"/>
            <a:pathLst>
              <a:path w="234950" h="269875">
                <a:moveTo>
                  <a:pt x="116247" y="0"/>
                </a:moveTo>
                <a:lnTo>
                  <a:pt x="77005" y="8167"/>
                </a:lnTo>
                <a:lnTo>
                  <a:pt x="43491" y="30032"/>
                </a:lnTo>
                <a:lnTo>
                  <a:pt x="18051" y="62908"/>
                </a:lnTo>
                <a:lnTo>
                  <a:pt x="3029" y="104107"/>
                </a:lnTo>
                <a:lnTo>
                  <a:pt x="0" y="138355"/>
                </a:lnTo>
                <a:lnTo>
                  <a:pt x="1103" y="153736"/>
                </a:lnTo>
                <a:lnTo>
                  <a:pt x="12880" y="196272"/>
                </a:lnTo>
                <a:lnTo>
                  <a:pt x="35711" y="231372"/>
                </a:lnTo>
                <a:lnTo>
                  <a:pt x="67477" y="256428"/>
                </a:lnTo>
                <a:lnTo>
                  <a:pt x="106058" y="268832"/>
                </a:lnTo>
                <a:lnTo>
                  <a:pt x="120067" y="269705"/>
                </a:lnTo>
                <a:lnTo>
                  <a:pt x="133470" y="268470"/>
                </a:lnTo>
                <a:lnTo>
                  <a:pt x="170553" y="255027"/>
                </a:lnTo>
                <a:lnTo>
                  <a:pt x="201172" y="228917"/>
                </a:lnTo>
                <a:lnTo>
                  <a:pt x="223042" y="192642"/>
                </a:lnTo>
                <a:lnTo>
                  <a:pt x="233878" y="148699"/>
                </a:lnTo>
                <a:lnTo>
                  <a:pt x="234643" y="132779"/>
                </a:lnTo>
                <a:lnTo>
                  <a:pt x="233665" y="117259"/>
                </a:lnTo>
                <a:lnTo>
                  <a:pt x="222154" y="74302"/>
                </a:lnTo>
                <a:lnTo>
                  <a:pt x="199536" y="38816"/>
                </a:lnTo>
                <a:lnTo>
                  <a:pt x="168069" y="13460"/>
                </a:lnTo>
                <a:lnTo>
                  <a:pt x="130009" y="889"/>
                </a:lnTo>
                <a:lnTo>
                  <a:pt x="11624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836272" y="6626225"/>
            <a:ext cx="166370" cy="191135"/>
          </a:xfrm>
          <a:custGeom>
            <a:avLst/>
            <a:gdLst/>
            <a:ahLst/>
            <a:cxnLst/>
            <a:rect l="l" t="t" r="r" b="b"/>
            <a:pathLst>
              <a:path w="166370" h="191134">
                <a:moveTo>
                  <a:pt x="0" y="0"/>
                </a:moveTo>
                <a:lnTo>
                  <a:pt x="165861" y="190746"/>
                </a:lnTo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836272" y="6626225"/>
            <a:ext cx="166370" cy="191135"/>
          </a:xfrm>
          <a:custGeom>
            <a:avLst/>
            <a:gdLst/>
            <a:ahLst/>
            <a:cxnLst/>
            <a:rect l="l" t="t" r="r" b="b"/>
            <a:pathLst>
              <a:path w="166370" h="191134">
                <a:moveTo>
                  <a:pt x="165861" y="0"/>
                </a:moveTo>
                <a:lnTo>
                  <a:pt x="0" y="190746"/>
                </a:lnTo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801856" y="6586733"/>
            <a:ext cx="234950" cy="269875"/>
          </a:xfrm>
          <a:custGeom>
            <a:avLst/>
            <a:gdLst/>
            <a:ahLst/>
            <a:cxnLst/>
            <a:rect l="l" t="t" r="r" b="b"/>
            <a:pathLst>
              <a:path w="234950" h="269875">
                <a:moveTo>
                  <a:pt x="0" y="134868"/>
                </a:moveTo>
                <a:lnTo>
                  <a:pt x="6772" y="89615"/>
                </a:lnTo>
                <a:lnTo>
                  <a:pt x="25528" y="50892"/>
                </a:lnTo>
                <a:lnTo>
                  <a:pt x="53920" y="21388"/>
                </a:lnTo>
                <a:lnTo>
                  <a:pt x="89604" y="3789"/>
                </a:lnTo>
                <a:lnTo>
                  <a:pt x="116286" y="0"/>
                </a:lnTo>
                <a:lnTo>
                  <a:pt x="130047" y="889"/>
                </a:lnTo>
                <a:lnTo>
                  <a:pt x="168108" y="13460"/>
                </a:lnTo>
                <a:lnTo>
                  <a:pt x="199575" y="38816"/>
                </a:lnTo>
                <a:lnTo>
                  <a:pt x="222192" y="74302"/>
                </a:lnTo>
                <a:lnTo>
                  <a:pt x="233703" y="117259"/>
                </a:lnTo>
                <a:lnTo>
                  <a:pt x="234682" y="132779"/>
                </a:lnTo>
                <a:lnTo>
                  <a:pt x="233916" y="148699"/>
                </a:lnTo>
                <a:lnTo>
                  <a:pt x="223080" y="192642"/>
                </a:lnTo>
                <a:lnTo>
                  <a:pt x="201211" y="228917"/>
                </a:lnTo>
                <a:lnTo>
                  <a:pt x="170592" y="255027"/>
                </a:lnTo>
                <a:lnTo>
                  <a:pt x="133509" y="268470"/>
                </a:lnTo>
                <a:lnTo>
                  <a:pt x="120106" y="269705"/>
                </a:lnTo>
                <a:lnTo>
                  <a:pt x="106097" y="268832"/>
                </a:lnTo>
                <a:lnTo>
                  <a:pt x="67515" y="256428"/>
                </a:lnTo>
                <a:lnTo>
                  <a:pt x="35749" y="231372"/>
                </a:lnTo>
                <a:lnTo>
                  <a:pt x="12918" y="196272"/>
                </a:lnTo>
                <a:lnTo>
                  <a:pt x="1141" y="153736"/>
                </a:lnTo>
                <a:lnTo>
                  <a:pt x="0" y="134868"/>
                </a:lnTo>
                <a:close/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64741" y="923188"/>
            <a:ext cx="817816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13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ÖNET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İ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M:</a:t>
            </a:r>
            <a:r>
              <a:rPr sz="28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3333FF"/>
                </a:solidFill>
                <a:latin typeface="Calibri"/>
                <a:cs typeface="Calibri"/>
              </a:rPr>
              <a:t>Ana</a:t>
            </a:r>
            <a:r>
              <a:rPr sz="2800" b="1" spc="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3333FF"/>
                </a:solidFill>
                <a:latin typeface="Calibri"/>
                <a:cs typeface="Calibri"/>
              </a:rPr>
              <a:t>Bil</a:t>
            </a:r>
            <a:r>
              <a:rPr sz="2800" b="1" spc="-25" dirty="0">
                <a:solidFill>
                  <a:srgbClr val="3333FF"/>
                </a:solidFill>
                <a:latin typeface="Calibri"/>
                <a:cs typeface="Calibri"/>
              </a:rPr>
              <a:t>i</a:t>
            </a:r>
            <a:r>
              <a:rPr sz="2800" b="1" spc="-20" dirty="0">
                <a:solidFill>
                  <a:srgbClr val="3333FF"/>
                </a:solidFill>
                <a:latin typeface="Calibri"/>
                <a:cs typeface="Calibri"/>
              </a:rPr>
              <a:t>m/San</a:t>
            </a:r>
            <a:r>
              <a:rPr sz="2800" b="1" spc="-50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2800" b="1" spc="-10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2800" b="1" spc="3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Dalı</a:t>
            </a:r>
            <a:r>
              <a:rPr sz="2800" b="1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/</a:t>
            </a:r>
            <a:r>
              <a:rPr sz="2800" b="1" spc="-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P</a:t>
            </a:r>
            <a:r>
              <a:rPr sz="2800" b="1" spc="-4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o</a:t>
            </a:r>
            <a:r>
              <a:rPr sz="2800" b="1" spc="-30" dirty="0">
                <a:solidFill>
                  <a:srgbClr val="3333FF"/>
                </a:solidFill>
                <a:latin typeface="Calibri"/>
                <a:cs typeface="Calibri"/>
              </a:rPr>
              <a:t>g</a:t>
            </a:r>
            <a:r>
              <a:rPr sz="2800" b="1" spc="-7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800" b="1" spc="-20" dirty="0">
                <a:solidFill>
                  <a:srgbClr val="3333FF"/>
                </a:solidFill>
                <a:latin typeface="Calibri"/>
                <a:cs typeface="Calibri"/>
              </a:rPr>
              <a:t>am</a:t>
            </a:r>
            <a:r>
              <a:rPr sz="2800" b="1" spc="2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Baş</a:t>
            </a:r>
            <a:r>
              <a:rPr sz="2800" b="1" spc="-55" dirty="0">
                <a:solidFill>
                  <a:srgbClr val="3333FF"/>
                </a:solidFill>
                <a:latin typeface="Calibri"/>
                <a:cs typeface="Calibri"/>
              </a:rPr>
              <a:t>k</a:t>
            </a:r>
            <a:r>
              <a:rPr sz="2800" b="1" spc="-15" dirty="0">
                <a:solidFill>
                  <a:srgbClr val="3333FF"/>
                </a:solidFill>
                <a:latin typeface="Calibri"/>
                <a:cs typeface="Calibri"/>
              </a:rPr>
              <a:t>an</a:t>
            </a:r>
            <a:r>
              <a:rPr sz="2800" b="1" spc="-20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2800" b="1" spc="-10" dirty="0">
                <a:solidFill>
                  <a:srgbClr val="3333FF"/>
                </a:solidFill>
                <a:latin typeface="Calibri"/>
                <a:cs typeface="Calibri"/>
              </a:rPr>
              <a:t>ıkl</a:t>
            </a:r>
            <a:r>
              <a:rPr sz="2800" b="1" spc="-30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2800" b="1" spc="-10" dirty="0">
                <a:solidFill>
                  <a:srgbClr val="3333FF"/>
                </a:solidFill>
                <a:latin typeface="Calibri"/>
                <a:cs typeface="Calibri"/>
              </a:rPr>
              <a:t>rı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6</a:t>
            </a:fld>
            <a:endParaRPr dirty="0"/>
          </a:p>
        </p:txBody>
      </p:sp>
      <p:sp>
        <p:nvSpPr>
          <p:cNvPr id="8" name="object 8"/>
          <p:cNvSpPr txBox="1"/>
          <p:nvPr/>
        </p:nvSpPr>
        <p:spPr>
          <a:xfrm>
            <a:off x="575259" y="5882284"/>
            <a:ext cx="449389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*Bölüm</a:t>
            </a:r>
            <a:r>
              <a:rPr sz="1800" b="1"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Sa</a:t>
            </a:r>
            <a:r>
              <a:rPr sz="1800" b="1" i="1" spc="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ısına göre</a:t>
            </a:r>
            <a:r>
              <a:rPr sz="1800" b="1" i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satır</a:t>
            </a:r>
            <a:r>
              <a:rPr sz="1800" b="1" i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ekl</a:t>
            </a:r>
            <a:r>
              <a:rPr sz="1800" b="1" i="1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yiniz</a:t>
            </a:r>
            <a:r>
              <a:rPr sz="1800" b="1" i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1800" b="1" i="1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ya</a:t>
            </a:r>
            <a:r>
              <a:rPr sz="1800" b="1"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siliniz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6228"/>
              </p:ext>
            </p:extLst>
          </p:nvPr>
        </p:nvGraphicFramePr>
        <p:xfrm>
          <a:off x="490042" y="1813814"/>
          <a:ext cx="11390807" cy="32180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3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2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4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655">
                <a:tc>
                  <a:txBody>
                    <a:bodyPr/>
                    <a:lstStyle/>
                    <a:p>
                      <a:pPr marL="941069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lüm 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7531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lim/San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anı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anı</a:t>
                      </a:r>
                      <a:r>
                        <a:rPr sz="16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731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Beden Eğitimi ve Spor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Beden Eğitimi ve Spor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>
                          <a:latin typeface="+mn-lt"/>
                          <a:cs typeface="Calibri"/>
                        </a:rPr>
                        <a:t>Prof.Dr</a:t>
                      </a:r>
                      <a:r>
                        <a:rPr lang="tr-TR" sz="1600" dirty="0">
                          <a:latin typeface="+mn-lt"/>
                          <a:cs typeface="Calibri"/>
                        </a:rPr>
                        <a:t>. </a:t>
                      </a:r>
                      <a:r>
                        <a:rPr lang="tr-TR" sz="1600" dirty="0" err="1">
                          <a:latin typeface="+mn-lt"/>
                          <a:cs typeface="Calibri"/>
                        </a:rPr>
                        <a:t>İdiris</a:t>
                      </a:r>
                      <a:r>
                        <a:rPr lang="tr-TR" sz="1600" baseline="0" dirty="0">
                          <a:latin typeface="+mn-lt"/>
                          <a:cs typeface="Calibri"/>
                        </a:rPr>
                        <a:t> YILMAZ</a:t>
                      </a:r>
                      <a:endParaRPr lang="tr-TR" sz="16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218060"/>
                  </a:ext>
                </a:extLst>
              </a:tr>
              <a:tr h="387731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Beden</a:t>
                      </a:r>
                      <a:r>
                        <a:rPr lang="tr-TR" sz="1600" baseline="0" dirty="0">
                          <a:latin typeface="Calibri"/>
                          <a:cs typeface="Calibri"/>
                        </a:rPr>
                        <a:t> Eğitimi ve Spor </a:t>
                      </a:r>
                      <a:r>
                        <a:rPr lang="tr-TR" sz="1600" baseline="0" dirty="0" err="1">
                          <a:latin typeface="Calibri"/>
                          <a:cs typeface="Calibri"/>
                        </a:rPr>
                        <a:t>Öğretmenlliği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Beden Eğitimi ve Spor Öğretmenliği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err="1">
                          <a:latin typeface="Calibri"/>
                          <a:cs typeface="Calibri"/>
                        </a:rPr>
                        <a:t>Prof.Dr</a:t>
                      </a:r>
                      <a:r>
                        <a:rPr lang="tr-TR" sz="16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lang="tr-TR" sz="1600" dirty="0" err="1">
                          <a:latin typeface="Calibri"/>
                          <a:cs typeface="Calibri"/>
                        </a:rPr>
                        <a:t>İdiris</a:t>
                      </a:r>
                      <a:r>
                        <a:rPr lang="tr-TR" sz="1600" baseline="0" dirty="0">
                          <a:latin typeface="Calibri"/>
                          <a:cs typeface="Calibri"/>
                        </a:rPr>
                        <a:t> YILMAZ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814419"/>
                  </a:ext>
                </a:extLst>
              </a:tr>
              <a:tr h="387731">
                <a:tc>
                  <a:txBody>
                    <a:bodyPr/>
                    <a:lstStyle/>
                    <a:p>
                      <a:r>
                        <a:rPr lang="tr-TR" sz="1600" dirty="0">
                          <a:effectLst/>
                        </a:rPr>
                        <a:t>Antrenörlük Anabilim Dalı</a:t>
                      </a:r>
                      <a:endParaRPr lang="tr-TR" sz="16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effectLst/>
                        </a:rPr>
                        <a:t>Hareket ve Antrenman Bilimleri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err="1">
                          <a:latin typeface="Calibri"/>
                          <a:cs typeface="Calibri"/>
                        </a:rPr>
                        <a:t>Dr.Öğr</a:t>
                      </a:r>
                      <a:r>
                        <a:rPr lang="tr-TR" sz="1600" dirty="0">
                          <a:latin typeface="Calibri"/>
                          <a:cs typeface="Calibri"/>
                        </a:rPr>
                        <a:t>. Üyesi </a:t>
                      </a:r>
                      <a:r>
                        <a:rPr lang="tr-TR" sz="1600" dirty="0" err="1">
                          <a:latin typeface="Calibri"/>
                          <a:cs typeface="Calibri"/>
                        </a:rPr>
                        <a:t>Abdülkadir</a:t>
                      </a:r>
                      <a:r>
                        <a:rPr lang="tr-TR" sz="1600" dirty="0">
                          <a:latin typeface="Calibri"/>
                          <a:cs typeface="Calibri"/>
                        </a:rPr>
                        <a:t> BİROL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89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latin typeface="+mn-lt"/>
                          <a:cs typeface="Calibri"/>
                        </a:rPr>
                        <a:t>Antrenörlük</a:t>
                      </a:r>
                      <a:r>
                        <a:rPr lang="tr-TR" sz="1600" baseline="0" dirty="0">
                          <a:latin typeface="+mn-lt"/>
                          <a:cs typeface="Calibri"/>
                        </a:rPr>
                        <a:t>  Eğitimi</a:t>
                      </a:r>
                      <a:endParaRPr lang="tr-TR" sz="1600" dirty="0">
                        <a:latin typeface="+mn-lt"/>
                        <a:cs typeface="Calibri"/>
                      </a:endParaRPr>
                    </a:p>
                    <a:p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effectLst/>
                        </a:rPr>
                        <a:t>Spor Sağlık Bilimleri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Doç. Dr. Erkan TORTU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899"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Spor Yöneticiliği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>
                          <a:latin typeface="Calibri"/>
                          <a:cs typeface="Calibri"/>
                        </a:rPr>
                        <a:t>Spor</a:t>
                      </a:r>
                      <a:r>
                        <a:rPr lang="tr-TR" sz="1600" baseline="0" dirty="0">
                          <a:latin typeface="Calibri"/>
                          <a:cs typeface="Calibri"/>
                        </a:rPr>
                        <a:t> Yöneticiliği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latin typeface="+mn-lt"/>
                          <a:cs typeface="Calibri"/>
                        </a:rPr>
                        <a:t>Prof. Dr. Akın ÇELİK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916">
                <a:tc>
                  <a:txBody>
                    <a:bodyPr/>
                    <a:lstStyle/>
                    <a:p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Bilişimi (Multidisipliner)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Bilişimi (Multidisipliner)</a:t>
                      </a:r>
                    </a:p>
                    <a:p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Prof. Dr. Fatih BEKTAŞ</a:t>
                      </a:r>
                    </a:p>
                    <a:p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187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552" y="895756"/>
            <a:ext cx="977455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7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55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tırma</a:t>
            </a:r>
            <a:r>
              <a:rPr sz="28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800" b="1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b="1" spc="-55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tirme</a:t>
            </a:r>
            <a:r>
              <a:rPr sz="2800" b="1" spc="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9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aa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b="1" spc="-6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tleri</a:t>
            </a:r>
            <a:r>
              <a:rPr sz="2800" b="1" spc="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952D2D"/>
                </a:solidFill>
                <a:latin typeface="Calibri"/>
                <a:cs typeface="Calibri"/>
              </a:rPr>
              <a:t>:</a:t>
            </a:r>
            <a:r>
              <a:rPr sz="2800" b="1" spc="1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800" b="1" spc="-85" dirty="0">
                <a:solidFill>
                  <a:srgbClr val="0000CC"/>
                </a:solidFill>
                <a:latin typeface="Calibri"/>
                <a:cs typeface="Calibri"/>
              </a:rPr>
              <a:t>Y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ılla</a:t>
            </a:r>
            <a:r>
              <a:rPr sz="1800" b="1" spc="-40" dirty="0">
                <a:solidFill>
                  <a:srgbClr val="0000CC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a</a:t>
            </a:r>
            <a:r>
              <a:rPr sz="1800" b="1" spc="-2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G</a:t>
            </a:r>
            <a:r>
              <a:rPr sz="1800" b="1" spc="5" dirty="0">
                <a:solidFill>
                  <a:srgbClr val="0000CC"/>
                </a:solidFill>
                <a:latin typeface="Calibri"/>
                <a:cs typeface="Calibri"/>
              </a:rPr>
              <a:t>ö</a:t>
            </a:r>
            <a:r>
              <a:rPr sz="1800" b="1" spc="-30" dirty="0">
                <a:solidFill>
                  <a:srgbClr val="0000CC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1800" b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800" b="1" spc="-30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di</a:t>
            </a:r>
            <a:r>
              <a:rPr sz="1800" b="1" spc="-15" dirty="0">
                <a:solidFill>
                  <a:srgbClr val="0000CC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örlük</a:t>
            </a:r>
            <a:r>
              <a:rPr sz="1800" b="1" spc="-4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0000CC"/>
                </a:solidFill>
                <a:latin typeface="Calibri"/>
                <a:cs typeface="Calibri"/>
              </a:rPr>
              <a:t>v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1800" b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Ha</a:t>
            </a:r>
            <a:r>
              <a:rPr sz="1800" b="1" spc="-45" dirty="0">
                <a:solidFill>
                  <a:srgbClr val="0000CC"/>
                </a:solidFill>
                <a:latin typeface="Calibri"/>
                <a:cs typeface="Calibri"/>
              </a:rPr>
              <a:t>k</a:t>
            </a:r>
            <a:r>
              <a:rPr sz="1800" b="1" spc="5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mlik</a:t>
            </a:r>
            <a:r>
              <a:rPr sz="1800" b="1" spc="-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0000CC"/>
                </a:solidFill>
                <a:latin typeface="Calibri"/>
                <a:cs typeface="Calibri"/>
              </a:rPr>
              <a:t>F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aali</a:t>
            </a:r>
            <a:r>
              <a:rPr sz="1800" b="1" spc="-30" dirty="0">
                <a:solidFill>
                  <a:srgbClr val="0000CC"/>
                </a:solidFill>
                <a:latin typeface="Calibri"/>
                <a:cs typeface="Calibri"/>
              </a:rPr>
              <a:t>y</a:t>
            </a:r>
            <a:r>
              <a:rPr sz="1800" b="1" spc="-10" dirty="0">
                <a:solidFill>
                  <a:srgbClr val="0000CC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tle</a:t>
            </a:r>
            <a:r>
              <a:rPr sz="1800" b="1" spc="-10" dirty="0">
                <a:solidFill>
                  <a:srgbClr val="0000CC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0000CC"/>
                </a:solidFill>
                <a:latin typeface="Calibri"/>
                <a:cs typeface="Calibri"/>
              </a:rPr>
              <a:t>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60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960087"/>
              </p:ext>
            </p:extLst>
          </p:nvPr>
        </p:nvGraphicFramePr>
        <p:xfrm>
          <a:off x="359409" y="1864614"/>
          <a:ext cx="11342492" cy="44415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31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7360">
                  <a:extLst>
                    <a:ext uri="{9D8B030D-6E8A-4147-A177-3AD203B41FA5}">
                      <a16:colId xmlns:a16="http://schemas.microsoft.com/office/drawing/2014/main" val="4231410017"/>
                    </a:ext>
                  </a:extLst>
                </a:gridCol>
                <a:gridCol w="727360">
                  <a:extLst>
                    <a:ext uri="{9D8B030D-6E8A-4147-A177-3AD203B41FA5}">
                      <a16:colId xmlns:a16="http://schemas.microsoft.com/office/drawing/2014/main" val="1122467591"/>
                    </a:ext>
                  </a:extLst>
                </a:gridCol>
                <a:gridCol w="727360">
                  <a:extLst>
                    <a:ext uri="{9D8B030D-6E8A-4147-A177-3AD203B41FA5}">
                      <a16:colId xmlns:a16="http://schemas.microsoft.com/office/drawing/2014/main" val="3412951212"/>
                    </a:ext>
                  </a:extLst>
                </a:gridCol>
                <a:gridCol w="727360">
                  <a:extLst>
                    <a:ext uri="{9D8B030D-6E8A-4147-A177-3AD203B41FA5}">
                      <a16:colId xmlns:a16="http://schemas.microsoft.com/office/drawing/2014/main" val="1346940836"/>
                    </a:ext>
                  </a:extLst>
                </a:gridCol>
                <a:gridCol w="727360">
                  <a:extLst>
                    <a:ext uri="{9D8B030D-6E8A-4147-A177-3AD203B41FA5}">
                      <a16:colId xmlns:a16="http://schemas.microsoft.com/office/drawing/2014/main" val="3817264613"/>
                    </a:ext>
                  </a:extLst>
                </a:gridCol>
                <a:gridCol w="727360">
                  <a:extLst>
                    <a:ext uri="{9D8B030D-6E8A-4147-A177-3AD203B41FA5}">
                      <a16:colId xmlns:a16="http://schemas.microsoft.com/office/drawing/2014/main" val="678370221"/>
                    </a:ext>
                  </a:extLst>
                </a:gridCol>
                <a:gridCol w="72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2150">
                <a:tc>
                  <a:txBody>
                    <a:bodyPr/>
                    <a:lstStyle/>
                    <a:p>
                      <a:pPr marL="283908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EDİ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ÖR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ÜK</a:t>
                      </a:r>
                      <a:r>
                        <a:rPr sz="16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HAKEML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9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YE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LERİ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03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7465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03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7465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03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7465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03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7465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938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SC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SC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samınd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lük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SC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SC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samınd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associa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456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SC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SC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samınd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lük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244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SC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SC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samınd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yın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urulu ü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eliği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663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TR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zin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samınd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lük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663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TR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zin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samınd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yın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urulu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eliği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789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SC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SC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samınd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lik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8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663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TR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zin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samınd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lik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5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7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612">
                <a:tc>
                  <a:txBody>
                    <a:bodyPr/>
                    <a:lstStyle/>
                    <a:p>
                      <a:pPr marR="53340" algn="r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 5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7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3366" y="931036"/>
            <a:ext cx="927354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7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b="1" spc="-55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tırma</a:t>
            </a:r>
            <a:r>
              <a:rPr sz="2800" b="1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Ge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b="1" spc="-55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tirme</a:t>
            </a:r>
            <a:r>
              <a:rPr sz="2800" b="1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9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aal</a:t>
            </a:r>
            <a:r>
              <a:rPr sz="2800" b="1" spc="-2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b="1" spc="-6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800" b="1" spc="-4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tleri</a:t>
            </a:r>
            <a:r>
              <a:rPr sz="2800" b="1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28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75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ı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flar</a:t>
            </a:r>
            <a:r>
              <a:rPr sz="2400" b="1" spc="-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0000CC"/>
                </a:solidFill>
                <a:latin typeface="Calibri"/>
                <a:cs typeface="Calibri"/>
              </a:rPr>
              <a:t>(</a:t>
            </a:r>
            <a:r>
              <a:rPr sz="1200" b="1" i="1" spc="-85" dirty="0">
                <a:solidFill>
                  <a:srgbClr val="0000CC"/>
                </a:solidFill>
                <a:latin typeface="Calibri"/>
                <a:cs typeface="Calibri"/>
              </a:rPr>
              <a:t>Y</a:t>
            </a:r>
            <a:r>
              <a:rPr sz="1200" b="1" i="1" dirty="0">
                <a:solidFill>
                  <a:srgbClr val="0000CC"/>
                </a:solidFill>
                <a:latin typeface="Calibri"/>
                <a:cs typeface="Calibri"/>
              </a:rPr>
              <a:t>a</a:t>
            </a:r>
            <a:r>
              <a:rPr sz="1200" b="1" i="1" spc="-10" dirty="0">
                <a:solidFill>
                  <a:srgbClr val="0000CC"/>
                </a:solidFill>
                <a:latin typeface="Calibri"/>
                <a:cs typeface="Calibri"/>
              </a:rPr>
              <a:t>z</a:t>
            </a:r>
            <a:r>
              <a:rPr sz="1200" b="1" i="1" dirty="0">
                <a:solidFill>
                  <a:srgbClr val="0000CC"/>
                </a:solidFill>
                <a:latin typeface="Calibri"/>
                <a:cs typeface="Calibri"/>
              </a:rPr>
              <a:t>arın</a:t>
            </a:r>
            <a:r>
              <a:rPr sz="1200" b="1" i="1" spc="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b="1" i="1" spc="-40" dirty="0">
                <a:solidFill>
                  <a:srgbClr val="0000CC"/>
                </a:solidFill>
                <a:latin typeface="Calibri"/>
                <a:cs typeface="Calibri"/>
              </a:rPr>
              <a:t>k</a:t>
            </a:r>
            <a:r>
              <a:rPr sz="1200" b="1" i="1" dirty="0">
                <a:solidFill>
                  <a:srgbClr val="0000CC"/>
                </a:solidFill>
                <a:latin typeface="Calibri"/>
                <a:cs typeface="Calibri"/>
              </a:rPr>
              <a:t>endi</a:t>
            </a:r>
            <a:r>
              <a:rPr sz="1200" b="1" i="1" spc="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0000CC"/>
                </a:solidFill>
                <a:latin typeface="Calibri"/>
                <a:cs typeface="Calibri"/>
              </a:rPr>
              <a:t>yay</a:t>
            </a:r>
            <a:r>
              <a:rPr sz="1200" b="1" i="1" spc="5" dirty="0">
                <a:solidFill>
                  <a:srgbClr val="0000CC"/>
                </a:solidFill>
                <a:latin typeface="Calibri"/>
                <a:cs typeface="Calibri"/>
              </a:rPr>
              <a:t>ı</a:t>
            </a:r>
            <a:r>
              <a:rPr sz="1200" b="1" i="1" dirty="0">
                <a:solidFill>
                  <a:srgbClr val="0000CC"/>
                </a:solidFill>
                <a:latin typeface="Calibri"/>
                <a:cs typeface="Calibri"/>
              </a:rPr>
              <a:t>n</a:t>
            </a:r>
            <a:r>
              <a:rPr sz="1200" b="1" i="1" spc="5" dirty="0">
                <a:solidFill>
                  <a:srgbClr val="0000CC"/>
                </a:solidFill>
                <a:latin typeface="Calibri"/>
                <a:cs typeface="Calibri"/>
              </a:rPr>
              <a:t>l</a:t>
            </a:r>
            <a:r>
              <a:rPr sz="1200" b="1" i="1" dirty="0">
                <a:solidFill>
                  <a:srgbClr val="0000CC"/>
                </a:solidFill>
                <a:latin typeface="Calibri"/>
                <a:cs typeface="Calibri"/>
              </a:rPr>
              <a:t>arına</a:t>
            </a:r>
            <a:r>
              <a:rPr sz="1200" b="1" i="1" spc="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0000CC"/>
                </a:solidFill>
                <a:latin typeface="Calibri"/>
                <a:cs typeface="Calibri"/>
              </a:rPr>
              <a:t>yapt</a:t>
            </a:r>
            <a:r>
              <a:rPr sz="1200" b="1" i="1" spc="5" dirty="0">
                <a:solidFill>
                  <a:srgbClr val="0000CC"/>
                </a:solidFill>
                <a:latin typeface="Calibri"/>
                <a:cs typeface="Calibri"/>
              </a:rPr>
              <a:t>ı</a:t>
            </a:r>
            <a:r>
              <a:rPr sz="1200" b="1" i="1" dirty="0">
                <a:solidFill>
                  <a:srgbClr val="0000CC"/>
                </a:solidFill>
                <a:latin typeface="Calibri"/>
                <a:cs typeface="Calibri"/>
              </a:rPr>
              <a:t>ğı</a:t>
            </a:r>
            <a:r>
              <a:rPr sz="1200" b="1" i="1" spc="-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0000CC"/>
                </a:solidFill>
                <a:latin typeface="Calibri"/>
                <a:cs typeface="Calibri"/>
              </a:rPr>
              <a:t>atıflar hari</a:t>
            </a:r>
            <a:r>
              <a:rPr sz="1200" b="1" i="1" spc="25" dirty="0">
                <a:solidFill>
                  <a:srgbClr val="0000CC"/>
                </a:solidFill>
                <a:latin typeface="Calibri"/>
                <a:cs typeface="Calibri"/>
              </a:rPr>
              <a:t>ç</a:t>
            </a:r>
            <a:r>
              <a:rPr sz="1200" b="1" i="1" spc="-5" dirty="0">
                <a:solidFill>
                  <a:srgbClr val="0000CC"/>
                </a:solidFill>
                <a:latin typeface="Calibri"/>
                <a:cs typeface="Calibri"/>
              </a:rPr>
              <a:t>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61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80801"/>
              </p:ext>
            </p:extLst>
          </p:nvPr>
        </p:nvGraphicFramePr>
        <p:xfrm>
          <a:off x="152400" y="1676400"/>
          <a:ext cx="12039600" cy="4452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70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160">
                  <a:extLst>
                    <a:ext uri="{9D8B030D-6E8A-4147-A177-3AD203B41FA5}">
                      <a16:colId xmlns:a16="http://schemas.microsoft.com/office/drawing/2014/main" val="1912156477"/>
                    </a:ext>
                  </a:extLst>
                </a:gridCol>
                <a:gridCol w="598160">
                  <a:extLst>
                    <a:ext uri="{9D8B030D-6E8A-4147-A177-3AD203B41FA5}">
                      <a16:colId xmlns:a16="http://schemas.microsoft.com/office/drawing/2014/main" val="1725979488"/>
                    </a:ext>
                  </a:extLst>
                </a:gridCol>
                <a:gridCol w="598160">
                  <a:extLst>
                    <a:ext uri="{9D8B030D-6E8A-4147-A177-3AD203B41FA5}">
                      <a16:colId xmlns:a16="http://schemas.microsoft.com/office/drawing/2014/main" val="3816353142"/>
                    </a:ext>
                  </a:extLst>
                </a:gridCol>
                <a:gridCol w="598160">
                  <a:extLst>
                    <a:ext uri="{9D8B030D-6E8A-4147-A177-3AD203B41FA5}">
                      <a16:colId xmlns:a16="http://schemas.microsoft.com/office/drawing/2014/main" val="2956682266"/>
                    </a:ext>
                  </a:extLst>
                </a:gridCol>
                <a:gridCol w="598160">
                  <a:extLst>
                    <a:ext uri="{9D8B030D-6E8A-4147-A177-3AD203B41FA5}">
                      <a16:colId xmlns:a16="http://schemas.microsoft.com/office/drawing/2014/main" val="3814294005"/>
                    </a:ext>
                  </a:extLst>
                </a:gridCol>
                <a:gridCol w="533137">
                  <a:extLst>
                    <a:ext uri="{9D8B030D-6E8A-4147-A177-3AD203B41FA5}">
                      <a16:colId xmlns:a16="http://schemas.microsoft.com/office/drawing/2014/main" val="3751971523"/>
                    </a:ext>
                  </a:extLst>
                </a:gridCol>
                <a:gridCol w="617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415">
                <a:tc>
                  <a:txBody>
                    <a:bodyPr/>
                    <a:lstStyle/>
                    <a:p>
                      <a:pPr marL="2687955">
                        <a:lnSpc>
                          <a:spcPct val="100000"/>
                        </a:lnSpc>
                      </a:pPr>
                      <a:r>
                        <a:rPr sz="2000" b="1" spc="-1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 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i="1" spc="-9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arın</a:t>
                      </a:r>
                      <a:r>
                        <a:rPr sz="1400" b="1" i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 yayı</a:t>
                      </a:r>
                      <a:r>
                        <a:rPr sz="1400" b="1" i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larına</a:t>
                      </a:r>
                      <a:r>
                        <a:rPr sz="1400" b="1" i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yaptığı</a:t>
                      </a:r>
                      <a:r>
                        <a:rPr sz="1400" b="1" i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ıflar</a:t>
                      </a:r>
                      <a:r>
                        <a:rPr sz="1400" b="1" i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i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riç)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653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653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653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653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1743">
                <a:tc>
                  <a:txBody>
                    <a:bodyPr/>
                    <a:lstStyle/>
                    <a:p>
                      <a:pPr marL="73660" marR="10287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SC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 AHCI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fından</a:t>
                      </a: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anan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ile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;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sla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vleri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ar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ığı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irin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tıf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akıl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sızın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tıf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ılan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bir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tıf 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ik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alınır)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tr-TR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7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6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1743">
                <a:tc>
                  <a:txBody>
                    <a:bodyPr/>
                    <a:lstStyle/>
                    <a:p>
                      <a:pPr marL="73660" marR="158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S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-E,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SS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CI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dışındaki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ende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sler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fınd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anan</a:t>
                      </a: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rg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ile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;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vleri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fın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arı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ad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ar ola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ığı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irin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tin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tıf 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sızın 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tıf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ılan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eseri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ir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tıf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ik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alı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ır)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  <a:endParaRPr lang="tr-TR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9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07">
                <a:tc>
                  <a:txBody>
                    <a:bodyPr/>
                    <a:lstStyle/>
                    <a:p>
                      <a:pPr marL="73660" marR="48260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lusal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ha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eml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il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de;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vleri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ış 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ar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ığı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yınla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irin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tin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tıf 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akıl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sızın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tıf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ılan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eseri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 bir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tıf 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yısı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ik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alınır)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210</a:t>
                      </a: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 229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110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120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107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80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743">
                <a:tc>
                  <a:txBody>
                    <a:bodyPr/>
                    <a:lstStyle/>
                    <a:p>
                      <a:pPr marL="73660" marR="493395" algn="just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Gü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tla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ki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eserlerin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lusla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ası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ların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ası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sikl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i,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alo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, p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odik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gileri,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esel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elikli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TV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yınları,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il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ös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inl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girm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ru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eliği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yınlar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erli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ildi</a:t>
                      </a:r>
                      <a:r>
                        <a:rPr sz="1400" spc="-1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.)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+mn-lt"/>
                        </a:rPr>
                        <a:t>- </a:t>
                      </a:r>
                      <a:endParaRPr lang="tr-TR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- 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807">
                <a:tc>
                  <a:txBody>
                    <a:bodyPr/>
                    <a:lstStyle/>
                    <a:p>
                      <a:pPr marL="73660" marR="25781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Gü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tla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ki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eserlerin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lusal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 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ların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ası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, ansiklo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i,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alo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, p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odik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gileri,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esel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elikli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TV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yınları,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fil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v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inl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girm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si.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ru ni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eliği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yınlar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erli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ildi</a:t>
                      </a:r>
                      <a:r>
                        <a:rPr sz="1400" spc="-1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.)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+mn-lt"/>
                        </a:rPr>
                        <a:t> -</a:t>
                      </a:r>
                      <a:endParaRPr lang="tr-T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- 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29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270</a:t>
                      </a: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 291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41" marR="8441" marT="8441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138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162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116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95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8340" rIns="0" bIns="0" rtlCol="0">
            <a:spAutoFit/>
          </a:bodyPr>
          <a:lstStyle/>
          <a:p>
            <a:pPr marL="532765">
              <a:lnSpc>
                <a:spcPct val="100000"/>
              </a:lnSpc>
            </a:pPr>
            <a:r>
              <a:rPr sz="2800" spc="-15" dirty="0">
                <a:solidFill>
                  <a:srgbClr val="FF0000"/>
                </a:solidFill>
              </a:rPr>
              <a:t>Bilimsel,</a:t>
            </a:r>
            <a:r>
              <a:rPr sz="2800" spc="-5" dirty="0">
                <a:solidFill>
                  <a:srgbClr val="FF0000"/>
                </a:solidFill>
              </a:rPr>
              <a:t> </a:t>
            </a:r>
            <a:r>
              <a:rPr sz="2800" spc="-15" dirty="0">
                <a:solidFill>
                  <a:srgbClr val="FF0000"/>
                </a:solidFill>
              </a:rPr>
              <a:t>So</a:t>
            </a:r>
            <a:r>
              <a:rPr sz="2800" spc="-70" dirty="0">
                <a:solidFill>
                  <a:srgbClr val="FF0000"/>
                </a:solidFill>
              </a:rPr>
              <a:t>sy</a:t>
            </a:r>
            <a:r>
              <a:rPr sz="2800" spc="-10" dirty="0">
                <a:solidFill>
                  <a:srgbClr val="FF0000"/>
                </a:solidFill>
              </a:rPr>
              <a:t>al,</a:t>
            </a:r>
            <a:r>
              <a:rPr sz="2800" spc="25" dirty="0">
                <a:solidFill>
                  <a:srgbClr val="FF0000"/>
                </a:solidFill>
              </a:rPr>
              <a:t> </a:t>
            </a:r>
            <a:r>
              <a:rPr sz="2800" spc="-55" dirty="0">
                <a:solidFill>
                  <a:srgbClr val="FF0000"/>
                </a:solidFill>
              </a:rPr>
              <a:t>K</a:t>
            </a:r>
            <a:r>
              <a:rPr sz="2800" spc="-15" dirty="0">
                <a:solidFill>
                  <a:srgbClr val="FF0000"/>
                </a:solidFill>
              </a:rPr>
              <a:t>ültü</a:t>
            </a:r>
            <a:r>
              <a:rPr sz="2800" spc="-50" dirty="0">
                <a:solidFill>
                  <a:srgbClr val="FF0000"/>
                </a:solidFill>
              </a:rPr>
              <a:t>r</a:t>
            </a:r>
            <a:r>
              <a:rPr sz="2800" spc="-20" dirty="0">
                <a:solidFill>
                  <a:srgbClr val="FF0000"/>
                </a:solidFill>
              </a:rPr>
              <a:t>e</a:t>
            </a:r>
            <a:r>
              <a:rPr sz="2800" spc="-10" dirty="0">
                <a:solidFill>
                  <a:srgbClr val="FF0000"/>
                </a:solidFill>
              </a:rPr>
              <a:t>l</a:t>
            </a:r>
            <a:r>
              <a:rPr sz="2800" spc="30" dirty="0">
                <a:solidFill>
                  <a:srgbClr val="FF0000"/>
                </a:solidFill>
              </a:rPr>
              <a:t> </a:t>
            </a:r>
            <a:r>
              <a:rPr sz="2800" spc="-45" dirty="0">
                <a:solidFill>
                  <a:srgbClr val="FF0000"/>
                </a:solidFill>
              </a:rPr>
              <a:t>v</a:t>
            </a:r>
            <a:r>
              <a:rPr sz="2800" spc="-15" dirty="0">
                <a:solidFill>
                  <a:srgbClr val="FF0000"/>
                </a:solidFill>
              </a:rPr>
              <a:t>e</a:t>
            </a:r>
            <a:r>
              <a:rPr sz="2800" spc="5" dirty="0">
                <a:solidFill>
                  <a:srgbClr val="FF0000"/>
                </a:solidFill>
              </a:rPr>
              <a:t> </a:t>
            </a:r>
            <a:r>
              <a:rPr sz="2800" spc="-15" dirty="0">
                <a:solidFill>
                  <a:srgbClr val="FF0000"/>
                </a:solidFill>
              </a:rPr>
              <a:t>Sportif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spc="-90" dirty="0">
                <a:solidFill>
                  <a:srgbClr val="FF0000"/>
                </a:solidFill>
              </a:rPr>
              <a:t>F</a:t>
            </a:r>
            <a:r>
              <a:rPr sz="2800" spc="-15" dirty="0">
                <a:solidFill>
                  <a:srgbClr val="FF0000"/>
                </a:solidFill>
              </a:rPr>
              <a:t>aal</a:t>
            </a:r>
            <a:r>
              <a:rPr sz="2800" spc="-20" dirty="0">
                <a:solidFill>
                  <a:srgbClr val="FF0000"/>
                </a:solidFill>
              </a:rPr>
              <a:t>i</a:t>
            </a:r>
            <a:r>
              <a:rPr sz="2800" spc="-60" dirty="0">
                <a:solidFill>
                  <a:srgbClr val="FF0000"/>
                </a:solidFill>
              </a:rPr>
              <a:t>y</a:t>
            </a:r>
            <a:r>
              <a:rPr sz="2800" spc="-45" dirty="0">
                <a:solidFill>
                  <a:srgbClr val="FF0000"/>
                </a:solidFill>
              </a:rPr>
              <a:t>e</a:t>
            </a:r>
            <a:r>
              <a:rPr sz="2800" spc="-15" dirty="0">
                <a:solidFill>
                  <a:srgbClr val="FF0000"/>
                </a:solidFill>
              </a:rPr>
              <a:t>tler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419811" y="6142202"/>
            <a:ext cx="348234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*Bu 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tkinliklerin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dı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ş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ında</a:t>
            </a:r>
            <a:r>
              <a:rPr sz="12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var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2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lüt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f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en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t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abl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o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ya ekl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yiniz.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62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626634"/>
              </p:ext>
            </p:extLst>
          </p:nvPr>
        </p:nvGraphicFramePr>
        <p:xfrm>
          <a:off x="450850" y="1842389"/>
          <a:ext cx="11390247" cy="40308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4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8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90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3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39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3402">
                <a:tc>
                  <a:txBody>
                    <a:bodyPr/>
                    <a:lstStyle/>
                    <a:p>
                      <a:pPr marL="793750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8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ürü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307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 algn="ctr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ye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8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77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67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Semp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yum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600" spc="-1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zi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ans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Eğ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ine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28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spc="-3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anel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67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Sem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ner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er (A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inli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i,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Zi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tle</a:t>
                      </a:r>
                      <a:r>
                        <a:rPr sz="1600" spc="-1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ziler</a:t>
                      </a:r>
                      <a:r>
                        <a:rPr sz="16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3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.b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.)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Açık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Oturum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Çalı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67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yleşi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Fi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Gö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imi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67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ağış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600" spc="-11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dım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ampa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onser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Bilg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lendi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anıt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opla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51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Anma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enleri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58">
                <a:tc row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Spor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9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urnu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enci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ine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76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16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19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7769" rIns="0" bIns="0" rtlCol="0">
            <a:spAutoFit/>
          </a:bodyPr>
          <a:lstStyle/>
          <a:p>
            <a:pPr marL="513715">
              <a:lnSpc>
                <a:spcPct val="100000"/>
              </a:lnSpc>
            </a:pP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Bi</a:t>
            </a:r>
            <a:r>
              <a:rPr sz="2600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imsel,</a:t>
            </a:r>
            <a:r>
              <a:rPr sz="26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So</a:t>
            </a:r>
            <a:r>
              <a:rPr sz="2600" spc="-3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600" spc="-4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600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26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spc="-25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ü</a:t>
            </a:r>
            <a:r>
              <a:rPr sz="2600" spc="-1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600" spc="-15" dirty="0">
                <a:solidFill>
                  <a:srgbClr val="FF0000"/>
                </a:solidFill>
                <a:latin typeface="Calibri"/>
                <a:cs typeface="Calibri"/>
              </a:rPr>
              <a:t>ü</a:t>
            </a:r>
            <a:r>
              <a:rPr sz="2600" spc="-3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el </a:t>
            </a:r>
            <a:r>
              <a:rPr sz="2600" spc="-2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6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Spor</a:t>
            </a:r>
            <a:r>
              <a:rPr sz="2600" spc="-1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if Öd</a:t>
            </a:r>
            <a:r>
              <a:rPr sz="2600" spc="-20" dirty="0">
                <a:solidFill>
                  <a:srgbClr val="FF0000"/>
                </a:solidFill>
                <a:latin typeface="Calibri"/>
                <a:cs typeface="Calibri"/>
              </a:rPr>
              <a:t>ü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600" spc="-1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er ile Başarı</a:t>
            </a:r>
            <a:r>
              <a:rPr sz="2600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ar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628119" y="6330696"/>
            <a:ext cx="387096" cy="3901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10920" y="5942482"/>
            <a:ext cx="186308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*Ge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ekt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ğ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nde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s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atır ekl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e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yin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z.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54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spc="-110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TİH</a:t>
            </a:r>
            <a:r>
              <a:rPr sz="1400" b="1" spc="-20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30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ĞİT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İ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M</a:t>
            </a:r>
            <a:r>
              <a:rPr sz="1400" b="1" spc="-2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80" dirty="0">
                <a:solidFill>
                  <a:srgbClr val="952D2D"/>
                </a:solidFill>
                <a:latin typeface="Calibri"/>
                <a:cs typeface="Calibri"/>
              </a:rPr>
              <a:t>F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1400" b="1" spc="-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1400" b="1" spc="-114" dirty="0">
                <a:solidFill>
                  <a:srgbClr val="952D2D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1400" b="1" spc="-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036332"/>
              </p:ext>
            </p:extLst>
          </p:nvPr>
        </p:nvGraphicFramePr>
        <p:xfrm>
          <a:off x="525703" y="1925954"/>
          <a:ext cx="11096700" cy="36236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44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2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9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9087">
                <a:tc>
                  <a:txBody>
                    <a:bodyPr/>
                    <a:lstStyle/>
                    <a:p>
                      <a:pPr marL="3211195" marR="1851025" indent="-1355090">
                        <a:lnSpc>
                          <a:spcPct val="1006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Bilims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al,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ültü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Sportif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Ödül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Başa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 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(Öd</a:t>
                      </a:r>
                      <a:r>
                        <a:rPr sz="18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8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3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*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1625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4965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372"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Dünya Şampiyonası</a:t>
                      </a: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372"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r>
                        <a:rPr lang="tr-TR" sz="1600" dirty="0">
                          <a:effectLst/>
                        </a:rPr>
                        <a:t>Avrupa Şampiyonası 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3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371"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r>
                        <a:rPr lang="tr-TR" sz="1600" dirty="0">
                          <a:effectLst/>
                        </a:rPr>
                        <a:t>Türkiye Şampiyonası 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3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2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372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371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372"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372">
                <a:tc>
                  <a:txBody>
                    <a:bodyPr/>
                    <a:lstStyle/>
                    <a:p>
                      <a:pPr marR="90170" algn="r">
                        <a:lnSpc>
                          <a:spcPct val="100000"/>
                        </a:lnSpc>
                      </a:pP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6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4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2714" y="2615717"/>
            <a:ext cx="8501380" cy="940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200" b="1" dirty="0">
                <a:solidFill>
                  <a:srgbClr val="3333FF"/>
                </a:solidFill>
                <a:latin typeface="Calibri"/>
                <a:cs typeface="Calibri"/>
              </a:rPr>
              <a:t>U</a:t>
            </a:r>
            <a:r>
              <a:rPr sz="7200" b="1" spc="-180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7200" b="1" dirty="0">
                <a:solidFill>
                  <a:srgbClr val="3333FF"/>
                </a:solidFill>
                <a:latin typeface="Calibri"/>
                <a:cs typeface="Calibri"/>
              </a:rPr>
              <a:t>USLARARASILAŞMA</a:t>
            </a:r>
            <a:endParaRPr sz="7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64</a:t>
            </a:fld>
            <a:endParaRPr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7982" rIns="0" bIns="0" rtlCol="0">
            <a:spAutoFit/>
          </a:bodyPr>
          <a:lstStyle/>
          <a:p>
            <a:pPr marL="641350">
              <a:lnSpc>
                <a:spcPct val="100000"/>
              </a:lnSpc>
            </a:pP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Ulus</a:t>
            </a:r>
            <a:r>
              <a:rPr sz="2800" spc="-2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spc="-7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spc="-7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ası</a:t>
            </a:r>
            <a:r>
              <a:rPr sz="28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İşbirl</a:t>
            </a:r>
            <a:r>
              <a:rPr sz="2800" spc="-2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kleri</a:t>
            </a:r>
            <a:r>
              <a:rPr sz="2800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00CC"/>
                </a:solidFill>
              </a:rPr>
              <a:t>(</a:t>
            </a:r>
            <a:r>
              <a:rPr sz="2400" spc="-30" dirty="0">
                <a:solidFill>
                  <a:srgbClr val="0000CC"/>
                </a:solidFill>
              </a:rPr>
              <a:t>O</a:t>
            </a:r>
            <a:r>
              <a:rPr sz="2400" spc="-5" dirty="0">
                <a:solidFill>
                  <a:srgbClr val="0000CC"/>
                </a:solidFill>
              </a:rPr>
              <a:t>r</a:t>
            </a:r>
            <a:r>
              <a:rPr sz="2400" spc="-30" dirty="0">
                <a:solidFill>
                  <a:srgbClr val="0000CC"/>
                </a:solidFill>
              </a:rPr>
              <a:t>t</a:t>
            </a:r>
            <a:r>
              <a:rPr sz="2400" spc="-15" dirty="0">
                <a:solidFill>
                  <a:srgbClr val="0000CC"/>
                </a:solidFill>
              </a:rPr>
              <a:t>ak</a:t>
            </a:r>
            <a:r>
              <a:rPr sz="2400" spc="20" dirty="0">
                <a:solidFill>
                  <a:srgbClr val="0000CC"/>
                </a:solidFill>
              </a:rPr>
              <a:t> </a:t>
            </a:r>
            <a:r>
              <a:rPr sz="2400" spc="-5" dirty="0">
                <a:solidFill>
                  <a:srgbClr val="0000CC"/>
                </a:solidFill>
              </a:rPr>
              <a:t>P</a:t>
            </a:r>
            <a:r>
              <a:rPr sz="2400" spc="-30" dirty="0">
                <a:solidFill>
                  <a:srgbClr val="0000CC"/>
                </a:solidFill>
              </a:rPr>
              <a:t>r</a:t>
            </a:r>
            <a:r>
              <a:rPr sz="2400" spc="-15" dirty="0">
                <a:solidFill>
                  <a:srgbClr val="0000CC"/>
                </a:solidFill>
              </a:rPr>
              <a:t>og</a:t>
            </a:r>
            <a:r>
              <a:rPr sz="2400" spc="-50" dirty="0">
                <a:solidFill>
                  <a:srgbClr val="0000CC"/>
                </a:solidFill>
              </a:rPr>
              <a:t>r</a:t>
            </a:r>
            <a:r>
              <a:rPr sz="2400" dirty="0">
                <a:solidFill>
                  <a:srgbClr val="0000CC"/>
                </a:solidFill>
              </a:rPr>
              <a:t>am</a:t>
            </a:r>
            <a:r>
              <a:rPr sz="2400" spc="-10" dirty="0">
                <a:solidFill>
                  <a:srgbClr val="0000CC"/>
                </a:solidFill>
              </a:rPr>
              <a:t>lar</a:t>
            </a:r>
            <a:r>
              <a:rPr sz="2400" spc="-45" dirty="0">
                <a:solidFill>
                  <a:srgbClr val="0000CC"/>
                </a:solidFill>
              </a:rPr>
              <a:t> </a:t>
            </a:r>
            <a:r>
              <a:rPr sz="2400" spc="-20" dirty="0">
                <a:solidFill>
                  <a:srgbClr val="0000CC"/>
                </a:solidFill>
              </a:rPr>
              <a:t>v</a:t>
            </a:r>
            <a:r>
              <a:rPr sz="2400" dirty="0">
                <a:solidFill>
                  <a:srgbClr val="0000CC"/>
                </a:solidFill>
              </a:rPr>
              <a:t>e</a:t>
            </a:r>
            <a:r>
              <a:rPr sz="2400" spc="-5" dirty="0">
                <a:solidFill>
                  <a:srgbClr val="0000CC"/>
                </a:solidFill>
              </a:rPr>
              <a:t> P</a:t>
            </a:r>
            <a:r>
              <a:rPr sz="2400" spc="-30" dirty="0">
                <a:solidFill>
                  <a:srgbClr val="0000CC"/>
                </a:solidFill>
              </a:rPr>
              <a:t>r</a:t>
            </a:r>
            <a:r>
              <a:rPr sz="2400" dirty="0">
                <a:solidFill>
                  <a:srgbClr val="0000CC"/>
                </a:solidFill>
              </a:rPr>
              <a:t>ojeler)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65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511197"/>
              </p:ext>
            </p:extLst>
          </p:nvPr>
        </p:nvGraphicFramePr>
        <p:xfrm>
          <a:off x="470725" y="1911857"/>
          <a:ext cx="11371134" cy="3301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5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83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65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7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00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80490">
                <a:tc>
                  <a:txBody>
                    <a:bodyPr/>
                    <a:lstStyle/>
                    <a:p>
                      <a:pPr marL="36703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Ül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21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7830">
                        <a:lnSpc>
                          <a:spcPct val="100000"/>
                        </a:lnSpc>
                      </a:pP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akül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Bölüm/P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samı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(P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oje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esi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(Başlangıç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Bitiş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arihi)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846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022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021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022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3021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3022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3022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034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8998" rIns="0" bIns="0" rtlCol="0">
            <a:spAutoFit/>
          </a:bodyPr>
          <a:lstStyle/>
          <a:p>
            <a:pPr marL="1420495">
              <a:lnSpc>
                <a:spcPct val="100000"/>
              </a:lnSpc>
            </a:pP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Ulusla</a:t>
            </a:r>
            <a:r>
              <a:rPr sz="3200" spc="-6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spc="-8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ası</a:t>
            </a:r>
            <a:r>
              <a:rPr sz="32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İşbirl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kleri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00CC"/>
                </a:solidFill>
              </a:rPr>
              <a:t>(E</a:t>
            </a:r>
            <a:r>
              <a:rPr sz="3200" spc="-80" dirty="0">
                <a:solidFill>
                  <a:srgbClr val="0000CC"/>
                </a:solidFill>
              </a:rPr>
              <a:t>r</a:t>
            </a:r>
            <a:r>
              <a:rPr sz="3200" dirty="0">
                <a:solidFill>
                  <a:srgbClr val="0000CC"/>
                </a:solidFill>
              </a:rPr>
              <a:t>asmus+)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66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830549"/>
              </p:ext>
            </p:extLst>
          </p:nvPr>
        </p:nvGraphicFramePr>
        <p:xfrm>
          <a:off x="970513" y="2112386"/>
          <a:ext cx="10250971" cy="3949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6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1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8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6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376555" algn="l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Ül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3220" algn="l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7510" algn="l">
                        <a:lnSpc>
                          <a:spcPct val="100000"/>
                        </a:lnSpc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akül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2405" algn="l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Bölüm/P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0" algn="l">
                        <a:lnSpc>
                          <a:spcPct val="100000"/>
                        </a:lnSpc>
                      </a:pP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samı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esi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200" b="1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Başlangıç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5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200" b="1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lang="tr-TR"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Bitiş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arihi)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847"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 Özbekistan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latin typeface="Calibri"/>
                          <a:cs typeface="Calibri"/>
                        </a:rPr>
                        <a:t>Uzbek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State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University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of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Physical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Culture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and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Sport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Spor Bilimleri Fakültesi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Rekreasyon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KA171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2024-2029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846"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+mn-lt"/>
                          <a:cs typeface="Calibri"/>
                        </a:rPr>
                        <a:t>Özbekistan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latin typeface="Calibri"/>
                          <a:cs typeface="Calibri"/>
                        </a:rPr>
                        <a:t>Bukhara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Institute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of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Psychology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and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Foreing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Languages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Spor Bilimleri Fakültesi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Rekreasyon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KA171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2024-2029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847"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Bosna Hersek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latin typeface="Calibri"/>
                          <a:cs typeface="Calibri"/>
                        </a:rPr>
                        <a:t>University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of Tuzla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Spor Bilimleri Fakültesi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Rekreasyon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KA171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2023-2029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Bulgaristan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latin typeface="Calibri"/>
                          <a:cs typeface="Calibri"/>
                        </a:rPr>
                        <a:t>National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Sports Academy «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Vassil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Levski</a:t>
                      </a:r>
                      <a:r>
                        <a:rPr lang="tr-TR" sz="1200" dirty="0">
                          <a:latin typeface="Calibri"/>
                          <a:cs typeface="Calibri"/>
                        </a:rPr>
                        <a:t>»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+mn-lt"/>
                          <a:cs typeface="Calibri"/>
                        </a:rPr>
                        <a:t>Spor Bilimleri Fakültesi</a:t>
                      </a:r>
                    </a:p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Rekreasyon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KA131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2021-2029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021">
                <a:tc>
                  <a:txBody>
                    <a:bodyPr/>
                    <a:lstStyle/>
                    <a:p>
                      <a:r>
                        <a:rPr lang="tr-TR" sz="1200" dirty="0" err="1">
                          <a:latin typeface="Calibri"/>
                          <a:cs typeface="Calibri"/>
                        </a:rPr>
                        <a:t>Çekya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Charles </a:t>
                      </a:r>
                      <a:r>
                        <a:rPr lang="tr-TR" sz="1200" dirty="0" err="1">
                          <a:latin typeface="Calibri"/>
                          <a:cs typeface="Calibri"/>
                        </a:rPr>
                        <a:t>University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+mn-lt"/>
                          <a:cs typeface="Calibri"/>
                        </a:rPr>
                        <a:t>Spor Bilimleri Fakültesi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Rekreasyon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KA131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2021-2029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022"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Portekiz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Universidade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da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Beira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Interior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Bilimleri Fakültesi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KA131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2021-2027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3021"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İspanya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Universidad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de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Castilla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-La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Mancha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Bilimleri Fakültesi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KA131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2021-2029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3022"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Letonya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Latvijas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Universitate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Bilimleri Fakültesi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KA131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2021-2028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3022"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Portekiz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Universidade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Da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Maia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-ISMAI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Bilimleri Fakültesi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KA131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2021-2029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6272"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Polonya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University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of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Applied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Sciences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in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Tarnow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Bilimleri Fakültesi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KA131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2022-2029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6272"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Romanya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Universitatea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Dunarea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de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Jos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din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Galati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Bilimleri Fakültesi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Rekreasyon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KA131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2023-2029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447175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5191" rIns="0" bIns="0" rtlCol="0">
            <a:spAutoFit/>
          </a:bodyPr>
          <a:lstStyle/>
          <a:p>
            <a:pPr marL="1873250">
              <a:lnSpc>
                <a:spcPct val="100000"/>
              </a:lnSpc>
            </a:pPr>
            <a:r>
              <a:rPr sz="3200" dirty="0">
                <a:solidFill>
                  <a:srgbClr val="FF0000"/>
                </a:solidFill>
              </a:rPr>
              <a:t>E</a:t>
            </a:r>
            <a:r>
              <a:rPr sz="3200" spc="-10" dirty="0">
                <a:solidFill>
                  <a:srgbClr val="FF0000"/>
                </a:solidFill>
              </a:rPr>
              <a:t>R</a:t>
            </a:r>
            <a:r>
              <a:rPr sz="3200" dirty="0">
                <a:solidFill>
                  <a:srgbClr val="FF0000"/>
                </a:solidFill>
              </a:rPr>
              <a:t>AS</a:t>
            </a:r>
            <a:r>
              <a:rPr sz="3200" spc="-10" dirty="0">
                <a:solidFill>
                  <a:srgbClr val="FF0000"/>
                </a:solidFill>
              </a:rPr>
              <a:t>M</a:t>
            </a:r>
            <a:r>
              <a:rPr sz="3200" dirty="0">
                <a:solidFill>
                  <a:srgbClr val="FF0000"/>
                </a:solidFill>
              </a:rPr>
              <a:t>U</a:t>
            </a:r>
            <a:r>
              <a:rPr sz="3200" spc="-10" dirty="0">
                <a:solidFill>
                  <a:srgbClr val="FF0000"/>
                </a:solidFill>
              </a:rPr>
              <a:t>S</a:t>
            </a:r>
            <a:r>
              <a:rPr sz="3200" dirty="0">
                <a:solidFill>
                  <a:srgbClr val="FF0000"/>
                </a:solidFill>
              </a:rPr>
              <a:t>+</a:t>
            </a:r>
            <a:r>
              <a:rPr sz="3200" spc="5" dirty="0">
                <a:solidFill>
                  <a:srgbClr val="FF0000"/>
                </a:solidFill>
              </a:rPr>
              <a:t> </a:t>
            </a:r>
            <a:r>
              <a:rPr sz="3200" dirty="0">
                <a:solidFill>
                  <a:srgbClr val="0000CC"/>
                </a:solidFill>
              </a:rPr>
              <a:t>Ha</a:t>
            </a:r>
            <a:r>
              <a:rPr sz="3200" spc="-45" dirty="0">
                <a:solidFill>
                  <a:srgbClr val="0000CC"/>
                </a:solidFill>
              </a:rPr>
              <a:t>r</a:t>
            </a:r>
            <a:r>
              <a:rPr sz="3200" spc="-5" dirty="0">
                <a:solidFill>
                  <a:srgbClr val="0000CC"/>
                </a:solidFill>
              </a:rPr>
              <a:t>e</a:t>
            </a:r>
            <a:r>
              <a:rPr sz="3200" spc="-95" dirty="0">
                <a:solidFill>
                  <a:srgbClr val="0000CC"/>
                </a:solidFill>
              </a:rPr>
              <a:t>k</a:t>
            </a:r>
            <a:r>
              <a:rPr sz="3200" spc="-35" dirty="0">
                <a:solidFill>
                  <a:srgbClr val="0000CC"/>
                </a:solidFill>
              </a:rPr>
              <a:t>e</a:t>
            </a:r>
            <a:r>
              <a:rPr sz="3200" dirty="0">
                <a:solidFill>
                  <a:srgbClr val="0000CC"/>
                </a:solidFill>
              </a:rPr>
              <a:t>tl</a:t>
            </a:r>
            <a:r>
              <a:rPr sz="3200" spc="5" dirty="0">
                <a:solidFill>
                  <a:srgbClr val="0000CC"/>
                </a:solidFill>
              </a:rPr>
              <a:t>i</a:t>
            </a:r>
            <a:r>
              <a:rPr sz="3200" dirty="0">
                <a:solidFill>
                  <a:srgbClr val="0000CC"/>
                </a:solidFill>
              </a:rPr>
              <a:t>lik</a:t>
            </a:r>
            <a:r>
              <a:rPr sz="3200" spc="-15" dirty="0">
                <a:solidFill>
                  <a:srgbClr val="0000CC"/>
                </a:solidFill>
              </a:rPr>
              <a:t> </a:t>
            </a:r>
            <a:r>
              <a:rPr sz="3200" spc="-5" dirty="0">
                <a:solidFill>
                  <a:srgbClr val="0000CC"/>
                </a:solidFill>
              </a:rPr>
              <a:t>D</a:t>
            </a:r>
            <a:r>
              <a:rPr sz="3200" spc="-10" dirty="0">
                <a:solidFill>
                  <a:srgbClr val="0000CC"/>
                </a:solidFill>
              </a:rPr>
              <a:t>u</a:t>
            </a:r>
            <a:r>
              <a:rPr sz="3200" spc="-5" dirty="0">
                <a:solidFill>
                  <a:srgbClr val="0000CC"/>
                </a:solidFill>
              </a:rPr>
              <a:t>rumu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67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708989"/>
              </p:ext>
            </p:extLst>
          </p:nvPr>
        </p:nvGraphicFramePr>
        <p:xfrm>
          <a:off x="228777" y="1951863"/>
          <a:ext cx="11443408" cy="43520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29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687">
                  <a:extLst>
                    <a:ext uri="{9D8B030D-6E8A-4147-A177-3AD203B41FA5}">
                      <a16:colId xmlns:a16="http://schemas.microsoft.com/office/drawing/2014/main" val="476915922"/>
                    </a:ext>
                  </a:extLst>
                </a:gridCol>
                <a:gridCol w="751687">
                  <a:extLst>
                    <a:ext uri="{9D8B030D-6E8A-4147-A177-3AD203B41FA5}">
                      <a16:colId xmlns:a16="http://schemas.microsoft.com/office/drawing/2014/main" val="1773153844"/>
                    </a:ext>
                  </a:extLst>
                </a:gridCol>
                <a:gridCol w="751687">
                  <a:extLst>
                    <a:ext uri="{9D8B030D-6E8A-4147-A177-3AD203B41FA5}">
                      <a16:colId xmlns:a16="http://schemas.microsoft.com/office/drawing/2014/main" val="3833375884"/>
                    </a:ext>
                  </a:extLst>
                </a:gridCol>
                <a:gridCol w="751687">
                  <a:extLst>
                    <a:ext uri="{9D8B030D-6E8A-4147-A177-3AD203B41FA5}">
                      <a16:colId xmlns:a16="http://schemas.microsoft.com/office/drawing/2014/main" val="4019087772"/>
                    </a:ext>
                  </a:extLst>
                </a:gridCol>
                <a:gridCol w="751687">
                  <a:extLst>
                    <a:ext uri="{9D8B030D-6E8A-4147-A177-3AD203B41FA5}">
                      <a16:colId xmlns:a16="http://schemas.microsoft.com/office/drawing/2014/main" val="3047153889"/>
                    </a:ext>
                  </a:extLst>
                </a:gridCol>
                <a:gridCol w="751687">
                  <a:extLst>
                    <a:ext uri="{9D8B030D-6E8A-4147-A177-3AD203B41FA5}">
                      <a16:colId xmlns:a16="http://schemas.microsoft.com/office/drawing/2014/main" val="1785697551"/>
                    </a:ext>
                  </a:extLst>
                </a:gridCol>
                <a:gridCol w="751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0197">
                <a:tc>
                  <a:txBody>
                    <a:bodyPr/>
                    <a:lstStyle/>
                    <a:p>
                      <a:pPr marL="2146300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ASM</a:t>
                      </a:r>
                      <a:r>
                        <a:rPr sz="2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S+</a:t>
                      </a:r>
                      <a:r>
                        <a:rPr sz="2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HAREKET</a:t>
                      </a:r>
                      <a:r>
                        <a:rPr sz="2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İLİLK</a:t>
                      </a:r>
                      <a:r>
                        <a:rPr sz="2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2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UMU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ASMUS</a:t>
                      </a:r>
                      <a:r>
                        <a:rPr sz="20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 </a:t>
                      </a:r>
                      <a:r>
                        <a:rPr sz="2000" b="1" spc="-9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ur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</a:t>
                      </a:r>
                      <a:r>
                        <a:rPr sz="20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ına</a:t>
                      </a:r>
                      <a:r>
                        <a:rPr sz="20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enci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2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2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261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ASMUS</a:t>
                      </a:r>
                      <a:r>
                        <a:rPr sz="20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 </a:t>
                      </a:r>
                      <a:r>
                        <a:rPr sz="2000" b="1" spc="-9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ur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</a:t>
                      </a:r>
                      <a:r>
                        <a:rPr sz="20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ına</a:t>
                      </a:r>
                      <a:r>
                        <a:rPr sz="20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tim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emanı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55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ASMUS</a:t>
                      </a:r>
                      <a:r>
                        <a:rPr sz="20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 </a:t>
                      </a:r>
                      <a:r>
                        <a:rPr sz="2000" b="1" spc="-9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ur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</a:t>
                      </a:r>
                      <a:r>
                        <a:rPr sz="20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ına</a:t>
                      </a:r>
                      <a:r>
                        <a:rPr sz="20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20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 </a:t>
                      </a:r>
                      <a:r>
                        <a:rPr sz="20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sonel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553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FF0000"/>
                          </a:solidFill>
                          <a:effectLst/>
                        </a:rPr>
                        <a:t> 3</a:t>
                      </a:r>
                      <a:endParaRPr lang="tr-T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FF0000"/>
                          </a:solidFill>
                          <a:effectLst/>
                        </a:rPr>
                        <a:t> 2</a:t>
                      </a:r>
                      <a:endParaRPr lang="tr-T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427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ASMUS</a:t>
                      </a:r>
                      <a:r>
                        <a:rPr sz="20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 </a:t>
                      </a:r>
                      <a:r>
                        <a:rPr sz="2000" b="1" spc="-9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ur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</a:t>
                      </a:r>
                      <a:r>
                        <a:rPr sz="20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ınd</a:t>
                      </a:r>
                      <a:r>
                        <a:rPr sz="20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enci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0013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RA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MUS</a:t>
                      </a:r>
                      <a:r>
                        <a:rPr sz="20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 </a:t>
                      </a:r>
                      <a:r>
                        <a:rPr sz="2000" b="1" spc="-10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ur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dışınd</a:t>
                      </a:r>
                      <a:r>
                        <a:rPr sz="20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elen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20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tim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E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lem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nı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553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ASMUS</a:t>
                      </a:r>
                      <a:r>
                        <a:rPr sz="20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 </a:t>
                      </a:r>
                      <a:r>
                        <a:rPr sz="2000" b="1" spc="-9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ur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</a:t>
                      </a:r>
                      <a:r>
                        <a:rPr sz="20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ınd</a:t>
                      </a:r>
                      <a:r>
                        <a:rPr sz="20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</a:t>
                      </a:r>
                      <a:r>
                        <a:rPr sz="20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 </a:t>
                      </a:r>
                      <a:r>
                        <a:rPr sz="20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sonel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-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452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8102" rIns="0" bIns="0" rtlCol="0">
            <a:spAutoFit/>
          </a:bodyPr>
          <a:lstStyle/>
          <a:p>
            <a:pPr marL="1390650">
              <a:lnSpc>
                <a:spcPct val="100000"/>
              </a:lnSpc>
            </a:pPr>
            <a:r>
              <a:rPr sz="3200" dirty="0">
                <a:solidFill>
                  <a:srgbClr val="FF0000"/>
                </a:solidFill>
              </a:rPr>
              <a:t>Bil</a:t>
            </a:r>
            <a:r>
              <a:rPr sz="3200" spc="5" dirty="0">
                <a:solidFill>
                  <a:srgbClr val="FF0000"/>
                </a:solidFill>
              </a:rPr>
              <a:t>g</a:t>
            </a:r>
            <a:r>
              <a:rPr sz="3200" dirty="0">
                <a:solidFill>
                  <a:srgbClr val="FF0000"/>
                </a:solidFill>
              </a:rPr>
              <a:t>i</a:t>
            </a:r>
            <a:r>
              <a:rPr sz="3200" spc="-25" dirty="0">
                <a:solidFill>
                  <a:srgbClr val="FF0000"/>
                </a:solidFill>
              </a:rPr>
              <a:t> </a:t>
            </a:r>
            <a:r>
              <a:rPr sz="3200" spc="-6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spc="-90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ti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Hazırlanma</a:t>
            </a:r>
            <a:r>
              <a:rPr sz="32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rumu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818686" y="6578169"/>
            <a:ext cx="177165" cy="238125"/>
          </a:xfrm>
          <a:custGeom>
            <a:avLst/>
            <a:gdLst/>
            <a:ahLst/>
            <a:cxnLst/>
            <a:rect l="l" t="t" r="r" b="b"/>
            <a:pathLst>
              <a:path w="177165" h="238125">
                <a:moveTo>
                  <a:pt x="79536" y="0"/>
                </a:moveTo>
                <a:lnTo>
                  <a:pt x="35887" y="22750"/>
                </a:lnTo>
                <a:lnTo>
                  <a:pt x="12584" y="57363"/>
                </a:lnTo>
                <a:lnTo>
                  <a:pt x="781" y="102423"/>
                </a:lnTo>
                <a:lnTo>
                  <a:pt x="0" y="123711"/>
                </a:lnTo>
                <a:lnTo>
                  <a:pt x="1221" y="139398"/>
                </a:lnTo>
                <a:lnTo>
                  <a:pt x="13582" y="181886"/>
                </a:lnTo>
                <a:lnTo>
                  <a:pt x="37652" y="214668"/>
                </a:lnTo>
                <a:lnTo>
                  <a:pt x="71713" y="234084"/>
                </a:lnTo>
                <a:lnTo>
                  <a:pt x="99123" y="237796"/>
                </a:lnTo>
                <a:lnTo>
                  <a:pt x="110777" y="234772"/>
                </a:lnTo>
                <a:lnTo>
                  <a:pt x="150366" y="203895"/>
                </a:lnTo>
                <a:lnTo>
                  <a:pt x="169631" y="164839"/>
                </a:lnTo>
                <a:lnTo>
                  <a:pt x="176694" y="116253"/>
                </a:lnTo>
                <a:lnTo>
                  <a:pt x="175634" y="100345"/>
                </a:lnTo>
                <a:lnTo>
                  <a:pt x="163625" y="57191"/>
                </a:lnTo>
                <a:lnTo>
                  <a:pt x="139884" y="23800"/>
                </a:lnTo>
                <a:lnTo>
                  <a:pt x="106359" y="3912"/>
                </a:lnTo>
                <a:lnTo>
                  <a:pt x="79536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844528" y="6612623"/>
            <a:ext cx="125095" cy="169545"/>
          </a:xfrm>
          <a:custGeom>
            <a:avLst/>
            <a:gdLst/>
            <a:ahLst/>
            <a:cxnLst/>
            <a:rect l="l" t="t" r="r" b="b"/>
            <a:pathLst>
              <a:path w="125095" h="169545">
                <a:moveTo>
                  <a:pt x="0" y="0"/>
                </a:moveTo>
                <a:lnTo>
                  <a:pt x="124968" y="169188"/>
                </a:lnTo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844528" y="6612623"/>
            <a:ext cx="125095" cy="169545"/>
          </a:xfrm>
          <a:custGeom>
            <a:avLst/>
            <a:gdLst/>
            <a:ahLst/>
            <a:cxnLst/>
            <a:rect l="l" t="t" r="r" b="b"/>
            <a:pathLst>
              <a:path w="125095" h="169545">
                <a:moveTo>
                  <a:pt x="124968" y="0"/>
                </a:moveTo>
                <a:lnTo>
                  <a:pt x="0" y="169188"/>
                </a:lnTo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818619" y="6578169"/>
            <a:ext cx="177165" cy="238125"/>
          </a:xfrm>
          <a:custGeom>
            <a:avLst/>
            <a:gdLst/>
            <a:ahLst/>
            <a:cxnLst/>
            <a:rect l="l" t="t" r="r" b="b"/>
            <a:pathLst>
              <a:path w="177165" h="238125">
                <a:moveTo>
                  <a:pt x="0" y="119048"/>
                </a:moveTo>
                <a:lnTo>
                  <a:pt x="7286" y="71427"/>
                </a:lnTo>
                <a:lnTo>
                  <a:pt x="27098" y="32872"/>
                </a:lnTo>
                <a:lnTo>
                  <a:pt x="56360" y="7521"/>
                </a:lnTo>
                <a:lnTo>
                  <a:pt x="79602" y="0"/>
                </a:lnTo>
                <a:lnTo>
                  <a:pt x="93413" y="928"/>
                </a:lnTo>
                <a:lnTo>
                  <a:pt x="129766" y="15486"/>
                </a:lnTo>
                <a:lnTo>
                  <a:pt x="156985" y="44791"/>
                </a:lnTo>
                <a:lnTo>
                  <a:pt x="173121" y="85106"/>
                </a:lnTo>
                <a:lnTo>
                  <a:pt x="176760" y="116253"/>
                </a:lnTo>
                <a:lnTo>
                  <a:pt x="175943" y="133280"/>
                </a:lnTo>
                <a:lnTo>
                  <a:pt x="164486" y="179099"/>
                </a:lnTo>
                <a:lnTo>
                  <a:pt x="141806" y="214158"/>
                </a:lnTo>
                <a:lnTo>
                  <a:pt x="99189" y="237796"/>
                </a:lnTo>
                <a:lnTo>
                  <a:pt x="85056" y="236954"/>
                </a:lnTo>
                <a:lnTo>
                  <a:pt x="48046" y="222805"/>
                </a:lnTo>
                <a:lnTo>
                  <a:pt x="20455" y="194072"/>
                </a:lnTo>
                <a:lnTo>
                  <a:pt x="4001" y="154413"/>
                </a:lnTo>
                <a:lnTo>
                  <a:pt x="0" y="119048"/>
                </a:lnTo>
                <a:close/>
              </a:path>
            </a:pathLst>
          </a:custGeom>
          <a:ln w="12192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68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016797"/>
              </p:ext>
            </p:extLst>
          </p:nvPr>
        </p:nvGraphicFramePr>
        <p:xfrm>
          <a:off x="423367" y="1970277"/>
          <a:ext cx="11272696" cy="28303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59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0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5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6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368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 </a:t>
                      </a:r>
                      <a:r>
                        <a:rPr sz="20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254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54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3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254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0" marR="265430" indent="-355600">
                        <a:lnSpc>
                          <a:spcPct val="100000"/>
                        </a:lnSpc>
                      </a:pPr>
                      <a:r>
                        <a:rPr sz="2000" b="1" spc="-1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oplam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 s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54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54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521970" marR="85725" indent="-42672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işi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mlan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 de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 s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54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27380" marR="140970" indent="-47752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sik/</a:t>
                      </a:r>
                      <a:r>
                        <a:rPr sz="20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oş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 s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54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254">
                <a:tc>
                  <a:txBody>
                    <a:bodyPr/>
                    <a:lstStyle/>
                    <a:p>
                      <a:pPr marL="72000" algn="l" defTabSz="9144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b="1" kern="1200" dirty="0">
                          <a:solidFill>
                            <a:srgbClr val="48579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Beden Eğitimi ve Spor Öğretmenliği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defTabSz="9144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defTabSz="9144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defTabSz="914400" rtl="0" eaLnBrk="1" fontAlgn="ctr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015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Antrenörlük Eğitimi Bölümü</a:t>
                      </a:r>
                    </a:p>
                  </a:txBody>
                  <a:tcPr marL="3810" marR="3810" marT="381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167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167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866">
                <a:tc>
                  <a:txBody>
                    <a:bodyPr/>
                    <a:lstStyle/>
                    <a:p>
                      <a:pPr marL="0"/>
                      <a:r>
                        <a:rPr lang="tr-TR" sz="16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Spor Yöneticiliği Bölümü </a:t>
                      </a:r>
                      <a:endParaRPr sz="16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105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105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015"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Calibri"/>
                          <a:cs typeface="Calibri"/>
                        </a:rPr>
                        <a:t>Rekreasyon Bölümü (2021  ve sonrası girişli)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73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73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-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9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+mn-lt"/>
                          <a:cs typeface="Calibri"/>
                        </a:rPr>
                        <a:t>Rekreasyon Bölümü (2024 ve sonrası girişli)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50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-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-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015"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231" y="2135251"/>
            <a:ext cx="11212830" cy="673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300" b="1" dirty="0">
                <a:solidFill>
                  <a:srgbClr val="3333FF"/>
                </a:solidFill>
                <a:latin typeface="Calibri"/>
                <a:cs typeface="Calibri"/>
              </a:rPr>
              <a:t>KALİTE VE AKREDİ</a:t>
            </a:r>
            <a:r>
              <a:rPr sz="5300" b="1" spc="-409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5300" b="1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5300" b="1" spc="-110" dirty="0">
                <a:solidFill>
                  <a:srgbClr val="3333FF"/>
                </a:solidFill>
                <a:latin typeface="Calibri"/>
                <a:cs typeface="Calibri"/>
              </a:rPr>
              <a:t>S</a:t>
            </a:r>
            <a:r>
              <a:rPr sz="5300" b="1" spc="-204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5300" b="1" dirty="0">
                <a:solidFill>
                  <a:srgbClr val="3333FF"/>
                </a:solidFill>
                <a:latin typeface="Calibri"/>
                <a:cs typeface="Calibri"/>
              </a:rPr>
              <a:t>ON</a:t>
            </a:r>
            <a:r>
              <a:rPr sz="5300" b="1" spc="-4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5300" b="1" dirty="0">
                <a:solidFill>
                  <a:srgbClr val="3333FF"/>
                </a:solidFill>
                <a:latin typeface="Calibri"/>
                <a:cs typeface="Calibri"/>
              </a:rPr>
              <a:t>ÇALIŞMALARI</a:t>
            </a:r>
            <a:endParaRPr sz="53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60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82441" y="3237255"/>
            <a:ext cx="5820410" cy="1364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200" b="1" spc="-10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ÖKAK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BİRİM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İÇ</a:t>
            </a:r>
            <a:r>
              <a:rPr sz="22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2200" b="1" spc="-6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ĞER</a:t>
            </a:r>
            <a:r>
              <a:rPr sz="2200" b="1" spc="-2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ENDİ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ME</a:t>
            </a:r>
            <a:r>
              <a:rPr sz="2200" b="1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RA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ORU</a:t>
            </a:r>
            <a:r>
              <a:rPr sz="22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(BİDR)</a:t>
            </a:r>
            <a:endParaRPr sz="2200">
              <a:latin typeface="Calibri"/>
              <a:cs typeface="Calibri"/>
            </a:endParaRPr>
          </a:p>
          <a:p>
            <a:pPr marL="1273175" marR="1264920" algn="ctr">
              <a:lnSpc>
                <a:spcPct val="107700"/>
              </a:lnSpc>
              <a:spcBef>
                <a:spcPts val="15"/>
              </a:spcBef>
            </a:pP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200" b="1" spc="-4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RAM</a:t>
            </a:r>
            <a:r>
              <a:rPr sz="22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AKRE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İ</a:t>
            </a:r>
            <a:r>
              <a:rPr sz="2200" b="1" spc="-18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1" spc="-4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200" b="1" spc="-10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50" dirty="0">
                <a:solidFill>
                  <a:srgbClr val="FF0000"/>
                </a:solidFill>
                <a:latin typeface="Calibri"/>
                <a:cs typeface="Calibri"/>
              </a:rPr>
              <a:t>Ö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2200" b="1" spc="-6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ĞERL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NDİRME</a:t>
            </a:r>
            <a:endParaRPr sz="2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20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6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YILI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İYİL</a:t>
            </a:r>
            <a:r>
              <a:rPr sz="2200" b="1" spc="-4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b="1" spc="-35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TİRME</a:t>
            </a:r>
            <a:r>
              <a:rPr sz="22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200" b="1" spc="-2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ANI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3985" y="551300"/>
            <a:ext cx="9384029" cy="682625"/>
          </a:xfrm>
          <a:prstGeom prst="rect">
            <a:avLst/>
          </a:prstGeom>
        </p:spPr>
        <p:txBody>
          <a:bodyPr vert="horz" wrap="square" lIns="0" tIns="118998" rIns="0" bIns="0" rtlCol="0">
            <a:spAutoFit/>
          </a:bodyPr>
          <a:lstStyle/>
          <a:p>
            <a:pPr marL="2445385">
              <a:lnSpc>
                <a:spcPct val="100000"/>
              </a:lnSpc>
            </a:pPr>
            <a:r>
              <a:rPr sz="3200" spc="-35" dirty="0">
                <a:solidFill>
                  <a:srgbClr val="FF0000"/>
                </a:solidFill>
              </a:rPr>
              <a:t>K</a:t>
            </a:r>
            <a:r>
              <a:rPr sz="3200" dirty="0">
                <a:solidFill>
                  <a:srgbClr val="FF0000"/>
                </a:solidFill>
              </a:rPr>
              <a:t>urullar</a:t>
            </a:r>
            <a:r>
              <a:rPr sz="3200" spc="-35" dirty="0">
                <a:solidFill>
                  <a:srgbClr val="FF0000"/>
                </a:solidFill>
              </a:rPr>
              <a:t> </a:t>
            </a:r>
            <a:r>
              <a:rPr sz="3200" dirty="0">
                <a:solidFill>
                  <a:srgbClr val="FF0000"/>
                </a:solidFill>
              </a:rPr>
              <a:t>/ </a:t>
            </a:r>
            <a:r>
              <a:rPr sz="3200" spc="-55" dirty="0">
                <a:solidFill>
                  <a:srgbClr val="FF0000"/>
                </a:solidFill>
              </a:rPr>
              <a:t>K</a:t>
            </a:r>
            <a:r>
              <a:rPr sz="3200" dirty="0">
                <a:solidFill>
                  <a:srgbClr val="FF0000"/>
                </a:solidFill>
              </a:rPr>
              <a:t>omi</a:t>
            </a:r>
            <a:r>
              <a:rPr sz="3200" spc="-40" dirty="0">
                <a:solidFill>
                  <a:srgbClr val="FF0000"/>
                </a:solidFill>
              </a:rPr>
              <a:t>s</a:t>
            </a:r>
            <a:r>
              <a:rPr sz="3200" spc="-45" dirty="0">
                <a:solidFill>
                  <a:srgbClr val="FF0000"/>
                </a:solidFill>
              </a:rPr>
              <a:t>y</a:t>
            </a:r>
            <a:r>
              <a:rPr sz="3200" dirty="0">
                <a:solidFill>
                  <a:srgbClr val="FF0000"/>
                </a:solidFill>
              </a:rPr>
              <a:t>onlar</a:t>
            </a:r>
            <a:endParaRPr sz="3200" dirty="0"/>
          </a:p>
        </p:txBody>
      </p:sp>
      <p:sp>
        <p:nvSpPr>
          <p:cNvPr id="4" name="object 4"/>
          <p:cNvSpPr/>
          <p:nvPr/>
        </p:nvSpPr>
        <p:spPr>
          <a:xfrm>
            <a:off x="11832335" y="6356603"/>
            <a:ext cx="359664" cy="3642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7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852136"/>
              </p:ext>
            </p:extLst>
          </p:nvPr>
        </p:nvGraphicFramePr>
        <p:xfrm>
          <a:off x="157027" y="1055725"/>
          <a:ext cx="10663373" cy="52860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56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9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9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9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749">
                <a:tc>
                  <a:txBody>
                    <a:bodyPr/>
                    <a:lstStyle/>
                    <a:p>
                      <a:pPr marL="1516380">
                        <a:lnSpc>
                          <a:spcPct val="100000"/>
                        </a:lnSpc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1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ru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1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1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omi</a:t>
                      </a:r>
                      <a:r>
                        <a:rPr sz="11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1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on Adı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45440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1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1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mik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3302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11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1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1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</a:t>
                      </a:r>
                      <a:r>
                        <a:rPr sz="11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1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1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son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1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100" b="1" i="1" spc="-8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1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ars</a:t>
                      </a:r>
                      <a:r>
                        <a:rPr sz="11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1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1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1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nci</a:t>
                      </a:r>
                      <a:r>
                        <a:rPr sz="11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1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1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100" b="1" i="1" spc="-8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1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ars</a:t>
                      </a:r>
                      <a:r>
                        <a:rPr sz="11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358"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512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FAKÜLTE KURULU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512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FAKÜLTE YÖNETİM KURULU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383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Bölüm Kalite Komisyonu</a:t>
                      </a:r>
                      <a:endParaRPr lang="tr-US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Liderlik Yönetişim ve Kalite Komisyonu</a:t>
                      </a:r>
                      <a:endParaRPr lang="tr-US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Eğitim ve Öğretim Komisyonu</a:t>
                      </a:r>
                      <a:endParaRPr lang="tr-US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Araştırma ve Geliştirme Komisyonu</a:t>
                      </a:r>
                      <a:endParaRPr lang="tr-US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Toplumsal Katkı Komisyonu</a:t>
                      </a:r>
                      <a:endParaRPr lang="tr-US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4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Ders Muafiyeti ve Uyum Komisyonu</a:t>
                      </a: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4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Eğitim Komisyonu</a:t>
                      </a: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225238"/>
                  </a:ext>
                </a:extLst>
              </a:tr>
              <a:tr h="1773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Mezun İzleme Komisyonu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3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488330"/>
                  </a:ext>
                </a:extLst>
              </a:tr>
              <a:tr h="1773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Stratejik Plan Birim Komisyonu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3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532275"/>
                  </a:ext>
                </a:extLst>
              </a:tr>
              <a:tr h="1773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Akademik Teşvik Başvuru ve İnceleme Komisyonu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3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830037"/>
                  </a:ext>
                </a:extLst>
              </a:tr>
              <a:tr h="1632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Öğrenci Hareketliliği Komisyonu</a:t>
                      </a: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343201"/>
                  </a:ext>
                </a:extLst>
              </a:tr>
              <a:tr h="1632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Web Sayfaları ve Sosyal Medya Komisyonu</a:t>
                      </a: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r>
                        <a:rPr lang="tr-TR" sz="1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525815"/>
                  </a:ext>
                </a:extLst>
              </a:tr>
              <a:tr h="2475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Birim Kalite Komisyon Üyesi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935887"/>
                  </a:ext>
                </a:extLst>
              </a:tr>
              <a:tr h="2475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Bölüm Kalite Komisyonu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789153"/>
                  </a:ext>
                </a:extLst>
              </a:tr>
              <a:tr h="2475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Liderlik, Yönetişim ve Kalite Alt  Komisyonu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351078"/>
                  </a:ext>
                </a:extLst>
              </a:tr>
              <a:tr h="2475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Eğitim ve Öğretim Alt Komisyonu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74868"/>
                  </a:ext>
                </a:extLst>
              </a:tr>
              <a:tr h="2475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Araştırma ve Geliştirme Alt Komisyonu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397673"/>
                  </a:ext>
                </a:extLst>
              </a:tr>
              <a:tr h="2475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Toplumsal Katkı Alt Komisyonu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108568"/>
                  </a:ext>
                </a:extLst>
              </a:tr>
              <a:tr h="2475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Birim Akademik ve Teşvik İnceleme Komisyonu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096560"/>
                  </a:ext>
                </a:extLst>
              </a:tr>
              <a:tr h="78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BİRİM DANIŞMA KURULU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87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SIFIR ATIK KURULU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3247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2399" y="796544"/>
            <a:ext cx="9898380" cy="68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47495" marR="5080" lvl="0" indent="-1535430" algn="l" defTabSz="914400" rtl="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0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24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Birim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İç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3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erle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ndirme</a:t>
            </a:r>
            <a:r>
              <a:rPr kumimoji="0" sz="25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Rapo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(B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İD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ali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ü</a:t>
            </a:r>
            <a:r>
              <a:rPr kumimoji="0" sz="2500" b="1" i="0" u="none" strike="noStrike" kern="1200" cap="none" spc="-4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Si</a:t>
            </a:r>
            <a:r>
              <a:rPr kumimoji="0" sz="2500" b="1" i="0" u="none" strike="noStrike" kern="1200" cap="none" spc="-3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em</a:t>
            </a:r>
            <a:r>
              <a:rPr kumimoji="0" sz="2500" b="1" i="0" u="none" strike="noStrike" kern="1200" cap="none" spc="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Ölçütle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Ol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unl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Dü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z</a:t>
            </a:r>
            <a:r>
              <a:rPr kumimoji="0" sz="2500" b="1" i="0" u="none" strike="noStrike" kern="1200" cap="none" spc="-4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yleri:</a:t>
            </a:r>
            <a:r>
              <a:rPr kumimoji="0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LİD</a:t>
            </a:r>
            <a:r>
              <a:rPr kumimoji="0" sz="2500" b="1" i="0" u="none" strike="noStrike" kern="1200" cap="none" spc="-3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RL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K,</a:t>
            </a:r>
            <a:r>
              <a:rPr kumimoji="0" sz="2500" b="1" i="0" u="none" strike="noStrike" kern="1200" cap="none" spc="3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14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ÖNET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Ş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</a:t>
            </a:r>
            <a:r>
              <a:rPr kumimoji="0" sz="2500" b="1" i="0" u="none" strike="noStrike" kern="1200" cap="none" spc="3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ALİTE</a:t>
            </a:r>
            <a:endParaRPr kumimoji="0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7.01</a:t>
            </a:r>
            <a:r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.20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61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2400" y="1752600"/>
          <a:ext cx="11489623" cy="45568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2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3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414">
                  <a:extLst>
                    <a:ext uri="{9D8B030D-6E8A-4147-A177-3AD203B41FA5}">
                      <a16:colId xmlns:a16="http://schemas.microsoft.com/office/drawing/2014/main" val="3600700389"/>
                    </a:ext>
                  </a:extLst>
                </a:gridCol>
                <a:gridCol w="795414">
                  <a:extLst>
                    <a:ext uri="{9D8B030D-6E8A-4147-A177-3AD203B41FA5}">
                      <a16:colId xmlns:a16="http://schemas.microsoft.com/office/drawing/2014/main" val="3576469183"/>
                    </a:ext>
                  </a:extLst>
                </a:gridCol>
                <a:gridCol w="795414">
                  <a:extLst>
                    <a:ext uri="{9D8B030D-6E8A-4147-A177-3AD203B41FA5}">
                      <a16:colId xmlns:a16="http://schemas.microsoft.com/office/drawing/2014/main" val="2793754638"/>
                    </a:ext>
                  </a:extLst>
                </a:gridCol>
                <a:gridCol w="795414">
                  <a:extLst>
                    <a:ext uri="{9D8B030D-6E8A-4147-A177-3AD203B41FA5}">
                      <a16:colId xmlns:a16="http://schemas.microsoft.com/office/drawing/2014/main" val="2062125105"/>
                    </a:ext>
                  </a:extLst>
                </a:gridCol>
                <a:gridCol w="795414">
                  <a:extLst>
                    <a:ext uri="{9D8B030D-6E8A-4147-A177-3AD203B41FA5}">
                      <a16:colId xmlns:a16="http://schemas.microsoft.com/office/drawing/2014/main" val="1616105294"/>
                    </a:ext>
                  </a:extLst>
                </a:gridCol>
                <a:gridCol w="795414">
                  <a:extLst>
                    <a:ext uri="{9D8B030D-6E8A-4147-A177-3AD203B41FA5}">
                      <a16:colId xmlns:a16="http://schemas.microsoft.com/office/drawing/2014/main" val="4264824478"/>
                    </a:ext>
                  </a:extLst>
                </a:gridCol>
                <a:gridCol w="7954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6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7417">
                <a:tc rowSpan="2">
                  <a:txBody>
                    <a:bodyPr/>
                    <a:lstStyle/>
                    <a:p>
                      <a:pPr marL="925194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ÇÜT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1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ÇÜT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0830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</a:t>
                      </a:r>
                      <a:r>
                        <a:rPr sz="14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luk</a:t>
                      </a:r>
                      <a:r>
                        <a:rPr sz="14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yi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0830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</a:t>
                      </a:r>
                      <a:r>
                        <a:rPr sz="14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luk</a:t>
                      </a:r>
                      <a:r>
                        <a:rPr sz="14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yi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0830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</a:t>
                      </a:r>
                      <a:r>
                        <a:rPr sz="14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luk</a:t>
                      </a:r>
                      <a:r>
                        <a:rPr sz="14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yi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0830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</a:t>
                      </a:r>
                      <a:r>
                        <a:rPr sz="14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luk</a:t>
                      </a:r>
                      <a:r>
                        <a:rPr sz="14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yi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41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592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194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1592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194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1592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194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1592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194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417">
                <a:tc rowSpan="5"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.1.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Liderlik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v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6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mode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 idari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apı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4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     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6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der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ik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4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41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6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3.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K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urumsa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 dö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üşüm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apasi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4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41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6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4.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İ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encesi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anizma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741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6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5.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amu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bilg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il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me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hesa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ebi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7417">
                <a:tc rowSpan="3"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tabLst>
                          <a:tab pos="691515" algn="l"/>
                          <a:tab pos="1694180" algn="l"/>
                          <a:tab pos="2171700" algn="l"/>
                        </a:tabLst>
                      </a:pP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.2.	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on	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	St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ejik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çl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6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Mi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poli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alar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7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6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St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ejik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amaç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hed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fle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r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026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6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3.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ans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2 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9319" y="796544"/>
            <a:ext cx="9185275" cy="68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90625" marR="5080" lvl="0" indent="-1178560" algn="l" defTabSz="914400" rtl="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Birim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İç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3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erle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ndirme</a:t>
            </a:r>
            <a:r>
              <a:rPr kumimoji="0" sz="25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Rapo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(B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İD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ali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ü</a:t>
            </a:r>
            <a:r>
              <a:rPr kumimoji="0" sz="2500" b="1" i="0" u="none" strike="noStrike" kern="1200" cap="none" spc="-4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Si</a:t>
            </a:r>
            <a:r>
              <a:rPr kumimoji="0" sz="2500" b="1" i="0" u="none" strike="noStrike" kern="1200" cap="none" spc="-3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em</a:t>
            </a:r>
            <a:r>
              <a:rPr kumimoji="0" sz="2500" b="1" i="0" u="none" strike="noStrike" kern="1200" cap="none" spc="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Ölçütle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Ol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unl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Dü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z</a:t>
            </a:r>
            <a:r>
              <a:rPr kumimoji="0" sz="2500" b="1" i="0" u="none" strike="noStrike" kern="1200" cap="none" spc="-4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yleri:</a:t>
            </a:r>
            <a:r>
              <a:rPr kumimoji="0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LİD</a:t>
            </a:r>
            <a:r>
              <a:rPr kumimoji="0" sz="2500" b="1" i="0" u="none" strike="noStrike" kern="1200" cap="none" spc="-3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RL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K,</a:t>
            </a:r>
            <a:r>
              <a:rPr kumimoji="0" sz="2500" b="1" i="0" u="none" strike="noStrike" kern="1200" cap="none" spc="3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14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ÖNET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Ş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</a:t>
            </a:r>
            <a:r>
              <a:rPr kumimoji="0" sz="2500" b="1" i="0" u="none" strike="noStrike" kern="1200" cap="none" spc="3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ALİTE</a:t>
            </a:r>
            <a:endParaRPr kumimoji="0" sz="2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7.01</a:t>
            </a:r>
            <a:r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.20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62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-8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r>
              <a:rPr kumimoji="0" sz="1400" b="1" i="0" u="none" strike="noStrike" kern="1200" cap="none" spc="-11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TİH</a:t>
            </a:r>
            <a:r>
              <a:rPr kumimoji="0" sz="1400" b="1" i="0" u="none" strike="noStrike" kern="1200" cap="none" spc="-2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0" u="none" strike="noStrike" kern="1200" cap="none" spc="-3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ĞİT</a:t>
            </a: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</a:t>
            </a:r>
            <a:r>
              <a:rPr kumimoji="0" sz="1400" b="1" i="0" u="none" strike="noStrike" kern="1200" cap="none" spc="-25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0" u="none" strike="noStrike" kern="1200" cap="none" spc="-8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Ü</a:t>
            </a:r>
            <a:r>
              <a:rPr kumimoji="0" sz="1400" b="1" i="0" u="none" strike="noStrike" kern="1200" cap="none" spc="-114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Sİ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78840" y="1901951"/>
          <a:ext cx="10634898" cy="41354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13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3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179">
                  <a:extLst>
                    <a:ext uri="{9D8B030D-6E8A-4147-A177-3AD203B41FA5}">
                      <a16:colId xmlns:a16="http://schemas.microsoft.com/office/drawing/2014/main" val="3156244717"/>
                    </a:ext>
                  </a:extLst>
                </a:gridCol>
                <a:gridCol w="706179">
                  <a:extLst>
                    <a:ext uri="{9D8B030D-6E8A-4147-A177-3AD203B41FA5}">
                      <a16:colId xmlns:a16="http://schemas.microsoft.com/office/drawing/2014/main" val="1843667254"/>
                    </a:ext>
                  </a:extLst>
                </a:gridCol>
                <a:gridCol w="706179">
                  <a:extLst>
                    <a:ext uri="{9D8B030D-6E8A-4147-A177-3AD203B41FA5}">
                      <a16:colId xmlns:a16="http://schemas.microsoft.com/office/drawing/2014/main" val="440088663"/>
                    </a:ext>
                  </a:extLst>
                </a:gridCol>
                <a:gridCol w="706179">
                  <a:extLst>
                    <a:ext uri="{9D8B030D-6E8A-4147-A177-3AD203B41FA5}">
                      <a16:colId xmlns:a16="http://schemas.microsoft.com/office/drawing/2014/main" val="321276041"/>
                    </a:ext>
                  </a:extLst>
                </a:gridCol>
                <a:gridCol w="706179">
                  <a:extLst>
                    <a:ext uri="{9D8B030D-6E8A-4147-A177-3AD203B41FA5}">
                      <a16:colId xmlns:a16="http://schemas.microsoft.com/office/drawing/2014/main" val="2886744334"/>
                    </a:ext>
                  </a:extLst>
                </a:gridCol>
                <a:gridCol w="706179">
                  <a:extLst>
                    <a:ext uri="{9D8B030D-6E8A-4147-A177-3AD203B41FA5}">
                      <a16:colId xmlns:a16="http://schemas.microsoft.com/office/drawing/2014/main" val="3731442715"/>
                    </a:ext>
                  </a:extLst>
                </a:gridCol>
                <a:gridCol w="706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44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6136">
                <a:tc rowSpan="2">
                  <a:txBody>
                    <a:bodyPr/>
                    <a:lstStyle/>
                    <a:p>
                      <a:pPr marL="71691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305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</a:t>
                      </a:r>
                      <a:r>
                        <a:rPr sz="14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luk</a:t>
                      </a:r>
                      <a:r>
                        <a:rPr sz="14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yi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305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</a:t>
                      </a:r>
                      <a:r>
                        <a:rPr sz="14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luk</a:t>
                      </a:r>
                      <a:r>
                        <a:rPr sz="14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yi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305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</a:t>
                      </a:r>
                      <a:r>
                        <a:rPr sz="14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luk</a:t>
                      </a:r>
                      <a:r>
                        <a:rPr sz="14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yi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305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</a:t>
                      </a:r>
                      <a:r>
                        <a:rPr sz="1400" b="1" spc="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luk</a:t>
                      </a:r>
                      <a:r>
                        <a:rPr sz="14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yi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131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004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131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004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131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004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131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004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088">
                <a:tc rowSpan="4"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.3.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ön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emleri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İnsan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ka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ynakla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3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0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Fina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0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4.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eç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088">
                <a:tc rowSpan="3"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.4.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daş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tılımı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İ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dış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daş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3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0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enci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bildi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 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eri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2 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088">
                <a:tc rowSpan="3"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.5.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Ulusl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sıl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şma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usla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sü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eçle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inin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timi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2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0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usla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ka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akla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252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usla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ansı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 2</a:t>
                      </a:r>
                      <a:endParaRPr lang="tr-TR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7361" y="808481"/>
            <a:ext cx="9185275" cy="68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18970" marR="5080" lvl="0" indent="-1906905" algn="l" defTabSz="914400" rtl="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Birim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İç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3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erle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ndirme</a:t>
            </a:r>
            <a:r>
              <a:rPr kumimoji="0" sz="25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Rapo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(B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İD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ali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ü</a:t>
            </a:r>
            <a:r>
              <a:rPr kumimoji="0" sz="2500" b="1" i="0" u="none" strike="noStrike" kern="1200" cap="none" spc="-4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Si</a:t>
            </a:r>
            <a:r>
              <a:rPr kumimoji="0" sz="2500" b="1" i="0" u="none" strike="noStrike" kern="1200" cap="none" spc="-3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em</a:t>
            </a:r>
            <a:r>
              <a:rPr kumimoji="0" sz="2500" b="1" i="0" u="none" strike="noStrike" kern="1200" cap="none" spc="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Ölçütle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Ol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unl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Dü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z</a:t>
            </a:r>
            <a:r>
              <a:rPr kumimoji="0" sz="2500" b="1" i="0" u="none" strike="noStrike" kern="1200" cap="none" spc="-4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yleri:</a:t>
            </a:r>
            <a:r>
              <a:rPr kumimoji="0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5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ĞİTİM</a:t>
            </a:r>
            <a:r>
              <a:rPr kumimoji="0" sz="2500" b="1" i="0" u="none" strike="noStrike" kern="1200" cap="none" spc="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</a:t>
            </a:r>
            <a:r>
              <a:rPr kumimoji="0" sz="2500" b="1" i="0" u="none" strike="noStrike" kern="1200" cap="none" spc="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RETİM</a:t>
            </a:r>
            <a:endParaRPr kumimoji="0" sz="2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7.01</a:t>
            </a:r>
            <a:r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.20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63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91210" y="2094992"/>
          <a:ext cx="11320729" cy="41314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5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2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6555">
                  <a:extLst>
                    <a:ext uri="{9D8B030D-6E8A-4147-A177-3AD203B41FA5}">
                      <a16:colId xmlns:a16="http://schemas.microsoft.com/office/drawing/2014/main" val="2008915179"/>
                    </a:ext>
                  </a:extLst>
                </a:gridCol>
                <a:gridCol w="646555">
                  <a:extLst>
                    <a:ext uri="{9D8B030D-6E8A-4147-A177-3AD203B41FA5}">
                      <a16:colId xmlns:a16="http://schemas.microsoft.com/office/drawing/2014/main" val="1455675547"/>
                    </a:ext>
                  </a:extLst>
                </a:gridCol>
                <a:gridCol w="646555">
                  <a:extLst>
                    <a:ext uri="{9D8B030D-6E8A-4147-A177-3AD203B41FA5}">
                      <a16:colId xmlns:a16="http://schemas.microsoft.com/office/drawing/2014/main" val="401549453"/>
                    </a:ext>
                  </a:extLst>
                </a:gridCol>
                <a:gridCol w="646555">
                  <a:extLst>
                    <a:ext uri="{9D8B030D-6E8A-4147-A177-3AD203B41FA5}">
                      <a16:colId xmlns:a16="http://schemas.microsoft.com/office/drawing/2014/main" val="202514766"/>
                    </a:ext>
                  </a:extLst>
                </a:gridCol>
                <a:gridCol w="646555">
                  <a:extLst>
                    <a:ext uri="{9D8B030D-6E8A-4147-A177-3AD203B41FA5}">
                      <a16:colId xmlns:a16="http://schemas.microsoft.com/office/drawing/2014/main" val="862807758"/>
                    </a:ext>
                  </a:extLst>
                </a:gridCol>
                <a:gridCol w="646555">
                  <a:extLst>
                    <a:ext uri="{9D8B030D-6E8A-4147-A177-3AD203B41FA5}">
                      <a16:colId xmlns:a16="http://schemas.microsoft.com/office/drawing/2014/main" val="3585787703"/>
                    </a:ext>
                  </a:extLst>
                </a:gridCol>
                <a:gridCol w="646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6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9824">
                <a:tc rowSpan="2">
                  <a:txBody>
                    <a:bodyPr/>
                    <a:lstStyle/>
                    <a:p>
                      <a:pPr marL="60642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ÇÜT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ÇÜT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653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653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653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653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3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63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63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63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63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63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63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63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63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595">
                <a:tc rowSpan="6">
                  <a:txBody>
                    <a:bodyPr/>
                    <a:lstStyle/>
                    <a:p>
                      <a:pPr marL="37465" marR="149860">
                        <a:lnSpc>
                          <a:spcPct val="107300"/>
                        </a:lnSpc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B.1. P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am </a:t>
                      </a:r>
                      <a:r>
                        <a:rPr sz="1400" b="1" spc="-1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asarımı, D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rlen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rm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le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me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og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amlar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asar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mı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</a:rPr>
                        <a:t>2 </a:t>
                      </a:r>
                      <a:endParaRPr lang="tr-TR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5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og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 dağ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ılı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</a:rPr>
                        <a:t> 3</a:t>
                      </a:r>
                      <a:endParaRPr lang="tr-TR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5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anım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nın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çı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ıl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uy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mu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</a:rPr>
                        <a:t> 2</a:t>
                      </a:r>
                      <a:endParaRPr lang="tr-TR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5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yüküne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alı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asar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</a:rPr>
                        <a:t>2 </a:t>
                      </a:r>
                      <a:endParaRPr lang="tr-TR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5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og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amlar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enme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gü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ncel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enme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</a:rPr>
                        <a:t> 2</a:t>
                      </a:r>
                      <a:endParaRPr lang="tr-TR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5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Eği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eç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öne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</a:rPr>
                        <a:t> 2</a:t>
                      </a:r>
                      <a:endParaRPr lang="tr-TR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595">
                <a:tc rowSpan="4">
                  <a:txBody>
                    <a:bodyPr/>
                    <a:lstStyle/>
                    <a:p>
                      <a:pPr marL="37465" marR="623570">
                        <a:lnSpc>
                          <a:spcPct val="107200"/>
                        </a:lnSpc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B.2. P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amların </a:t>
                      </a:r>
                      <a:r>
                        <a:rPr sz="1400" b="1" spc="-8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rüt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lme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em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eknik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</a:rPr>
                        <a:t>2 </a:t>
                      </a:r>
                      <a:endParaRPr lang="tr-TR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5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lç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</a:rPr>
                        <a:t> 2</a:t>
                      </a:r>
                      <a:endParaRPr lang="tr-TR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62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abu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lü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öncek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anınma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ed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il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diril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*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</a:rPr>
                        <a:t>3</a:t>
                      </a:r>
                      <a:endParaRPr lang="tr-TR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5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3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lili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fi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andı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rıl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ması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dip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oma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</a:rPr>
                        <a:t> 3</a:t>
                      </a:r>
                      <a:endParaRPr lang="tr-TR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Calibri"/>
                          <a:cs typeface="Calibri"/>
                        </a:rPr>
                        <a:t>2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7361" y="808481"/>
            <a:ext cx="9185275" cy="685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18970" marR="5080" lvl="0" indent="-1906905" algn="l" defTabSz="914400" rtl="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Birim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İç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3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erle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ndirme</a:t>
            </a:r>
            <a:r>
              <a:rPr kumimoji="0" sz="25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Rapo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(B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İD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ali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ü</a:t>
            </a:r>
            <a:r>
              <a:rPr kumimoji="0" sz="2500" b="1" i="0" u="none" strike="noStrike" kern="1200" cap="none" spc="-4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Si</a:t>
            </a:r>
            <a:r>
              <a:rPr kumimoji="0" sz="2500" b="1" i="0" u="none" strike="noStrike" kern="1200" cap="none" spc="-3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em</a:t>
            </a:r>
            <a:r>
              <a:rPr kumimoji="0" sz="2500" b="1" i="0" u="none" strike="noStrike" kern="1200" cap="none" spc="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Ölçütle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Ol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unl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Dü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z</a:t>
            </a:r>
            <a:r>
              <a:rPr kumimoji="0" sz="2500" b="1" i="0" u="none" strike="noStrike" kern="1200" cap="none" spc="-4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yleri:</a:t>
            </a:r>
            <a:r>
              <a:rPr kumimoji="0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5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ĞİTİM</a:t>
            </a:r>
            <a:r>
              <a:rPr kumimoji="0" sz="2500" b="1" i="0" u="none" strike="noStrike" kern="1200" cap="none" spc="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</a:t>
            </a:r>
            <a:r>
              <a:rPr kumimoji="0" sz="2500" b="1" i="0" u="none" strike="noStrike" kern="1200" cap="none" spc="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RETİM</a:t>
            </a:r>
            <a:endParaRPr kumimoji="0" sz="2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7.01</a:t>
            </a:r>
            <a:r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.20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64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-8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r>
              <a:rPr kumimoji="0" sz="1400" b="1" i="0" u="none" strike="noStrike" kern="1200" cap="none" spc="-11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TİH</a:t>
            </a:r>
            <a:r>
              <a:rPr kumimoji="0" sz="1400" b="1" i="0" u="none" strike="noStrike" kern="1200" cap="none" spc="-2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0" u="none" strike="noStrike" kern="1200" cap="none" spc="-3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ĞİT</a:t>
            </a: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</a:t>
            </a:r>
            <a:r>
              <a:rPr kumimoji="0" sz="1400" b="1" i="0" u="none" strike="noStrike" kern="1200" cap="none" spc="-25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400" b="1" i="0" u="none" strike="noStrike" kern="1200" cap="none" spc="-8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Ü</a:t>
            </a:r>
            <a:r>
              <a:rPr kumimoji="0" sz="1400" b="1" i="0" u="none" strike="noStrike" kern="1200" cap="none" spc="-114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srgbClr val="952D2D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Sİ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91210" y="1961642"/>
          <a:ext cx="11390198" cy="37717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3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2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548">
                  <a:extLst>
                    <a:ext uri="{9D8B030D-6E8A-4147-A177-3AD203B41FA5}">
                      <a16:colId xmlns:a16="http://schemas.microsoft.com/office/drawing/2014/main" val="2635284196"/>
                    </a:ext>
                  </a:extLst>
                </a:gridCol>
                <a:gridCol w="650548">
                  <a:extLst>
                    <a:ext uri="{9D8B030D-6E8A-4147-A177-3AD203B41FA5}">
                      <a16:colId xmlns:a16="http://schemas.microsoft.com/office/drawing/2014/main" val="3632544218"/>
                    </a:ext>
                  </a:extLst>
                </a:gridCol>
                <a:gridCol w="650548">
                  <a:extLst>
                    <a:ext uri="{9D8B030D-6E8A-4147-A177-3AD203B41FA5}">
                      <a16:colId xmlns:a16="http://schemas.microsoft.com/office/drawing/2014/main" val="1798763681"/>
                    </a:ext>
                  </a:extLst>
                </a:gridCol>
                <a:gridCol w="650548">
                  <a:extLst>
                    <a:ext uri="{9D8B030D-6E8A-4147-A177-3AD203B41FA5}">
                      <a16:colId xmlns:a16="http://schemas.microsoft.com/office/drawing/2014/main" val="2689772906"/>
                    </a:ext>
                  </a:extLst>
                </a:gridCol>
                <a:gridCol w="650548">
                  <a:extLst>
                    <a:ext uri="{9D8B030D-6E8A-4147-A177-3AD203B41FA5}">
                      <a16:colId xmlns:a16="http://schemas.microsoft.com/office/drawing/2014/main" val="1628882866"/>
                    </a:ext>
                  </a:extLst>
                </a:gridCol>
                <a:gridCol w="650548">
                  <a:extLst>
                    <a:ext uri="{9D8B030D-6E8A-4147-A177-3AD203B41FA5}">
                      <a16:colId xmlns:a16="http://schemas.microsoft.com/office/drawing/2014/main" val="583885771"/>
                    </a:ext>
                  </a:extLst>
                </a:gridCol>
                <a:gridCol w="650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0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0530">
                <a:tc rowSpan="2">
                  <a:txBody>
                    <a:bodyPr/>
                    <a:lstStyle/>
                    <a:p>
                      <a:pPr marL="90678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ÇÜT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ÇÜT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288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288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288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288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987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11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987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11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987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11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987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11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936">
                <a:tc rowSpan="5">
                  <a:txBody>
                    <a:bodyPr/>
                    <a:lstStyle/>
                    <a:p>
                      <a:pPr marL="37465" marR="98425">
                        <a:lnSpc>
                          <a:spcPct val="107000"/>
                        </a:lnSpc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enme 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ynak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ı 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 A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ademik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st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ek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Hi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tleri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3.1.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enme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am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ka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ynakları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3 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8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3.2.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adem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st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ek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hizm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tl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3 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9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3.3.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alt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apılar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3 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9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3.4.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za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ajlı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gruplar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 2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8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5.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So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kültü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spo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tif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 2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936">
                <a:tc rowSpan="3"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4.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osu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4.1.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ama, y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tme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endir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kr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eri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3 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8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4.2.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tkinl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kl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3 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689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4.3.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aal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tl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öneli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öd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endir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3 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0504" y="758469"/>
            <a:ext cx="10442575" cy="686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8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Birim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İç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</a:t>
            </a:r>
            <a:r>
              <a:rPr kumimoji="0" sz="2500" b="1" i="0" u="none" strike="noStrike" kern="1200" cap="none" spc="-3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erlen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irme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Raporu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(BİDR)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6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ali</a:t>
            </a:r>
            <a:r>
              <a:rPr kumimoji="0" sz="2500" b="1" i="0" u="none" strike="noStrike" kern="1200" cap="none" spc="-5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Gü</a:t>
            </a:r>
            <a:r>
              <a:rPr kumimoji="0" sz="2500" b="1" i="0" u="none" strike="noStrike" kern="1200" cap="none" spc="-4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ence</a:t>
            </a:r>
            <a:r>
              <a:rPr kumimoji="0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</a:t>
            </a:r>
            <a:r>
              <a:rPr kumimoji="0" sz="2500" b="1" i="0" u="none" strike="noStrike" kern="1200" cap="none" spc="-3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em</a:t>
            </a:r>
            <a:r>
              <a:rPr kumimoji="0" sz="2500" b="1" i="0" u="none" strike="noStrike" kern="1200" cap="none" spc="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Ölçütleri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Olgunluk</a:t>
            </a:r>
            <a:endParaRPr kumimoji="0" sz="2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540" marR="0" lvl="0" indent="0" algn="ctr" defTabSz="914400" rtl="0" eaLnBrk="1" fontAlgn="auto" latinLnBrk="0" hangingPunct="1">
              <a:lnSpc>
                <a:spcPts val="28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5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Dü</a:t>
            </a:r>
            <a:r>
              <a:rPr kumimoji="0" sz="25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z</a:t>
            </a:r>
            <a:r>
              <a:rPr kumimoji="0" sz="2500" b="1" i="0" u="none" strike="noStrike" kern="1200" cap="none" spc="-4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yleri: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ARA</a:t>
            </a:r>
            <a:r>
              <a:rPr kumimoji="0" sz="2500" b="1" i="0" u="none" strike="noStrike" kern="1200" cap="none" spc="-4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Ş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TIRMA</a:t>
            </a:r>
            <a:r>
              <a:rPr kumimoji="0" sz="2500" b="1" i="0" u="none" strike="noStrike" kern="1200" cap="none" spc="2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</a:t>
            </a:r>
            <a:r>
              <a:rPr kumimoji="0" sz="2500" b="1" i="0" u="none" strike="noStrike" kern="1200" cap="none" spc="-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500" b="1" i="0" u="none" strike="noStrike" kern="1200" cap="none" spc="-1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EL</a:t>
            </a:r>
            <a:r>
              <a:rPr kumimoji="0" sz="2500" b="1" i="0" u="none" strike="noStrike" kern="1200" cap="none" spc="-2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</a:t>
            </a:r>
            <a:r>
              <a:rPr kumimoji="0" sz="2500" b="1" i="0" u="none" strike="noStrike" kern="1200" cap="none" spc="-4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Ş</a:t>
            </a:r>
            <a:r>
              <a:rPr kumimoji="0" sz="25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TİRME</a:t>
            </a:r>
            <a:endParaRPr kumimoji="0" sz="2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7.01</a:t>
            </a:r>
            <a:r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.20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254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5282" y="1891410"/>
          <a:ext cx="11296402" cy="40132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89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5560">
                  <a:extLst>
                    <a:ext uri="{9D8B030D-6E8A-4147-A177-3AD203B41FA5}">
                      <a16:colId xmlns:a16="http://schemas.microsoft.com/office/drawing/2014/main" val="3471746336"/>
                    </a:ext>
                  </a:extLst>
                </a:gridCol>
                <a:gridCol w="605560">
                  <a:extLst>
                    <a:ext uri="{9D8B030D-6E8A-4147-A177-3AD203B41FA5}">
                      <a16:colId xmlns:a16="http://schemas.microsoft.com/office/drawing/2014/main" val="862079636"/>
                    </a:ext>
                  </a:extLst>
                </a:gridCol>
                <a:gridCol w="605560">
                  <a:extLst>
                    <a:ext uri="{9D8B030D-6E8A-4147-A177-3AD203B41FA5}">
                      <a16:colId xmlns:a16="http://schemas.microsoft.com/office/drawing/2014/main" val="1767320870"/>
                    </a:ext>
                  </a:extLst>
                </a:gridCol>
                <a:gridCol w="605560">
                  <a:extLst>
                    <a:ext uri="{9D8B030D-6E8A-4147-A177-3AD203B41FA5}">
                      <a16:colId xmlns:a16="http://schemas.microsoft.com/office/drawing/2014/main" val="3553743062"/>
                    </a:ext>
                  </a:extLst>
                </a:gridCol>
                <a:gridCol w="605560">
                  <a:extLst>
                    <a:ext uri="{9D8B030D-6E8A-4147-A177-3AD203B41FA5}">
                      <a16:colId xmlns:a16="http://schemas.microsoft.com/office/drawing/2014/main" val="2908884905"/>
                    </a:ext>
                  </a:extLst>
                </a:gridCol>
                <a:gridCol w="605560">
                  <a:extLst>
                    <a:ext uri="{9D8B030D-6E8A-4147-A177-3AD203B41FA5}">
                      <a16:colId xmlns:a16="http://schemas.microsoft.com/office/drawing/2014/main" val="1516100386"/>
                    </a:ext>
                  </a:extLst>
                </a:gridCol>
                <a:gridCol w="605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55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584">
                <a:tc rowSpan="2">
                  <a:txBody>
                    <a:bodyPr/>
                    <a:lstStyle/>
                    <a:p>
                      <a:pPr marL="6985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ÇÜT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239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ÇÜT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GUN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7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907">
                <a:tc rowSpan="3">
                  <a:txBody>
                    <a:bodyPr/>
                    <a:lstStyle/>
                    <a:p>
                      <a:pPr marL="109855" marR="63563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C.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. A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tırma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Sü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çleri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 </a:t>
                      </a:r>
                      <a:r>
                        <a:rPr sz="1400" b="1" spc="-1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timi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tırma 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ynakları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C.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sü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inin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2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90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C.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İç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dış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yna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9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C.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Do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og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amları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do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son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ası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im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anlar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906">
                <a:tc rowSpan="2">
                  <a:txBody>
                    <a:bodyPr/>
                    <a:lstStyle/>
                    <a:p>
                      <a:pPr marL="109855" marR="64262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C.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. A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tırma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tkinl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ği,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İş birlikle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st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ekler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C.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inli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elişimi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81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C.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ulusla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ası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og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amlar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ak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imle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589">
                <a:tc rowSpan="2"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C.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. A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tırma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ormansı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C.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ansının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lenm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de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lendi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296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C.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Öğ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tim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macı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mans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ı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nın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lendi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ilm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Calibri"/>
                          <a:cs typeface="Calibri"/>
                        </a:rPr>
                        <a:t>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3652" y="769264"/>
            <a:ext cx="8945245" cy="765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19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Birim</a:t>
            </a:r>
            <a:r>
              <a:rPr kumimoji="0" sz="28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İç</a:t>
            </a:r>
            <a:r>
              <a:rPr kumimoji="0" sz="28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</a:t>
            </a:r>
            <a:r>
              <a:rPr kumimoji="0" sz="2800" b="1" i="0" u="none" strike="noStrike" kern="1200" cap="none" spc="-4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ğ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erl</a:t>
            </a:r>
            <a:r>
              <a:rPr kumimoji="0" sz="28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nd</a:t>
            </a:r>
            <a:r>
              <a:rPr kumimoji="0" sz="28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rme</a:t>
            </a:r>
            <a:r>
              <a:rPr kumimoji="0" sz="2800" b="1" i="0" u="none" strike="noStrike" kern="1200" cap="none" spc="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Ra</a:t>
            </a:r>
            <a:r>
              <a:rPr kumimoji="0" sz="28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oru</a:t>
            </a:r>
            <a:r>
              <a:rPr kumimoji="0" sz="28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(BİDR)</a:t>
            </a:r>
            <a:r>
              <a:rPr kumimoji="0" sz="2800" b="1" i="0" u="none" strike="noStrike" kern="1200" cap="none" spc="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6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</a:t>
            </a:r>
            <a:r>
              <a:rPr kumimoji="0" sz="28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</a:t>
            </a:r>
            <a:r>
              <a:rPr kumimoji="0" sz="28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800" b="1" i="0" u="none" strike="noStrike" kern="1200" cap="none" spc="4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28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ü</a:t>
            </a:r>
            <a:r>
              <a:rPr kumimoji="0" sz="2800" b="1" i="0" u="none" strike="noStrike" kern="1200" cap="none" spc="-4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ence</a:t>
            </a:r>
            <a:r>
              <a:rPr kumimoji="0" sz="2800" b="1" i="0" u="none" strike="noStrike" kern="1200" cap="none" spc="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Si</a:t>
            </a:r>
            <a:r>
              <a:rPr kumimoji="0" sz="2800" b="1" i="0" u="none" strike="noStrike" kern="1200" cap="none" spc="-6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8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em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810" marR="0" lvl="0" indent="0" algn="ctr" defTabSz="914400" rtl="0" eaLnBrk="1" fontAlgn="auto" latinLnBrk="0" hangingPunct="1">
              <a:lnSpc>
                <a:spcPts val="319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Öl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ç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ütleri</a:t>
            </a:r>
            <a:r>
              <a:rPr kumimoji="0" sz="28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Olgunl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uk</a:t>
            </a:r>
            <a:r>
              <a:rPr kumimoji="0" sz="2800" b="1" i="0" u="none" strike="noStrike" kern="1200" cap="none" spc="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Dü</a:t>
            </a:r>
            <a:r>
              <a:rPr kumimoji="0" sz="2800" b="1" i="0" u="none" strike="noStrike" kern="1200" cap="none" spc="-5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z</a:t>
            </a:r>
            <a:r>
              <a:rPr kumimoji="0" sz="2800" b="1" i="0" u="none" strike="noStrike" kern="1200" cap="none" spc="-4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leri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:</a:t>
            </a:r>
            <a:r>
              <a:rPr kumimoji="0" sz="2800" b="1" i="0" u="none" strike="noStrike" kern="1200" cap="none" spc="4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9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800" b="1" i="0" u="none" strike="noStrike" kern="1200" cap="none" spc="-2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OP</a:t>
            </a:r>
            <a:r>
              <a:rPr kumimoji="0" sz="2800" b="1" i="0" u="none" strike="noStrike" kern="1200" cap="none" spc="-8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</a:t>
            </a:r>
            <a:r>
              <a:rPr kumimoji="0" sz="2800" b="1" i="0" u="none" strike="noStrike" kern="1200" cap="none" spc="-2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UM</a:t>
            </a:r>
            <a:r>
              <a:rPr kumimoji="0" sz="2800" b="1" i="0" u="none" strike="noStrike" kern="1200" cap="none" spc="-5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800" b="1" i="0" u="none" strike="noStrike" kern="1200" cap="none" spc="-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</a:t>
            </a:r>
            <a:r>
              <a:rPr kumimoji="0" sz="2800" b="1" i="0" u="none" strike="noStrike" kern="1200" cap="none" spc="1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800" b="1" i="0" u="none" strike="noStrike" kern="1200" cap="none" spc="-245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</a:t>
            </a:r>
            <a:r>
              <a:rPr kumimoji="0" sz="2800" b="1" i="0" u="none" strike="noStrike" kern="1200" cap="none" spc="-3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7.01</a:t>
            </a:r>
            <a:r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.20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254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20217" y="2005329"/>
          <a:ext cx="11600381" cy="32768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0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9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0037">
                  <a:extLst>
                    <a:ext uri="{9D8B030D-6E8A-4147-A177-3AD203B41FA5}">
                      <a16:colId xmlns:a16="http://schemas.microsoft.com/office/drawing/2014/main" val="1615642906"/>
                    </a:ext>
                  </a:extLst>
                </a:gridCol>
                <a:gridCol w="760037">
                  <a:extLst>
                    <a:ext uri="{9D8B030D-6E8A-4147-A177-3AD203B41FA5}">
                      <a16:colId xmlns:a16="http://schemas.microsoft.com/office/drawing/2014/main" val="1292362114"/>
                    </a:ext>
                  </a:extLst>
                </a:gridCol>
                <a:gridCol w="760037">
                  <a:extLst>
                    <a:ext uri="{9D8B030D-6E8A-4147-A177-3AD203B41FA5}">
                      <a16:colId xmlns:a16="http://schemas.microsoft.com/office/drawing/2014/main" val="1007835374"/>
                    </a:ext>
                  </a:extLst>
                </a:gridCol>
                <a:gridCol w="760037">
                  <a:extLst>
                    <a:ext uri="{9D8B030D-6E8A-4147-A177-3AD203B41FA5}">
                      <a16:colId xmlns:a16="http://schemas.microsoft.com/office/drawing/2014/main" val="1775508642"/>
                    </a:ext>
                  </a:extLst>
                </a:gridCol>
                <a:gridCol w="760037">
                  <a:extLst>
                    <a:ext uri="{9D8B030D-6E8A-4147-A177-3AD203B41FA5}">
                      <a16:colId xmlns:a16="http://schemas.microsoft.com/office/drawing/2014/main" val="1774492703"/>
                    </a:ext>
                  </a:extLst>
                </a:gridCol>
                <a:gridCol w="760037">
                  <a:extLst>
                    <a:ext uri="{9D8B030D-6E8A-4147-A177-3AD203B41FA5}">
                      <a16:colId xmlns:a16="http://schemas.microsoft.com/office/drawing/2014/main" val="1387578780"/>
                    </a:ext>
                  </a:extLst>
                </a:gridCol>
                <a:gridCol w="760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0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6136"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ÇÜT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1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ÇÜT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UK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Yİ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0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369">
                <a:tc rowSpan="2">
                  <a:txBody>
                    <a:bodyPr/>
                    <a:lstStyle/>
                    <a:p>
                      <a:pPr marL="37465" marR="196850">
                        <a:lnSpc>
                          <a:spcPct val="107000"/>
                        </a:lnSpc>
                      </a:pP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1400" b="1" spc="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. </a:t>
                      </a:r>
                      <a:r>
                        <a:rPr sz="1400" b="1" spc="-17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lu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tkı 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ç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lerinin </a:t>
                      </a:r>
                      <a:r>
                        <a:rPr sz="1400" b="1" spc="-1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400" b="1" spc="-16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lu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sal</a:t>
                      </a: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tkı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ynakl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rı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.1.1.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oplumsal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tkı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sü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eçle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inin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2 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9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400" spc="-5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.1.2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Ka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ynaklar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2 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2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1717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1400" b="1" spc="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. </a:t>
                      </a:r>
                      <a:r>
                        <a:rPr sz="1400" b="1" spc="-17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lu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tkı 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sz="1400" b="1" spc="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854075">
                        <a:lnSpc>
                          <a:spcPct val="107000"/>
                        </a:lnSpc>
                      </a:pPr>
                      <a:r>
                        <a:rPr sz="14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.2.1</a:t>
                      </a:r>
                      <a:r>
                        <a:rPr sz="1400" spc="-15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8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oplumsal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tkı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ansının iz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enme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 değ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endir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</a:rPr>
                        <a:t>2 </a:t>
                      </a:r>
                      <a:endParaRPr lang="tr-TR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sz="1400" dirty="0">
                        <a:latin typeface="Calibri"/>
                        <a:cs typeface="Calibri"/>
                      </a:endParaRPr>
                    </a:p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sz="1400" dirty="0">
                        <a:latin typeface="Calibri"/>
                        <a:cs typeface="Calibri"/>
                      </a:endParaRPr>
                    </a:p>
                    <a:p>
                      <a:pPr algn="ctr"/>
                      <a:r>
                        <a:rPr lang="tr-TR" sz="1400" dirty="0">
                          <a:latin typeface="Calibri"/>
                          <a:cs typeface="Calibri"/>
                        </a:rPr>
                        <a:t>1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841" y="963549"/>
            <a:ext cx="10419715" cy="40831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5245">
              <a:lnSpc>
                <a:spcPct val="100000"/>
              </a:lnSpc>
            </a:pP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P</a:t>
            </a:r>
            <a:r>
              <a:rPr sz="3200" b="1" spc="-4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og</a:t>
            </a:r>
            <a:r>
              <a:rPr sz="3200" b="1" spc="-6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am</a:t>
            </a:r>
            <a:r>
              <a:rPr sz="3200" b="1" spc="-4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Ak</a:t>
            </a:r>
            <a:r>
              <a:rPr sz="3200" b="1" spc="-3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edi</a:t>
            </a:r>
            <a:r>
              <a:rPr sz="3200" b="1" spc="-40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3200" b="1" spc="-45" dirty="0">
                <a:solidFill>
                  <a:srgbClr val="3333FF"/>
                </a:solidFill>
                <a:latin typeface="Calibri"/>
                <a:cs typeface="Calibri"/>
              </a:rPr>
              <a:t>sy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on</a:t>
            </a:r>
            <a:r>
              <a:rPr sz="3200" b="1" spc="-3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Hazırlık </a:t>
            </a:r>
            <a:r>
              <a:rPr sz="3200" b="1" spc="-15" dirty="0">
                <a:solidFill>
                  <a:srgbClr val="3333FF"/>
                </a:solidFill>
                <a:latin typeface="Calibri"/>
                <a:cs typeface="Calibri"/>
              </a:rPr>
              <a:t>Ç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alı</a:t>
            </a:r>
            <a:r>
              <a:rPr sz="3200" b="1" spc="10" dirty="0">
                <a:solidFill>
                  <a:srgbClr val="3333FF"/>
                </a:solidFill>
                <a:latin typeface="Calibri"/>
                <a:cs typeface="Calibri"/>
              </a:rPr>
              <a:t>ş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maları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4"/>
              </a:spcBef>
            </a:pPr>
            <a:endParaRPr sz="3250" dirty="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3200" dirty="0">
                <a:latin typeface="Calibri"/>
                <a:cs typeface="Calibri"/>
              </a:rPr>
              <a:t>P</a:t>
            </a:r>
            <a:r>
              <a:rPr sz="3200" spc="-50" dirty="0">
                <a:latin typeface="Calibri"/>
                <a:cs typeface="Calibri"/>
              </a:rPr>
              <a:t>r</a:t>
            </a:r>
            <a:r>
              <a:rPr sz="3200" spc="-5" dirty="0">
                <a:latin typeface="Calibri"/>
                <a:cs typeface="Calibri"/>
              </a:rPr>
              <a:t>og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dirty="0">
                <a:latin typeface="Calibri"/>
                <a:cs typeface="Calibri"/>
              </a:rPr>
              <a:t>am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ak</a:t>
            </a:r>
            <a:r>
              <a:rPr sz="3200" spc="-40" dirty="0">
                <a:latin typeface="Calibri"/>
                <a:cs typeface="Calibri"/>
              </a:rPr>
              <a:t>r</a:t>
            </a:r>
            <a:r>
              <a:rPr sz="3200" dirty="0">
                <a:latin typeface="Calibri"/>
                <a:cs typeface="Calibri"/>
              </a:rPr>
              <a:t>edi</a:t>
            </a:r>
            <a:r>
              <a:rPr sz="3200" spc="-55" dirty="0">
                <a:latin typeface="Calibri"/>
                <a:cs typeface="Calibri"/>
              </a:rPr>
              <a:t>t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-65" dirty="0">
                <a:latin typeface="Calibri"/>
                <a:cs typeface="Calibri"/>
              </a:rPr>
              <a:t>s</a:t>
            </a:r>
            <a:r>
              <a:rPr sz="3200" spc="-35" dirty="0">
                <a:latin typeface="Calibri"/>
                <a:cs typeface="Calibri"/>
              </a:rPr>
              <a:t>y</a:t>
            </a:r>
            <a:r>
              <a:rPr sz="3200" spc="-5" dirty="0">
                <a:latin typeface="Calibri"/>
                <a:cs typeface="Calibri"/>
              </a:rPr>
              <a:t>o</a:t>
            </a:r>
            <a:r>
              <a:rPr sz="3200" dirty="0">
                <a:latin typeface="Calibri"/>
                <a:cs typeface="Calibri"/>
              </a:rPr>
              <a:t>n </a:t>
            </a:r>
            <a:r>
              <a:rPr sz="3200" spc="5" dirty="0">
                <a:latin typeface="Calibri"/>
                <a:cs typeface="Calibri"/>
              </a:rPr>
              <a:t>ö</a:t>
            </a:r>
            <a:r>
              <a:rPr sz="3200" dirty="0">
                <a:latin typeface="Calibri"/>
                <a:cs typeface="Calibri"/>
              </a:rPr>
              <a:t>lçü</a:t>
            </a:r>
            <a:r>
              <a:rPr sz="3200" spc="-20" dirty="0">
                <a:latin typeface="Calibri"/>
                <a:cs typeface="Calibri"/>
              </a:rPr>
              <a:t>t</a:t>
            </a:r>
            <a:r>
              <a:rPr sz="3200" dirty="0">
                <a:latin typeface="Calibri"/>
                <a:cs typeface="Calibri"/>
              </a:rPr>
              <a:t>ler</a:t>
            </a:r>
            <a:r>
              <a:rPr sz="3200" spc="-15" dirty="0">
                <a:latin typeface="Calibri"/>
                <a:cs typeface="Calibri"/>
              </a:rPr>
              <a:t>i</a:t>
            </a:r>
            <a:r>
              <a:rPr sz="3200" spc="-5" dirty="0">
                <a:latin typeface="Calibri"/>
                <a:cs typeface="Calibri"/>
              </a:rPr>
              <a:t>n</a:t>
            </a:r>
            <a:r>
              <a:rPr sz="3200" dirty="0">
                <a:latin typeface="Calibri"/>
                <a:cs typeface="Calibri"/>
              </a:rPr>
              <a:t>e </a:t>
            </a:r>
            <a:r>
              <a:rPr sz="3200" spc="-15" dirty="0">
                <a:latin typeface="Calibri"/>
                <a:cs typeface="Calibri"/>
              </a:rPr>
              <a:t>g</a:t>
            </a:r>
            <a:r>
              <a:rPr sz="3200" spc="-5" dirty="0">
                <a:latin typeface="Calibri"/>
                <a:cs typeface="Calibri"/>
              </a:rPr>
              <a:t>ö</a:t>
            </a:r>
            <a:r>
              <a:rPr sz="3200" spc="-35" dirty="0">
                <a:latin typeface="Calibri"/>
                <a:cs typeface="Calibri"/>
              </a:rPr>
              <a:t>r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he</a:t>
            </a:r>
            <a:r>
              <a:rPr sz="3200" dirty="0">
                <a:latin typeface="Calibri"/>
                <a:cs typeface="Calibri"/>
              </a:rPr>
              <a:t>r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b</a:t>
            </a:r>
            <a:r>
              <a:rPr sz="3200" dirty="0">
                <a:latin typeface="Calibri"/>
                <a:cs typeface="Calibri"/>
              </a:rPr>
              <a:t>ir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g</a:t>
            </a:r>
            <a:r>
              <a:rPr sz="3200" dirty="0">
                <a:latin typeface="Calibri"/>
                <a:cs typeface="Calibri"/>
              </a:rPr>
              <a:t>enel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ölçüt dü</a:t>
            </a:r>
            <a:r>
              <a:rPr sz="3200" spc="-85" dirty="0">
                <a:latin typeface="Calibri"/>
                <a:cs typeface="Calibri"/>
              </a:rPr>
              <a:t>z</a:t>
            </a:r>
            <a:r>
              <a:rPr sz="3200" spc="-25" dirty="0">
                <a:latin typeface="Calibri"/>
                <a:cs typeface="Calibri"/>
              </a:rPr>
              <a:t>e</a:t>
            </a:r>
            <a:r>
              <a:rPr sz="3200" dirty="0">
                <a:latin typeface="Calibri"/>
                <a:cs typeface="Calibri"/>
              </a:rPr>
              <a:t>yinde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haz</a:t>
            </a:r>
            <a:r>
              <a:rPr sz="3200" spc="-15" dirty="0">
                <a:latin typeface="Calibri"/>
                <a:cs typeface="Calibri"/>
              </a:rPr>
              <a:t>ı</a:t>
            </a:r>
            <a:r>
              <a:rPr sz="3200" dirty="0">
                <a:latin typeface="Calibri"/>
                <a:cs typeface="Calibri"/>
              </a:rPr>
              <a:t>rbu</a:t>
            </a:r>
            <a:r>
              <a:rPr sz="3200" spc="-15" dirty="0">
                <a:latin typeface="Calibri"/>
                <a:cs typeface="Calibri"/>
              </a:rPr>
              <a:t>l</a:t>
            </a:r>
            <a:r>
              <a:rPr sz="3200" dirty="0">
                <a:latin typeface="Calibri"/>
                <a:cs typeface="Calibri"/>
              </a:rPr>
              <a:t>unuşluk</a:t>
            </a:r>
            <a:r>
              <a:rPr sz="3200" spc="60" dirty="0">
                <a:latin typeface="Calibri"/>
                <a:cs typeface="Calibri"/>
              </a:rPr>
              <a:t> </a:t>
            </a:r>
            <a:r>
              <a:rPr sz="3200" spc="-5" dirty="0" err="1">
                <a:latin typeface="Calibri"/>
                <a:cs typeface="Calibri"/>
              </a:rPr>
              <a:t>dü</a:t>
            </a:r>
            <a:r>
              <a:rPr sz="3200" spc="-85" dirty="0" err="1">
                <a:latin typeface="Calibri"/>
                <a:cs typeface="Calibri"/>
              </a:rPr>
              <a:t>z</a:t>
            </a:r>
            <a:r>
              <a:rPr sz="3200" spc="-25" dirty="0" err="1">
                <a:latin typeface="Calibri"/>
                <a:cs typeface="Calibri"/>
              </a:rPr>
              <a:t>e</a:t>
            </a:r>
            <a:r>
              <a:rPr sz="3200" dirty="0" err="1">
                <a:latin typeface="Calibri"/>
                <a:cs typeface="Calibri"/>
              </a:rPr>
              <a:t>yini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lang="tr-TR" sz="3200" spc="-25" dirty="0" smtClean="0">
                <a:latin typeface="Calibri"/>
                <a:cs typeface="Calibri"/>
              </a:rPr>
              <a:t>gösterilmiştir. </a:t>
            </a:r>
            <a:r>
              <a:rPr lang="tr-TR" sz="3200" dirty="0" smtClean="0">
                <a:latin typeface="Calibri"/>
                <a:cs typeface="Calibri"/>
              </a:rPr>
              <a:t>En az iki program akreditasyona </a:t>
            </a:r>
            <a:r>
              <a:rPr lang="tr-TR" sz="3200" dirty="0" err="1" smtClean="0">
                <a:latin typeface="Calibri"/>
                <a:cs typeface="Calibri"/>
              </a:rPr>
              <a:t>müracatı</a:t>
            </a:r>
            <a:r>
              <a:rPr lang="tr-TR" sz="3200" dirty="0" smtClean="0">
                <a:latin typeface="Calibri"/>
                <a:cs typeface="Calibri"/>
              </a:rPr>
              <a:t> düşünülmektedir.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2"/>
              </a:spcBef>
              <a:buFont typeface="Arial"/>
              <a:buChar char="•"/>
            </a:pPr>
            <a:endParaRPr sz="4000" dirty="0">
              <a:latin typeface="Times New Roman"/>
              <a:cs typeface="Times New Roman"/>
            </a:endParaRPr>
          </a:p>
          <a:p>
            <a:pPr marL="12700" marR="532765">
              <a:lnSpc>
                <a:spcPct val="100000"/>
              </a:lnSpc>
              <a:tabLst>
                <a:tab pos="241300" algn="l"/>
              </a:tabLst>
            </a:pPr>
            <a:endParaRPr sz="3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76</a:t>
            </a:fld>
            <a:endParaRPr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9037" rIns="0" bIns="0" rtlCol="0">
            <a:spAutoFit/>
          </a:bodyPr>
          <a:lstStyle/>
          <a:p>
            <a:pPr marL="1148080">
              <a:lnSpc>
                <a:spcPct val="100000"/>
              </a:lnSpc>
            </a:pPr>
            <a:r>
              <a:rPr dirty="0">
                <a:solidFill>
                  <a:srgbClr val="FF0000"/>
                </a:solidFill>
                <a:latin typeface="Calibri"/>
                <a:cs typeface="Calibri"/>
              </a:rPr>
              <a:t>Öz</a:t>
            </a:r>
            <a:r>
              <a:rPr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pc="-40" dirty="0">
                <a:solidFill>
                  <a:srgbClr val="FF0000"/>
                </a:solidFill>
                <a:latin typeface="Calibri"/>
                <a:cs typeface="Calibri"/>
              </a:rPr>
              <a:t>ğ</a:t>
            </a:r>
            <a:r>
              <a:rPr dirty="0">
                <a:solidFill>
                  <a:srgbClr val="FF0000"/>
                </a:solidFill>
                <a:latin typeface="Calibri"/>
                <a:cs typeface="Calibri"/>
              </a:rPr>
              <a:t>erlend</a:t>
            </a:r>
            <a:r>
              <a:rPr spc="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>
                <a:solidFill>
                  <a:srgbClr val="FF0000"/>
                </a:solidFill>
                <a:latin typeface="Calibri"/>
                <a:cs typeface="Calibri"/>
              </a:rPr>
              <a:t>rme:</a:t>
            </a:r>
            <a:r>
              <a:rPr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pc="-20" dirty="0"/>
              <a:t>Birimin</a:t>
            </a:r>
            <a:r>
              <a:rPr spc="-10" dirty="0"/>
              <a:t> </a:t>
            </a:r>
            <a:r>
              <a:rPr spc="-25" dirty="0"/>
              <a:t>Güçl</a:t>
            </a:r>
            <a:r>
              <a:rPr spc="-20" dirty="0"/>
              <a:t>ü</a:t>
            </a:r>
            <a:r>
              <a:rPr spc="35" dirty="0"/>
              <a:t> </a:t>
            </a:r>
            <a:r>
              <a:rPr spc="-310" dirty="0"/>
              <a:t>Y</a:t>
            </a:r>
            <a:r>
              <a:rPr spc="-15" dirty="0"/>
              <a:t>önleri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77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45693" y="5941567"/>
            <a:ext cx="2160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*Ge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ekt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ğ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nde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sl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ya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12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ek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l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ey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z.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AD149514-A972-4497-B841-21CB0B2455A8}"/>
              </a:ext>
            </a:extLst>
          </p:cNvPr>
          <p:cNvSpPr txBox="1"/>
          <p:nvPr/>
        </p:nvSpPr>
        <p:spPr>
          <a:xfrm>
            <a:off x="685800" y="2274838"/>
            <a:ext cx="1060208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800" dirty="0"/>
              <a:t>Güçlü akademik bir yapıya sahip olunması</a:t>
            </a:r>
          </a:p>
          <a:p>
            <a:r>
              <a:rPr lang="tr-TR" sz="2800" dirty="0"/>
              <a:t>Tesis ve İmkanlarımızın iyi olması</a:t>
            </a:r>
          </a:p>
          <a:p>
            <a:r>
              <a:rPr lang="tr-TR" sz="2800" dirty="0"/>
              <a:t>Öğrenci merkezli bir bakış acısı bulunması</a:t>
            </a:r>
          </a:p>
          <a:p>
            <a:r>
              <a:rPr lang="tr-TR" sz="2800" dirty="0"/>
              <a:t>Saha çalışmalarında bulunan akademik kadroların var olması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54963" y="917828"/>
            <a:ext cx="8776970" cy="432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Öz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3200" b="1" spc="-40" dirty="0">
                <a:solidFill>
                  <a:srgbClr val="FF0000"/>
                </a:solidFill>
                <a:latin typeface="Calibri"/>
                <a:cs typeface="Calibri"/>
              </a:rPr>
              <a:t>ğ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erlen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irme:</a:t>
            </a:r>
            <a:r>
              <a:rPr sz="32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Bir</a:t>
            </a:r>
            <a:r>
              <a:rPr sz="3200" b="1" spc="5" dirty="0">
                <a:solidFill>
                  <a:srgbClr val="3333FF"/>
                </a:solidFill>
                <a:latin typeface="Calibri"/>
                <a:cs typeface="Calibri"/>
              </a:rPr>
              <a:t>i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min</a:t>
            </a:r>
            <a:r>
              <a:rPr sz="3200" b="1" spc="-2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Geli</a:t>
            </a:r>
            <a:r>
              <a:rPr sz="3200" b="1" spc="-30" dirty="0">
                <a:solidFill>
                  <a:srgbClr val="3333FF"/>
                </a:solidFill>
                <a:latin typeface="Calibri"/>
                <a:cs typeface="Calibri"/>
              </a:rPr>
              <a:t>ş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ti</a:t>
            </a:r>
            <a:r>
              <a:rPr sz="3200" b="1" spc="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m</a:t>
            </a:r>
            <a:r>
              <a:rPr sz="3200" b="1" spc="-3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3200" b="1" spc="-45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3200" b="1" spc="-3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Aç</a:t>
            </a:r>
            <a:r>
              <a:rPr sz="3200" b="1" spc="5" dirty="0">
                <a:solidFill>
                  <a:srgbClr val="3333FF"/>
                </a:solidFill>
                <a:latin typeface="Calibri"/>
                <a:cs typeface="Calibri"/>
              </a:rPr>
              <a:t>ı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k</a:t>
            </a:r>
            <a:r>
              <a:rPr sz="3200" b="1" spc="-2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200" b="1" spc="-250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önleri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78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45693" y="5941567"/>
            <a:ext cx="2160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*Ge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ekt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ğ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nde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sl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ya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12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ek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l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ey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z.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D63068D0-9B5E-4C9E-A552-B5C97FCC5E3D}"/>
              </a:ext>
            </a:extLst>
          </p:cNvPr>
          <p:cNvSpPr txBox="1"/>
          <p:nvPr/>
        </p:nvSpPr>
        <p:spPr>
          <a:xfrm>
            <a:off x="228600" y="1695575"/>
            <a:ext cx="11506200" cy="4688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tr-T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</a:t>
            </a:r>
            <a:r>
              <a:rPr lang="tr-T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İç Kalite Güvencesi Sisteminin Kurumsallaşması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İç kalite güvencesi süreçleri tanımlanmış olmakla birlikte, </a:t>
            </a:r>
            <a:r>
              <a:rPr lang="tr-T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PUKÖ döngüsünün tüm aşamalarını kapsayan yazılı ve </a:t>
            </a:r>
            <a:br>
              <a:rPr lang="tr-T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sürdürülebilir bir sistem henüz tam olarak yerleşmemiştir</a:t>
            </a:r>
            <a:r>
              <a:rPr lang="tr-T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Kalite süreçleri daha çok toplantı ve komisyon düzeyinde yürütülmekte, çıktıların sistematik izlenmesi sınırlı kalmaktadır.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tr-T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Öğrenci Geri Bildirim Mekanizmalarının Yetersizliği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Öğrenci geri bildirimlerinin alınmasına yönelik </a:t>
            </a:r>
            <a:r>
              <a:rPr lang="tr-T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kurumsal ve düzenli işleyen bir mekanizma bulunmamaktadır</a:t>
            </a:r>
            <a:r>
              <a:rPr lang="tr-T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Ders, uygulama, staj ve program çıktılarının öğrenci memnuniyeti temelinde değerlendirilmesi yapılamamaktadır.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tr-T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Finansal Yönetim ve Kaynak Çeşitliliği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Bölüm düzeyinde </a:t>
            </a:r>
            <a:r>
              <a:rPr lang="tr-TR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tanımlı bir finansal yönetim süreci bulunmamaktadır</a:t>
            </a:r>
            <a:r>
              <a:rPr lang="tr-T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Proje, sponsorluk ve dış paydaş desteklerine dayalı sürdürülebilir bir finansman modeli geliştirilememiştir.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4F73B23-DF85-2578-E9E8-B9DCA36E4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03" y="1925954"/>
            <a:ext cx="11140592" cy="4706353"/>
          </a:xfrm>
        </p:spPr>
        <p:txBody>
          <a:bodyPr/>
          <a:lstStyle/>
          <a:p>
            <a:pPr>
              <a:lnSpc>
                <a:spcPct val="107000"/>
              </a:lnSpc>
            </a:pPr>
            <a:r>
              <a:rPr lang="tr-TR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Uluslararasılaşma Süreçlerinin Geliştirilememesi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Uluslararasılaşmaya yönelik </a:t>
            </a:r>
            <a:r>
              <a:rPr lang="tr-TR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yönetsel yapı, kaynak ve performans göstergeleri bulunmamaktadır</a:t>
            </a:r>
            <a:r>
              <a:rPr lang="tr-T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Erasmus hareketliliği dışında aktif uluslararası iş birlikleri ve ortak akademik faaliyetler yürütülememektedir.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tr-TR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 Sertifikalandırma ve Yeterlilik Süreçlerinin Standartlaştırılması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Öğrenci yeterliliklerinin sertifikalandırılmasına ilişkin </a:t>
            </a:r>
            <a:r>
              <a:rPr lang="tr-TR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yazılı, ilan edilmiş ve standart bir süreç bulunmamaktadır</a:t>
            </a:r>
            <a:r>
              <a:rPr lang="tr-T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Sertifikasyon uygulamaları bölüm hedefleriyle ilişkilendirilmiş olsa da sistematik değildir.</a:t>
            </a:r>
          </a:p>
          <a:p>
            <a:pPr>
              <a:lnSpc>
                <a:spcPct val="107000"/>
              </a:lnSpc>
            </a:pPr>
            <a:r>
              <a:rPr lang="tr-TR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6. Dezavantajlı Gruplara Yönelik Planlama Eksikliği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Engelli ve dezavantajlı öğrencilerin eğitim olanaklarına erişimini artırmaya yönelik </a:t>
            </a:r>
            <a:r>
              <a:rPr lang="tr-TR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özel planlama ve uygulamalar bulunmamaktadır</a:t>
            </a:r>
            <a:r>
              <a:rPr lang="tr-T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Erişilebilirlik ve kapsayıcılık politikaları bölüm düzeyinde henüz yapılandırılmamıştır.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SzPts val="1000"/>
              <a:tabLst>
                <a:tab pos="457200" algn="l"/>
              </a:tabLst>
            </a:pP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tr-T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tr-T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805FFD-055C-8E8E-4C2E-2BB7E72EC0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03350" y="758825"/>
            <a:ext cx="9385300" cy="682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Öz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3200" b="1" spc="-40" dirty="0">
                <a:solidFill>
                  <a:srgbClr val="FF0000"/>
                </a:solidFill>
                <a:latin typeface="Calibri"/>
                <a:cs typeface="Calibri"/>
              </a:rPr>
              <a:t>ğ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erlen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irme:</a:t>
            </a:r>
            <a:r>
              <a:rPr sz="32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Bir</a:t>
            </a:r>
            <a:r>
              <a:rPr sz="3200" b="1" spc="5" dirty="0">
                <a:solidFill>
                  <a:srgbClr val="3333FF"/>
                </a:solidFill>
                <a:latin typeface="Calibri"/>
                <a:cs typeface="Calibri"/>
              </a:rPr>
              <a:t>i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min</a:t>
            </a:r>
            <a:r>
              <a:rPr sz="3200" b="1" spc="-2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Geli</a:t>
            </a:r>
            <a:r>
              <a:rPr sz="3200" b="1" spc="-30" dirty="0">
                <a:solidFill>
                  <a:srgbClr val="3333FF"/>
                </a:solidFill>
                <a:latin typeface="Calibri"/>
                <a:cs typeface="Calibri"/>
              </a:rPr>
              <a:t>ş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ti</a:t>
            </a:r>
            <a:r>
              <a:rPr sz="3200" b="1" spc="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m</a:t>
            </a:r>
            <a:r>
              <a:rPr sz="3200" b="1" spc="-3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3200" b="1" spc="-45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3200" b="1" spc="-3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Aç</a:t>
            </a:r>
            <a:r>
              <a:rPr sz="3200" b="1" spc="5" dirty="0">
                <a:solidFill>
                  <a:srgbClr val="3333FF"/>
                </a:solidFill>
                <a:latin typeface="Calibri"/>
                <a:cs typeface="Calibri"/>
              </a:rPr>
              <a:t>ı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k</a:t>
            </a:r>
            <a:r>
              <a:rPr sz="3200" b="1" spc="-2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200" b="1" spc="-250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önleri</a:t>
            </a:r>
            <a:endParaRPr sz="3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2514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8998" rIns="0" bIns="0" rtlCol="0">
            <a:spAutoFit/>
          </a:bodyPr>
          <a:lstStyle/>
          <a:p>
            <a:pPr marL="2445385">
              <a:lnSpc>
                <a:spcPct val="100000"/>
              </a:lnSpc>
            </a:pPr>
            <a:r>
              <a:rPr sz="3200" spc="-35">
                <a:solidFill>
                  <a:srgbClr val="FF0000"/>
                </a:solidFill>
              </a:rPr>
              <a:t>K</a:t>
            </a:r>
            <a:r>
              <a:rPr sz="3200">
                <a:solidFill>
                  <a:srgbClr val="FF0000"/>
                </a:solidFill>
              </a:rPr>
              <a:t>urullar</a:t>
            </a:r>
            <a:r>
              <a:rPr sz="3200" spc="-35">
                <a:solidFill>
                  <a:srgbClr val="FF0000"/>
                </a:solidFill>
              </a:rPr>
              <a:t> </a:t>
            </a:r>
            <a:r>
              <a:rPr sz="3200">
                <a:solidFill>
                  <a:srgbClr val="FF0000"/>
                </a:solidFill>
              </a:rPr>
              <a:t>/ </a:t>
            </a:r>
            <a:r>
              <a:rPr sz="3200" spc="-55">
                <a:solidFill>
                  <a:srgbClr val="FF0000"/>
                </a:solidFill>
              </a:rPr>
              <a:t>K</a:t>
            </a:r>
            <a:r>
              <a:rPr sz="3200">
                <a:solidFill>
                  <a:srgbClr val="FF0000"/>
                </a:solidFill>
              </a:rPr>
              <a:t>omi</a:t>
            </a:r>
            <a:r>
              <a:rPr sz="3200" spc="-40">
                <a:solidFill>
                  <a:srgbClr val="FF0000"/>
                </a:solidFill>
              </a:rPr>
              <a:t>s</a:t>
            </a:r>
            <a:r>
              <a:rPr sz="3200" spc="-45">
                <a:solidFill>
                  <a:srgbClr val="FF0000"/>
                </a:solidFill>
              </a:rPr>
              <a:t>y</a:t>
            </a:r>
            <a:r>
              <a:rPr sz="3200">
                <a:solidFill>
                  <a:srgbClr val="FF0000"/>
                </a:solidFill>
              </a:rPr>
              <a:t>onlar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1832335" y="6356603"/>
            <a:ext cx="359664" cy="3642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8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183220"/>
              </p:ext>
            </p:extLst>
          </p:nvPr>
        </p:nvGraphicFramePr>
        <p:xfrm>
          <a:off x="633730" y="1951863"/>
          <a:ext cx="11265534" cy="4450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3819">
                <a:tc>
                  <a:txBody>
                    <a:bodyPr/>
                    <a:lstStyle/>
                    <a:p>
                      <a:pPr marL="1516380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ru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omi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on 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4544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mik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302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son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800" b="1" i="1" spc="-8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ars</a:t>
                      </a: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ğ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nci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yısı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800" b="1" i="1" spc="-8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ars</a:t>
                      </a: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782"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DERS MUAFİYET VE İNTİBAK KOMİSYONU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-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592"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WEB</a:t>
                      </a:r>
                      <a:r>
                        <a:rPr lang="tr-TR" sz="1200" baseline="0" dirty="0">
                          <a:latin typeface="Calibri"/>
                          <a:cs typeface="Calibri"/>
                        </a:rPr>
                        <a:t> SAYFALARI VE SOSYAL MEDYA KOMİSYONU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-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-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593"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ÖĞRENCİ HAREKETLİLİĞİ KOMİSYONU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-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-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793"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DERS VE SINAV  PROGRAMI HAZIRLAMA KOMİSYONU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-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-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593"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BURS KOMİSYONU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-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-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593"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EĞİTİM</a:t>
                      </a:r>
                      <a:r>
                        <a:rPr lang="tr-TR" sz="1200" baseline="0" dirty="0">
                          <a:latin typeface="Calibri"/>
                          <a:cs typeface="Calibri"/>
                        </a:rPr>
                        <a:t> MEKANLARI YÖNETİM VE DENETİM KOMİSYONU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-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latin typeface="Calibri"/>
                          <a:cs typeface="Calibri"/>
                        </a:rPr>
                        <a:t>-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593"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TOPLUMA HİZMET UYGULAMA KOMİSYONU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  <a:endParaRPr sz="120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9593"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ARAŞTIRMA VE GELİŞTİRME (ARGE) KOMİSYONU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4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969879"/>
                  </a:ext>
                </a:extLst>
              </a:tr>
              <a:tr h="299593"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ÖZEL GEREKSİNİMLİ ÖĞRENCİLER KOMİSYONU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3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464274"/>
                  </a:ext>
                </a:extLst>
              </a:tr>
              <a:tr h="299593"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KARİYER VE MEZUNLARLA İLETİŞİM KOMİSYONU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  <a:endParaRPr sz="120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016068"/>
                  </a:ext>
                </a:extLst>
              </a:tr>
              <a:tr h="299593"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BAĞIMLILIKLA MÜCADELE KOMİSYONU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5</a:t>
                      </a:r>
                      <a:endParaRPr sz="120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812889"/>
                  </a:ext>
                </a:extLst>
              </a:tr>
              <a:tr h="299593"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MESLEKİ UYGULAMALAR KOMİSYONU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4</a:t>
                      </a:r>
                      <a:endParaRPr sz="120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tr-TR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445133"/>
                  </a:ext>
                </a:extLst>
              </a:tr>
              <a:tr h="299593"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133377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6912F1-FA9B-F30C-157D-9B10BC28C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04" y="1676400"/>
            <a:ext cx="11140592" cy="4495800"/>
          </a:xfrm>
        </p:spPr>
        <p:txBody>
          <a:bodyPr/>
          <a:lstStyle/>
          <a:p>
            <a:pPr>
              <a:lnSpc>
                <a:spcPct val="107000"/>
              </a:lnSpc>
            </a:pPr>
            <a:r>
              <a:rPr lang="tr-TR" sz="19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7. Öğretim Elemanlarının Öğretim Yetkinliklerinin Geliştirilmesi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Öğretim elemanlarının pedagojik ve öğretim becerilerini geliştirmeye yönelik </a:t>
            </a:r>
            <a:r>
              <a:rPr lang="tr-TR" sz="19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planlı hizmet içi eğitim programları bulunmamaktadır</a:t>
            </a: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Öğretim kalitesini izleyen ve geliştiren sistematik bir yapı mevcut değildir.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tr-TR" sz="19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8. Araştırma Performansının İzlenmesi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Araştırma faaliyetleri yürütülmekle birlikte, </a:t>
            </a:r>
            <a:r>
              <a:rPr lang="tr-TR" sz="19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araştırma performansının bütüncül olarak izlenmesine ve değerlendirilmesine yönelik bir mekanizma bulunmamaktadır</a:t>
            </a: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Yayın, proje ve atıf verileri sistematik bir performans göstergesine dönüştürülmemiştir.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tr-TR" sz="19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9. Ulusal ve Uluslararası Araştırma İş Birlikleri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Ortak programlar ve araştırma birimleri oluşturma yönünde </a:t>
            </a:r>
            <a:r>
              <a:rPr lang="tr-TR" sz="19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somut mekanizmalar geliştirilememiştir</a:t>
            </a: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Disiplinlerarası ve kurumlar arası araştırma ağları sınırlı düzeydedir.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tr-TR" sz="19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10. Toplumsal Katkı Performansının Ölçülmesi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Toplumsal katkı faaliyetleri yürütülmekle birlikte, </a:t>
            </a:r>
            <a:r>
              <a:rPr lang="tr-TR" sz="19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etki, çıktı ve performans göstergelerine dayalı izleme ve değerlendirme yapılmamaktadır</a:t>
            </a: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Toplumsal katkının ölçülebilir ve raporlanabilir hale getirilmesine ihtiyaç vardır.</a:t>
            </a:r>
            <a:endParaRPr lang="tr-TR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883AB952-17C5-0C05-40D0-2BD73BDBDD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03350" y="758825"/>
            <a:ext cx="9385300" cy="682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Öz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3200" b="1" spc="-40" dirty="0">
                <a:solidFill>
                  <a:srgbClr val="FF0000"/>
                </a:solidFill>
                <a:latin typeface="Calibri"/>
                <a:cs typeface="Calibri"/>
              </a:rPr>
              <a:t>ğ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erlen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irme:</a:t>
            </a:r>
            <a:r>
              <a:rPr sz="32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Bir</a:t>
            </a:r>
            <a:r>
              <a:rPr sz="3200" b="1" spc="5" dirty="0">
                <a:solidFill>
                  <a:srgbClr val="3333FF"/>
                </a:solidFill>
                <a:latin typeface="Calibri"/>
                <a:cs typeface="Calibri"/>
              </a:rPr>
              <a:t>i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min</a:t>
            </a:r>
            <a:r>
              <a:rPr sz="3200" b="1" spc="-2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Geli</a:t>
            </a:r>
            <a:r>
              <a:rPr sz="3200" b="1" spc="-30" dirty="0">
                <a:solidFill>
                  <a:srgbClr val="3333FF"/>
                </a:solidFill>
                <a:latin typeface="Calibri"/>
                <a:cs typeface="Calibri"/>
              </a:rPr>
              <a:t>ş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ti</a:t>
            </a:r>
            <a:r>
              <a:rPr sz="3200" b="1" spc="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m</a:t>
            </a:r>
            <a:r>
              <a:rPr sz="3200" b="1" spc="-3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3200" b="1" spc="-45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3200" b="1" spc="-3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Aç</a:t>
            </a:r>
            <a:r>
              <a:rPr sz="3200" b="1" spc="5" dirty="0">
                <a:solidFill>
                  <a:srgbClr val="3333FF"/>
                </a:solidFill>
                <a:latin typeface="Calibri"/>
                <a:cs typeface="Calibri"/>
              </a:rPr>
              <a:t>ı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k</a:t>
            </a:r>
            <a:r>
              <a:rPr sz="3200" b="1" spc="-2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200" b="1" spc="-250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3200" b="1" dirty="0">
                <a:solidFill>
                  <a:srgbClr val="3333FF"/>
                </a:solidFill>
                <a:latin typeface="Calibri"/>
                <a:cs typeface="Calibri"/>
              </a:rPr>
              <a:t>önleri</a:t>
            </a:r>
            <a:endParaRPr sz="3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714678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52217" y="705104"/>
            <a:ext cx="6330950" cy="813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4210"/>
              </a:lnSpc>
            </a:pPr>
            <a:r>
              <a:rPr sz="3600" b="1" spc="-20" dirty="0">
                <a:solidFill>
                  <a:srgbClr val="FF0000"/>
                </a:solidFill>
                <a:latin typeface="Calibri"/>
                <a:cs typeface="Calibri"/>
              </a:rPr>
              <a:t>Birim</a:t>
            </a:r>
            <a:r>
              <a:rPr sz="36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alibri"/>
                <a:cs typeface="Calibri"/>
              </a:rPr>
              <a:t>2026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spc="-18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ılı</a:t>
            </a:r>
            <a:r>
              <a:rPr sz="36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İyile</a:t>
            </a:r>
            <a:r>
              <a:rPr sz="3600" b="1" spc="-30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tirme</a:t>
            </a:r>
            <a:r>
              <a:rPr sz="36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Planı</a:t>
            </a:r>
            <a:endParaRPr sz="3600" dirty="0">
              <a:latin typeface="Calibri"/>
              <a:cs typeface="Calibri"/>
            </a:endParaRPr>
          </a:p>
          <a:p>
            <a:pPr algn="ctr">
              <a:lnSpc>
                <a:spcPts val="2770"/>
              </a:lnSpc>
            </a:pP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(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B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i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imin G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li</a:t>
            </a:r>
            <a:r>
              <a:rPr sz="2400" b="1" i="1" spc="-30" dirty="0">
                <a:solidFill>
                  <a:srgbClr val="3333FF"/>
                </a:solidFill>
                <a:latin typeface="Calibri"/>
                <a:cs typeface="Calibri"/>
              </a:rPr>
              <a:t>ş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i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rm</a:t>
            </a:r>
            <a:r>
              <a:rPr sz="2400" b="1" i="1" spc="-3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ye A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ç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ık</a:t>
            </a:r>
            <a:r>
              <a:rPr sz="2400" b="1" i="1" spc="-2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i="1" spc="-180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ö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n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le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i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n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e </a:t>
            </a:r>
            <a:r>
              <a:rPr sz="2400" b="1" i="1" spc="5" dirty="0">
                <a:solidFill>
                  <a:srgbClr val="3333FF"/>
                </a:solidFill>
                <a:latin typeface="Calibri"/>
                <a:cs typeface="Calibri"/>
              </a:rPr>
              <a:t>d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ay</a:t>
            </a:r>
            <a:r>
              <a:rPr sz="2400" b="1" i="1" spc="5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lı</a:t>
            </a:r>
            <a:r>
              <a:rPr sz="2400" b="1" i="1" spc="-4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o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arak)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5693" y="5941567"/>
            <a:ext cx="21609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*Ge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ekt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ğ</a:t>
            </a:r>
            <a:r>
              <a:rPr sz="1200" b="1" i="1" spc="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nde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sl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ya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sz="1200" b="1" i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ek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l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ey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z.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756135" y="6286498"/>
            <a:ext cx="435864" cy="4480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70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8" name="Tablo 7">
            <a:extLst>
              <a:ext uri="{FF2B5EF4-FFF2-40B4-BE49-F238E27FC236}">
                <a16:creationId xmlns:a16="http://schemas.microsoft.com/office/drawing/2014/main" id="{DB541919-EB49-4628-A425-B47678A3F010}"/>
              </a:ext>
            </a:extLst>
          </p:cNvPr>
          <p:cNvGraphicFramePr>
            <a:graphicFrameLocks noGrp="1"/>
          </p:cNvGraphicFramePr>
          <p:nvPr/>
        </p:nvGraphicFramePr>
        <p:xfrm>
          <a:off x="545693" y="1752600"/>
          <a:ext cx="11120845" cy="45028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4169">
                  <a:extLst>
                    <a:ext uri="{9D8B030D-6E8A-4147-A177-3AD203B41FA5}">
                      <a16:colId xmlns:a16="http://schemas.microsoft.com/office/drawing/2014/main" val="3970234690"/>
                    </a:ext>
                  </a:extLst>
                </a:gridCol>
                <a:gridCol w="2224169">
                  <a:extLst>
                    <a:ext uri="{9D8B030D-6E8A-4147-A177-3AD203B41FA5}">
                      <a16:colId xmlns:a16="http://schemas.microsoft.com/office/drawing/2014/main" val="2333456032"/>
                    </a:ext>
                  </a:extLst>
                </a:gridCol>
                <a:gridCol w="2224169">
                  <a:extLst>
                    <a:ext uri="{9D8B030D-6E8A-4147-A177-3AD203B41FA5}">
                      <a16:colId xmlns:a16="http://schemas.microsoft.com/office/drawing/2014/main" val="1985997906"/>
                    </a:ext>
                  </a:extLst>
                </a:gridCol>
                <a:gridCol w="2224169">
                  <a:extLst>
                    <a:ext uri="{9D8B030D-6E8A-4147-A177-3AD203B41FA5}">
                      <a16:colId xmlns:a16="http://schemas.microsoft.com/office/drawing/2014/main" val="3983654678"/>
                    </a:ext>
                  </a:extLst>
                </a:gridCol>
                <a:gridCol w="2224169">
                  <a:extLst>
                    <a:ext uri="{9D8B030D-6E8A-4147-A177-3AD203B41FA5}">
                      <a16:colId xmlns:a16="http://schemas.microsoft.com/office/drawing/2014/main" val="1763826678"/>
                    </a:ext>
                  </a:extLst>
                </a:gridCol>
              </a:tblGrid>
              <a:tr h="3833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Planlanan Faaliyet, iş veya Süreçler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PLANLA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UYGULA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KONTROL ET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ÖNLEM AL (İYİLEŞTİR)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67044356"/>
                  </a:ext>
                </a:extLst>
              </a:tr>
              <a:tr h="731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A.1.4 İç Kalite Güvencesi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İç kalite güvencesi süreçlerinin bölüm düzeyinde yazılı hale getirilmesi planlanmıştır.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İç değerlendirme toplantıları yapılmış, kalite komisyonları oluşturulmuştur.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Toplantı tutanakları ve komisyon faaliyetleri incelenmiştir.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PUKÖ döngüsünü esas alan yazılı “Bölüm Kalite Güvence Yönergesi” hazırlanacaktır.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74492695"/>
                  </a:ext>
                </a:extLst>
              </a:tr>
              <a:tr h="731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A.2.3 Performans Yönetimi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Performans göstergelerinin belirlenmesi ve izlenmesi planlanmıştır.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Mezun bilgi sistemi ve personel istatistikleri kullanılmaya başlanmıştır.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Performans göstergelerinin düzenli raporlanmadığı tespit edilmiştir.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Yıllık performans izleme raporları hazırlanarak bölüm kurulunda değerlendirilecektir.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50106384"/>
                  </a:ext>
                </a:extLst>
              </a:tr>
              <a:tr h="731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A.3.3 Finansal Yönetim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Finansal kaynak yönetimine yönelik süreçlerin tanımlanması planlanmıştır.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Mevcut uygulamalarda sistematik finansal planlama yapılmamıştır.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Finansal kaynak kullanımına ilişkin veri eksikliği belirlenmiştir.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Sponsorluk, proje ve dış kaynak odaklı finansal yönetim modeli geliştirilecektir.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09542883"/>
                  </a:ext>
                </a:extLst>
              </a:tr>
              <a:tr h="731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A.4.2 Öğrenci Geri Bildirimleri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Öğrenci geri bildirimlerinin sistematik alınması planlanmıştır.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Henüz kurumsal bir mekanizma işletilmemiştir.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Öğrenci memnuniyetine ilişkin düzenli veri olmadığı tespit edilmiştir.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Ders, program ve uygulamalara yönelik anketler uygulanacaktır.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69043925"/>
                  </a:ext>
                </a:extLst>
              </a:tr>
              <a:tr h="731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A.5 Uluslararasılaşma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Uluslararasılaşma stratejisi oluşturulması planlanmıştır.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Erasmus dışı faaliyet yürütülmemiştir.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Uluslararası iş birliklerinin yetersiz olduğu görülmüştür.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İkili anlaşmalar ve ortak etkinlik/proje başvuruları teşvik edilecektir.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614505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521E106-6798-00BC-D016-BCD41ED035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03349" y="617130"/>
            <a:ext cx="9385300" cy="682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4210"/>
              </a:lnSpc>
            </a:pPr>
            <a:r>
              <a:rPr sz="3600" b="1" spc="-20" dirty="0">
                <a:solidFill>
                  <a:srgbClr val="FF0000"/>
                </a:solidFill>
                <a:latin typeface="Calibri"/>
                <a:cs typeface="Calibri"/>
              </a:rPr>
              <a:t>Birim</a:t>
            </a:r>
            <a:r>
              <a:rPr sz="36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alibri"/>
                <a:cs typeface="Calibri"/>
              </a:rPr>
              <a:t>2026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spc="-18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ılı</a:t>
            </a:r>
            <a:r>
              <a:rPr sz="36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İyile</a:t>
            </a:r>
            <a:r>
              <a:rPr sz="3600" b="1" spc="-30" dirty="0">
                <a:solidFill>
                  <a:srgbClr val="FF0000"/>
                </a:solidFill>
                <a:latin typeface="Calibri"/>
                <a:cs typeface="Calibri"/>
              </a:rPr>
              <a:t>ş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tirme</a:t>
            </a:r>
            <a:r>
              <a:rPr sz="36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0000"/>
                </a:solidFill>
                <a:latin typeface="Calibri"/>
                <a:cs typeface="Calibri"/>
              </a:rPr>
              <a:t>Planı</a:t>
            </a:r>
            <a:endParaRPr sz="3600" dirty="0">
              <a:latin typeface="Calibri"/>
              <a:cs typeface="Calibri"/>
            </a:endParaRPr>
          </a:p>
          <a:p>
            <a:pPr algn="ctr">
              <a:lnSpc>
                <a:spcPts val="2770"/>
              </a:lnSpc>
            </a:pP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(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B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i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imin G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li</a:t>
            </a:r>
            <a:r>
              <a:rPr sz="2400" b="1" i="1" spc="-30" dirty="0">
                <a:solidFill>
                  <a:srgbClr val="3333FF"/>
                </a:solidFill>
                <a:latin typeface="Calibri"/>
                <a:cs typeface="Calibri"/>
              </a:rPr>
              <a:t>ş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t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i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rm</a:t>
            </a:r>
            <a:r>
              <a:rPr sz="2400" b="1" i="1" spc="-30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ye A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ç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ık</a:t>
            </a:r>
            <a:r>
              <a:rPr sz="2400" b="1" i="1" spc="-2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i="1" spc="-180" dirty="0">
                <a:solidFill>
                  <a:srgbClr val="3333FF"/>
                </a:solidFill>
                <a:latin typeface="Calibri"/>
                <a:cs typeface="Calibri"/>
              </a:rPr>
              <a:t>Y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ö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n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le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i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n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e </a:t>
            </a:r>
            <a:r>
              <a:rPr sz="2400" b="1" i="1" spc="5" dirty="0">
                <a:solidFill>
                  <a:srgbClr val="3333FF"/>
                </a:solidFill>
                <a:latin typeface="Calibri"/>
                <a:cs typeface="Calibri"/>
              </a:rPr>
              <a:t>d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ay</a:t>
            </a:r>
            <a:r>
              <a:rPr sz="2400" b="1" i="1" spc="5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lı</a:t>
            </a:r>
            <a:r>
              <a:rPr sz="2400" b="1" i="1" spc="-4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o</a:t>
            </a:r>
            <a:r>
              <a:rPr sz="2400" b="1" i="1" spc="-10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2400" b="1" i="1" dirty="0">
                <a:solidFill>
                  <a:srgbClr val="3333FF"/>
                </a:solidFill>
                <a:latin typeface="Calibri"/>
                <a:cs typeface="Calibri"/>
              </a:rPr>
              <a:t>arak)</a:t>
            </a:r>
            <a:endParaRPr sz="2400" dirty="0">
              <a:latin typeface="Calibri"/>
              <a:cs typeface="Calibri"/>
            </a:endParaRP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F2AA87DE-1822-DE5E-B9A0-24D36FD0A699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1752600"/>
          <a:ext cx="11133140" cy="44882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6628">
                  <a:extLst>
                    <a:ext uri="{9D8B030D-6E8A-4147-A177-3AD203B41FA5}">
                      <a16:colId xmlns:a16="http://schemas.microsoft.com/office/drawing/2014/main" val="584090102"/>
                    </a:ext>
                  </a:extLst>
                </a:gridCol>
                <a:gridCol w="2226628">
                  <a:extLst>
                    <a:ext uri="{9D8B030D-6E8A-4147-A177-3AD203B41FA5}">
                      <a16:colId xmlns:a16="http://schemas.microsoft.com/office/drawing/2014/main" val="1331156619"/>
                    </a:ext>
                  </a:extLst>
                </a:gridCol>
                <a:gridCol w="2226628">
                  <a:extLst>
                    <a:ext uri="{9D8B030D-6E8A-4147-A177-3AD203B41FA5}">
                      <a16:colId xmlns:a16="http://schemas.microsoft.com/office/drawing/2014/main" val="1809894784"/>
                    </a:ext>
                  </a:extLst>
                </a:gridCol>
                <a:gridCol w="2226628">
                  <a:extLst>
                    <a:ext uri="{9D8B030D-6E8A-4147-A177-3AD203B41FA5}">
                      <a16:colId xmlns:a16="http://schemas.microsoft.com/office/drawing/2014/main" val="2837353202"/>
                    </a:ext>
                  </a:extLst>
                </a:gridCol>
                <a:gridCol w="2226628">
                  <a:extLst>
                    <a:ext uri="{9D8B030D-6E8A-4147-A177-3AD203B41FA5}">
                      <a16:colId xmlns:a16="http://schemas.microsoft.com/office/drawing/2014/main" val="2093647991"/>
                    </a:ext>
                  </a:extLst>
                </a:gridCol>
              </a:tblGrid>
              <a:tr h="8976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B.2.4 Sertifikalandırma ve Diploma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Sertifikalandırma süreçlerinin tanımlanması planlanmıştır.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Sertifikalandırmaya ilişkin süreçler henüz yazılı değildir.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Öğrenci yeterlilik belgelerinin standartlaşmadığı belirlenmiştir.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Sertifika süreçleri için bölüm yönergesi hazırlanacaktır.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12416346"/>
                  </a:ext>
                </a:extLst>
              </a:tr>
              <a:tr h="8976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B.3.4 Dezavantajlı Gruplar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Dezavantajlı gruplara yönelik erişim planlaması yapılması hedeflenmiştir.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Mevcut durumda özel bir uygulama bulunmamaktadır.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Erişilebilirliğe dair veri ve politika eksikliği tespit edilmiştir.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Engelli ve dezavantajlı öğrencilere yönelik destek planı oluşturulacaktır.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02434834"/>
                  </a:ext>
                </a:extLst>
              </a:tr>
              <a:tr h="8976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B.4.2 Öğretim Yetkinlikleri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Öğretim elemanlarının pedagojik gelişiminin desteklenmesi planlanmıştır.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Kurumsal bir hizmet içi eğitim uygulanmamıştır.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Öğretim yetkinliği gelişimine dair kayıt bulunmamaktadır.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Eğitim–öğretim becerileri için hizmet içi eğitim programları başlatılacaktır.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49029096"/>
                  </a:ext>
                </a:extLst>
              </a:tr>
              <a:tr h="8976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C.3.1 Araştırma Performansı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Araştırma performans izleme sistemi kurulması planlanmıştır.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Akademik teşvik verileri takip edilmiştir.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Performansın bütüncül izlenmediği görülmüştür.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Yayın, proje ve atıf temelli izleme tablosu oluşturulacaktır.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33470304"/>
                  </a:ext>
                </a:extLst>
              </a:tr>
              <a:tr h="8976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D.2.1 Toplumsal Katkı Performansı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Toplumsal katkı faaliyetlerinin izlenmesi planlanmıştır.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Etkinlikler yapılmış ancak performans ölçülmemiştir.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</a:rPr>
                        <a:t>Etki analizi yapılmadığı belirlenmiştir.</a:t>
                      </a:r>
                      <a:endParaRPr lang="tr-T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</a:rPr>
                        <a:t>Toplumsal katkı faaliyetleri için performans göstergeleri tanımlanacaktır.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36535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5729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320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464808"/>
            <a:ext cx="12192000" cy="393700"/>
          </a:xfrm>
          <a:custGeom>
            <a:avLst/>
            <a:gdLst/>
            <a:ahLst/>
            <a:cxnLst/>
            <a:rect l="l" t="t" r="r" b="b"/>
            <a:pathLst>
              <a:path w="12192000" h="393700">
                <a:moveTo>
                  <a:pt x="0" y="393191"/>
                </a:moveTo>
                <a:lnTo>
                  <a:pt x="12192000" y="393191"/>
                </a:lnTo>
                <a:lnTo>
                  <a:pt x="12192000" y="0"/>
                </a:lnTo>
                <a:lnTo>
                  <a:pt x="0" y="0"/>
                </a:lnTo>
                <a:lnTo>
                  <a:pt x="0" y="393191"/>
                </a:lnTo>
                <a:close/>
              </a:path>
            </a:pathLst>
          </a:custGeom>
          <a:solidFill>
            <a:srgbClr val="952D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464808"/>
            <a:ext cx="12192000" cy="393700"/>
          </a:xfrm>
          <a:custGeom>
            <a:avLst/>
            <a:gdLst/>
            <a:ahLst/>
            <a:cxnLst/>
            <a:rect l="l" t="t" r="r" b="b"/>
            <a:pathLst>
              <a:path w="12192000" h="393700">
                <a:moveTo>
                  <a:pt x="12192000" y="393190"/>
                </a:moveTo>
                <a:lnTo>
                  <a:pt x="12192000" y="0"/>
                </a:lnTo>
                <a:lnTo>
                  <a:pt x="0" y="0"/>
                </a:lnTo>
                <a:lnTo>
                  <a:pt x="0" y="393190"/>
                </a:lnTo>
              </a:path>
            </a:pathLst>
          </a:custGeom>
          <a:ln w="12192">
            <a:solidFill>
              <a:srgbClr val="952D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53287" y="2748026"/>
            <a:ext cx="10856595" cy="1649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tabLst>
                <a:tab pos="3131820" algn="l"/>
                <a:tab pos="3949065" algn="l"/>
                <a:tab pos="7221220" algn="l"/>
                <a:tab pos="8368665" algn="l"/>
              </a:tabLst>
            </a:pPr>
            <a:r>
              <a:rPr sz="5400" b="1" spc="-80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5400" b="1" spc="-55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5400" b="1" dirty="0">
                <a:solidFill>
                  <a:srgbClr val="952D2D"/>
                </a:solidFill>
                <a:latin typeface="Calibri"/>
                <a:cs typeface="Calibri"/>
              </a:rPr>
              <a:t>tılımınız	</a:t>
            </a:r>
            <a:r>
              <a:rPr sz="5400" b="1" spc="-55" dirty="0">
                <a:solidFill>
                  <a:srgbClr val="952D2D"/>
                </a:solidFill>
                <a:latin typeface="Calibri"/>
                <a:cs typeface="Calibri"/>
              </a:rPr>
              <a:t>v</a:t>
            </a:r>
            <a:r>
              <a:rPr sz="5400" b="1" dirty="0">
                <a:solidFill>
                  <a:srgbClr val="952D2D"/>
                </a:solidFill>
                <a:latin typeface="Calibri"/>
                <a:cs typeface="Calibri"/>
              </a:rPr>
              <a:t>e	</a:t>
            </a:r>
            <a:r>
              <a:rPr sz="5400" b="1" spc="-75" dirty="0">
                <a:solidFill>
                  <a:srgbClr val="952D2D"/>
                </a:solidFill>
                <a:latin typeface="Calibri"/>
                <a:cs typeface="Calibri"/>
              </a:rPr>
              <a:t>k</a:t>
            </a:r>
            <a:r>
              <a:rPr sz="5400" b="1" spc="-55" dirty="0">
                <a:solidFill>
                  <a:srgbClr val="952D2D"/>
                </a:solidFill>
                <a:latin typeface="Calibri"/>
                <a:cs typeface="Calibri"/>
              </a:rPr>
              <a:t>a</a:t>
            </a:r>
            <a:r>
              <a:rPr sz="5400" b="1" dirty="0">
                <a:solidFill>
                  <a:srgbClr val="952D2D"/>
                </a:solidFill>
                <a:latin typeface="Calibri"/>
                <a:cs typeface="Calibri"/>
              </a:rPr>
              <a:t>tkılarınız	için	</a:t>
            </a:r>
            <a:r>
              <a:rPr sz="5400" b="1" spc="-75" dirty="0">
                <a:solidFill>
                  <a:srgbClr val="952D2D"/>
                </a:solidFill>
                <a:latin typeface="Calibri"/>
                <a:cs typeface="Calibri"/>
              </a:rPr>
              <a:t>t</a:t>
            </a:r>
            <a:r>
              <a:rPr sz="5400" b="1" dirty="0">
                <a:solidFill>
                  <a:srgbClr val="952D2D"/>
                </a:solidFill>
                <a:latin typeface="Calibri"/>
                <a:cs typeface="Calibri"/>
              </a:rPr>
              <a:t>eş</a:t>
            </a:r>
            <a:r>
              <a:rPr sz="5400" b="1" spc="15" dirty="0">
                <a:solidFill>
                  <a:srgbClr val="952D2D"/>
                </a:solidFill>
                <a:latin typeface="Calibri"/>
                <a:cs typeface="Calibri"/>
              </a:rPr>
              <a:t>e</a:t>
            </a:r>
            <a:r>
              <a:rPr sz="5400" b="1" dirty="0">
                <a:solidFill>
                  <a:srgbClr val="952D2D"/>
                </a:solidFill>
                <a:latin typeface="Calibri"/>
                <a:cs typeface="Calibri"/>
              </a:rPr>
              <a:t>kk</a:t>
            </a:r>
            <a:r>
              <a:rPr sz="5400" b="1" spc="-25" dirty="0">
                <a:solidFill>
                  <a:srgbClr val="952D2D"/>
                </a:solidFill>
                <a:latin typeface="Calibri"/>
                <a:cs typeface="Calibri"/>
              </a:rPr>
              <a:t>ü</a:t>
            </a:r>
            <a:r>
              <a:rPr sz="5400" b="1" dirty="0">
                <a:solidFill>
                  <a:srgbClr val="952D2D"/>
                </a:solidFill>
                <a:latin typeface="Calibri"/>
                <a:cs typeface="Calibri"/>
              </a:rPr>
              <a:t>r</a:t>
            </a:r>
            <a:endParaRPr sz="5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900"/>
              </a:spcBef>
            </a:pPr>
            <a:r>
              <a:rPr sz="5400" b="1" spc="-5" dirty="0">
                <a:solidFill>
                  <a:srgbClr val="952D2D"/>
                </a:solidFill>
                <a:latin typeface="Calibri"/>
                <a:cs typeface="Calibri"/>
              </a:rPr>
              <a:t>ederiz.</a:t>
            </a:r>
            <a:endParaRPr sz="5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301738"/>
            <a:ext cx="12192000" cy="5562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83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36770" y="2485923"/>
            <a:ext cx="2919730" cy="674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300" b="1" spc="-5" dirty="0">
                <a:solidFill>
                  <a:srgbClr val="FF0000"/>
                </a:solidFill>
                <a:latin typeface="Calibri"/>
                <a:cs typeface="Calibri"/>
              </a:rPr>
              <a:t>PE</a:t>
            </a:r>
            <a:r>
              <a:rPr sz="5300" b="1" spc="-5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5300" b="1" dirty="0">
                <a:solidFill>
                  <a:srgbClr val="FF0000"/>
                </a:solidFill>
                <a:latin typeface="Calibri"/>
                <a:cs typeface="Calibri"/>
              </a:rPr>
              <a:t>SONEL</a:t>
            </a:r>
            <a:endParaRPr sz="53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7.01</a:t>
            </a:r>
            <a:r>
              <a:rPr spc="-5" dirty="0"/>
              <a:t>.20</a:t>
            </a:r>
            <a:r>
              <a:rPr dirty="0"/>
              <a:t>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fld id="{81D60167-4931-47E6-BA6A-407CBD079E47}" type="slidenum">
              <a:rPr dirty="0"/>
              <a:pPr marL="102870">
                <a:lnSpc>
                  <a:spcPct val="100000"/>
                </a:lnSpc>
              </a:pPr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425190" y="3703320"/>
            <a:ext cx="534035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AK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A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DEMİK 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P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400" b="1" spc="-1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SON</a:t>
            </a:r>
            <a:r>
              <a:rPr sz="2400" b="1" spc="5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VE İ</a:t>
            </a:r>
            <a:r>
              <a:rPr sz="2400" b="1" spc="-65" dirty="0">
                <a:solidFill>
                  <a:srgbClr val="3333FF"/>
                </a:solidFill>
                <a:latin typeface="Calibri"/>
                <a:cs typeface="Calibri"/>
              </a:rPr>
              <a:t>D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ARİ 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P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400" b="1" spc="-15" dirty="0">
                <a:solidFill>
                  <a:srgbClr val="3333FF"/>
                </a:solidFill>
                <a:latin typeface="Calibri"/>
                <a:cs typeface="Calibri"/>
              </a:rPr>
              <a:t>R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SON</a:t>
            </a:r>
            <a:r>
              <a:rPr sz="2400" b="1" spc="5" dirty="0">
                <a:solidFill>
                  <a:srgbClr val="3333FF"/>
                </a:solidFill>
                <a:latin typeface="Calibri"/>
                <a:cs typeface="Calibri"/>
              </a:rPr>
              <a:t>E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L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1096</TotalTime>
  <Words>10318</Words>
  <Application>Microsoft Office PowerPoint</Application>
  <PresentationFormat>Geniş ekran</PresentationFormat>
  <Paragraphs>3710</Paragraphs>
  <Slides>83</Slides>
  <Notes>70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83</vt:i4>
      </vt:variant>
    </vt:vector>
  </HeadingPairs>
  <TitlesOfParts>
    <vt:vector size="88" baseType="lpstr">
      <vt:lpstr>Arial</vt:lpstr>
      <vt:lpstr>Calibri</vt:lpstr>
      <vt:lpstr>Symbol</vt:lpstr>
      <vt:lpstr>Times New Roman</vt:lpstr>
      <vt:lpstr>Office Theme</vt:lpstr>
      <vt:lpstr>PowerPoint Sunusu</vt:lpstr>
      <vt:lpstr>SUNUM PLANI</vt:lpstr>
      <vt:lpstr>PowerPoint Sunusu</vt:lpstr>
      <vt:lpstr>YÖNETİM: Dekanlık/ Müdürlük</vt:lpstr>
      <vt:lpstr>YÖNETİM: Bölüm Başkanlıkları</vt:lpstr>
      <vt:lpstr>PowerPoint Sunusu</vt:lpstr>
      <vt:lpstr>Kurullar / Komisyonlar</vt:lpstr>
      <vt:lpstr>Kurullar / Komisyonlar</vt:lpstr>
      <vt:lpstr>PowerPoint Sunusu</vt:lpstr>
      <vt:lpstr>Akademik Personel Sayısı</vt:lpstr>
      <vt:lpstr>İdari Personel Sayısı (Birim Düzeyi)</vt:lpstr>
      <vt:lpstr>PowerPoint Sunusu</vt:lpstr>
      <vt:lpstr>Hizmetiçi Eğitim /Eğiticilerin Eğitimi Etkinlikleri Sayısı</vt:lpstr>
      <vt:lpstr>PowerPoint Sunusu</vt:lpstr>
      <vt:lpstr>PowerPoint Sunusu</vt:lpstr>
      <vt:lpstr>Birim Ders Yükü Ortalaması (Saat) Bed.Eği.Öğrt.</vt:lpstr>
      <vt:lpstr>Birim Ders Yükü Ortalaması (Saat) S.Yöneticiliği</vt:lpstr>
      <vt:lpstr>Birim Ders Yükü Ortalaması (Saat) Rekreasyon</vt:lpstr>
      <vt:lpstr>PowerPoint Sunusu</vt:lpstr>
      <vt:lpstr>EĞİTİM ÖĞRETİM</vt:lpstr>
      <vt:lpstr>Ön Lisans / Lisans Eğitimi: Program Yapısı</vt:lpstr>
      <vt:lpstr>Lisansüstü Eğitim Programları</vt:lpstr>
      <vt:lpstr>Lisansüstü Eğitim Programları</vt:lpstr>
      <vt:lpstr>ÖĞRENCİ SAYISI</vt:lpstr>
      <vt:lpstr>ÖĞRENCİ SAYISI (Cinsiyete Göre Dağılımı)</vt:lpstr>
      <vt:lpstr>PowerPoint Sunusu</vt:lpstr>
      <vt:lpstr>ÖĞRENCİ SAYISI (Engelli)</vt:lpstr>
      <vt:lpstr>ÖĞRENCİ SAYISI (Varsa, Lisansüstü )</vt:lpstr>
      <vt:lpstr>Öğretim Üyesi/Elemanı Başına Düşen Lisansüstü Öğrenci Sayısı (Varsa, programdaki lisansüstü toplam öğrenci sayısı)</vt:lpstr>
      <vt:lpstr>Yabancı Uyruklu Öğrenci Sayısı</vt:lpstr>
      <vt:lpstr>PowerPoint Sunusu</vt:lpstr>
      <vt:lpstr>YKS/ÖZYES Tercih/ Yerleşme Durumu</vt:lpstr>
      <vt:lpstr>Yatay Geçiş Yapan Öğrenci Sayısı (G.A.N.O. ile)</vt:lpstr>
      <vt:lpstr>PowerPoint Sunusu</vt:lpstr>
      <vt:lpstr>Özel Öğrencilik Hakkını Kullanan Öğrenci Sayısı</vt:lpstr>
      <vt:lpstr>Kayıt Donduran Öğrenci Sayısı</vt:lpstr>
      <vt:lpstr>Program Dersleri Analizi (Bed.Eği.Öğr)</vt:lpstr>
      <vt:lpstr>Program Dersleri Analizi (Bed.Eği.Öğr)</vt:lpstr>
      <vt:lpstr>Program Dersleri Analizi (Antrenörlük Eği.)</vt:lpstr>
      <vt:lpstr>Program Dersleri Analizi (Antrenörlük Eği.)</vt:lpstr>
      <vt:lpstr>Program Dersleri Analizi (S. Yöneticiliği)</vt:lpstr>
      <vt:lpstr>Program Dersleri Analizi (S. Yöneticiliği)</vt:lpstr>
      <vt:lpstr>Program Dersleri Analizi (Rekreasyon B)</vt:lpstr>
      <vt:lpstr>Program Dersleri Analizi (Rekreasyon B.)</vt:lpstr>
      <vt:lpstr>Birim Öğretim Programları Haftalık Ders Saati  (Teorik-T ve Uygulama-U) Analizi</vt:lpstr>
      <vt:lpstr>PowerPoint Sunusu</vt:lpstr>
      <vt:lpstr>PowerPoint Sunusu</vt:lpstr>
      <vt:lpstr>Çift Anadal Programı Sayısı</vt:lpstr>
      <vt:lpstr>PowerPoint Sunusu</vt:lpstr>
      <vt:lpstr>Fiziksel Yapı: Eğitim Alanları (Derslikler)</vt:lpstr>
      <vt:lpstr>Fiziksel Altyapı ve Tesisler: Sağlık, Sosyal, Kültürel ve Sportif Alanlar</vt:lpstr>
      <vt:lpstr>Fiziksel Yapı: Hizmet Alanları</vt:lpstr>
      <vt:lpstr>Bilgi ve Teknoloji Kaynakları</vt:lpstr>
      <vt:lpstr>Araştırma ve Geliştirme</vt:lpstr>
      <vt:lpstr>PowerPoint Sunusu</vt:lpstr>
      <vt:lpstr>PowerPoint Sunusu</vt:lpstr>
      <vt:lpstr>Araştırma ve Geliştirme Faaliyetleri : Yıllara Göre Kitap Bilgileri</vt:lpstr>
      <vt:lpstr>Araştırma ve Geliştirme Faaliyetleri : Yıllara Göre Proje Bilgileri</vt:lpstr>
      <vt:lpstr>PowerPoint Sunusu</vt:lpstr>
      <vt:lpstr>PowerPoint Sunusu</vt:lpstr>
      <vt:lpstr>PowerPoint Sunusu</vt:lpstr>
      <vt:lpstr>Bilimsel, Sosyal, Kültürel ve Sportif Faaliyetler</vt:lpstr>
      <vt:lpstr>Bilimsel, Sosyal, Kültürel ve Sportif Ödüller ile Başarılar</vt:lpstr>
      <vt:lpstr>PowerPoint Sunusu</vt:lpstr>
      <vt:lpstr>Uluslararası İşbirlikleri (Ortak Programlar ve Projeler)</vt:lpstr>
      <vt:lpstr>Uluslararası İşbirlikleri (Erasmus+)</vt:lpstr>
      <vt:lpstr>ERASMUS+ Hareketlilik Durumu</vt:lpstr>
      <vt:lpstr>Bilgi Paketi Hazırlanma Durumu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Öz Değerlendirme: Birimin Güçlü Yönleri</vt:lpstr>
      <vt:lpstr>PowerPoint Sunusu</vt:lpstr>
      <vt:lpstr>Öz Değerlendirme: Birimin Geliştirmeye Açık Yönleri</vt:lpstr>
      <vt:lpstr>Öz Değerlendirme: Birimin Geliştirmeye Açık Yönleri</vt:lpstr>
      <vt:lpstr>PowerPoint Sunusu</vt:lpstr>
      <vt:lpstr>Birim 2026 Yılı İyileştirme Planı (Birimin Geliştirmeye Açık Yönlerine dayalı olarak)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buket özdemir ışık</dc:creator>
  <cp:lastModifiedBy>Trabzon Üniversitesi</cp:lastModifiedBy>
  <cp:revision>65</cp:revision>
  <dcterms:created xsi:type="dcterms:W3CDTF">2026-01-07T11:32:44Z</dcterms:created>
  <dcterms:modified xsi:type="dcterms:W3CDTF">2026-01-15T09:24:49Z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</Properties>
</file>